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58" r:id="rId3"/>
    <p:sldId id="263" r:id="rId4"/>
    <p:sldId id="279" r:id="rId5"/>
    <p:sldId id="277" r:id="rId6"/>
    <p:sldId id="280" r:id="rId7"/>
    <p:sldId id="278" r:id="rId8"/>
    <p:sldId id="27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854"/>
    <p:restoredTop sz="94669"/>
  </p:normalViewPr>
  <p:slideViewPr>
    <p:cSldViewPr snapToGrid="0">
      <p:cViewPr varScale="1">
        <p:scale>
          <a:sx n="72" d="100"/>
          <a:sy n="72" d="100"/>
        </p:scale>
        <p:origin x="208" y="10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4112C-A511-F716-1D72-05E9A6B11B7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92A28E1-186A-D1F1-E553-C15138EAC4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FC9A2A0-8689-E45E-AC4F-57026646DBAA}"/>
              </a:ext>
            </a:extLst>
          </p:cNvPr>
          <p:cNvSpPr>
            <a:spLocks noGrp="1"/>
          </p:cNvSpPr>
          <p:nvPr>
            <p:ph type="dt" sz="half" idx="10"/>
          </p:nvPr>
        </p:nvSpPr>
        <p:spPr/>
        <p:txBody>
          <a:bodyPr/>
          <a:lstStyle/>
          <a:p>
            <a:fld id="{6D0DB9F1-E190-AB4C-936E-5F359D537E0E}" type="datetimeFigureOut">
              <a:rPr lang="en-US" smtClean="0"/>
              <a:t>5/10/26</a:t>
            </a:fld>
            <a:endParaRPr lang="en-US"/>
          </a:p>
        </p:txBody>
      </p:sp>
      <p:sp>
        <p:nvSpPr>
          <p:cNvPr id="5" name="Footer Placeholder 4">
            <a:extLst>
              <a:ext uri="{FF2B5EF4-FFF2-40B4-BE49-F238E27FC236}">
                <a16:creationId xmlns:a16="http://schemas.microsoft.com/office/drawing/2014/main" id="{7E3696AA-55AB-DB43-DBC5-177A04DE6B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6A7B01-6D4B-B56B-0903-1CC51D909859}"/>
              </a:ext>
            </a:extLst>
          </p:cNvPr>
          <p:cNvSpPr>
            <a:spLocks noGrp="1"/>
          </p:cNvSpPr>
          <p:nvPr>
            <p:ph type="sldNum" sz="quarter" idx="12"/>
          </p:nvPr>
        </p:nvSpPr>
        <p:spPr/>
        <p:txBody>
          <a:bodyPr/>
          <a:lstStyle/>
          <a:p>
            <a:fld id="{AC93C44E-5E99-014A-8E88-AB41C3F884E8}" type="slidenum">
              <a:rPr lang="en-US" smtClean="0"/>
              <a:t>‹#›</a:t>
            </a:fld>
            <a:endParaRPr lang="en-US"/>
          </a:p>
        </p:txBody>
      </p:sp>
    </p:spTree>
    <p:extLst>
      <p:ext uri="{BB962C8B-B14F-4D97-AF65-F5344CB8AC3E}">
        <p14:creationId xmlns:p14="http://schemas.microsoft.com/office/powerpoint/2010/main" val="978988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77A10-7BB3-96ED-F0DA-1828B100AB3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A94EC5B-18AE-DBED-A585-5BD4E2EB200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D60858E-481C-629C-DE3A-4CB84228831F}"/>
              </a:ext>
            </a:extLst>
          </p:cNvPr>
          <p:cNvSpPr>
            <a:spLocks noGrp="1"/>
          </p:cNvSpPr>
          <p:nvPr>
            <p:ph type="dt" sz="half" idx="10"/>
          </p:nvPr>
        </p:nvSpPr>
        <p:spPr/>
        <p:txBody>
          <a:bodyPr/>
          <a:lstStyle/>
          <a:p>
            <a:fld id="{6D0DB9F1-E190-AB4C-936E-5F359D537E0E}" type="datetimeFigureOut">
              <a:rPr lang="en-US" smtClean="0"/>
              <a:t>5/10/26</a:t>
            </a:fld>
            <a:endParaRPr lang="en-US"/>
          </a:p>
        </p:txBody>
      </p:sp>
      <p:sp>
        <p:nvSpPr>
          <p:cNvPr id="5" name="Footer Placeholder 4">
            <a:extLst>
              <a:ext uri="{FF2B5EF4-FFF2-40B4-BE49-F238E27FC236}">
                <a16:creationId xmlns:a16="http://schemas.microsoft.com/office/drawing/2014/main" id="{2E4D9130-7C2B-4DC0-E7B8-563F4D2933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7AF749-44F6-194C-6BE2-0379B7CCFCB8}"/>
              </a:ext>
            </a:extLst>
          </p:cNvPr>
          <p:cNvSpPr>
            <a:spLocks noGrp="1"/>
          </p:cNvSpPr>
          <p:nvPr>
            <p:ph type="sldNum" sz="quarter" idx="12"/>
          </p:nvPr>
        </p:nvSpPr>
        <p:spPr/>
        <p:txBody>
          <a:bodyPr/>
          <a:lstStyle/>
          <a:p>
            <a:fld id="{AC93C44E-5E99-014A-8E88-AB41C3F884E8}" type="slidenum">
              <a:rPr lang="en-US" smtClean="0"/>
              <a:t>‹#›</a:t>
            </a:fld>
            <a:endParaRPr lang="en-US"/>
          </a:p>
        </p:txBody>
      </p:sp>
    </p:spTree>
    <p:extLst>
      <p:ext uri="{BB962C8B-B14F-4D97-AF65-F5344CB8AC3E}">
        <p14:creationId xmlns:p14="http://schemas.microsoft.com/office/powerpoint/2010/main" val="1855846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FF171-0456-F1A6-5BBA-ECBCB7AB4A8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D7B9B6F-49AE-B09F-C4FD-73007080744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E96DF92-EEBA-AFE6-D1A6-4828096265F0}"/>
              </a:ext>
            </a:extLst>
          </p:cNvPr>
          <p:cNvSpPr>
            <a:spLocks noGrp="1"/>
          </p:cNvSpPr>
          <p:nvPr>
            <p:ph type="dt" sz="half" idx="10"/>
          </p:nvPr>
        </p:nvSpPr>
        <p:spPr/>
        <p:txBody>
          <a:bodyPr/>
          <a:lstStyle/>
          <a:p>
            <a:fld id="{6D0DB9F1-E190-AB4C-936E-5F359D537E0E}" type="datetimeFigureOut">
              <a:rPr lang="en-US" smtClean="0"/>
              <a:t>5/10/26</a:t>
            </a:fld>
            <a:endParaRPr lang="en-US"/>
          </a:p>
        </p:txBody>
      </p:sp>
      <p:sp>
        <p:nvSpPr>
          <p:cNvPr id="5" name="Footer Placeholder 4">
            <a:extLst>
              <a:ext uri="{FF2B5EF4-FFF2-40B4-BE49-F238E27FC236}">
                <a16:creationId xmlns:a16="http://schemas.microsoft.com/office/drawing/2014/main" id="{D2171648-FA3D-00F5-015F-C2FF76C9D3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ADD618-4F1C-C211-4AC0-3D068C32364F}"/>
              </a:ext>
            </a:extLst>
          </p:cNvPr>
          <p:cNvSpPr>
            <a:spLocks noGrp="1"/>
          </p:cNvSpPr>
          <p:nvPr>
            <p:ph type="sldNum" sz="quarter" idx="12"/>
          </p:nvPr>
        </p:nvSpPr>
        <p:spPr/>
        <p:txBody>
          <a:bodyPr/>
          <a:lstStyle/>
          <a:p>
            <a:fld id="{AC93C44E-5E99-014A-8E88-AB41C3F884E8}" type="slidenum">
              <a:rPr lang="en-US" smtClean="0"/>
              <a:t>‹#›</a:t>
            </a:fld>
            <a:endParaRPr lang="en-US"/>
          </a:p>
        </p:txBody>
      </p:sp>
    </p:spTree>
    <p:extLst>
      <p:ext uri="{BB962C8B-B14F-4D97-AF65-F5344CB8AC3E}">
        <p14:creationId xmlns:p14="http://schemas.microsoft.com/office/powerpoint/2010/main" val="2604400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50229-8C51-F82E-F44B-E67F3E2A49E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1052E7B-5F55-01D4-4E7A-7982A219290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B1EB4DF-6D3D-1A40-F9EE-3C68D637B07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D0C1F81-9046-1A04-31DA-BC1F7A64B828}"/>
              </a:ext>
            </a:extLst>
          </p:cNvPr>
          <p:cNvSpPr>
            <a:spLocks noGrp="1"/>
          </p:cNvSpPr>
          <p:nvPr>
            <p:ph type="dt" sz="half" idx="10"/>
          </p:nvPr>
        </p:nvSpPr>
        <p:spPr/>
        <p:txBody>
          <a:bodyPr/>
          <a:lstStyle/>
          <a:p>
            <a:fld id="{6D0DB9F1-E190-AB4C-936E-5F359D537E0E}" type="datetimeFigureOut">
              <a:rPr lang="en-US" smtClean="0"/>
              <a:t>5/10/26</a:t>
            </a:fld>
            <a:endParaRPr lang="en-US"/>
          </a:p>
        </p:txBody>
      </p:sp>
      <p:sp>
        <p:nvSpPr>
          <p:cNvPr id="6" name="Footer Placeholder 5">
            <a:extLst>
              <a:ext uri="{FF2B5EF4-FFF2-40B4-BE49-F238E27FC236}">
                <a16:creationId xmlns:a16="http://schemas.microsoft.com/office/drawing/2014/main" id="{C3AEB5DC-6A1C-FC3F-5570-7D75B15DD9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FC22B1-4C53-D2B0-2106-048513275C5D}"/>
              </a:ext>
            </a:extLst>
          </p:cNvPr>
          <p:cNvSpPr>
            <a:spLocks noGrp="1"/>
          </p:cNvSpPr>
          <p:nvPr>
            <p:ph type="sldNum" sz="quarter" idx="12"/>
          </p:nvPr>
        </p:nvSpPr>
        <p:spPr/>
        <p:txBody>
          <a:bodyPr/>
          <a:lstStyle/>
          <a:p>
            <a:fld id="{AC93C44E-5E99-014A-8E88-AB41C3F884E8}" type="slidenum">
              <a:rPr lang="en-US" smtClean="0"/>
              <a:t>‹#›</a:t>
            </a:fld>
            <a:endParaRPr lang="en-US"/>
          </a:p>
        </p:txBody>
      </p:sp>
    </p:spTree>
    <p:extLst>
      <p:ext uri="{BB962C8B-B14F-4D97-AF65-F5344CB8AC3E}">
        <p14:creationId xmlns:p14="http://schemas.microsoft.com/office/powerpoint/2010/main" val="3886407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9C575-4AF5-BDED-3427-DB6C5F9705B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F7FC1C5-9D55-2BE4-8A9C-B4A626A2BAC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4C9B566-E6F7-E0F1-9552-704EDFA2C80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EDB816A-B71D-5C59-DD31-764CE4CBDF2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7A611D-BA9E-6D70-72E8-B6FEE9506D0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0D1E4B-79F6-65AC-37A3-2B65E647BA6D}"/>
              </a:ext>
            </a:extLst>
          </p:cNvPr>
          <p:cNvSpPr>
            <a:spLocks noGrp="1"/>
          </p:cNvSpPr>
          <p:nvPr>
            <p:ph type="dt" sz="half" idx="10"/>
          </p:nvPr>
        </p:nvSpPr>
        <p:spPr/>
        <p:txBody>
          <a:bodyPr/>
          <a:lstStyle/>
          <a:p>
            <a:fld id="{6D0DB9F1-E190-AB4C-936E-5F359D537E0E}" type="datetimeFigureOut">
              <a:rPr lang="en-US" smtClean="0"/>
              <a:t>5/10/26</a:t>
            </a:fld>
            <a:endParaRPr lang="en-US"/>
          </a:p>
        </p:txBody>
      </p:sp>
      <p:sp>
        <p:nvSpPr>
          <p:cNvPr id="8" name="Footer Placeholder 7">
            <a:extLst>
              <a:ext uri="{FF2B5EF4-FFF2-40B4-BE49-F238E27FC236}">
                <a16:creationId xmlns:a16="http://schemas.microsoft.com/office/drawing/2014/main" id="{6C48DBBE-A5E5-9881-4FE9-76AEFA1B65A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77B1747-FCF6-BB41-8C82-9E231E9723C8}"/>
              </a:ext>
            </a:extLst>
          </p:cNvPr>
          <p:cNvSpPr>
            <a:spLocks noGrp="1"/>
          </p:cNvSpPr>
          <p:nvPr>
            <p:ph type="sldNum" sz="quarter" idx="12"/>
          </p:nvPr>
        </p:nvSpPr>
        <p:spPr/>
        <p:txBody>
          <a:bodyPr/>
          <a:lstStyle/>
          <a:p>
            <a:fld id="{AC93C44E-5E99-014A-8E88-AB41C3F884E8}" type="slidenum">
              <a:rPr lang="en-US" smtClean="0"/>
              <a:t>‹#›</a:t>
            </a:fld>
            <a:endParaRPr lang="en-US"/>
          </a:p>
        </p:txBody>
      </p:sp>
    </p:spTree>
    <p:extLst>
      <p:ext uri="{BB962C8B-B14F-4D97-AF65-F5344CB8AC3E}">
        <p14:creationId xmlns:p14="http://schemas.microsoft.com/office/powerpoint/2010/main" val="3719663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364EE-732E-A209-AC8D-73CA1CE941F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D232D1C-E6D3-5946-EA1A-43319069ACCA}"/>
              </a:ext>
            </a:extLst>
          </p:cNvPr>
          <p:cNvSpPr>
            <a:spLocks noGrp="1"/>
          </p:cNvSpPr>
          <p:nvPr>
            <p:ph type="dt" sz="half" idx="10"/>
          </p:nvPr>
        </p:nvSpPr>
        <p:spPr/>
        <p:txBody>
          <a:bodyPr/>
          <a:lstStyle/>
          <a:p>
            <a:fld id="{6D0DB9F1-E190-AB4C-936E-5F359D537E0E}" type="datetimeFigureOut">
              <a:rPr lang="en-US" smtClean="0"/>
              <a:t>5/10/26</a:t>
            </a:fld>
            <a:endParaRPr lang="en-US"/>
          </a:p>
        </p:txBody>
      </p:sp>
      <p:sp>
        <p:nvSpPr>
          <p:cNvPr id="4" name="Footer Placeholder 3">
            <a:extLst>
              <a:ext uri="{FF2B5EF4-FFF2-40B4-BE49-F238E27FC236}">
                <a16:creationId xmlns:a16="http://schemas.microsoft.com/office/drawing/2014/main" id="{9F51189E-F6F7-A5DB-CBFA-7299591639A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456CD6-CC1C-B60E-91B2-48059B2542A5}"/>
              </a:ext>
            </a:extLst>
          </p:cNvPr>
          <p:cNvSpPr>
            <a:spLocks noGrp="1"/>
          </p:cNvSpPr>
          <p:nvPr>
            <p:ph type="sldNum" sz="quarter" idx="12"/>
          </p:nvPr>
        </p:nvSpPr>
        <p:spPr/>
        <p:txBody>
          <a:bodyPr/>
          <a:lstStyle/>
          <a:p>
            <a:fld id="{AC93C44E-5E99-014A-8E88-AB41C3F884E8}" type="slidenum">
              <a:rPr lang="en-US" smtClean="0"/>
              <a:t>‹#›</a:t>
            </a:fld>
            <a:endParaRPr lang="en-US"/>
          </a:p>
        </p:txBody>
      </p:sp>
    </p:spTree>
    <p:extLst>
      <p:ext uri="{BB962C8B-B14F-4D97-AF65-F5344CB8AC3E}">
        <p14:creationId xmlns:p14="http://schemas.microsoft.com/office/powerpoint/2010/main" val="962604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D07991-79BC-55D0-4862-CCCE5CDDB2BA}"/>
              </a:ext>
            </a:extLst>
          </p:cNvPr>
          <p:cNvSpPr>
            <a:spLocks noGrp="1"/>
          </p:cNvSpPr>
          <p:nvPr>
            <p:ph type="dt" sz="half" idx="10"/>
          </p:nvPr>
        </p:nvSpPr>
        <p:spPr/>
        <p:txBody>
          <a:bodyPr/>
          <a:lstStyle/>
          <a:p>
            <a:fld id="{6D0DB9F1-E190-AB4C-936E-5F359D537E0E}" type="datetimeFigureOut">
              <a:rPr lang="en-US" smtClean="0"/>
              <a:t>5/10/26</a:t>
            </a:fld>
            <a:endParaRPr lang="en-US"/>
          </a:p>
        </p:txBody>
      </p:sp>
      <p:sp>
        <p:nvSpPr>
          <p:cNvPr id="3" name="Footer Placeholder 2">
            <a:extLst>
              <a:ext uri="{FF2B5EF4-FFF2-40B4-BE49-F238E27FC236}">
                <a16:creationId xmlns:a16="http://schemas.microsoft.com/office/drawing/2014/main" id="{97CC8457-4FC7-A1AB-A893-0FF35192A64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3F4CFDF-C065-8447-A42B-EC6081D291CC}"/>
              </a:ext>
            </a:extLst>
          </p:cNvPr>
          <p:cNvSpPr>
            <a:spLocks noGrp="1"/>
          </p:cNvSpPr>
          <p:nvPr>
            <p:ph type="sldNum" sz="quarter" idx="12"/>
          </p:nvPr>
        </p:nvSpPr>
        <p:spPr/>
        <p:txBody>
          <a:bodyPr/>
          <a:lstStyle/>
          <a:p>
            <a:fld id="{AC93C44E-5E99-014A-8E88-AB41C3F884E8}" type="slidenum">
              <a:rPr lang="en-US" smtClean="0"/>
              <a:t>‹#›</a:t>
            </a:fld>
            <a:endParaRPr lang="en-US"/>
          </a:p>
        </p:txBody>
      </p:sp>
    </p:spTree>
    <p:extLst>
      <p:ext uri="{BB962C8B-B14F-4D97-AF65-F5344CB8AC3E}">
        <p14:creationId xmlns:p14="http://schemas.microsoft.com/office/powerpoint/2010/main" val="3328781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6585A-1B07-0313-F0F1-02BB702BF20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6D83CA4-A1CA-7D43-436B-B48EE787AF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C43C297-160A-8819-1618-2B15945972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1001D55-A941-62D7-DE24-C2CCDD45DBC9}"/>
              </a:ext>
            </a:extLst>
          </p:cNvPr>
          <p:cNvSpPr>
            <a:spLocks noGrp="1"/>
          </p:cNvSpPr>
          <p:nvPr>
            <p:ph type="dt" sz="half" idx="10"/>
          </p:nvPr>
        </p:nvSpPr>
        <p:spPr/>
        <p:txBody>
          <a:bodyPr/>
          <a:lstStyle/>
          <a:p>
            <a:fld id="{6D0DB9F1-E190-AB4C-936E-5F359D537E0E}" type="datetimeFigureOut">
              <a:rPr lang="en-US" smtClean="0"/>
              <a:t>5/10/26</a:t>
            </a:fld>
            <a:endParaRPr lang="en-US"/>
          </a:p>
        </p:txBody>
      </p:sp>
      <p:sp>
        <p:nvSpPr>
          <p:cNvPr id="6" name="Footer Placeholder 5">
            <a:extLst>
              <a:ext uri="{FF2B5EF4-FFF2-40B4-BE49-F238E27FC236}">
                <a16:creationId xmlns:a16="http://schemas.microsoft.com/office/drawing/2014/main" id="{9273653C-B0EF-5FE1-8C73-7E5CB386D7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CB82548-4ABD-E7A7-3410-CDE9BB27B76A}"/>
              </a:ext>
            </a:extLst>
          </p:cNvPr>
          <p:cNvSpPr>
            <a:spLocks noGrp="1"/>
          </p:cNvSpPr>
          <p:nvPr>
            <p:ph type="sldNum" sz="quarter" idx="12"/>
          </p:nvPr>
        </p:nvSpPr>
        <p:spPr/>
        <p:txBody>
          <a:bodyPr/>
          <a:lstStyle/>
          <a:p>
            <a:fld id="{AC93C44E-5E99-014A-8E88-AB41C3F884E8}" type="slidenum">
              <a:rPr lang="en-US" smtClean="0"/>
              <a:t>‹#›</a:t>
            </a:fld>
            <a:endParaRPr lang="en-US"/>
          </a:p>
        </p:txBody>
      </p:sp>
    </p:spTree>
    <p:extLst>
      <p:ext uri="{BB962C8B-B14F-4D97-AF65-F5344CB8AC3E}">
        <p14:creationId xmlns:p14="http://schemas.microsoft.com/office/powerpoint/2010/main" val="4008493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9CB72-F3B9-A443-B3B7-028BCAE4CA0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8A32184-6BA0-71CC-C01C-4E39D81F1F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CFDC65-A817-9581-3A1C-D9D6C8549B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17BBA9C-1B78-19CD-01FF-1198D8CDB21F}"/>
              </a:ext>
            </a:extLst>
          </p:cNvPr>
          <p:cNvSpPr>
            <a:spLocks noGrp="1"/>
          </p:cNvSpPr>
          <p:nvPr>
            <p:ph type="dt" sz="half" idx="10"/>
          </p:nvPr>
        </p:nvSpPr>
        <p:spPr/>
        <p:txBody>
          <a:bodyPr/>
          <a:lstStyle/>
          <a:p>
            <a:fld id="{6D0DB9F1-E190-AB4C-936E-5F359D537E0E}" type="datetimeFigureOut">
              <a:rPr lang="en-US" smtClean="0"/>
              <a:t>5/10/26</a:t>
            </a:fld>
            <a:endParaRPr lang="en-US"/>
          </a:p>
        </p:txBody>
      </p:sp>
      <p:sp>
        <p:nvSpPr>
          <p:cNvPr id="6" name="Footer Placeholder 5">
            <a:extLst>
              <a:ext uri="{FF2B5EF4-FFF2-40B4-BE49-F238E27FC236}">
                <a16:creationId xmlns:a16="http://schemas.microsoft.com/office/drawing/2014/main" id="{1685EB67-9BD8-E6E5-6154-814C9BAD44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F0A4498-A4A6-082A-1385-94925CE17F43}"/>
              </a:ext>
            </a:extLst>
          </p:cNvPr>
          <p:cNvSpPr>
            <a:spLocks noGrp="1"/>
          </p:cNvSpPr>
          <p:nvPr>
            <p:ph type="sldNum" sz="quarter" idx="12"/>
          </p:nvPr>
        </p:nvSpPr>
        <p:spPr/>
        <p:txBody>
          <a:bodyPr/>
          <a:lstStyle/>
          <a:p>
            <a:fld id="{AC93C44E-5E99-014A-8E88-AB41C3F884E8}" type="slidenum">
              <a:rPr lang="en-US" smtClean="0"/>
              <a:t>‹#›</a:t>
            </a:fld>
            <a:endParaRPr lang="en-US"/>
          </a:p>
        </p:txBody>
      </p:sp>
    </p:spTree>
    <p:extLst>
      <p:ext uri="{BB962C8B-B14F-4D97-AF65-F5344CB8AC3E}">
        <p14:creationId xmlns:p14="http://schemas.microsoft.com/office/powerpoint/2010/main" val="4230452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3072F-41B2-B480-4CED-E68689BA9EF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007F33B-0F06-25C2-52AB-B85BBB5C655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417606F-FE26-7CC8-85C5-9C66F9F9990A}"/>
              </a:ext>
            </a:extLst>
          </p:cNvPr>
          <p:cNvSpPr>
            <a:spLocks noGrp="1"/>
          </p:cNvSpPr>
          <p:nvPr>
            <p:ph type="dt" sz="half" idx="10"/>
          </p:nvPr>
        </p:nvSpPr>
        <p:spPr/>
        <p:txBody>
          <a:bodyPr/>
          <a:lstStyle/>
          <a:p>
            <a:fld id="{6D0DB9F1-E190-AB4C-936E-5F359D537E0E}" type="datetimeFigureOut">
              <a:rPr lang="en-US" smtClean="0"/>
              <a:t>5/10/26</a:t>
            </a:fld>
            <a:endParaRPr lang="en-US"/>
          </a:p>
        </p:txBody>
      </p:sp>
      <p:sp>
        <p:nvSpPr>
          <p:cNvPr id="5" name="Footer Placeholder 4">
            <a:extLst>
              <a:ext uri="{FF2B5EF4-FFF2-40B4-BE49-F238E27FC236}">
                <a16:creationId xmlns:a16="http://schemas.microsoft.com/office/drawing/2014/main" id="{08187124-D682-51DA-D698-7D14FDE6B0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7D2FE4-AC0A-07F6-B9D2-BD1A345EFE11}"/>
              </a:ext>
            </a:extLst>
          </p:cNvPr>
          <p:cNvSpPr>
            <a:spLocks noGrp="1"/>
          </p:cNvSpPr>
          <p:nvPr>
            <p:ph type="sldNum" sz="quarter" idx="12"/>
          </p:nvPr>
        </p:nvSpPr>
        <p:spPr/>
        <p:txBody>
          <a:bodyPr/>
          <a:lstStyle/>
          <a:p>
            <a:fld id="{AC93C44E-5E99-014A-8E88-AB41C3F884E8}" type="slidenum">
              <a:rPr lang="en-US" smtClean="0"/>
              <a:t>‹#›</a:t>
            </a:fld>
            <a:endParaRPr lang="en-US"/>
          </a:p>
        </p:txBody>
      </p:sp>
    </p:spTree>
    <p:extLst>
      <p:ext uri="{BB962C8B-B14F-4D97-AF65-F5344CB8AC3E}">
        <p14:creationId xmlns:p14="http://schemas.microsoft.com/office/powerpoint/2010/main" val="1534975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142C35-9F52-72B0-9A5C-AFEF70ED2A1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60EB78F-A89F-FF58-07D0-2DE80ED9305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9C6A5BC-0766-0EFB-58B4-59C6E34DC784}"/>
              </a:ext>
            </a:extLst>
          </p:cNvPr>
          <p:cNvSpPr>
            <a:spLocks noGrp="1"/>
          </p:cNvSpPr>
          <p:nvPr>
            <p:ph type="dt" sz="half" idx="10"/>
          </p:nvPr>
        </p:nvSpPr>
        <p:spPr/>
        <p:txBody>
          <a:bodyPr/>
          <a:lstStyle/>
          <a:p>
            <a:fld id="{6D0DB9F1-E190-AB4C-936E-5F359D537E0E}" type="datetimeFigureOut">
              <a:rPr lang="en-US" smtClean="0"/>
              <a:t>5/10/26</a:t>
            </a:fld>
            <a:endParaRPr lang="en-US"/>
          </a:p>
        </p:txBody>
      </p:sp>
      <p:sp>
        <p:nvSpPr>
          <p:cNvPr id="5" name="Footer Placeholder 4">
            <a:extLst>
              <a:ext uri="{FF2B5EF4-FFF2-40B4-BE49-F238E27FC236}">
                <a16:creationId xmlns:a16="http://schemas.microsoft.com/office/drawing/2014/main" id="{A91AB004-9F57-886B-AA7B-6B81CDF7D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E6BB64-EF2E-7650-8027-0F0E663D3DBF}"/>
              </a:ext>
            </a:extLst>
          </p:cNvPr>
          <p:cNvSpPr>
            <a:spLocks noGrp="1"/>
          </p:cNvSpPr>
          <p:nvPr>
            <p:ph type="sldNum" sz="quarter" idx="12"/>
          </p:nvPr>
        </p:nvSpPr>
        <p:spPr/>
        <p:txBody>
          <a:bodyPr/>
          <a:lstStyle/>
          <a:p>
            <a:fld id="{AC93C44E-5E99-014A-8E88-AB41C3F884E8}" type="slidenum">
              <a:rPr lang="en-US" smtClean="0"/>
              <a:t>‹#›</a:t>
            </a:fld>
            <a:endParaRPr lang="en-US"/>
          </a:p>
        </p:txBody>
      </p:sp>
    </p:spTree>
    <p:extLst>
      <p:ext uri="{BB962C8B-B14F-4D97-AF65-F5344CB8AC3E}">
        <p14:creationId xmlns:p14="http://schemas.microsoft.com/office/powerpoint/2010/main" val="21708854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4AB482-6BF7-B872-268C-1786E1593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81EBB70-2C3E-CF57-8E52-85DBBF4330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96A76AC-834B-D0F1-8D1A-CAF820F3C3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D0DB9F1-E190-AB4C-936E-5F359D537E0E}" type="datetimeFigureOut">
              <a:rPr lang="en-US" smtClean="0"/>
              <a:t>5/10/26</a:t>
            </a:fld>
            <a:endParaRPr lang="en-US"/>
          </a:p>
        </p:txBody>
      </p:sp>
      <p:sp>
        <p:nvSpPr>
          <p:cNvPr id="5" name="Footer Placeholder 4">
            <a:extLst>
              <a:ext uri="{FF2B5EF4-FFF2-40B4-BE49-F238E27FC236}">
                <a16:creationId xmlns:a16="http://schemas.microsoft.com/office/drawing/2014/main" id="{FBEF487F-483E-E6C8-921B-94FD340D3B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D097AF5-799F-7D0E-6F28-299EA7A844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C93C44E-5E99-014A-8E88-AB41C3F884E8}" type="slidenum">
              <a:rPr lang="en-US" smtClean="0"/>
              <a:t>‹#›</a:t>
            </a:fld>
            <a:endParaRPr lang="en-US"/>
          </a:p>
        </p:txBody>
      </p:sp>
    </p:spTree>
    <p:extLst>
      <p:ext uri="{BB962C8B-B14F-4D97-AF65-F5344CB8AC3E}">
        <p14:creationId xmlns:p14="http://schemas.microsoft.com/office/powerpoint/2010/main" val="14923741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et Involved - TedXSwansea">
            <a:extLst>
              <a:ext uri="{FF2B5EF4-FFF2-40B4-BE49-F238E27FC236}">
                <a16:creationId xmlns:a16="http://schemas.microsoft.com/office/drawing/2014/main" id="{CB10C115-4B25-0E43-9DD1-486DA0CCDF7F}"/>
              </a:ext>
            </a:extLst>
          </p:cNvPr>
          <p:cNvPicPr>
            <a:picLocks noChangeAspect="1"/>
          </p:cNvPicPr>
          <p:nvPr/>
        </p:nvPicPr>
        <p:blipFill>
          <a:blip r:embed="rId2"/>
          <a:srcRect t="299" r="3" b="12772"/>
          <a:stretch>
            <a:fillRect/>
          </a:stretch>
        </p:blipFill>
        <p:spPr>
          <a:xfrm>
            <a:off x="20" y="10"/>
            <a:ext cx="12191980" cy="6857990"/>
          </a:xfrm>
          <a:prstGeom prst="rect">
            <a:avLst/>
          </a:prstGeom>
        </p:spPr>
      </p:pic>
      <p:sp>
        <p:nvSpPr>
          <p:cNvPr id="2" name="Title 1"/>
          <p:cNvSpPr>
            <a:spLocks noGrp="1"/>
          </p:cNvSpPr>
          <p:nvPr>
            <p:ph type="ctrTitle"/>
          </p:nvPr>
        </p:nvSpPr>
        <p:spPr>
          <a:xfrm>
            <a:off x="7889065" y="2051951"/>
            <a:ext cx="3403426" cy="1588698"/>
          </a:xfrm>
        </p:spPr>
        <p:txBody>
          <a:bodyPr>
            <a:normAutofit/>
          </a:bodyPr>
          <a:lstStyle/>
          <a:p>
            <a:pPr>
              <a:lnSpc>
                <a:spcPct val="90000"/>
              </a:lnSpc>
            </a:pPr>
            <a:r>
              <a:rPr lang="en-US" sz="3300">
                <a:solidFill>
                  <a:schemeClr val="tx1"/>
                </a:solidFill>
              </a:rPr>
              <a:t>TEDX Swansea </a:t>
            </a:r>
            <a:br>
              <a:rPr lang="en-US" sz="3300"/>
            </a:br>
            <a:r>
              <a:rPr lang="en-US" sz="3300">
                <a:solidFill>
                  <a:schemeClr val="tx1"/>
                </a:solidFill>
              </a:rPr>
              <a:t>'New Beginnings' Review</a:t>
            </a:r>
          </a:p>
        </p:txBody>
      </p:sp>
      <p:sp>
        <p:nvSpPr>
          <p:cNvPr id="3" name="Subtitle 2"/>
          <p:cNvSpPr>
            <a:spLocks noGrp="1"/>
          </p:cNvSpPr>
          <p:nvPr>
            <p:ph type="subTitle" idx="1"/>
          </p:nvPr>
        </p:nvSpPr>
        <p:spPr>
          <a:xfrm>
            <a:off x="7889065" y="3925457"/>
            <a:ext cx="3611244" cy="1609676"/>
          </a:xfrm>
        </p:spPr>
        <p:txBody>
          <a:bodyPr vert="horz" lIns="91440" tIns="45720" rIns="91440" bIns="45720" rtlCol="0" anchor="t">
            <a:normAutofit fontScale="92500" lnSpcReduction="10000"/>
          </a:bodyPr>
          <a:lstStyle/>
          <a:p>
            <a:r>
              <a:rPr lang="en-US">
                <a:solidFill>
                  <a:srgbClr val="FF0000"/>
                </a:solidFill>
              </a:rPr>
              <a:t>Caitlin Bollard</a:t>
            </a:r>
          </a:p>
          <a:p>
            <a:r>
              <a:rPr lang="en-US">
                <a:solidFill>
                  <a:srgbClr val="FF0000"/>
                </a:solidFill>
              </a:rPr>
              <a:t>Tamara Crookes</a:t>
            </a:r>
          </a:p>
          <a:p>
            <a:r>
              <a:rPr lang="en-US">
                <a:solidFill>
                  <a:srgbClr val="FF0000"/>
                </a:solidFill>
              </a:rPr>
              <a:t>Charlotte Palmer</a:t>
            </a:r>
          </a:p>
          <a:p>
            <a:r>
              <a:rPr lang="en-US">
                <a:solidFill>
                  <a:srgbClr val="FF0000"/>
                </a:solidFill>
              </a:rPr>
              <a:t>Susie-May James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EC5145B-2009-83C1-10FB-D8347638FC95}"/>
              </a:ext>
            </a:extLst>
          </p:cNvPr>
          <p:cNvSpPr/>
          <p:nvPr/>
        </p:nvSpPr>
        <p:spPr>
          <a:xfrm>
            <a:off x="3727" y="5700"/>
            <a:ext cx="12170735" cy="6856903"/>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E6B3092-D72B-CC32-D61A-F901FBC3A2A6}"/>
              </a:ext>
            </a:extLst>
          </p:cNvPr>
          <p:cNvSpPr>
            <a:spLocks noGrp="1"/>
          </p:cNvSpPr>
          <p:nvPr>
            <p:ph type="title"/>
          </p:nvPr>
        </p:nvSpPr>
        <p:spPr>
          <a:xfrm>
            <a:off x="1291696" y="1350"/>
            <a:ext cx="9634011" cy="1325563"/>
          </a:xfrm>
        </p:spPr>
        <p:txBody>
          <a:bodyPr/>
          <a:lstStyle/>
          <a:p>
            <a:pPr algn="ctr"/>
            <a:r>
              <a:rPr lang="en-US">
                <a:solidFill>
                  <a:srgbClr val="FF0000"/>
                </a:solidFill>
                <a:latin typeface="Modern Love"/>
              </a:rPr>
              <a:t>Roles and Responsibilities</a:t>
            </a:r>
            <a:endParaRPr lang="en-US"/>
          </a:p>
        </p:txBody>
      </p:sp>
      <p:pic>
        <p:nvPicPr>
          <p:cNvPr id="14" name="Picture 13" descr="A red and black logo&#10;&#10;AI-generated content may be incorrect.">
            <a:extLst>
              <a:ext uri="{FF2B5EF4-FFF2-40B4-BE49-F238E27FC236}">
                <a16:creationId xmlns:a16="http://schemas.microsoft.com/office/drawing/2014/main" id="{933C36E4-AE13-D08A-FDA8-7DAFD36C3DBD}"/>
              </a:ext>
            </a:extLst>
          </p:cNvPr>
          <p:cNvPicPr>
            <a:picLocks noChangeAspect="1"/>
          </p:cNvPicPr>
          <p:nvPr/>
        </p:nvPicPr>
        <p:blipFill>
          <a:blip r:embed="rId2"/>
          <a:srcRect t="33237" r="361" b="33503"/>
          <a:stretch>
            <a:fillRect/>
          </a:stretch>
        </p:blipFill>
        <p:spPr>
          <a:xfrm>
            <a:off x="1241867" y="867941"/>
            <a:ext cx="9746865" cy="3308092"/>
          </a:xfrm>
          <a:prstGeom prst="rect">
            <a:avLst/>
          </a:prstGeom>
        </p:spPr>
      </p:pic>
      <p:pic>
        <p:nvPicPr>
          <p:cNvPr id="3" name="Picture 2" descr="A person standing in front of a wall with balloons&#10;&#10;AI-generated content may be incorrect.">
            <a:extLst>
              <a:ext uri="{FF2B5EF4-FFF2-40B4-BE49-F238E27FC236}">
                <a16:creationId xmlns:a16="http://schemas.microsoft.com/office/drawing/2014/main" id="{057A3A89-ACAC-41FE-CF9F-60FE069373F7}"/>
              </a:ext>
            </a:extLst>
          </p:cNvPr>
          <p:cNvPicPr>
            <a:picLocks noChangeAspect="1"/>
          </p:cNvPicPr>
          <p:nvPr/>
        </p:nvPicPr>
        <p:blipFill>
          <a:blip r:embed="rId3"/>
          <a:stretch>
            <a:fillRect/>
          </a:stretch>
        </p:blipFill>
        <p:spPr>
          <a:xfrm>
            <a:off x="314647" y="1842628"/>
            <a:ext cx="2211781" cy="2329667"/>
          </a:xfrm>
          <a:prstGeom prst="rect">
            <a:avLst/>
          </a:prstGeom>
        </p:spPr>
      </p:pic>
      <p:sp>
        <p:nvSpPr>
          <p:cNvPr id="4" name="TextBox 3">
            <a:extLst>
              <a:ext uri="{FF2B5EF4-FFF2-40B4-BE49-F238E27FC236}">
                <a16:creationId xmlns:a16="http://schemas.microsoft.com/office/drawing/2014/main" id="{A51CB70E-3735-5F4C-CD73-66C69B085462}"/>
              </a:ext>
            </a:extLst>
          </p:cNvPr>
          <p:cNvSpPr txBox="1"/>
          <p:nvPr/>
        </p:nvSpPr>
        <p:spPr>
          <a:xfrm>
            <a:off x="317725" y="4840654"/>
            <a:ext cx="255354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a:solidFill>
                  <a:srgbClr val="FF0000"/>
                </a:solidFill>
                <a:latin typeface="Baskerville Old Face"/>
              </a:rPr>
              <a:t>Securing Sponsors</a:t>
            </a:r>
          </a:p>
          <a:p>
            <a:pPr marL="285750" indent="-285750">
              <a:buFont typeface="Wingdings"/>
              <a:buChar char="v"/>
            </a:pPr>
            <a:r>
              <a:rPr lang="en-US">
                <a:solidFill>
                  <a:srgbClr val="FF0000"/>
                </a:solidFill>
                <a:latin typeface="Baskerville Old Face"/>
              </a:rPr>
              <a:t>Operations Lead</a:t>
            </a:r>
          </a:p>
          <a:p>
            <a:pPr marL="285750" indent="-285750">
              <a:buFont typeface="Wingdings"/>
              <a:buChar char="v"/>
            </a:pPr>
            <a:r>
              <a:rPr lang="en-US">
                <a:solidFill>
                  <a:srgbClr val="FF0000"/>
                </a:solidFill>
                <a:latin typeface="Baskerville Old Face"/>
              </a:rPr>
              <a:t>Raffle Donations</a:t>
            </a:r>
          </a:p>
          <a:p>
            <a:pPr marL="285750" indent="-285750">
              <a:buFont typeface="Wingdings"/>
              <a:buChar char="v"/>
            </a:pPr>
            <a:r>
              <a:rPr lang="en-US">
                <a:solidFill>
                  <a:srgbClr val="FF0000"/>
                </a:solidFill>
                <a:latin typeface="Baskerville Old Face"/>
              </a:rPr>
              <a:t>Decorations for Event</a:t>
            </a:r>
          </a:p>
          <a:p>
            <a:pPr marL="285750" indent="-285750">
              <a:buFont typeface="Wingdings"/>
              <a:buChar char="v"/>
            </a:pPr>
            <a:endParaRPr lang="en-US">
              <a:solidFill>
                <a:srgbClr val="FF0000"/>
              </a:solidFill>
            </a:endParaRPr>
          </a:p>
        </p:txBody>
      </p:sp>
      <p:pic>
        <p:nvPicPr>
          <p:cNvPr id="5" name="Picture 4">
            <a:extLst>
              <a:ext uri="{FF2B5EF4-FFF2-40B4-BE49-F238E27FC236}">
                <a16:creationId xmlns:a16="http://schemas.microsoft.com/office/drawing/2014/main" id="{F31D20C4-D2A3-4FD2-5015-1A5D537D5F27}"/>
              </a:ext>
            </a:extLst>
          </p:cNvPr>
          <p:cNvPicPr>
            <a:picLocks noChangeAspect="1"/>
          </p:cNvPicPr>
          <p:nvPr/>
        </p:nvPicPr>
        <p:blipFill>
          <a:blip r:embed="rId4"/>
          <a:srcRect l="627" t="18847" r="1567" b="22538"/>
          <a:stretch>
            <a:fillRect/>
          </a:stretch>
        </p:blipFill>
        <p:spPr>
          <a:xfrm>
            <a:off x="3504461" y="1838807"/>
            <a:ext cx="2188866" cy="2335402"/>
          </a:xfrm>
          <a:prstGeom prst="rect">
            <a:avLst/>
          </a:prstGeom>
        </p:spPr>
      </p:pic>
      <p:pic>
        <p:nvPicPr>
          <p:cNvPr id="6" name="Picture 5" descr="A person standing in front of a balloon column&#10;&#10;AI-generated content may be incorrect.">
            <a:extLst>
              <a:ext uri="{FF2B5EF4-FFF2-40B4-BE49-F238E27FC236}">
                <a16:creationId xmlns:a16="http://schemas.microsoft.com/office/drawing/2014/main" id="{D9CFF0E6-82E1-BA05-552B-AF5CD298E1A4}"/>
              </a:ext>
            </a:extLst>
          </p:cNvPr>
          <p:cNvPicPr>
            <a:picLocks noChangeAspect="1"/>
          </p:cNvPicPr>
          <p:nvPr/>
        </p:nvPicPr>
        <p:blipFill>
          <a:blip r:embed="rId5"/>
          <a:srcRect t="8124" r="1130" b="14171"/>
          <a:stretch>
            <a:fillRect/>
          </a:stretch>
        </p:blipFill>
        <p:spPr>
          <a:xfrm>
            <a:off x="6668610" y="1839164"/>
            <a:ext cx="1988032" cy="2350767"/>
          </a:xfrm>
          <a:prstGeom prst="rect">
            <a:avLst/>
          </a:prstGeom>
        </p:spPr>
      </p:pic>
      <p:sp>
        <p:nvSpPr>
          <p:cNvPr id="7" name="TextBox 6">
            <a:extLst>
              <a:ext uri="{FF2B5EF4-FFF2-40B4-BE49-F238E27FC236}">
                <a16:creationId xmlns:a16="http://schemas.microsoft.com/office/drawing/2014/main" id="{9A460228-4688-CBAA-0593-2A168AA02AD6}"/>
              </a:ext>
            </a:extLst>
          </p:cNvPr>
          <p:cNvSpPr txBox="1"/>
          <p:nvPr/>
        </p:nvSpPr>
        <p:spPr>
          <a:xfrm>
            <a:off x="6595534" y="4840653"/>
            <a:ext cx="255354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a:solidFill>
                  <a:srgbClr val="FF0000"/>
                </a:solidFill>
                <a:latin typeface="Baskerville Old Face"/>
              </a:rPr>
              <a:t>Financial Overseeing</a:t>
            </a:r>
          </a:p>
          <a:p>
            <a:pPr marL="285750" indent="-285750">
              <a:buFont typeface="Wingdings"/>
              <a:buChar char="v"/>
            </a:pPr>
            <a:r>
              <a:rPr lang="en-US">
                <a:solidFill>
                  <a:srgbClr val="FF0000"/>
                </a:solidFill>
                <a:latin typeface="Baskerville Old Face"/>
              </a:rPr>
              <a:t>Budgeting</a:t>
            </a:r>
          </a:p>
          <a:p>
            <a:pPr marL="285750" indent="-285750">
              <a:buFont typeface="Wingdings"/>
              <a:buChar char="v"/>
            </a:pPr>
            <a:r>
              <a:rPr lang="en-US">
                <a:solidFill>
                  <a:srgbClr val="FF0000"/>
                </a:solidFill>
                <a:latin typeface="Baskerville Old Face"/>
              </a:rPr>
              <a:t>Raffle Contribution</a:t>
            </a:r>
          </a:p>
          <a:p>
            <a:pPr marL="285750" indent="-285750">
              <a:buFont typeface="Wingdings"/>
              <a:buChar char="v"/>
            </a:pPr>
            <a:r>
              <a:rPr lang="en-US">
                <a:solidFill>
                  <a:srgbClr val="FF0000"/>
                </a:solidFill>
                <a:latin typeface="Baskerville Old Face"/>
              </a:rPr>
              <a:t>Risk Awareness &amp; Assessment</a:t>
            </a:r>
          </a:p>
          <a:p>
            <a:pPr marL="285750" indent="-285750">
              <a:buFont typeface="Wingdings"/>
              <a:buChar char="v"/>
            </a:pPr>
            <a:endParaRPr lang="en-US">
              <a:solidFill>
                <a:srgbClr val="FF0000"/>
              </a:solidFill>
              <a:latin typeface="Baskerville Old Face"/>
            </a:endParaRPr>
          </a:p>
          <a:p>
            <a:pPr marL="285750" indent="-285750">
              <a:buFont typeface="Wingdings"/>
              <a:buChar char="v"/>
            </a:pPr>
            <a:endParaRPr lang="en-US">
              <a:solidFill>
                <a:srgbClr val="FF0000"/>
              </a:solidFill>
            </a:endParaRPr>
          </a:p>
        </p:txBody>
      </p:sp>
      <p:sp>
        <p:nvSpPr>
          <p:cNvPr id="8" name="TextBox 7">
            <a:extLst>
              <a:ext uri="{FF2B5EF4-FFF2-40B4-BE49-F238E27FC236}">
                <a16:creationId xmlns:a16="http://schemas.microsoft.com/office/drawing/2014/main" id="{3BE1352F-D490-4EC7-074A-F7126534AEDE}"/>
              </a:ext>
            </a:extLst>
          </p:cNvPr>
          <p:cNvSpPr txBox="1"/>
          <p:nvPr/>
        </p:nvSpPr>
        <p:spPr>
          <a:xfrm>
            <a:off x="3053034" y="4833144"/>
            <a:ext cx="3372256" cy="17489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rtl="0">
              <a:buFont typeface="Wingdings,Sans-Serif"/>
              <a:buChar char="v"/>
            </a:pPr>
            <a:r>
              <a:rPr lang="en-US">
                <a:solidFill>
                  <a:srgbClr val="FF0000"/>
                </a:solidFill>
                <a:latin typeface="Baskerville Old Face"/>
              </a:rPr>
              <a:t>Securing Sponsors​</a:t>
            </a:r>
          </a:p>
          <a:p>
            <a:pPr marL="285750" indent="-285750" algn="l" rtl="0">
              <a:buFont typeface="Wingdings,Sans-Serif"/>
              <a:buChar char="v"/>
            </a:pPr>
            <a:r>
              <a:rPr lang="en-US">
                <a:solidFill>
                  <a:srgbClr val="FF0000"/>
                </a:solidFill>
                <a:latin typeface="Baskerville Old Face"/>
              </a:rPr>
              <a:t>Operations assistance</a:t>
            </a:r>
          </a:p>
          <a:p>
            <a:pPr marL="285750" indent="-285750">
              <a:buFont typeface="Wingdings,Sans-Serif"/>
              <a:buChar char="v"/>
            </a:pPr>
            <a:r>
              <a:rPr lang="en-US">
                <a:solidFill>
                  <a:srgbClr val="FF0000"/>
                </a:solidFill>
                <a:latin typeface="Baskerville Old Face"/>
              </a:rPr>
              <a:t>Vip execution </a:t>
            </a:r>
          </a:p>
          <a:p>
            <a:pPr marL="285750" indent="-285750">
              <a:buFont typeface="Wingdings,Sans-Serif"/>
              <a:buChar char="v"/>
            </a:pPr>
            <a:r>
              <a:rPr lang="en-US">
                <a:solidFill>
                  <a:srgbClr val="FF0000"/>
                </a:solidFill>
                <a:latin typeface="Baskerville Old Face"/>
              </a:rPr>
              <a:t>Catering </a:t>
            </a:r>
          </a:p>
          <a:p>
            <a:pPr marL="285750" indent="-285750">
              <a:buFont typeface="Wingdings,Sans-Serif"/>
              <a:buChar char="v"/>
            </a:pPr>
            <a:r>
              <a:rPr lang="en-US">
                <a:solidFill>
                  <a:srgbClr val="FF0000"/>
                </a:solidFill>
                <a:latin typeface="Baskerville Old Face"/>
              </a:rPr>
              <a:t>Sponsor </a:t>
            </a:r>
            <a:r>
              <a:rPr lang="en-US" err="1">
                <a:solidFill>
                  <a:srgbClr val="FF0000"/>
                </a:solidFill>
                <a:latin typeface="Baskerville Old Face"/>
              </a:rPr>
              <a:t>correspondeaz</a:t>
            </a:r>
            <a:r>
              <a:rPr lang="en-US">
                <a:solidFill>
                  <a:srgbClr val="FF0000"/>
                </a:solidFill>
                <a:latin typeface="Baskerville Old Face"/>
              </a:rPr>
              <a:t> </a:t>
            </a:r>
            <a:r>
              <a:rPr lang="en-US" err="1">
                <a:solidFill>
                  <a:srgbClr val="FF0000"/>
                </a:solidFill>
                <a:latin typeface="Baskerville Old Face"/>
              </a:rPr>
              <a:t>nce</a:t>
            </a:r>
          </a:p>
          <a:p>
            <a:pPr algn="ctr"/>
            <a:endParaRPr lang="en-GB"/>
          </a:p>
        </p:txBody>
      </p:sp>
      <p:pic>
        <p:nvPicPr>
          <p:cNvPr id="9" name="Picture 8" descr="A person holding a red x sign&#10;&#10;AI-generated content may be incorrect.">
            <a:extLst>
              <a:ext uri="{FF2B5EF4-FFF2-40B4-BE49-F238E27FC236}">
                <a16:creationId xmlns:a16="http://schemas.microsoft.com/office/drawing/2014/main" id="{927403FB-489C-3650-994C-690743F5AB98}"/>
              </a:ext>
            </a:extLst>
          </p:cNvPr>
          <p:cNvPicPr>
            <a:picLocks noChangeAspect="1"/>
          </p:cNvPicPr>
          <p:nvPr/>
        </p:nvPicPr>
        <p:blipFill>
          <a:blip r:embed="rId6"/>
          <a:stretch>
            <a:fillRect/>
          </a:stretch>
        </p:blipFill>
        <p:spPr>
          <a:xfrm>
            <a:off x="9639542" y="1842305"/>
            <a:ext cx="1786843" cy="2382455"/>
          </a:xfrm>
          <a:prstGeom prst="rect">
            <a:avLst/>
          </a:prstGeom>
        </p:spPr>
      </p:pic>
      <p:sp>
        <p:nvSpPr>
          <p:cNvPr id="10" name="TextBox 9">
            <a:extLst>
              <a:ext uri="{FF2B5EF4-FFF2-40B4-BE49-F238E27FC236}">
                <a16:creationId xmlns:a16="http://schemas.microsoft.com/office/drawing/2014/main" id="{D247299E-B6C6-B309-EF41-FFC8BB9FD62F}"/>
              </a:ext>
            </a:extLst>
          </p:cNvPr>
          <p:cNvSpPr txBox="1"/>
          <p:nvPr/>
        </p:nvSpPr>
        <p:spPr>
          <a:xfrm>
            <a:off x="9644990" y="4840653"/>
            <a:ext cx="255354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a:solidFill>
                  <a:srgbClr val="FF0000"/>
                </a:solidFill>
                <a:latin typeface="Baskerville Old Face"/>
              </a:rPr>
              <a:t>Social media </a:t>
            </a:r>
            <a:endParaRPr lang="en-US">
              <a:solidFill>
                <a:srgbClr val="000000"/>
              </a:solidFill>
              <a:latin typeface="Avenir Next LT Pro"/>
            </a:endParaRPr>
          </a:p>
          <a:p>
            <a:pPr marL="285750" indent="-285750">
              <a:buFont typeface="Wingdings"/>
              <a:buChar char="v"/>
            </a:pPr>
            <a:r>
              <a:rPr lang="en-US">
                <a:solidFill>
                  <a:srgbClr val="FF0000"/>
                </a:solidFill>
                <a:latin typeface="Baskerville Old Face"/>
              </a:rPr>
              <a:t>Advertisement </a:t>
            </a:r>
          </a:p>
          <a:p>
            <a:pPr marL="285750" indent="-285750">
              <a:buFont typeface="Wingdings"/>
              <a:buChar char="v"/>
            </a:pPr>
            <a:r>
              <a:rPr lang="en-US">
                <a:solidFill>
                  <a:srgbClr val="FF0000"/>
                </a:solidFill>
                <a:latin typeface="Baskerville Old Face"/>
              </a:rPr>
              <a:t>Interviews </a:t>
            </a:r>
          </a:p>
          <a:p>
            <a:pPr marL="285750" indent="-285750">
              <a:buFont typeface="Wingdings"/>
              <a:buChar char="v"/>
            </a:pPr>
            <a:endParaRPr lang="en-US">
              <a:solidFill>
                <a:srgbClr val="FF0000"/>
              </a:solidFill>
              <a:latin typeface="Baskerville Old Face"/>
            </a:endParaRPr>
          </a:p>
          <a:p>
            <a:pPr marL="285750" indent="-285750">
              <a:buFont typeface="Wingdings"/>
              <a:buChar char="v"/>
            </a:pPr>
            <a:endParaRPr lang="en-US">
              <a:solidFill>
                <a:srgbClr val="FF0000"/>
              </a:solidFill>
              <a:latin typeface="Avenir Next LT Pro"/>
            </a:endParaRPr>
          </a:p>
        </p:txBody>
      </p:sp>
    </p:spTree>
    <p:extLst>
      <p:ext uri="{BB962C8B-B14F-4D97-AF65-F5344CB8AC3E}">
        <p14:creationId xmlns:p14="http://schemas.microsoft.com/office/powerpoint/2010/main" val="64215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005A797-C078-D04B-C005-D06D45F66C35}"/>
              </a:ext>
            </a:extLst>
          </p:cNvPr>
          <p:cNvSpPr/>
          <p:nvPr/>
        </p:nvSpPr>
        <p:spPr>
          <a:xfrm>
            <a:off x="3727" y="5700"/>
            <a:ext cx="12170735" cy="6856903"/>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A red and white logo&#10;&#10;AI-generated content may be incorrect.">
            <a:extLst>
              <a:ext uri="{FF2B5EF4-FFF2-40B4-BE49-F238E27FC236}">
                <a16:creationId xmlns:a16="http://schemas.microsoft.com/office/drawing/2014/main" id="{0007D23F-FCEB-3F81-2F56-2E17CFDEE72A}"/>
              </a:ext>
            </a:extLst>
          </p:cNvPr>
          <p:cNvPicPr>
            <a:picLocks noChangeAspect="1"/>
          </p:cNvPicPr>
          <p:nvPr/>
        </p:nvPicPr>
        <p:blipFill>
          <a:blip r:embed="rId2"/>
          <a:srcRect l="32120" t="11076" r="32235" b="15399"/>
          <a:stretch>
            <a:fillRect/>
          </a:stretch>
        </p:blipFill>
        <p:spPr>
          <a:xfrm>
            <a:off x="3482050" y="485158"/>
            <a:ext cx="6303853" cy="6365815"/>
          </a:xfrm>
          <a:prstGeom prst="rect">
            <a:avLst/>
          </a:prstGeom>
        </p:spPr>
      </p:pic>
      <p:sp>
        <p:nvSpPr>
          <p:cNvPr id="2" name="Title 1">
            <a:extLst>
              <a:ext uri="{FF2B5EF4-FFF2-40B4-BE49-F238E27FC236}">
                <a16:creationId xmlns:a16="http://schemas.microsoft.com/office/drawing/2014/main" id="{1DB97282-4F2C-94CC-6F4B-27D4A8FD670E}"/>
              </a:ext>
            </a:extLst>
          </p:cNvPr>
          <p:cNvSpPr>
            <a:spLocks noGrp="1"/>
          </p:cNvSpPr>
          <p:nvPr>
            <p:ph type="title"/>
          </p:nvPr>
        </p:nvSpPr>
        <p:spPr/>
        <p:txBody>
          <a:bodyPr/>
          <a:lstStyle/>
          <a:p>
            <a:r>
              <a:rPr lang="en-US">
                <a:solidFill>
                  <a:srgbClr val="FF0000"/>
                </a:solidFill>
                <a:latin typeface="Lucida Bright"/>
              </a:rPr>
              <a:t>Personal reflection - Charlie </a:t>
            </a:r>
          </a:p>
        </p:txBody>
      </p:sp>
      <p:pic>
        <p:nvPicPr>
          <p:cNvPr id="8" name="Content Placeholder 7" descr="A screenshot of a phone&#10;&#10;AI-generated content may be incorrect.">
            <a:extLst>
              <a:ext uri="{FF2B5EF4-FFF2-40B4-BE49-F238E27FC236}">
                <a16:creationId xmlns:a16="http://schemas.microsoft.com/office/drawing/2014/main" id="{8EA299F1-A822-1E50-7D38-026D65AF34E3}"/>
              </a:ext>
            </a:extLst>
          </p:cNvPr>
          <p:cNvPicPr>
            <a:picLocks noGrp="1" noChangeAspect="1"/>
          </p:cNvPicPr>
          <p:nvPr>
            <p:ph idx="1"/>
          </p:nvPr>
        </p:nvPicPr>
        <p:blipFill>
          <a:blip r:embed="rId3"/>
          <a:stretch>
            <a:fillRect/>
          </a:stretch>
        </p:blipFill>
        <p:spPr>
          <a:xfrm>
            <a:off x="531331" y="1838460"/>
            <a:ext cx="1808184" cy="4355939"/>
          </a:xfrm>
          <a:prstGeom prst="rect">
            <a:avLst/>
          </a:prstGeom>
        </p:spPr>
      </p:pic>
      <p:sp>
        <p:nvSpPr>
          <p:cNvPr id="4" name="Date Placeholder 3">
            <a:extLst>
              <a:ext uri="{FF2B5EF4-FFF2-40B4-BE49-F238E27FC236}">
                <a16:creationId xmlns:a16="http://schemas.microsoft.com/office/drawing/2014/main" id="{55450E7A-0721-C9AA-6F66-B502A26C6BC3}"/>
              </a:ext>
            </a:extLst>
          </p:cNvPr>
          <p:cNvSpPr>
            <a:spLocks noGrp="1"/>
          </p:cNvSpPr>
          <p:nvPr>
            <p:ph type="dt" sz="half" idx="10"/>
          </p:nvPr>
        </p:nvSpPr>
        <p:spPr/>
        <p:txBody>
          <a:bodyPr/>
          <a:lstStyle/>
          <a:p>
            <a:fld id="{68DF6927-4701-483E-98B7-DC1FDBBFCAB8}" type="datetime1">
              <a:rPr lang="en-US"/>
              <a:t>5/10/26</a:t>
            </a:fld>
            <a:endParaRPr lang="en-US"/>
          </a:p>
        </p:txBody>
      </p:sp>
      <p:sp>
        <p:nvSpPr>
          <p:cNvPr id="5" name="Footer Placeholder 4">
            <a:extLst>
              <a:ext uri="{FF2B5EF4-FFF2-40B4-BE49-F238E27FC236}">
                <a16:creationId xmlns:a16="http://schemas.microsoft.com/office/drawing/2014/main" id="{9498A76B-9B6E-DE0D-D716-995609A95D9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F6C6ACD-BC8E-93F3-8CC5-B7065A5712C9}"/>
              </a:ext>
            </a:extLst>
          </p:cNvPr>
          <p:cNvSpPr>
            <a:spLocks noGrp="1"/>
          </p:cNvSpPr>
          <p:nvPr>
            <p:ph type="sldNum" sz="quarter" idx="12"/>
          </p:nvPr>
        </p:nvSpPr>
        <p:spPr/>
        <p:txBody>
          <a:bodyPr/>
          <a:lstStyle/>
          <a:p>
            <a:fld id="{CC057153-B650-4DEB-B370-79DDCFDCE934}" type="slidenum">
              <a:rPr lang="en-US" dirty="0"/>
              <a:t>3</a:t>
            </a:fld>
            <a:endParaRPr lang="en-US"/>
          </a:p>
        </p:txBody>
      </p:sp>
      <p:pic>
        <p:nvPicPr>
          <p:cNvPr id="9" name="Picture 8" descr="A screenshot of a phone&#10;&#10;AI-generated content may be incorrect.">
            <a:extLst>
              <a:ext uri="{FF2B5EF4-FFF2-40B4-BE49-F238E27FC236}">
                <a16:creationId xmlns:a16="http://schemas.microsoft.com/office/drawing/2014/main" id="{3E1661AB-18BA-805B-A4B9-DC40A6CB3408}"/>
              </a:ext>
            </a:extLst>
          </p:cNvPr>
          <p:cNvPicPr>
            <a:picLocks noChangeAspect="1"/>
          </p:cNvPicPr>
          <p:nvPr/>
        </p:nvPicPr>
        <p:blipFill>
          <a:blip r:embed="rId4"/>
          <a:stretch>
            <a:fillRect/>
          </a:stretch>
        </p:blipFill>
        <p:spPr>
          <a:xfrm>
            <a:off x="2856127" y="1832658"/>
            <a:ext cx="1743770" cy="4350152"/>
          </a:xfrm>
          <a:prstGeom prst="rect">
            <a:avLst/>
          </a:prstGeom>
        </p:spPr>
      </p:pic>
      <p:pic>
        <p:nvPicPr>
          <p:cNvPr id="10" name="Picture 9" descr="A screenshot of a phone&#10;&#10;AI-generated content may be incorrect.">
            <a:extLst>
              <a:ext uri="{FF2B5EF4-FFF2-40B4-BE49-F238E27FC236}">
                <a16:creationId xmlns:a16="http://schemas.microsoft.com/office/drawing/2014/main" id="{21702696-9C6C-AF09-B601-2AB4F62C8528}"/>
              </a:ext>
            </a:extLst>
          </p:cNvPr>
          <p:cNvPicPr>
            <a:picLocks noChangeAspect="1"/>
          </p:cNvPicPr>
          <p:nvPr/>
        </p:nvPicPr>
        <p:blipFill>
          <a:blip r:embed="rId5"/>
          <a:stretch>
            <a:fillRect/>
          </a:stretch>
        </p:blipFill>
        <p:spPr>
          <a:xfrm>
            <a:off x="5049196" y="1842304"/>
            <a:ext cx="1794597" cy="4350152"/>
          </a:xfrm>
          <a:prstGeom prst="rect">
            <a:avLst/>
          </a:prstGeom>
        </p:spPr>
      </p:pic>
      <p:pic>
        <p:nvPicPr>
          <p:cNvPr id="11" name="Picture 10" descr="A diagram of a diagram&#10;&#10;AI-generated content may be incorrect.">
            <a:extLst>
              <a:ext uri="{FF2B5EF4-FFF2-40B4-BE49-F238E27FC236}">
                <a16:creationId xmlns:a16="http://schemas.microsoft.com/office/drawing/2014/main" id="{19AF083F-01E9-F5DB-77D7-7DFA427E3856}"/>
              </a:ext>
            </a:extLst>
          </p:cNvPr>
          <p:cNvPicPr>
            <a:picLocks noChangeAspect="1"/>
          </p:cNvPicPr>
          <p:nvPr/>
        </p:nvPicPr>
        <p:blipFill>
          <a:blip r:embed="rId6"/>
          <a:stretch>
            <a:fillRect/>
          </a:stretch>
        </p:blipFill>
        <p:spPr>
          <a:xfrm>
            <a:off x="7182091" y="1843148"/>
            <a:ext cx="4676173" cy="2621907"/>
          </a:xfrm>
          <a:prstGeom prst="rect">
            <a:avLst/>
          </a:prstGeom>
        </p:spPr>
      </p:pic>
      <p:sp>
        <p:nvSpPr>
          <p:cNvPr id="13" name="Title 1">
            <a:extLst>
              <a:ext uri="{FF2B5EF4-FFF2-40B4-BE49-F238E27FC236}">
                <a16:creationId xmlns:a16="http://schemas.microsoft.com/office/drawing/2014/main" id="{AD6CB05D-0F84-EAE2-D6FE-639494DB64F0}"/>
              </a:ext>
            </a:extLst>
          </p:cNvPr>
          <p:cNvSpPr txBox="1">
            <a:spLocks/>
          </p:cNvSpPr>
          <p:nvPr/>
        </p:nvSpPr>
        <p:spPr>
          <a:xfrm>
            <a:off x="7289311" y="5323774"/>
            <a:ext cx="4666543" cy="1248399"/>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a:lstStyle>
          <a:p>
            <a:r>
              <a:rPr lang="en-US" sz="2400">
                <a:solidFill>
                  <a:schemeClr val="bg1"/>
                </a:solidFill>
                <a:latin typeface="Lucida Bright"/>
              </a:rPr>
              <a:t>Belbin's Team Roles Model</a:t>
            </a:r>
            <a:r>
              <a:rPr lang="en-US" sz="2400">
                <a:solidFill>
                  <a:schemeClr val="bg1">
                    <a:lumMod val="49000"/>
                  </a:schemeClr>
                </a:solidFill>
                <a:latin typeface="Lucida Bright"/>
              </a:rPr>
              <a:t> </a:t>
            </a:r>
          </a:p>
        </p:txBody>
      </p:sp>
      <p:sp>
        <p:nvSpPr>
          <p:cNvPr id="3" name="TextBox 2">
            <a:extLst>
              <a:ext uri="{FF2B5EF4-FFF2-40B4-BE49-F238E27FC236}">
                <a16:creationId xmlns:a16="http://schemas.microsoft.com/office/drawing/2014/main" id="{49177D63-DCC6-158A-E941-15BEBDBD2B36}"/>
              </a:ext>
            </a:extLst>
          </p:cNvPr>
          <p:cNvSpPr txBox="1"/>
          <p:nvPr/>
        </p:nvSpPr>
        <p:spPr>
          <a:xfrm>
            <a:off x="482278" y="6332316"/>
            <a:ext cx="1109242"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a:solidFill>
                  <a:schemeClr val="bg1"/>
                </a:solidFill>
                <a:latin typeface="Times New Roman"/>
                <a:ea typeface="Times New Roman"/>
                <a:cs typeface="Times New Roman"/>
              </a:rPr>
              <a:t>(Belbin, 2025)</a:t>
            </a:r>
            <a:endParaRPr lang="en-US">
              <a:solidFill>
                <a:schemeClr val="bg1"/>
              </a:solidFill>
            </a:endParaRPr>
          </a:p>
          <a:p>
            <a:pPr algn="ctr"/>
            <a:endParaRPr lang="en-GB"/>
          </a:p>
        </p:txBody>
      </p:sp>
    </p:spTree>
    <p:extLst>
      <p:ext uri="{BB962C8B-B14F-4D97-AF65-F5344CB8AC3E}">
        <p14:creationId xmlns:p14="http://schemas.microsoft.com/office/powerpoint/2010/main" val="38389756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62F578-10DC-3CFE-3AE4-1B6C01316F81}"/>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A47CA1DE-F645-87D0-2849-BF0869B57F4F}"/>
              </a:ext>
            </a:extLst>
          </p:cNvPr>
          <p:cNvSpPr/>
          <p:nvPr/>
        </p:nvSpPr>
        <p:spPr>
          <a:xfrm>
            <a:off x="3727" y="-3945"/>
            <a:ext cx="12170735" cy="6856903"/>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A red and white logo&#10;&#10;AI-generated content may be incorrect.">
            <a:extLst>
              <a:ext uri="{FF2B5EF4-FFF2-40B4-BE49-F238E27FC236}">
                <a16:creationId xmlns:a16="http://schemas.microsoft.com/office/drawing/2014/main" id="{01D08FDD-491F-3F6E-97E7-2226CC5D1673}"/>
              </a:ext>
            </a:extLst>
          </p:cNvPr>
          <p:cNvPicPr>
            <a:picLocks noChangeAspect="1"/>
          </p:cNvPicPr>
          <p:nvPr/>
        </p:nvPicPr>
        <p:blipFill>
          <a:blip r:embed="rId2"/>
          <a:srcRect l="32120" t="11076" r="32235" b="15399"/>
          <a:stretch>
            <a:fillRect/>
          </a:stretch>
        </p:blipFill>
        <p:spPr>
          <a:xfrm>
            <a:off x="3482050" y="485158"/>
            <a:ext cx="6303853" cy="6365815"/>
          </a:xfrm>
          <a:prstGeom prst="rect">
            <a:avLst/>
          </a:prstGeom>
        </p:spPr>
      </p:pic>
      <p:sp>
        <p:nvSpPr>
          <p:cNvPr id="2" name="Title 1">
            <a:extLst>
              <a:ext uri="{FF2B5EF4-FFF2-40B4-BE49-F238E27FC236}">
                <a16:creationId xmlns:a16="http://schemas.microsoft.com/office/drawing/2014/main" id="{E825EF52-EA7A-168A-8DB3-B41FB3502917}"/>
              </a:ext>
            </a:extLst>
          </p:cNvPr>
          <p:cNvSpPr>
            <a:spLocks noGrp="1"/>
          </p:cNvSpPr>
          <p:nvPr>
            <p:ph type="title"/>
          </p:nvPr>
        </p:nvSpPr>
        <p:spPr/>
        <p:txBody>
          <a:bodyPr/>
          <a:lstStyle/>
          <a:p>
            <a:r>
              <a:rPr lang="en-US">
                <a:solidFill>
                  <a:srgbClr val="FF0000"/>
                </a:solidFill>
                <a:latin typeface="Lucida Bright"/>
              </a:rPr>
              <a:t>Social Media - Instagram</a:t>
            </a:r>
          </a:p>
        </p:txBody>
      </p:sp>
      <p:sp>
        <p:nvSpPr>
          <p:cNvPr id="4" name="Date Placeholder 3">
            <a:extLst>
              <a:ext uri="{FF2B5EF4-FFF2-40B4-BE49-F238E27FC236}">
                <a16:creationId xmlns:a16="http://schemas.microsoft.com/office/drawing/2014/main" id="{9F6DAE35-13B3-6733-1A29-2FA2FDE812E5}"/>
              </a:ext>
            </a:extLst>
          </p:cNvPr>
          <p:cNvSpPr>
            <a:spLocks noGrp="1"/>
          </p:cNvSpPr>
          <p:nvPr>
            <p:ph type="dt" sz="half" idx="10"/>
          </p:nvPr>
        </p:nvSpPr>
        <p:spPr/>
        <p:txBody>
          <a:bodyPr/>
          <a:lstStyle/>
          <a:p>
            <a:fld id="{68DF6927-4701-483E-98B7-DC1FDBBFCAB8}" type="datetime1">
              <a:rPr lang="en-US"/>
              <a:t>5/10/26</a:t>
            </a:fld>
            <a:endParaRPr lang="en-US"/>
          </a:p>
        </p:txBody>
      </p:sp>
      <p:sp>
        <p:nvSpPr>
          <p:cNvPr id="5" name="Footer Placeholder 4">
            <a:extLst>
              <a:ext uri="{FF2B5EF4-FFF2-40B4-BE49-F238E27FC236}">
                <a16:creationId xmlns:a16="http://schemas.microsoft.com/office/drawing/2014/main" id="{9D9E43E4-CBD4-DF92-870E-B4211BE180F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7C9BA39-D7D8-9A41-9D82-7C9BFA5D8D36}"/>
              </a:ext>
            </a:extLst>
          </p:cNvPr>
          <p:cNvSpPr>
            <a:spLocks noGrp="1"/>
          </p:cNvSpPr>
          <p:nvPr>
            <p:ph type="sldNum" sz="quarter" idx="12"/>
          </p:nvPr>
        </p:nvSpPr>
        <p:spPr/>
        <p:txBody>
          <a:bodyPr/>
          <a:lstStyle/>
          <a:p>
            <a:fld id="{CC057153-B650-4DEB-B370-79DDCFDCE934}" type="slidenum">
              <a:rPr lang="en-US" dirty="0"/>
              <a:t>4</a:t>
            </a:fld>
            <a:endParaRPr lang="en-US"/>
          </a:p>
        </p:txBody>
      </p:sp>
      <p:pic>
        <p:nvPicPr>
          <p:cNvPr id="23" name="Picture 22" descr="A screenshot of a social media profile&#10;&#10;AI-generated content may be incorrect.">
            <a:extLst>
              <a:ext uri="{FF2B5EF4-FFF2-40B4-BE49-F238E27FC236}">
                <a16:creationId xmlns:a16="http://schemas.microsoft.com/office/drawing/2014/main" id="{663920E4-12A4-1D1C-3E27-9758021E455B}"/>
              </a:ext>
            </a:extLst>
          </p:cNvPr>
          <p:cNvPicPr>
            <a:picLocks noChangeAspect="1"/>
          </p:cNvPicPr>
          <p:nvPr/>
        </p:nvPicPr>
        <p:blipFill>
          <a:blip r:embed="rId3"/>
          <a:stretch>
            <a:fillRect/>
          </a:stretch>
        </p:blipFill>
        <p:spPr>
          <a:xfrm>
            <a:off x="385250" y="1726557"/>
            <a:ext cx="2152108" cy="4871012"/>
          </a:xfrm>
          <a:prstGeom prst="rect">
            <a:avLst/>
          </a:prstGeom>
        </p:spPr>
      </p:pic>
      <p:pic>
        <p:nvPicPr>
          <p:cNvPr id="24" name="Picture 23" descr="A collage of posters&#10;&#10;AI-generated content may be incorrect.">
            <a:extLst>
              <a:ext uri="{FF2B5EF4-FFF2-40B4-BE49-F238E27FC236}">
                <a16:creationId xmlns:a16="http://schemas.microsoft.com/office/drawing/2014/main" id="{1C23986A-A4B8-016B-3AA9-F655AD94FDF7}"/>
              </a:ext>
            </a:extLst>
          </p:cNvPr>
          <p:cNvPicPr>
            <a:picLocks noChangeAspect="1"/>
          </p:cNvPicPr>
          <p:nvPr/>
        </p:nvPicPr>
        <p:blipFill>
          <a:blip r:embed="rId4"/>
          <a:stretch>
            <a:fillRect/>
          </a:stretch>
        </p:blipFill>
        <p:spPr>
          <a:xfrm>
            <a:off x="3481478" y="1716911"/>
            <a:ext cx="2316082" cy="4890304"/>
          </a:xfrm>
          <a:prstGeom prst="rect">
            <a:avLst/>
          </a:prstGeom>
        </p:spPr>
      </p:pic>
      <p:pic>
        <p:nvPicPr>
          <p:cNvPr id="25" name="Picture 24" descr="A screenshot of a social media account&#10;&#10;AI-generated content may be incorrect.">
            <a:extLst>
              <a:ext uri="{FF2B5EF4-FFF2-40B4-BE49-F238E27FC236}">
                <a16:creationId xmlns:a16="http://schemas.microsoft.com/office/drawing/2014/main" id="{2679C488-1E71-A4DE-788A-A96658162C93}"/>
              </a:ext>
            </a:extLst>
          </p:cNvPr>
          <p:cNvPicPr>
            <a:picLocks noChangeAspect="1"/>
          </p:cNvPicPr>
          <p:nvPr/>
        </p:nvPicPr>
        <p:blipFill>
          <a:blip r:embed="rId5"/>
          <a:stretch>
            <a:fillRect/>
          </a:stretch>
        </p:blipFill>
        <p:spPr>
          <a:xfrm>
            <a:off x="6635580" y="1678329"/>
            <a:ext cx="2277500" cy="4890304"/>
          </a:xfrm>
          <a:prstGeom prst="rect">
            <a:avLst/>
          </a:prstGeom>
        </p:spPr>
      </p:pic>
      <p:pic>
        <p:nvPicPr>
          <p:cNvPr id="26" name="Picture 25" descr="A screenshot of a phone&#10;&#10;AI-generated content may be incorrect.">
            <a:extLst>
              <a:ext uri="{FF2B5EF4-FFF2-40B4-BE49-F238E27FC236}">
                <a16:creationId xmlns:a16="http://schemas.microsoft.com/office/drawing/2014/main" id="{4A58672E-7F4C-14C4-45E7-35AF4B2DE51A}"/>
              </a:ext>
            </a:extLst>
          </p:cNvPr>
          <p:cNvPicPr>
            <a:picLocks noChangeAspect="1"/>
          </p:cNvPicPr>
          <p:nvPr/>
        </p:nvPicPr>
        <p:blipFill>
          <a:blip r:embed="rId6"/>
          <a:stretch>
            <a:fillRect/>
          </a:stretch>
        </p:blipFill>
        <p:spPr>
          <a:xfrm>
            <a:off x="9683580" y="1716911"/>
            <a:ext cx="2277501" cy="4890305"/>
          </a:xfrm>
          <a:prstGeom prst="rect">
            <a:avLst/>
          </a:prstGeom>
        </p:spPr>
      </p:pic>
    </p:spTree>
    <p:extLst>
      <p:ext uri="{BB962C8B-B14F-4D97-AF65-F5344CB8AC3E}">
        <p14:creationId xmlns:p14="http://schemas.microsoft.com/office/powerpoint/2010/main" val="2135610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07673-9DA3-3C2B-E098-75505D178B12}"/>
              </a:ext>
            </a:extLst>
          </p:cNvPr>
          <p:cNvSpPr>
            <a:spLocks noGrp="1"/>
          </p:cNvSpPr>
          <p:nvPr>
            <p:ph type="title"/>
          </p:nvPr>
        </p:nvSpPr>
        <p:spPr/>
        <p:txBody>
          <a:bodyPr/>
          <a:lstStyle/>
          <a:p>
            <a:endParaRPr lang="en-GB"/>
          </a:p>
        </p:txBody>
      </p:sp>
      <p:sp>
        <p:nvSpPr>
          <p:cNvPr id="4" name="Date Placeholder 3">
            <a:extLst>
              <a:ext uri="{FF2B5EF4-FFF2-40B4-BE49-F238E27FC236}">
                <a16:creationId xmlns:a16="http://schemas.microsoft.com/office/drawing/2014/main" id="{C22ED29B-27EC-C063-FCBE-4275E73A9E2F}"/>
              </a:ext>
            </a:extLst>
          </p:cNvPr>
          <p:cNvSpPr>
            <a:spLocks noGrp="1"/>
          </p:cNvSpPr>
          <p:nvPr>
            <p:ph type="dt" sz="half" idx="10"/>
          </p:nvPr>
        </p:nvSpPr>
        <p:spPr/>
        <p:txBody>
          <a:bodyPr/>
          <a:lstStyle/>
          <a:p>
            <a:fld id="{D1899F33-6DE5-4ED9-B57F-62C91358D3D1}" type="datetime1">
              <a:rPr lang="en-US"/>
              <a:t>5/10/26</a:t>
            </a:fld>
            <a:endParaRPr lang="en-US"/>
          </a:p>
        </p:txBody>
      </p:sp>
      <p:sp>
        <p:nvSpPr>
          <p:cNvPr id="5" name="Footer Placeholder 4">
            <a:extLst>
              <a:ext uri="{FF2B5EF4-FFF2-40B4-BE49-F238E27FC236}">
                <a16:creationId xmlns:a16="http://schemas.microsoft.com/office/drawing/2014/main" id="{F9245C3F-E0E5-A528-D507-A23002F5F8D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5FBB98B-FF62-7F15-FB44-C560D1BEDA7F}"/>
              </a:ext>
            </a:extLst>
          </p:cNvPr>
          <p:cNvSpPr>
            <a:spLocks noGrp="1"/>
          </p:cNvSpPr>
          <p:nvPr>
            <p:ph type="sldNum" sz="quarter" idx="12"/>
          </p:nvPr>
        </p:nvSpPr>
        <p:spPr/>
        <p:txBody>
          <a:bodyPr/>
          <a:lstStyle/>
          <a:p>
            <a:fld id="{24578CCF-2EC4-44CB-A694-F6F6E59A3985}" type="slidenum">
              <a:rPr lang="en-US" dirty="0"/>
              <a:t>5</a:t>
            </a:fld>
            <a:endParaRPr lang="en-US"/>
          </a:p>
        </p:txBody>
      </p:sp>
      <p:sp>
        <p:nvSpPr>
          <p:cNvPr id="8" name="Rectangle 7">
            <a:extLst>
              <a:ext uri="{FF2B5EF4-FFF2-40B4-BE49-F238E27FC236}">
                <a16:creationId xmlns:a16="http://schemas.microsoft.com/office/drawing/2014/main" id="{D5024D67-1E5F-EA7D-49E0-12B0E5070B20}"/>
              </a:ext>
            </a:extLst>
          </p:cNvPr>
          <p:cNvSpPr/>
          <p:nvPr/>
        </p:nvSpPr>
        <p:spPr>
          <a:xfrm>
            <a:off x="3727" y="5700"/>
            <a:ext cx="12170735" cy="6856903"/>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rgbClr val="FF0000"/>
                </a:solidFill>
                <a:latin typeface="Modern Love"/>
                <a:ea typeface="Modern Love"/>
                <a:cs typeface="Modern Love"/>
              </a:rPr>
              <a:t>Attendee Feedback</a:t>
            </a:r>
            <a:endParaRPr lang="en-GB"/>
          </a:p>
        </p:txBody>
      </p:sp>
      <p:pic>
        <p:nvPicPr>
          <p:cNvPr id="10" name="Picture 9" descr="A red and white logo&#10;&#10;AI-generated content may be incorrect.">
            <a:extLst>
              <a:ext uri="{FF2B5EF4-FFF2-40B4-BE49-F238E27FC236}">
                <a16:creationId xmlns:a16="http://schemas.microsoft.com/office/drawing/2014/main" id="{1CF3EE2A-F7DD-E262-64CA-B40B2853090D}"/>
              </a:ext>
            </a:extLst>
          </p:cNvPr>
          <p:cNvPicPr>
            <a:picLocks noChangeAspect="1"/>
          </p:cNvPicPr>
          <p:nvPr/>
        </p:nvPicPr>
        <p:blipFill>
          <a:blip r:embed="rId2"/>
          <a:srcRect l="32120" t="11076" r="32235" b="15399"/>
          <a:stretch>
            <a:fillRect/>
          </a:stretch>
        </p:blipFill>
        <p:spPr>
          <a:xfrm>
            <a:off x="3482050" y="485158"/>
            <a:ext cx="6303853" cy="6365815"/>
          </a:xfrm>
          <a:prstGeom prst="rect">
            <a:avLst/>
          </a:prstGeom>
        </p:spPr>
      </p:pic>
      <p:sp>
        <p:nvSpPr>
          <p:cNvPr id="12" name="Title 1">
            <a:extLst>
              <a:ext uri="{FF2B5EF4-FFF2-40B4-BE49-F238E27FC236}">
                <a16:creationId xmlns:a16="http://schemas.microsoft.com/office/drawing/2014/main" id="{A2DFD9CA-7AFD-29F5-09CB-A44DA11861FC}"/>
              </a:ext>
            </a:extLst>
          </p:cNvPr>
          <p:cNvSpPr txBox="1">
            <a:spLocks/>
          </p:cNvSpPr>
          <p:nvPr/>
        </p:nvSpPr>
        <p:spPr>
          <a:xfrm>
            <a:off x="1067919" y="481700"/>
            <a:ext cx="9634011" cy="1325563"/>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a:lstStyle>
          <a:p>
            <a:r>
              <a:rPr lang="en-US">
                <a:solidFill>
                  <a:srgbClr val="FF0000"/>
                </a:solidFill>
                <a:latin typeface="Modern Love"/>
              </a:rPr>
              <a:t>Sponsor Feedback</a:t>
            </a:r>
          </a:p>
        </p:txBody>
      </p:sp>
      <p:pic>
        <p:nvPicPr>
          <p:cNvPr id="14" name="Content Placeholder 13" descr="A person holding a cotton ball and another person holding a cotton ball&#10;&#10;AI-generated content may be incorrect.">
            <a:extLst>
              <a:ext uri="{FF2B5EF4-FFF2-40B4-BE49-F238E27FC236}">
                <a16:creationId xmlns:a16="http://schemas.microsoft.com/office/drawing/2014/main" id="{29A44028-3988-CC08-52A9-115890B97FDD}"/>
              </a:ext>
            </a:extLst>
          </p:cNvPr>
          <p:cNvPicPr>
            <a:picLocks noGrp="1" noChangeAspect="1"/>
          </p:cNvPicPr>
          <p:nvPr>
            <p:ph idx="1"/>
          </p:nvPr>
        </p:nvPicPr>
        <p:blipFill>
          <a:blip r:embed="rId3"/>
          <a:stretch>
            <a:fillRect/>
          </a:stretch>
        </p:blipFill>
        <p:spPr>
          <a:xfrm>
            <a:off x="1073182" y="1838460"/>
            <a:ext cx="1968760" cy="2986269"/>
          </a:xfrm>
          <a:prstGeom prst="rect">
            <a:avLst/>
          </a:prstGeom>
        </p:spPr>
      </p:pic>
      <p:pic>
        <p:nvPicPr>
          <p:cNvPr id="15" name="Picture 14" descr="A person and person standing in front of a wall with red and white signs&#10;&#10;AI-generated content may be incorrect.">
            <a:extLst>
              <a:ext uri="{FF2B5EF4-FFF2-40B4-BE49-F238E27FC236}">
                <a16:creationId xmlns:a16="http://schemas.microsoft.com/office/drawing/2014/main" id="{08498FB4-7A6C-A8CB-EDE8-A74B2EA0BA0C}"/>
              </a:ext>
            </a:extLst>
          </p:cNvPr>
          <p:cNvPicPr>
            <a:picLocks noChangeAspect="1"/>
          </p:cNvPicPr>
          <p:nvPr/>
        </p:nvPicPr>
        <p:blipFill>
          <a:blip r:embed="rId4"/>
          <a:stretch>
            <a:fillRect/>
          </a:stretch>
        </p:blipFill>
        <p:spPr>
          <a:xfrm>
            <a:off x="3482335" y="3568861"/>
            <a:ext cx="1697051" cy="2999773"/>
          </a:xfrm>
          <a:prstGeom prst="rect">
            <a:avLst/>
          </a:prstGeom>
        </p:spPr>
      </p:pic>
      <p:pic>
        <p:nvPicPr>
          <p:cNvPr id="16" name="Picture 15" descr="A person in a red suit talking to a person in a red suit&#10;&#10;AI-generated content may be incorrect.">
            <a:extLst>
              <a:ext uri="{FF2B5EF4-FFF2-40B4-BE49-F238E27FC236}">
                <a16:creationId xmlns:a16="http://schemas.microsoft.com/office/drawing/2014/main" id="{0BE0CDC7-0C99-361E-C957-E2F2924652CB}"/>
              </a:ext>
            </a:extLst>
          </p:cNvPr>
          <p:cNvPicPr>
            <a:picLocks noChangeAspect="1"/>
          </p:cNvPicPr>
          <p:nvPr/>
        </p:nvPicPr>
        <p:blipFill>
          <a:blip r:embed="rId5"/>
          <a:stretch>
            <a:fillRect/>
          </a:stretch>
        </p:blipFill>
        <p:spPr>
          <a:xfrm>
            <a:off x="5509781" y="1842304"/>
            <a:ext cx="1674008" cy="2990127"/>
          </a:xfrm>
          <a:prstGeom prst="rect">
            <a:avLst/>
          </a:prstGeom>
        </p:spPr>
      </p:pic>
      <p:pic>
        <p:nvPicPr>
          <p:cNvPr id="17" name="Picture 16" descr="A couple of women standing next to each other&#10;&#10;AI-generated content may be incorrect.">
            <a:extLst>
              <a:ext uri="{FF2B5EF4-FFF2-40B4-BE49-F238E27FC236}">
                <a16:creationId xmlns:a16="http://schemas.microsoft.com/office/drawing/2014/main" id="{C43DC9FE-2DC3-FCF2-63BB-272C3D98ED9D}"/>
              </a:ext>
            </a:extLst>
          </p:cNvPr>
          <p:cNvPicPr>
            <a:picLocks noChangeAspect="1"/>
          </p:cNvPicPr>
          <p:nvPr/>
        </p:nvPicPr>
        <p:blipFill>
          <a:blip r:embed="rId6"/>
          <a:stretch>
            <a:fillRect/>
          </a:stretch>
        </p:blipFill>
        <p:spPr>
          <a:xfrm>
            <a:off x="7443429" y="3568861"/>
            <a:ext cx="1713167" cy="2980482"/>
          </a:xfrm>
          <a:prstGeom prst="rect">
            <a:avLst/>
          </a:prstGeom>
        </p:spPr>
      </p:pic>
      <p:pic>
        <p:nvPicPr>
          <p:cNvPr id="18" name="Picture 17" descr="A person standing next to a person&#10;&#10;AI-generated content may be incorrect.">
            <a:extLst>
              <a:ext uri="{FF2B5EF4-FFF2-40B4-BE49-F238E27FC236}">
                <a16:creationId xmlns:a16="http://schemas.microsoft.com/office/drawing/2014/main" id="{5450444F-16F2-0A64-A649-B517A1A212FA}"/>
              </a:ext>
            </a:extLst>
          </p:cNvPr>
          <p:cNvPicPr>
            <a:picLocks noChangeAspect="1"/>
          </p:cNvPicPr>
          <p:nvPr/>
        </p:nvPicPr>
        <p:blipFill>
          <a:blip r:embed="rId7"/>
          <a:stretch>
            <a:fillRect/>
          </a:stretch>
        </p:blipFill>
        <p:spPr>
          <a:xfrm>
            <a:off x="9453978" y="1842304"/>
            <a:ext cx="1656401" cy="2970836"/>
          </a:xfrm>
          <a:prstGeom prst="rect">
            <a:avLst/>
          </a:prstGeom>
        </p:spPr>
      </p:pic>
    </p:spTree>
    <p:extLst>
      <p:ext uri="{BB962C8B-B14F-4D97-AF65-F5344CB8AC3E}">
        <p14:creationId xmlns:p14="http://schemas.microsoft.com/office/powerpoint/2010/main" val="12311727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E0824EE-9807-FC46-216F-171358B3EF9C}"/>
              </a:ext>
            </a:extLst>
          </p:cNvPr>
          <p:cNvSpPr/>
          <p:nvPr/>
        </p:nvSpPr>
        <p:spPr>
          <a:xfrm>
            <a:off x="3727" y="5700"/>
            <a:ext cx="12170735" cy="6856903"/>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A red and white logo&#10;&#10;AI-generated content may be incorrect.">
            <a:extLst>
              <a:ext uri="{FF2B5EF4-FFF2-40B4-BE49-F238E27FC236}">
                <a16:creationId xmlns:a16="http://schemas.microsoft.com/office/drawing/2014/main" id="{A25257E6-06DE-B10D-5B27-EA317FF1AB4F}"/>
              </a:ext>
            </a:extLst>
          </p:cNvPr>
          <p:cNvPicPr>
            <a:picLocks noChangeAspect="1"/>
          </p:cNvPicPr>
          <p:nvPr/>
        </p:nvPicPr>
        <p:blipFill>
          <a:blip r:embed="rId2"/>
          <a:srcRect l="32120" t="11076" r="32235" b="15399"/>
          <a:stretch>
            <a:fillRect/>
          </a:stretch>
        </p:blipFill>
        <p:spPr>
          <a:xfrm>
            <a:off x="3482050" y="485158"/>
            <a:ext cx="6303853" cy="6365815"/>
          </a:xfrm>
          <a:prstGeom prst="rect">
            <a:avLst/>
          </a:prstGeom>
        </p:spPr>
      </p:pic>
      <p:sp>
        <p:nvSpPr>
          <p:cNvPr id="2" name="Title 1">
            <a:extLst>
              <a:ext uri="{FF2B5EF4-FFF2-40B4-BE49-F238E27FC236}">
                <a16:creationId xmlns:a16="http://schemas.microsoft.com/office/drawing/2014/main" id="{481A7435-CE23-36C3-FB46-B473B1BBE9A4}"/>
              </a:ext>
            </a:extLst>
          </p:cNvPr>
          <p:cNvSpPr>
            <a:spLocks noGrp="1"/>
          </p:cNvSpPr>
          <p:nvPr>
            <p:ph type="title"/>
          </p:nvPr>
        </p:nvSpPr>
        <p:spPr/>
        <p:txBody>
          <a:bodyPr/>
          <a:lstStyle/>
          <a:p>
            <a:r>
              <a:rPr lang="en-US">
                <a:solidFill>
                  <a:srgbClr val="FF0000"/>
                </a:solidFill>
                <a:latin typeface="Modern Love"/>
              </a:rPr>
              <a:t>Speaker Feedback</a:t>
            </a:r>
          </a:p>
        </p:txBody>
      </p:sp>
      <p:sp>
        <p:nvSpPr>
          <p:cNvPr id="4" name="Date Placeholder 3">
            <a:extLst>
              <a:ext uri="{FF2B5EF4-FFF2-40B4-BE49-F238E27FC236}">
                <a16:creationId xmlns:a16="http://schemas.microsoft.com/office/drawing/2014/main" id="{6C7BA50C-F442-E081-E04D-B5B7B1775DBB}"/>
              </a:ext>
            </a:extLst>
          </p:cNvPr>
          <p:cNvSpPr>
            <a:spLocks noGrp="1"/>
          </p:cNvSpPr>
          <p:nvPr>
            <p:ph type="dt" sz="half" idx="10"/>
          </p:nvPr>
        </p:nvSpPr>
        <p:spPr/>
        <p:txBody>
          <a:bodyPr/>
          <a:lstStyle/>
          <a:p>
            <a:fld id="{2FAC478E-F61A-4673-B01D-4279DF5C6094}" type="datetime1">
              <a:rPr lang="en-US"/>
              <a:t>5/10/26</a:t>
            </a:fld>
            <a:endParaRPr lang="en-US"/>
          </a:p>
        </p:txBody>
      </p:sp>
      <p:sp>
        <p:nvSpPr>
          <p:cNvPr id="5" name="Footer Placeholder 4">
            <a:extLst>
              <a:ext uri="{FF2B5EF4-FFF2-40B4-BE49-F238E27FC236}">
                <a16:creationId xmlns:a16="http://schemas.microsoft.com/office/drawing/2014/main" id="{FFE9B9DF-0EC9-445B-3870-1AAEF58A478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CB5E35E-FB71-0B4B-0E71-9992FC913F58}"/>
              </a:ext>
            </a:extLst>
          </p:cNvPr>
          <p:cNvSpPr>
            <a:spLocks noGrp="1"/>
          </p:cNvSpPr>
          <p:nvPr>
            <p:ph type="sldNum" sz="quarter" idx="12"/>
          </p:nvPr>
        </p:nvSpPr>
        <p:spPr/>
        <p:txBody>
          <a:bodyPr/>
          <a:lstStyle/>
          <a:p>
            <a:fld id="{CC057153-B650-4DEB-B370-79DDCFDCE934}" type="slidenum">
              <a:rPr lang="en-US" dirty="0"/>
              <a:t>6</a:t>
            </a:fld>
            <a:endParaRPr lang="en-US"/>
          </a:p>
        </p:txBody>
      </p:sp>
      <p:sp>
        <p:nvSpPr>
          <p:cNvPr id="3" name="TextBox 2">
            <a:extLst>
              <a:ext uri="{FF2B5EF4-FFF2-40B4-BE49-F238E27FC236}">
                <a16:creationId xmlns:a16="http://schemas.microsoft.com/office/drawing/2014/main" id="{55A1F9F4-4B5C-FDAF-9CC0-715D474327E6}"/>
              </a:ext>
            </a:extLst>
          </p:cNvPr>
          <p:cNvSpPr txBox="1"/>
          <p:nvPr/>
        </p:nvSpPr>
        <p:spPr>
          <a:xfrm>
            <a:off x="526998" y="1988915"/>
            <a:ext cx="4294909"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chemeClr val="bg1"/>
                </a:solidFill>
              </a:rPr>
              <a:t>The following clip is an interview with Helen Joy, a speaker that was passionate within her speech and projected this within her feedback interview </a:t>
            </a:r>
          </a:p>
        </p:txBody>
      </p:sp>
      <p:sp>
        <p:nvSpPr>
          <p:cNvPr id="7" name="TextBox 6">
            <a:extLst>
              <a:ext uri="{FF2B5EF4-FFF2-40B4-BE49-F238E27FC236}">
                <a16:creationId xmlns:a16="http://schemas.microsoft.com/office/drawing/2014/main" id="{4F906004-762A-8F44-5BC9-117B670646D2}"/>
              </a:ext>
            </a:extLst>
          </p:cNvPr>
          <p:cNvSpPr txBox="1"/>
          <p:nvPr/>
        </p:nvSpPr>
        <p:spPr>
          <a:xfrm>
            <a:off x="7238473" y="2912190"/>
            <a:ext cx="2814183" cy="21841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8" name="Picture 7" descr="A person standing next to a person&#10;&#10;AI-generated content may be incorrect.">
            <a:extLst>
              <a:ext uri="{FF2B5EF4-FFF2-40B4-BE49-F238E27FC236}">
                <a16:creationId xmlns:a16="http://schemas.microsoft.com/office/drawing/2014/main" id="{031CE295-C341-594A-9249-C06058BD0A5C}"/>
              </a:ext>
            </a:extLst>
          </p:cNvPr>
          <p:cNvPicPr>
            <a:picLocks noChangeAspect="1"/>
          </p:cNvPicPr>
          <p:nvPr/>
        </p:nvPicPr>
        <p:blipFill>
          <a:blip r:embed="rId3"/>
          <a:stretch>
            <a:fillRect/>
          </a:stretch>
        </p:blipFill>
        <p:spPr>
          <a:xfrm>
            <a:off x="8106522" y="723418"/>
            <a:ext cx="3367462" cy="5411164"/>
          </a:xfrm>
          <a:prstGeom prst="rect">
            <a:avLst/>
          </a:prstGeom>
        </p:spPr>
      </p:pic>
    </p:spTree>
    <p:extLst>
      <p:ext uri="{BB962C8B-B14F-4D97-AF65-F5344CB8AC3E}">
        <p14:creationId xmlns:p14="http://schemas.microsoft.com/office/powerpoint/2010/main" val="39218097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48476A-748A-E9ED-6538-E55E59D5B9DC}"/>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D78254D9-1337-930F-2AA5-ECA633B11EE0}"/>
              </a:ext>
            </a:extLst>
          </p:cNvPr>
          <p:cNvSpPr/>
          <p:nvPr/>
        </p:nvSpPr>
        <p:spPr>
          <a:xfrm>
            <a:off x="3727" y="5700"/>
            <a:ext cx="12170735" cy="6856903"/>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A red and white logo&#10;&#10;AI-generated content may be incorrect.">
            <a:extLst>
              <a:ext uri="{FF2B5EF4-FFF2-40B4-BE49-F238E27FC236}">
                <a16:creationId xmlns:a16="http://schemas.microsoft.com/office/drawing/2014/main" id="{4DE2B836-0513-0535-25C9-5189F8D2D6EC}"/>
              </a:ext>
            </a:extLst>
          </p:cNvPr>
          <p:cNvPicPr>
            <a:picLocks noChangeAspect="1"/>
          </p:cNvPicPr>
          <p:nvPr/>
        </p:nvPicPr>
        <p:blipFill>
          <a:blip r:embed="rId2"/>
          <a:srcRect l="32120" t="11076" r="32235" b="15399"/>
          <a:stretch>
            <a:fillRect/>
          </a:stretch>
        </p:blipFill>
        <p:spPr>
          <a:xfrm>
            <a:off x="3462759" y="485158"/>
            <a:ext cx="6303853" cy="6365815"/>
          </a:xfrm>
          <a:prstGeom prst="rect">
            <a:avLst/>
          </a:prstGeom>
        </p:spPr>
      </p:pic>
      <p:sp>
        <p:nvSpPr>
          <p:cNvPr id="2" name="Title 1">
            <a:extLst>
              <a:ext uri="{FF2B5EF4-FFF2-40B4-BE49-F238E27FC236}">
                <a16:creationId xmlns:a16="http://schemas.microsoft.com/office/drawing/2014/main" id="{0DA43526-7C4F-EA04-F9E4-61450F93703E}"/>
              </a:ext>
            </a:extLst>
          </p:cNvPr>
          <p:cNvSpPr>
            <a:spLocks noGrp="1"/>
          </p:cNvSpPr>
          <p:nvPr>
            <p:ph type="title"/>
          </p:nvPr>
        </p:nvSpPr>
        <p:spPr/>
        <p:txBody>
          <a:bodyPr/>
          <a:lstStyle/>
          <a:p>
            <a:r>
              <a:rPr lang="en-US">
                <a:solidFill>
                  <a:srgbClr val="FF0000"/>
                </a:solidFill>
                <a:latin typeface="Modern Love"/>
              </a:rPr>
              <a:t>Speaker Feedback</a:t>
            </a:r>
          </a:p>
        </p:txBody>
      </p:sp>
      <p:sp>
        <p:nvSpPr>
          <p:cNvPr id="4" name="Date Placeholder 3">
            <a:extLst>
              <a:ext uri="{FF2B5EF4-FFF2-40B4-BE49-F238E27FC236}">
                <a16:creationId xmlns:a16="http://schemas.microsoft.com/office/drawing/2014/main" id="{81635823-F430-29AC-5EE9-75440AE2B2F3}"/>
              </a:ext>
            </a:extLst>
          </p:cNvPr>
          <p:cNvSpPr>
            <a:spLocks noGrp="1"/>
          </p:cNvSpPr>
          <p:nvPr>
            <p:ph type="dt" sz="half" idx="10"/>
          </p:nvPr>
        </p:nvSpPr>
        <p:spPr/>
        <p:txBody>
          <a:bodyPr/>
          <a:lstStyle/>
          <a:p>
            <a:fld id="{2FAC478E-F61A-4673-B01D-4279DF5C6094}" type="datetime1">
              <a:rPr lang="en-US"/>
              <a:t>5/10/26</a:t>
            </a:fld>
            <a:endParaRPr lang="en-US"/>
          </a:p>
        </p:txBody>
      </p:sp>
      <p:sp>
        <p:nvSpPr>
          <p:cNvPr id="5" name="Footer Placeholder 4">
            <a:extLst>
              <a:ext uri="{FF2B5EF4-FFF2-40B4-BE49-F238E27FC236}">
                <a16:creationId xmlns:a16="http://schemas.microsoft.com/office/drawing/2014/main" id="{5814CBB6-C5D5-B458-A89E-DAD3C32B60C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B5F7862-F632-FBC1-40DC-0B411B9BF9C7}"/>
              </a:ext>
            </a:extLst>
          </p:cNvPr>
          <p:cNvSpPr>
            <a:spLocks noGrp="1"/>
          </p:cNvSpPr>
          <p:nvPr>
            <p:ph type="sldNum" sz="quarter" idx="12"/>
          </p:nvPr>
        </p:nvSpPr>
        <p:spPr/>
        <p:txBody>
          <a:bodyPr/>
          <a:lstStyle/>
          <a:p>
            <a:fld id="{CC057153-B650-4DEB-B370-79DDCFDCE934}" type="slidenum">
              <a:rPr lang="en-US" dirty="0"/>
              <a:t>7</a:t>
            </a:fld>
            <a:endParaRPr lang="en-US"/>
          </a:p>
        </p:txBody>
      </p:sp>
      <p:sp>
        <p:nvSpPr>
          <p:cNvPr id="3" name="TextBox 2">
            <a:extLst>
              <a:ext uri="{FF2B5EF4-FFF2-40B4-BE49-F238E27FC236}">
                <a16:creationId xmlns:a16="http://schemas.microsoft.com/office/drawing/2014/main" id="{67D9BE68-31EE-A7A5-3176-FFBA43F11B20}"/>
              </a:ext>
            </a:extLst>
          </p:cNvPr>
          <p:cNvSpPr txBox="1"/>
          <p:nvPr/>
        </p:nvSpPr>
        <p:spPr>
          <a:xfrm>
            <a:off x="526998" y="1988915"/>
            <a:ext cx="5346276"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chemeClr val="bg1"/>
                </a:solidFill>
              </a:rPr>
              <a:t>Kathryn Harris also took part within an interview and was impressed within the day and how well it was run. She continues to say how well the students worked and "how it was nice to see so passionate students"</a:t>
            </a:r>
          </a:p>
        </p:txBody>
      </p:sp>
      <p:sp>
        <p:nvSpPr>
          <p:cNvPr id="7" name="TextBox 6">
            <a:extLst>
              <a:ext uri="{FF2B5EF4-FFF2-40B4-BE49-F238E27FC236}">
                <a16:creationId xmlns:a16="http://schemas.microsoft.com/office/drawing/2014/main" id="{38402D13-77E5-4C04-7A1D-A5A2D9ACC7E9}"/>
              </a:ext>
            </a:extLst>
          </p:cNvPr>
          <p:cNvSpPr txBox="1"/>
          <p:nvPr/>
        </p:nvSpPr>
        <p:spPr>
          <a:xfrm>
            <a:off x="7238473" y="2912190"/>
            <a:ext cx="2814183" cy="21841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12" name="Picture 11" descr="A person holding a red x sign&#10;&#10;AI-generated content may be incorrect.">
            <a:extLst>
              <a:ext uri="{FF2B5EF4-FFF2-40B4-BE49-F238E27FC236}">
                <a16:creationId xmlns:a16="http://schemas.microsoft.com/office/drawing/2014/main" id="{E4DB6DC0-B06E-7978-D06C-6F5789E2629A}"/>
              </a:ext>
            </a:extLst>
          </p:cNvPr>
          <p:cNvPicPr>
            <a:picLocks noChangeAspect="1"/>
          </p:cNvPicPr>
          <p:nvPr/>
        </p:nvPicPr>
        <p:blipFill>
          <a:blip r:embed="rId3"/>
          <a:stretch>
            <a:fillRect/>
          </a:stretch>
        </p:blipFill>
        <p:spPr>
          <a:xfrm>
            <a:off x="8279517" y="1437191"/>
            <a:ext cx="3426589" cy="4581644"/>
          </a:xfrm>
          <a:prstGeom prst="rect">
            <a:avLst/>
          </a:prstGeom>
        </p:spPr>
      </p:pic>
    </p:spTree>
    <p:extLst>
      <p:ext uri="{BB962C8B-B14F-4D97-AF65-F5344CB8AC3E}">
        <p14:creationId xmlns:p14="http://schemas.microsoft.com/office/powerpoint/2010/main" val="3752566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777CB6-1FC3-C140-A847-7A972C4809D4}"/>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D8481A94-EF6D-D771-2DB8-5BEFC74B5E26}"/>
              </a:ext>
            </a:extLst>
          </p:cNvPr>
          <p:cNvSpPr/>
          <p:nvPr/>
        </p:nvSpPr>
        <p:spPr>
          <a:xfrm>
            <a:off x="0" y="7027"/>
            <a:ext cx="12170735" cy="6856903"/>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E4F3B39-4B79-9060-56D9-F520D1A43394}"/>
              </a:ext>
            </a:extLst>
          </p:cNvPr>
          <p:cNvSpPr>
            <a:spLocks noGrp="1"/>
          </p:cNvSpPr>
          <p:nvPr>
            <p:ph type="title"/>
          </p:nvPr>
        </p:nvSpPr>
        <p:spPr/>
        <p:txBody>
          <a:bodyPr/>
          <a:lstStyle/>
          <a:p>
            <a:r>
              <a:rPr lang="en-US">
                <a:solidFill>
                  <a:srgbClr val="FF0000"/>
                </a:solidFill>
              </a:rPr>
              <a:t>Charlie's References</a:t>
            </a:r>
          </a:p>
        </p:txBody>
      </p:sp>
      <p:sp>
        <p:nvSpPr>
          <p:cNvPr id="3" name="Content Placeholder 2">
            <a:extLst>
              <a:ext uri="{FF2B5EF4-FFF2-40B4-BE49-F238E27FC236}">
                <a16:creationId xmlns:a16="http://schemas.microsoft.com/office/drawing/2014/main" id="{3675F15C-6DF7-B015-C369-E2B7B325EFD5}"/>
              </a:ext>
            </a:extLst>
          </p:cNvPr>
          <p:cNvSpPr>
            <a:spLocks noGrp="1"/>
          </p:cNvSpPr>
          <p:nvPr>
            <p:ph idx="1"/>
          </p:nvPr>
        </p:nvSpPr>
        <p:spPr/>
        <p:txBody>
          <a:bodyPr vert="horz" lIns="91440" tIns="45720" rIns="91440" bIns="45720" rtlCol="0" anchor="t">
            <a:normAutofit/>
          </a:bodyPr>
          <a:lstStyle/>
          <a:p>
            <a:pPr marL="0" indent="0">
              <a:buNone/>
            </a:pPr>
            <a:endParaRPr lang="en-US" sz="1600"/>
          </a:p>
          <a:p>
            <a:pPr marL="0" indent="0">
              <a:buNone/>
            </a:pPr>
            <a:endParaRPr lang="en-US" sz="1600"/>
          </a:p>
          <a:p>
            <a:endParaRPr lang="en-US"/>
          </a:p>
        </p:txBody>
      </p:sp>
      <p:sp>
        <p:nvSpPr>
          <p:cNvPr id="4" name="Date Placeholder 3">
            <a:extLst>
              <a:ext uri="{FF2B5EF4-FFF2-40B4-BE49-F238E27FC236}">
                <a16:creationId xmlns:a16="http://schemas.microsoft.com/office/drawing/2014/main" id="{37CAAC6B-3D91-294D-7A6E-E8DB9B0DEA04}"/>
              </a:ext>
            </a:extLst>
          </p:cNvPr>
          <p:cNvSpPr>
            <a:spLocks noGrp="1"/>
          </p:cNvSpPr>
          <p:nvPr>
            <p:ph type="dt" sz="half" idx="10"/>
          </p:nvPr>
        </p:nvSpPr>
        <p:spPr/>
        <p:txBody>
          <a:bodyPr/>
          <a:lstStyle/>
          <a:p>
            <a:fld id="{99FC129B-392C-4641-AE3D-355DD82F78EC}" type="datetime1">
              <a:rPr lang="en-US"/>
              <a:t>5/10/26</a:t>
            </a:fld>
            <a:endParaRPr lang="en-US"/>
          </a:p>
        </p:txBody>
      </p:sp>
      <p:pic>
        <p:nvPicPr>
          <p:cNvPr id="8" name="Picture 7" descr="A red and white logo&#10;&#10;AI-generated content may be incorrect.">
            <a:extLst>
              <a:ext uri="{FF2B5EF4-FFF2-40B4-BE49-F238E27FC236}">
                <a16:creationId xmlns:a16="http://schemas.microsoft.com/office/drawing/2014/main" id="{F787EB1D-0254-DFCE-1A37-2C0F63A58113}"/>
              </a:ext>
            </a:extLst>
          </p:cNvPr>
          <p:cNvPicPr>
            <a:picLocks noChangeAspect="1"/>
          </p:cNvPicPr>
          <p:nvPr/>
        </p:nvPicPr>
        <p:blipFill>
          <a:blip r:embed="rId2"/>
          <a:srcRect l="32120" t="11076" r="32235" b="15399"/>
          <a:stretch>
            <a:fillRect/>
          </a:stretch>
        </p:blipFill>
        <p:spPr>
          <a:xfrm>
            <a:off x="3683347" y="1344706"/>
            <a:ext cx="5452671" cy="5506267"/>
          </a:xfrm>
          <a:prstGeom prst="rect">
            <a:avLst/>
          </a:prstGeom>
        </p:spPr>
      </p:pic>
      <p:sp>
        <p:nvSpPr>
          <p:cNvPr id="5" name="Footer Placeholder 4">
            <a:extLst>
              <a:ext uri="{FF2B5EF4-FFF2-40B4-BE49-F238E27FC236}">
                <a16:creationId xmlns:a16="http://schemas.microsoft.com/office/drawing/2014/main" id="{F55775AB-1C8E-F797-F005-A797BA64131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50F7FD0-04BB-790D-322E-79C18627A4BD}"/>
              </a:ext>
            </a:extLst>
          </p:cNvPr>
          <p:cNvSpPr>
            <a:spLocks noGrp="1"/>
          </p:cNvSpPr>
          <p:nvPr>
            <p:ph type="sldNum" sz="quarter" idx="12"/>
          </p:nvPr>
        </p:nvSpPr>
        <p:spPr/>
        <p:txBody>
          <a:bodyPr/>
          <a:lstStyle/>
          <a:p>
            <a:fld id="{CC057153-B650-4DEB-B370-79DDCFDCE934}" type="slidenum">
              <a:rPr lang="en-US" dirty="0"/>
              <a:t>8</a:t>
            </a:fld>
            <a:endParaRPr lang="en-US"/>
          </a:p>
        </p:txBody>
      </p:sp>
      <p:sp>
        <p:nvSpPr>
          <p:cNvPr id="10" name="TextBox 9">
            <a:extLst>
              <a:ext uri="{FF2B5EF4-FFF2-40B4-BE49-F238E27FC236}">
                <a16:creationId xmlns:a16="http://schemas.microsoft.com/office/drawing/2014/main" id="{240587D2-6220-0D7F-D94B-BF27B174464B}"/>
              </a:ext>
            </a:extLst>
          </p:cNvPr>
          <p:cNvSpPr txBox="1"/>
          <p:nvPr/>
        </p:nvSpPr>
        <p:spPr>
          <a:xfrm>
            <a:off x="407004" y="1311792"/>
            <a:ext cx="11356725" cy="5262979"/>
          </a:xfrm>
          <a:prstGeom prst="rect">
            <a:avLst/>
          </a:prstGeom>
          <a:noFill/>
        </p:spPr>
        <p:txBody>
          <a:bodyPr wrap="square">
            <a:spAutoFit/>
          </a:bodyPr>
          <a:lstStyle/>
          <a:p>
            <a:pPr algn="l"/>
            <a:r>
              <a:rPr lang="en-GB" sz="2800" b="0" i="0" u="none" strike="noStrike" dirty="0">
                <a:solidFill>
                  <a:schemeClr val="bg1"/>
                </a:solidFill>
                <a:effectLst/>
                <a:latin typeface="Times New Roman" panose="02020603050405020304" pitchFamily="18" charset="0"/>
              </a:rPr>
              <a:t>Belbin (2025). </a:t>
            </a:r>
            <a:r>
              <a:rPr lang="en-GB" sz="2800" b="0" i="1" u="none" strike="noStrike" dirty="0">
                <a:solidFill>
                  <a:schemeClr val="bg1"/>
                </a:solidFill>
                <a:effectLst/>
                <a:latin typeface="Times New Roman" panose="02020603050405020304" pitchFamily="18" charset="0"/>
              </a:rPr>
              <a:t>The nine Belbin team roles</a:t>
            </a:r>
            <a:r>
              <a:rPr lang="en-GB" sz="2800" b="0" i="0" u="none" strike="noStrike" dirty="0">
                <a:solidFill>
                  <a:schemeClr val="bg1"/>
                </a:solidFill>
                <a:effectLst/>
                <a:latin typeface="Times New Roman" panose="02020603050405020304" pitchFamily="18" charset="0"/>
              </a:rPr>
              <a:t>. [online] Belbin. Available at: https://</a:t>
            </a:r>
            <a:r>
              <a:rPr lang="en-GB" sz="2800" b="0" i="0" u="none" strike="noStrike" dirty="0" err="1">
                <a:solidFill>
                  <a:schemeClr val="bg1"/>
                </a:solidFill>
                <a:effectLst/>
                <a:latin typeface="Times New Roman" panose="02020603050405020304" pitchFamily="18" charset="0"/>
              </a:rPr>
              <a:t>www.belbin.com</a:t>
            </a:r>
            <a:r>
              <a:rPr lang="en-GB" sz="2800" b="0" i="0" u="none" strike="noStrike" dirty="0">
                <a:solidFill>
                  <a:schemeClr val="bg1"/>
                </a:solidFill>
                <a:effectLst/>
                <a:latin typeface="Times New Roman" panose="02020603050405020304" pitchFamily="18" charset="0"/>
              </a:rPr>
              <a:t>/about/</a:t>
            </a:r>
            <a:r>
              <a:rPr lang="en-GB" sz="2800" b="0" i="0" u="none" strike="noStrike" dirty="0" err="1">
                <a:solidFill>
                  <a:schemeClr val="bg1"/>
                </a:solidFill>
                <a:effectLst/>
                <a:latin typeface="Times New Roman" panose="02020603050405020304" pitchFamily="18" charset="0"/>
              </a:rPr>
              <a:t>belbin</a:t>
            </a:r>
            <a:r>
              <a:rPr lang="en-GB" sz="2800" b="0" i="0" u="none" strike="noStrike" dirty="0">
                <a:solidFill>
                  <a:schemeClr val="bg1"/>
                </a:solidFill>
                <a:effectLst/>
                <a:latin typeface="Times New Roman" panose="02020603050405020304" pitchFamily="18" charset="0"/>
              </a:rPr>
              <a:t>-team-roles.</a:t>
            </a:r>
          </a:p>
          <a:p>
            <a:pPr algn="l"/>
            <a:r>
              <a:rPr lang="en-GB" sz="2800" b="0" i="0" u="none" strike="noStrike" dirty="0">
                <a:solidFill>
                  <a:schemeClr val="bg1"/>
                </a:solidFill>
                <a:effectLst/>
                <a:latin typeface="Times New Roman" panose="02020603050405020304" pitchFamily="18" charset="0"/>
              </a:rPr>
              <a:t>Edwards, A. (2023). </a:t>
            </a:r>
            <a:r>
              <a:rPr lang="en-GB" sz="2800" b="0" i="1" u="none" strike="noStrike" dirty="0">
                <a:solidFill>
                  <a:schemeClr val="bg1"/>
                </a:solidFill>
                <a:effectLst/>
                <a:latin typeface="Times New Roman" panose="02020603050405020304" pitchFamily="18" charset="0"/>
              </a:rPr>
              <a:t>What are Belbin’s team roles? Uncover the theory and core principles of these categories.</a:t>
            </a:r>
            <a:r>
              <a:rPr lang="en-GB" sz="2800" b="0" i="0" u="none" strike="noStrike" dirty="0">
                <a:solidFill>
                  <a:schemeClr val="bg1"/>
                </a:solidFill>
                <a:effectLst/>
                <a:latin typeface="Times New Roman" panose="02020603050405020304" pitchFamily="18" charset="0"/>
              </a:rPr>
              <a:t> [online] </a:t>
            </a:r>
            <a:r>
              <a:rPr lang="en-GB" sz="2800" b="0" i="0" u="none" strike="noStrike" dirty="0" err="1">
                <a:solidFill>
                  <a:schemeClr val="bg1"/>
                </a:solidFill>
                <a:effectLst/>
                <a:latin typeface="Times New Roman" panose="02020603050405020304" pitchFamily="18" charset="0"/>
              </a:rPr>
              <a:t>www.airswift.com</a:t>
            </a:r>
            <a:r>
              <a:rPr lang="en-GB" sz="2800" b="0" i="0" u="none" strike="noStrike" dirty="0">
                <a:solidFill>
                  <a:schemeClr val="bg1"/>
                </a:solidFill>
                <a:effectLst/>
                <a:latin typeface="Times New Roman" panose="02020603050405020304" pitchFamily="18" charset="0"/>
              </a:rPr>
              <a:t>. Available at: https://</a:t>
            </a:r>
            <a:r>
              <a:rPr lang="en-GB" sz="2800" b="0" i="0" u="none" strike="noStrike" dirty="0" err="1">
                <a:solidFill>
                  <a:schemeClr val="bg1"/>
                </a:solidFill>
                <a:effectLst/>
                <a:latin typeface="Times New Roman" panose="02020603050405020304" pitchFamily="18" charset="0"/>
              </a:rPr>
              <a:t>www.airswift.com</a:t>
            </a:r>
            <a:r>
              <a:rPr lang="en-GB" sz="2800" b="0" i="0" u="none" strike="noStrike" dirty="0">
                <a:solidFill>
                  <a:schemeClr val="bg1"/>
                </a:solidFill>
                <a:effectLst/>
                <a:latin typeface="Times New Roman" panose="02020603050405020304" pitchFamily="18" charset="0"/>
              </a:rPr>
              <a:t>/glossary/</a:t>
            </a:r>
            <a:r>
              <a:rPr lang="en-GB" sz="2800" b="0" i="0" u="none" strike="noStrike" dirty="0" err="1">
                <a:solidFill>
                  <a:schemeClr val="bg1"/>
                </a:solidFill>
                <a:effectLst/>
                <a:latin typeface="Times New Roman" panose="02020603050405020304" pitchFamily="18" charset="0"/>
              </a:rPr>
              <a:t>belbins</a:t>
            </a:r>
            <a:r>
              <a:rPr lang="en-GB" sz="2800" b="0" i="0" u="none" strike="noStrike" dirty="0">
                <a:solidFill>
                  <a:schemeClr val="bg1"/>
                </a:solidFill>
                <a:effectLst/>
                <a:latin typeface="Times New Roman" panose="02020603050405020304" pitchFamily="18" charset="0"/>
              </a:rPr>
              <a:t>-team-roles.</a:t>
            </a:r>
          </a:p>
          <a:p>
            <a:pPr algn="l"/>
            <a:r>
              <a:rPr lang="en-GB" sz="2800" b="0" i="0" u="none" strike="noStrike" dirty="0">
                <a:solidFill>
                  <a:schemeClr val="bg1"/>
                </a:solidFill>
                <a:effectLst/>
                <a:latin typeface="Times New Roman" panose="02020603050405020304" pitchFamily="18" charset="0"/>
              </a:rPr>
              <a:t>Ferdinand, N. and </a:t>
            </a:r>
            <a:r>
              <a:rPr lang="en-GB" sz="2800" b="0" i="0" u="none" strike="noStrike" dirty="0" err="1">
                <a:solidFill>
                  <a:schemeClr val="bg1"/>
                </a:solidFill>
                <a:effectLst/>
                <a:latin typeface="Times New Roman" panose="02020603050405020304" pitchFamily="18" charset="0"/>
              </a:rPr>
              <a:t>Kitchin</a:t>
            </a:r>
            <a:r>
              <a:rPr lang="en-GB" sz="2800" b="0" i="0" u="none" strike="noStrike" dirty="0">
                <a:solidFill>
                  <a:schemeClr val="bg1"/>
                </a:solidFill>
                <a:effectLst/>
                <a:latin typeface="Times New Roman" panose="02020603050405020304" pitchFamily="18" charset="0"/>
              </a:rPr>
              <a:t>, P.J. (2022). </a:t>
            </a:r>
            <a:r>
              <a:rPr lang="en-GB" sz="2800" b="0" i="1" u="none" strike="noStrike" dirty="0">
                <a:solidFill>
                  <a:schemeClr val="bg1"/>
                </a:solidFill>
                <a:effectLst/>
                <a:latin typeface="Times New Roman" panose="02020603050405020304" pitchFamily="18" charset="0"/>
              </a:rPr>
              <a:t>Events Management</a:t>
            </a:r>
            <a:r>
              <a:rPr lang="en-GB" sz="2800" b="0" i="0" u="none" strike="noStrike" dirty="0">
                <a:solidFill>
                  <a:schemeClr val="bg1"/>
                </a:solidFill>
                <a:effectLst/>
                <a:latin typeface="Times New Roman" panose="02020603050405020304" pitchFamily="18" charset="0"/>
              </a:rPr>
              <a:t>. SAGE.</a:t>
            </a:r>
          </a:p>
          <a:p>
            <a:pPr algn="l"/>
            <a:r>
              <a:rPr lang="en-GB" sz="2800" b="0" i="0" u="none" strike="noStrike" dirty="0">
                <a:solidFill>
                  <a:schemeClr val="bg1"/>
                </a:solidFill>
                <a:effectLst/>
                <a:latin typeface="Times New Roman" panose="02020603050405020304" pitchFamily="18" charset="0"/>
              </a:rPr>
              <a:t>Getz, D. and Page, S.J. (2024). </a:t>
            </a:r>
            <a:r>
              <a:rPr lang="en-GB" sz="2800" b="0" i="1" u="none" strike="noStrike" dirty="0">
                <a:solidFill>
                  <a:schemeClr val="bg1"/>
                </a:solidFill>
                <a:effectLst/>
                <a:latin typeface="Times New Roman" panose="02020603050405020304" pitchFamily="18" charset="0"/>
              </a:rPr>
              <a:t>Event Studies</a:t>
            </a:r>
            <a:r>
              <a:rPr lang="en-GB" sz="2800" b="0" i="0" u="none" strike="noStrike" dirty="0">
                <a:solidFill>
                  <a:schemeClr val="bg1"/>
                </a:solidFill>
                <a:effectLst/>
                <a:latin typeface="Times New Roman" panose="02020603050405020304" pitchFamily="18" charset="0"/>
              </a:rPr>
              <a:t>. 5th ed. Taylor &amp; Francis.</a:t>
            </a:r>
          </a:p>
          <a:p>
            <a:pPr algn="l"/>
            <a:r>
              <a:rPr lang="en-GB" sz="2800" b="0" i="0" u="none" strike="noStrike" dirty="0">
                <a:solidFill>
                  <a:schemeClr val="bg1"/>
                </a:solidFill>
                <a:effectLst/>
                <a:latin typeface="Times New Roman" panose="02020603050405020304" pitchFamily="18" charset="0"/>
              </a:rPr>
              <a:t>Moultrie, J. (2016). </a:t>
            </a:r>
            <a:r>
              <a:rPr lang="en-GB" sz="2800" b="0" i="1" u="none" strike="noStrike" dirty="0">
                <a:solidFill>
                  <a:schemeClr val="bg1"/>
                </a:solidFill>
                <a:effectLst/>
                <a:latin typeface="Times New Roman" panose="02020603050405020304" pitchFamily="18" charset="0"/>
              </a:rPr>
              <a:t>Belbin’s Team Roles</a:t>
            </a:r>
            <a:r>
              <a:rPr lang="en-GB" sz="2800" b="0" i="0" u="none" strike="noStrike" dirty="0">
                <a:solidFill>
                  <a:schemeClr val="bg1"/>
                </a:solidFill>
                <a:effectLst/>
                <a:latin typeface="Times New Roman" panose="02020603050405020304" pitchFamily="18" charset="0"/>
              </a:rPr>
              <a:t>. [online] University of Cambridge. Available at: https://</a:t>
            </a:r>
            <a:r>
              <a:rPr lang="en-GB" sz="2800" b="0" i="0" u="none" strike="noStrike" dirty="0" err="1">
                <a:solidFill>
                  <a:schemeClr val="bg1"/>
                </a:solidFill>
                <a:effectLst/>
                <a:latin typeface="Times New Roman" panose="02020603050405020304" pitchFamily="18" charset="0"/>
              </a:rPr>
              <a:t>www.ifm.eng.cam.ac.uk</a:t>
            </a:r>
            <a:r>
              <a:rPr lang="en-GB" sz="2800" b="0" i="0" u="none" strike="noStrike" dirty="0">
                <a:solidFill>
                  <a:schemeClr val="bg1"/>
                </a:solidFill>
                <a:effectLst/>
                <a:latin typeface="Times New Roman" panose="02020603050405020304" pitchFamily="18" charset="0"/>
              </a:rPr>
              <a:t>/research/dmg/tools-and-techniques/</a:t>
            </a:r>
            <a:r>
              <a:rPr lang="en-GB" sz="2800" b="0" i="0" u="none" strike="noStrike" dirty="0" err="1">
                <a:solidFill>
                  <a:schemeClr val="bg1"/>
                </a:solidFill>
                <a:effectLst/>
                <a:latin typeface="Times New Roman" panose="02020603050405020304" pitchFamily="18" charset="0"/>
              </a:rPr>
              <a:t>belbins</a:t>
            </a:r>
            <a:r>
              <a:rPr lang="en-GB" sz="2800" b="0" i="0" u="none" strike="noStrike" dirty="0">
                <a:solidFill>
                  <a:schemeClr val="bg1"/>
                </a:solidFill>
                <a:effectLst/>
                <a:latin typeface="Times New Roman" panose="02020603050405020304" pitchFamily="18" charset="0"/>
              </a:rPr>
              <a:t>-team-roles/.</a:t>
            </a:r>
          </a:p>
          <a:p>
            <a:pPr algn="l"/>
            <a:r>
              <a:rPr lang="en-GB" sz="2800" b="0" i="0" u="none" strike="noStrike" dirty="0">
                <a:solidFill>
                  <a:schemeClr val="bg1"/>
                </a:solidFill>
                <a:effectLst/>
                <a:latin typeface="Times New Roman" panose="02020603050405020304" pitchFamily="18" charset="0"/>
              </a:rPr>
              <a:t>Slack, N. and Brandon-Jones, A. (2018). </a:t>
            </a:r>
            <a:r>
              <a:rPr lang="en-GB" sz="2800" b="0" i="1" u="none" strike="noStrike" dirty="0">
                <a:solidFill>
                  <a:schemeClr val="bg1"/>
                </a:solidFill>
                <a:effectLst/>
                <a:latin typeface="Times New Roman" panose="02020603050405020304" pitchFamily="18" charset="0"/>
              </a:rPr>
              <a:t>Essentials of Operations Management</a:t>
            </a:r>
            <a:r>
              <a:rPr lang="en-GB" sz="2800" b="0" i="0" u="none" strike="noStrike" dirty="0">
                <a:solidFill>
                  <a:schemeClr val="bg1"/>
                </a:solidFill>
                <a:effectLst/>
                <a:latin typeface="Times New Roman" panose="02020603050405020304" pitchFamily="18" charset="0"/>
              </a:rPr>
              <a:t>. Pearson UK.</a:t>
            </a:r>
          </a:p>
        </p:txBody>
      </p:sp>
    </p:spTree>
    <p:extLst>
      <p:ext uri="{BB962C8B-B14F-4D97-AF65-F5344CB8AC3E}">
        <p14:creationId xmlns:p14="http://schemas.microsoft.com/office/powerpoint/2010/main" val="28830981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TotalTime>
  <Words>351</Words>
  <Application>Microsoft Macintosh PowerPoint</Application>
  <PresentationFormat>Widescreen</PresentationFormat>
  <Paragraphs>58</Paragraphs>
  <Slides>8</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8</vt:i4>
      </vt:variant>
    </vt:vector>
  </HeadingPairs>
  <TitlesOfParts>
    <vt:vector size="19" baseType="lpstr">
      <vt:lpstr>Aptos</vt:lpstr>
      <vt:lpstr>Aptos Display</vt:lpstr>
      <vt:lpstr>Arial</vt:lpstr>
      <vt:lpstr>Avenir Next LT Pro</vt:lpstr>
      <vt:lpstr>Baskerville Old Face</vt:lpstr>
      <vt:lpstr>Lucida Bright</vt:lpstr>
      <vt:lpstr>Modern Love</vt:lpstr>
      <vt:lpstr>Times New Roman</vt:lpstr>
      <vt:lpstr>Wingdings</vt:lpstr>
      <vt:lpstr>Wingdings,Sans-Serif</vt:lpstr>
      <vt:lpstr>Office Theme</vt:lpstr>
      <vt:lpstr>TEDX Swansea  'New Beginnings' Review</vt:lpstr>
      <vt:lpstr>Roles and Responsibilities</vt:lpstr>
      <vt:lpstr>Personal reflection - Charlie </vt:lpstr>
      <vt:lpstr>Social Media - Instagram</vt:lpstr>
      <vt:lpstr>PowerPoint Presentation</vt:lpstr>
      <vt:lpstr>Speaker Feedback</vt:lpstr>
      <vt:lpstr>Speaker Feedback</vt:lpstr>
      <vt:lpstr>Charlie's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Charlie Palmer (2404336)</dc:creator>
  <cp:lastModifiedBy>Charlie Palmer (2404336)</cp:lastModifiedBy>
  <cp:revision>1</cp:revision>
  <dcterms:created xsi:type="dcterms:W3CDTF">2026-05-10T22:36:15Z</dcterms:created>
  <dcterms:modified xsi:type="dcterms:W3CDTF">2026-05-10T22:56:26Z</dcterms:modified>
</cp:coreProperties>
</file>