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9.xml" ContentType="application/vnd.openxmlformats-officedocument.theme+xml"/>
  <Override PartName="/ppt/slideLayouts/slideLayout34.xml" ContentType="application/vnd.openxmlformats-officedocument.presentationml.slideLayout+xml"/>
  <Override PartName="/ppt/theme/theme20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1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  <p:sldMasterId id="2147483732" r:id="rId23"/>
    <p:sldMasterId id="2147483734" r:id="rId24"/>
    <p:sldMasterId id="2147483738" r:id="rId25"/>
  </p:sldMasterIdLst>
  <p:notesMasterIdLst>
    <p:notesMasterId r:id="rId78"/>
  </p:notesMasterIdLst>
  <p:sldIdLst>
    <p:sldId id="258" r:id="rId26"/>
    <p:sldId id="311" r:id="rId27"/>
    <p:sldId id="292" r:id="rId28"/>
    <p:sldId id="289" r:id="rId29"/>
    <p:sldId id="260" r:id="rId30"/>
    <p:sldId id="312" r:id="rId31"/>
    <p:sldId id="313" r:id="rId32"/>
    <p:sldId id="314" r:id="rId33"/>
    <p:sldId id="316" r:id="rId34"/>
    <p:sldId id="320" r:id="rId35"/>
    <p:sldId id="321" r:id="rId36"/>
    <p:sldId id="322" r:id="rId37"/>
    <p:sldId id="323" r:id="rId38"/>
    <p:sldId id="324" r:id="rId39"/>
    <p:sldId id="326" r:id="rId40"/>
    <p:sldId id="327" r:id="rId41"/>
    <p:sldId id="328" r:id="rId42"/>
    <p:sldId id="329" r:id="rId43"/>
    <p:sldId id="261" r:id="rId44"/>
    <p:sldId id="330" r:id="rId45"/>
    <p:sldId id="331" r:id="rId46"/>
    <p:sldId id="360" r:id="rId47"/>
    <p:sldId id="332" r:id="rId48"/>
    <p:sldId id="333" r:id="rId49"/>
    <p:sldId id="334" r:id="rId50"/>
    <p:sldId id="335" r:id="rId51"/>
    <p:sldId id="262" r:id="rId52"/>
    <p:sldId id="263" r:id="rId53"/>
    <p:sldId id="336" r:id="rId54"/>
    <p:sldId id="337" r:id="rId55"/>
    <p:sldId id="338" r:id="rId56"/>
    <p:sldId id="339" r:id="rId57"/>
    <p:sldId id="340" r:id="rId58"/>
    <p:sldId id="341" r:id="rId59"/>
    <p:sldId id="342" r:id="rId60"/>
    <p:sldId id="343" r:id="rId61"/>
    <p:sldId id="344" r:id="rId62"/>
    <p:sldId id="345" r:id="rId63"/>
    <p:sldId id="346" r:id="rId64"/>
    <p:sldId id="347" r:id="rId65"/>
    <p:sldId id="348" r:id="rId66"/>
    <p:sldId id="349" r:id="rId67"/>
    <p:sldId id="350" r:id="rId68"/>
    <p:sldId id="351" r:id="rId69"/>
    <p:sldId id="352" r:id="rId70"/>
    <p:sldId id="353" r:id="rId71"/>
    <p:sldId id="354" r:id="rId72"/>
    <p:sldId id="355" r:id="rId73"/>
    <p:sldId id="356" r:id="rId74"/>
    <p:sldId id="357" r:id="rId75"/>
    <p:sldId id="358" r:id="rId76"/>
    <p:sldId id="359" r:id="rId7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2D1D9C-0EBC-429B-8909-0B70507F4621}" v="9" dt="2023-11-14T14:28:42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99" autoAdjust="0"/>
    <p:restoredTop sz="83314" autoAdjust="0"/>
  </p:normalViewPr>
  <p:slideViewPr>
    <p:cSldViewPr snapToGrid="0" snapToObjects="1">
      <p:cViewPr varScale="1">
        <p:scale>
          <a:sx n="74" d="100"/>
          <a:sy n="74" d="100"/>
        </p:scale>
        <p:origin x="63" y="294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82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notesMaster" Target="notesMasters/notes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923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40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813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616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97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310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43A43-B8AE-4847-88DE-82E3720B6A73}" type="datetime1">
              <a:rPr lang="en-SG" smtClean="0"/>
              <a:t>22/7/2026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anchor="t">
            <a:noAutofit/>
          </a:bodyPr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>
              <a:buNone/>
            </a:pPr>
            <a:r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970580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731726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71843A43-B8AE-4847-88DE-82E3720B6A73}" type="datetime1">
              <a:t>7/22/2026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8374B78-AC64-5542-A395-7574152F02AA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980469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178293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fld id="{71843A43-B8AE-4847-88DE-82E3720B6A73}" type="datetime1">
              <a:t>7/22/2026</a:t>
            </a:fld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idx="11"/>
          </p:nvPr>
        </p:nvSpPr>
        <p:spPr/>
        <p:txBody>
          <a:bodyPr/>
          <a:lstStyle/>
          <a:p>
            <a:r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fld id="{08374B78-AC64-5542-A395-7574152F02AA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10977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jpe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3.jpe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5.jpe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4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theme" Target="../theme/theme21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6.png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2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1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2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2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2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71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</p:sldLayoutIdLst>
  <p:txStyles>
    <p:titleStyle>
      <a:lvl1pPr algn="l">
        <a:lnSpc>
          <a:spcPct val="90000"/>
        </a:lnSpc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  <p:pic>
        <p:nvPicPr>
          <p:cNvPr id="7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271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</p:sldLayoutIdLst>
  <p:txStyles>
    <p:titleStyle>
      <a:lvl1pPr algn="l">
        <a:lnSpc>
          <a:spcPct val="90000"/>
        </a:lnSpc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>
            <a:normAutofit/>
          </a:bodyPr>
          <a:lstStyle/>
          <a:p>
            <a:pPr>
              <a:buNone/>
            </a:pPr>
            <a:r>
              <a:t>Click to edit Master text styles</a:t>
            </a:r>
          </a:p>
          <a:p>
            <a:pPr>
              <a:buNone/>
            </a:pPr>
            <a:r>
              <a:t>Second level</a:t>
            </a:r>
          </a:p>
          <a:p>
            <a:pPr>
              <a:buNone/>
            </a:pPr>
            <a:r>
              <a:t>Third level</a:t>
            </a:r>
          </a:p>
          <a:p>
            <a:pPr>
              <a:buNone/>
            </a:pPr>
            <a:r>
              <a:t>Fourth level</a:t>
            </a:r>
          </a:p>
          <a:p>
            <a:pPr>
              <a:buNone/>
            </a:pPr>
            <a:r>
              <a:t>Fifth level</a:t>
            </a:r>
          </a:p>
        </p:txBody>
      </p:sp>
      <p:pic>
        <p:nvPicPr>
          <p:cNvPr id="7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1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</p:sldLayoutIdLst>
  <p:txStyles>
    <p:titleStyle>
      <a:lvl1pPr algn="l">
        <a:lnSpc>
          <a:spcPct val="90000"/>
        </a:lnSpc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38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38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38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8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3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3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59187" cy="3429688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800" dirty="0"/>
              <a:t>From Literature to Defensible Evidence: </a:t>
            </a:r>
          </a:p>
          <a:p>
            <a:pPr marL="0" indent="0">
              <a:buNone/>
            </a:pPr>
            <a:r>
              <a:rPr lang="en-GB" dirty="0"/>
              <a:t>Data Concepts, Sources and Gathering Strategies for DBA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Principles and Philosophy - LCDB 7077</a:t>
            </a:r>
          </a:p>
          <a:p>
            <a:pPr marL="0" indent="0">
              <a:buNone/>
            </a:pPr>
            <a:r>
              <a:rPr lang="en-GB" dirty="0"/>
              <a:t>Week 6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F87E6-7269-EC52-3FF6-0D5425AC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769" y="125489"/>
            <a:ext cx="11481847" cy="921341"/>
          </a:xfrm>
        </p:spPr>
        <p:txBody>
          <a:bodyPr/>
          <a:lstStyle/>
          <a:p>
            <a:r>
              <a:rPr lang="en-GB" dirty="0"/>
              <a:t>Recommended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CBDBB-33DB-2441-A3EE-9C80FD433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03586"/>
            <a:ext cx="11481847" cy="42979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By the end of the lecture, students should be able to:</a:t>
            </a:r>
          </a:p>
          <a:p>
            <a:r>
              <a:rPr lang="en-GB" dirty="0"/>
              <a:t>Distinguish between literature, primary data, secondary data and digital trace data. </a:t>
            </a:r>
          </a:p>
          <a:p>
            <a:r>
              <a:rPr lang="en-GB" dirty="0"/>
              <a:t>Explain how research philosophy and questions shape evidence requirements. </a:t>
            </a:r>
          </a:p>
          <a:p>
            <a:r>
              <a:rPr lang="en-GB" dirty="0"/>
              <a:t>Critically assess the provenance, relevance, quality and limitations of evidence. </a:t>
            </a:r>
          </a:p>
          <a:p>
            <a:r>
              <a:rPr lang="en-GB" dirty="0"/>
              <a:t>Select and justify an appropriate sampling or source-selection strategy. </a:t>
            </a:r>
          </a:p>
          <a:p>
            <a:r>
              <a:rPr lang="en-GB" dirty="0"/>
              <a:t>Evaluate interviews, questionnaires, focus groups and documentary sources. </a:t>
            </a:r>
          </a:p>
          <a:p>
            <a:r>
              <a:rPr lang="en-GB" dirty="0"/>
              <a:t>Develop an auditable data-gathering plan for a DBA project. </a:t>
            </a:r>
          </a:p>
          <a:p>
            <a:r>
              <a:rPr lang="en-GB" dirty="0"/>
              <a:t>Use AI-assisted research tools critically, transparently and ethically.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462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3C63-29B7-5F45-A775-6368D50F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541" y="37837"/>
            <a:ext cx="10515600" cy="769357"/>
          </a:xfrm>
        </p:spPr>
        <p:txBody>
          <a:bodyPr/>
          <a:lstStyle/>
          <a:p>
            <a:pPr algn="ctr"/>
            <a:r>
              <a:rPr lang="en-US" dirty="0"/>
              <a:t>Resources – Textbooks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E9887-6013-454C-BE4B-A39945E24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352"/>
            <a:ext cx="10515600" cy="555093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Bell, E. and Bryman, A, and Harley, B. 2019. Business Research Methods, 5</a:t>
            </a:r>
            <a:r>
              <a:rPr lang="en-GB" baseline="30000" dirty="0"/>
              <a:t>th</a:t>
            </a:r>
            <a:r>
              <a:rPr lang="en-GB" dirty="0"/>
              <a:t> edition. Oxford. Oxford University Press.</a:t>
            </a:r>
            <a:endParaRPr lang="en-SG" dirty="0"/>
          </a:p>
          <a:p>
            <a:r>
              <a:rPr lang="en-GB" dirty="0"/>
              <a:t>Robson, C. and McCartan, K. 2017. Real World Research. 4</a:t>
            </a:r>
            <a:r>
              <a:rPr lang="en-GB" baseline="30000" dirty="0"/>
              <a:t>th</a:t>
            </a:r>
            <a:r>
              <a:rPr lang="en-GB" dirty="0"/>
              <a:t> edition. London. Sage Publishing.</a:t>
            </a:r>
            <a:endParaRPr lang="en-SG" dirty="0"/>
          </a:p>
          <a:p>
            <a:pPr marL="0" indent="0">
              <a:buNone/>
            </a:pPr>
            <a:r>
              <a:rPr lang="en-US" u="sng" dirty="0"/>
              <a:t>Relevant chapters from Greener (2007)</a:t>
            </a:r>
          </a:p>
          <a:p>
            <a:r>
              <a:rPr lang="en-US" dirty="0"/>
              <a:t>Choosing samples from populations (chapter 5)</a:t>
            </a:r>
          </a:p>
          <a:p>
            <a:r>
              <a:rPr lang="en-US" dirty="0"/>
              <a:t>Quantitative and qualitative research methods (chapter 6 &amp; 9)</a:t>
            </a:r>
          </a:p>
          <a:p>
            <a:r>
              <a:rPr lang="en-US" dirty="0"/>
              <a:t>Questionnaire design (chapter  7)</a:t>
            </a:r>
          </a:p>
          <a:p>
            <a:r>
              <a:rPr lang="en-US" dirty="0"/>
              <a:t>Practical issues in interviews, focus groups (chapter 10)</a:t>
            </a:r>
          </a:p>
          <a:p>
            <a:pPr marL="0" indent="0">
              <a:buNone/>
            </a:pPr>
            <a:r>
              <a:rPr lang="en-US" u="sng" dirty="0"/>
              <a:t>Relevant chapters Saunders </a:t>
            </a:r>
            <a:r>
              <a:rPr lang="en-US" u="sng" dirty="0" err="1"/>
              <a:t>et.al</a:t>
            </a:r>
            <a:r>
              <a:rPr lang="en-US" u="sng" dirty="0"/>
              <a:t>.(2009)</a:t>
            </a:r>
          </a:p>
          <a:p>
            <a:r>
              <a:rPr lang="en-US" dirty="0"/>
              <a:t>Selecting samples (chapter 7)</a:t>
            </a:r>
          </a:p>
          <a:p>
            <a:r>
              <a:rPr lang="en-US" dirty="0"/>
              <a:t>Using secondary data (chapter 8)</a:t>
            </a:r>
          </a:p>
          <a:p>
            <a:r>
              <a:rPr lang="en-US" dirty="0"/>
              <a:t>Collecting primary data through observation &amp; interviews, questionnaires (chapter 9,10,11)</a:t>
            </a:r>
          </a:p>
          <a:p>
            <a:r>
              <a:rPr lang="en-US" dirty="0" err="1"/>
              <a:t>Analysing</a:t>
            </a:r>
            <a:r>
              <a:rPr lang="en-US" dirty="0"/>
              <a:t> quantitative and qualitative data (Chapter 12 &amp; 13)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856A9-50B0-EF45-9048-4B97C957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B3E85-4920-EE47-8D41-9E495124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634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286B-0577-B649-835A-675BA698A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9CDD-D558-A94F-A01B-F22AD5D9E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063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ACBD4-B4EF-774B-A123-C795AB70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B331-FFFA-3F45-AA2A-CF7A76EE8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1133A-4198-0E42-BAB4-CAADF33F3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90" y="269588"/>
            <a:ext cx="10192692" cy="711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16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C377-6610-4088-2F78-6D33AAE89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07470"/>
            <a:ext cx="11481847" cy="845667"/>
          </a:xfrm>
        </p:spPr>
        <p:txBody>
          <a:bodyPr/>
          <a:lstStyle/>
          <a:p>
            <a:r>
              <a:rPr lang="en-GB" dirty="0"/>
              <a:t>Literature as Data in the Age of Generative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85D24-536C-22D1-A704-459E356A7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53137"/>
            <a:ext cx="11481847" cy="434842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 a critical literature review, publications become a form of research data. Researchers make systematic decisions about: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databases and sources; </a:t>
            </a:r>
          </a:p>
          <a:p>
            <a:r>
              <a:rPr lang="en-GB" dirty="0"/>
              <a:t>keywords and search strings; </a:t>
            </a:r>
          </a:p>
          <a:p>
            <a:r>
              <a:rPr lang="en-GB" dirty="0"/>
              <a:t>inclusion and exclusion criteria; </a:t>
            </a:r>
          </a:p>
          <a:p>
            <a:r>
              <a:rPr lang="en-GB" dirty="0"/>
              <a:t>time periods and geographical boundaries; </a:t>
            </a:r>
          </a:p>
          <a:p>
            <a:r>
              <a:rPr lang="en-GB" dirty="0"/>
              <a:t>evidence-quality thresholds; </a:t>
            </a:r>
          </a:p>
          <a:p>
            <a:r>
              <a:rPr lang="en-GB" dirty="0"/>
              <a:t>coding, comparison and synthesis.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search and selection process therefore needs the same transparency expected in empirical data collection.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539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35D37-8BBF-861A-A71D-0913653B7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091316"/>
          </a:xfrm>
        </p:spPr>
        <p:txBody>
          <a:bodyPr>
            <a:normAutofit fontScale="90000"/>
          </a:bodyPr>
          <a:lstStyle/>
          <a:p>
            <a:r>
              <a:rPr lang="en-GB" dirty="0"/>
              <a:t>AI can assist—but should not become the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756E1-A61F-D07B-DDBC-553B95A22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933318"/>
            <a:ext cx="11481847" cy="46728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AI tools may help researchers: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generate alternative search terms; </a:t>
            </a:r>
          </a:p>
          <a:p>
            <a:r>
              <a:rPr lang="en-GB" dirty="0"/>
              <a:t>identify possible themes; </a:t>
            </a:r>
          </a:p>
          <a:p>
            <a:r>
              <a:rPr lang="en-GB" dirty="0"/>
              <a:t>screen abstracts provisionally; </a:t>
            </a:r>
          </a:p>
          <a:p>
            <a:r>
              <a:rPr lang="en-GB" dirty="0"/>
              <a:t>compare arguments across studies; </a:t>
            </a:r>
          </a:p>
          <a:p>
            <a:r>
              <a:rPr lang="en-GB" dirty="0"/>
              <a:t>support preliminary coding; </a:t>
            </a:r>
          </a:p>
          <a:p>
            <a:r>
              <a:rPr lang="en-GB" dirty="0"/>
              <a:t>organise a literature matrix.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However, AI-generated summaries, fabricated references and unverified interpretations must not be treated as research evidence. Every claim should remain traceable to the original source.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956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3672-30B9-6878-E754-5C7B95086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12877"/>
            <a:ext cx="11481847" cy="978097"/>
          </a:xfrm>
        </p:spPr>
        <p:txBody>
          <a:bodyPr/>
          <a:lstStyle/>
          <a:p>
            <a:r>
              <a:rPr lang="en-GB" dirty="0"/>
              <a:t>Data provenance is a doctoral-level requirement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98780-D874-2258-AE64-1CA38B06F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54036"/>
            <a:ext cx="11481847" cy="424752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Researchers should be asked:</a:t>
            </a:r>
          </a:p>
          <a:p>
            <a:r>
              <a:rPr lang="en-GB" dirty="0"/>
              <a:t>Where did this evidence come from, </a:t>
            </a:r>
          </a:p>
          <a:p>
            <a:r>
              <a:rPr lang="en-GB" dirty="0"/>
              <a:t>how was it produced, </a:t>
            </a:r>
          </a:p>
          <a:p>
            <a:r>
              <a:rPr lang="en-GB" dirty="0"/>
              <a:t>what may be missing, and </a:t>
            </a:r>
          </a:p>
          <a:p>
            <a:r>
              <a:rPr lang="en-GB" dirty="0"/>
              <a:t>whose interests shaped it?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C3A618-E971-576A-E9CC-4057872575F3}"/>
              </a:ext>
            </a:extLst>
          </p:cNvPr>
          <p:cNvSpPr txBox="1"/>
          <p:nvPr/>
        </p:nvSpPr>
        <p:spPr>
          <a:xfrm>
            <a:off x="6533230" y="1872816"/>
            <a:ext cx="713705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>
                <a:solidFill>
                  <a:srgbClr val="C00000"/>
                </a:solidFill>
              </a:rPr>
              <a:t>This applies to:</a:t>
            </a:r>
          </a:p>
          <a:p>
            <a:pPr>
              <a:buNone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journal articles;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company reports;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government datasets;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consultancy reports;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social-media data;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organisational documents;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C00000"/>
                </a:solidFill>
              </a:rPr>
              <a:t>AI-generated outputs.</a:t>
            </a:r>
          </a:p>
        </p:txBody>
      </p:sp>
    </p:spTree>
    <p:extLst>
      <p:ext uri="{BB962C8B-B14F-4D97-AF65-F5344CB8AC3E}">
        <p14:creationId xmlns:p14="http://schemas.microsoft.com/office/powerpoint/2010/main" val="970258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01B4A-1AA6-E211-3774-DDC8C2C55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2246"/>
            <a:ext cx="11481847" cy="95287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C00000"/>
                </a:solidFill>
              </a:rPr>
              <a:t>Available data are not automatically credible data</a:t>
            </a:r>
            <a:br>
              <a:rPr lang="en-GB" dirty="0"/>
            </a:br>
            <a:r>
              <a:rPr lang="en-GB" sz="3100" dirty="0">
                <a:solidFill>
                  <a:srgbClr val="C00000"/>
                </a:solidFill>
              </a:rPr>
              <a:t>Synthetic and digital data require special caution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755B4-322D-EDE7-B014-228571C96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23404"/>
            <a:ext cx="11481847" cy="417815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Contemporary DBA studies increasingly use: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customer reviews; </a:t>
            </a:r>
          </a:p>
          <a:p>
            <a:r>
              <a:rPr lang="en-GB" dirty="0"/>
              <a:t>social-media posts; </a:t>
            </a:r>
          </a:p>
          <a:p>
            <a:r>
              <a:rPr lang="en-GB" dirty="0"/>
              <a:t>platform analytics; </a:t>
            </a:r>
          </a:p>
          <a:p>
            <a:r>
              <a:rPr lang="en-GB" dirty="0"/>
              <a:t>CRM and transaction records; </a:t>
            </a:r>
          </a:p>
          <a:p>
            <a:r>
              <a:rPr lang="en-GB" dirty="0"/>
              <a:t>digital communications; </a:t>
            </a:r>
          </a:p>
          <a:p>
            <a:r>
              <a:rPr lang="en-GB" dirty="0"/>
              <a:t>AI-generated or synthetic datasets.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These introduce questions about consent, ownership, representativeness, algorithmic bias, authenticity and commercial access restrictions.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419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From Literature to Defensible Evidence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1: Framing the Evidence Problem</a:t>
            </a:r>
          </a:p>
        </p:txBody>
      </p:sp>
    </p:spTree>
    <p:extLst>
      <p:ext uri="{BB962C8B-B14F-4D97-AF65-F5344CB8AC3E}">
        <p14:creationId xmlns:p14="http://schemas.microsoft.com/office/powerpoint/2010/main" val="2126432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65" y="156825"/>
            <a:ext cx="12134335" cy="979997"/>
          </a:xfrm>
        </p:spPr>
        <p:txBody>
          <a:bodyPr>
            <a:normAutofit fontScale="90000"/>
          </a:bodyPr>
          <a:lstStyle/>
          <a:p>
            <a:r>
              <a:rPr dirty="0"/>
              <a:t>More data </a:t>
            </a:r>
            <a:r>
              <a:rPr lang="en-GB" dirty="0"/>
              <a:t>does</a:t>
            </a:r>
            <a:r>
              <a:rPr dirty="0"/>
              <a:t> not automatically produce better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519" y="1424610"/>
            <a:ext cx="12192000" cy="3575934"/>
          </a:xfrm>
        </p:spPr>
        <p:txBody>
          <a:bodyPr/>
          <a:lstStyle/>
          <a:p>
            <a:r>
              <a:rPr b="1" dirty="0"/>
              <a:t>You have access to:</a:t>
            </a:r>
          </a:p>
          <a:p>
            <a:pPr marL="0" indent="0">
              <a:buNone/>
            </a:pPr>
            <a:r>
              <a:rPr b="1" dirty="0"/>
              <a:t>2,000 customer reviews  •  50 company reports  •  30 interviews</a:t>
            </a:r>
          </a:p>
          <a:p>
            <a:endParaRPr b="1" dirty="0"/>
          </a:p>
          <a:p>
            <a:r>
              <a:rPr b="1" dirty="0"/>
              <a:t>Which evidence should you trust—and why?</a:t>
            </a:r>
          </a:p>
          <a:p>
            <a:endParaRPr b="1" dirty="0"/>
          </a:p>
          <a:p>
            <a:r>
              <a:rPr dirty="0"/>
              <a:t>Consider: relevance  •  provenance  •  quality  •  bias  •  fitness for purpose</a:t>
            </a:r>
          </a:p>
        </p:txBody>
      </p:sp>
    </p:spTree>
    <p:extLst>
      <p:ext uri="{BB962C8B-B14F-4D97-AF65-F5344CB8AC3E}">
        <p14:creationId xmlns:p14="http://schemas.microsoft.com/office/powerpoint/2010/main" val="370443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EBD13-00B7-2FC5-09BE-0A876D32E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555"/>
            <a:ext cx="11994292" cy="629104"/>
          </a:xfrm>
        </p:spPr>
        <p:txBody>
          <a:bodyPr>
            <a:normAutofit fontScale="90000"/>
          </a:bodyPr>
          <a:lstStyle/>
          <a:p>
            <a:r>
              <a:rPr dirty="0"/>
              <a:t>By the end of this section, you should be able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669B3-651D-024B-D8D3-4694E5E6C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6" y="938802"/>
            <a:ext cx="11840066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• Distinguish data, information and research evidence</a:t>
            </a:r>
          </a:p>
          <a:p>
            <a:pPr marL="0" indent="0">
              <a:buNone/>
            </a:pPr>
            <a:r>
              <a:rPr dirty="0"/>
              <a:t>• Explain how a business problem creates particular evidence needs</a:t>
            </a:r>
          </a:p>
          <a:p>
            <a:pPr marL="0" indent="0">
              <a:buNone/>
            </a:pPr>
            <a:r>
              <a:rPr dirty="0"/>
              <a:t>• Assess the relevance, provenance, quality and limitations of evidence</a:t>
            </a:r>
          </a:p>
          <a:p>
            <a:pPr marL="0" indent="0">
              <a:buNone/>
            </a:pPr>
            <a:r>
              <a:rPr dirty="0"/>
              <a:t>• Connect research philosophy with credible knowledge claims</a:t>
            </a:r>
          </a:p>
          <a:p>
            <a:pPr marL="0" indent="0">
              <a:buNone/>
            </a:pPr>
            <a:r>
              <a:rPr dirty="0"/>
              <a:t>• Construct a transparent evidence chain for a DBA project</a:t>
            </a:r>
          </a:p>
        </p:txBody>
      </p:sp>
    </p:spTree>
    <p:extLst>
      <p:ext uri="{BB962C8B-B14F-4D97-AF65-F5344CB8AC3E}">
        <p14:creationId xmlns:p14="http://schemas.microsoft.com/office/powerpoint/2010/main" val="1538641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21" y="247441"/>
            <a:ext cx="11895438" cy="716189"/>
          </a:xfrm>
        </p:spPr>
        <p:txBody>
          <a:bodyPr>
            <a:normAutofit fontScale="90000"/>
          </a:bodyPr>
          <a:lstStyle/>
          <a:p>
            <a:r>
              <a:rPr dirty="0"/>
              <a:t>A defensible claim begins with a coherent evidence chain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91570"/>
            <a:ext cx="12117859" cy="3575934"/>
          </a:xfrm>
        </p:spPr>
        <p:txBody>
          <a:bodyPr/>
          <a:lstStyle/>
          <a:p>
            <a:r>
              <a:rPr b="1" dirty="0"/>
              <a:t>BUSINESS PROBLEM  →  RESEARCH QUESTION  →  EVIDENCE REQUIRED</a:t>
            </a:r>
          </a:p>
          <a:p>
            <a:pPr marL="0" indent="0">
              <a:buNone/>
            </a:pPr>
            <a:endParaRPr b="1" dirty="0"/>
          </a:p>
          <a:p>
            <a:r>
              <a:rPr b="1" dirty="0"/>
              <a:t>SOURCE-SELECTION STRATEGY  →  ANALYSIS  →  DEFENSIBLE CLAIM</a:t>
            </a:r>
          </a:p>
          <a:p>
            <a:endParaRPr b="1" dirty="0"/>
          </a:p>
          <a:p>
            <a:r>
              <a:rPr b="1" dirty="0"/>
              <a:t>At every stage, ask:</a:t>
            </a:r>
          </a:p>
          <a:p>
            <a:r>
              <a:rPr dirty="0"/>
              <a:t>What decision am I making—and how can I justify it?</a:t>
            </a:r>
          </a:p>
        </p:txBody>
      </p:sp>
    </p:spTree>
    <p:extLst>
      <p:ext uri="{BB962C8B-B14F-4D97-AF65-F5344CB8AC3E}">
        <p14:creationId xmlns:p14="http://schemas.microsoft.com/office/powerpoint/2010/main" val="8441611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2728"/>
            <a:ext cx="12126097" cy="716189"/>
          </a:xfrm>
        </p:spPr>
        <p:txBody>
          <a:bodyPr>
            <a:normAutofit fontScale="90000"/>
          </a:bodyPr>
          <a:lstStyle/>
          <a:p>
            <a:r>
              <a:rPr dirty="0"/>
              <a:t>Philosophy determines what counts as credible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5668"/>
            <a:ext cx="12340281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POSITIVIST  •  Evidence should be measurable, replicable and suitable for testing</a:t>
            </a:r>
          </a:p>
          <a:p>
            <a:pPr marL="0" indent="0">
              <a:buNone/>
            </a:pPr>
            <a:r>
              <a:rPr b="1" dirty="0"/>
              <a:t>INTERPRETIVIST  •  Evidence should illuminate meanings, experiences and context</a:t>
            </a:r>
          </a:p>
          <a:p>
            <a:pPr marL="0" indent="0">
              <a:buNone/>
            </a:pPr>
            <a:r>
              <a:rPr b="1" dirty="0"/>
              <a:t>CRITICAL REALIST  •  Evidence should connect observed events with underlying mechanisms</a:t>
            </a:r>
          </a:p>
          <a:p>
            <a:pPr marL="0" indent="0">
              <a:buNone/>
            </a:pPr>
            <a:r>
              <a:rPr b="1" dirty="0"/>
              <a:t>PRAGMATIST  •  Evidence is judged by its usefulness for answering the problem</a:t>
            </a:r>
          </a:p>
          <a:p>
            <a:endParaRPr b="1" dirty="0"/>
          </a:p>
          <a:p>
            <a:r>
              <a:rPr dirty="0"/>
              <a:t>DBA challenge: Which position best supports the claim you intend to make?</a:t>
            </a:r>
          </a:p>
        </p:txBody>
      </p:sp>
    </p:spTree>
    <p:extLst>
      <p:ext uri="{BB962C8B-B14F-4D97-AF65-F5344CB8AC3E}">
        <p14:creationId xmlns:p14="http://schemas.microsoft.com/office/powerpoint/2010/main" val="11512369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Understanding Data and Evidence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2: Building a Credible Evidence Base</a:t>
            </a:r>
          </a:p>
        </p:txBody>
      </p:sp>
    </p:spTree>
    <p:extLst>
      <p:ext uri="{BB962C8B-B14F-4D97-AF65-F5344CB8AC3E}">
        <p14:creationId xmlns:p14="http://schemas.microsoft.com/office/powerpoint/2010/main" val="2638189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/>
          <a:lstStyle/>
          <a:p>
            <a:r>
              <a:t>Data, information and evidence are not the same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03" y="1070295"/>
            <a:ext cx="12126097" cy="357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D</a:t>
            </a:r>
            <a:r>
              <a:rPr b="1" dirty="0"/>
              <a:t>ATA  •  Recorded observations, measurements or representations</a:t>
            </a:r>
          </a:p>
          <a:p>
            <a:pPr marL="0" indent="0">
              <a:buNone/>
            </a:pPr>
            <a:r>
              <a:rPr b="1" dirty="0"/>
              <a:t>INFORMATION  •  Data </a:t>
            </a:r>
            <a:r>
              <a:rPr b="1" dirty="0" err="1"/>
              <a:t>organised</a:t>
            </a:r>
            <a:r>
              <a:rPr b="1" dirty="0"/>
              <a:t>, </a:t>
            </a:r>
            <a:r>
              <a:rPr b="1" dirty="0" err="1"/>
              <a:t>contextualised</a:t>
            </a:r>
            <a:r>
              <a:rPr b="1" dirty="0"/>
              <a:t> and interpreted</a:t>
            </a:r>
            <a:endParaRPr lang="en-GB" b="1" dirty="0"/>
          </a:p>
          <a:p>
            <a:pPr marL="0" indent="0">
              <a:buNone/>
            </a:pPr>
            <a:endParaRPr b="1" dirty="0"/>
          </a:p>
          <a:p>
            <a:pPr marL="0" indent="0">
              <a:buNone/>
            </a:pPr>
            <a:r>
              <a:rPr b="1" dirty="0"/>
              <a:t>EVIDENCE  •  Information used to support, refine or challenge a claim</a:t>
            </a:r>
          </a:p>
          <a:p>
            <a:endParaRPr b="1" dirty="0"/>
          </a:p>
          <a:p>
            <a:r>
              <a:rPr b="1" dirty="0"/>
              <a:t>Data </a:t>
            </a:r>
            <a:r>
              <a:rPr lang="en-GB" b="1" dirty="0"/>
              <a:t>becomes</a:t>
            </a:r>
            <a:r>
              <a:rPr b="1" dirty="0"/>
              <a:t> evidence only through a transparent process of interpretation.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DBA question: What claim can this information legitimately support?</a:t>
            </a:r>
          </a:p>
        </p:txBody>
      </p:sp>
    </p:spTree>
    <p:extLst>
      <p:ext uri="{BB962C8B-B14F-4D97-AF65-F5344CB8AC3E}">
        <p14:creationId xmlns:p14="http://schemas.microsoft.com/office/powerpoint/2010/main" val="2607707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>
            <a:normAutofit fontScale="90000"/>
          </a:bodyPr>
          <a:lstStyle/>
          <a:p>
            <a:r>
              <a:t>DBA research draws on a wider evidence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397"/>
            <a:ext cx="12068432" cy="3575934"/>
          </a:xfrm>
        </p:spPr>
        <p:txBody>
          <a:bodyPr/>
          <a:lstStyle/>
          <a:p>
            <a:pPr marL="0" indent="0">
              <a:buNone/>
            </a:pPr>
            <a:r>
              <a:rPr b="1" dirty="0"/>
              <a:t>SCHOLARLY  •  Journal articles, books and evidence reviews</a:t>
            </a:r>
          </a:p>
          <a:p>
            <a:pPr marL="0" indent="0">
              <a:buNone/>
            </a:pPr>
            <a:r>
              <a:rPr b="1" dirty="0"/>
              <a:t>EMPIRICAL  •  Interviews, surveys, observations and focus groups</a:t>
            </a:r>
          </a:p>
          <a:p>
            <a:pPr marL="0" indent="0">
              <a:buNone/>
            </a:pPr>
            <a:r>
              <a:rPr b="1" dirty="0"/>
              <a:t>SECONDARY  •  Administrative, financial and public datasets</a:t>
            </a:r>
          </a:p>
          <a:p>
            <a:pPr marL="0" indent="0">
              <a:buNone/>
            </a:pPr>
            <a:r>
              <a:rPr b="1" dirty="0"/>
              <a:t>ORGANISATIONAL  •  Reports, minutes, policies, dashboards and archives</a:t>
            </a:r>
          </a:p>
          <a:p>
            <a:pPr marL="0" indent="0">
              <a:buNone/>
            </a:pPr>
            <a:r>
              <a:rPr b="1" dirty="0"/>
              <a:t>DIGITAL TRACE  •  Reviews, transactions, logs, platforms and social media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PRACTICE &amp; POLICY  •  Professional guidance, evaluations and regulation</a:t>
            </a:r>
          </a:p>
        </p:txBody>
      </p:sp>
    </p:spTree>
    <p:extLst>
      <p:ext uri="{BB962C8B-B14F-4D97-AF65-F5344CB8AC3E}">
        <p14:creationId xmlns:p14="http://schemas.microsoft.com/office/powerpoint/2010/main" val="27632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6868"/>
            <a:ext cx="12192000" cy="716189"/>
          </a:xfrm>
        </p:spPr>
        <p:txBody>
          <a:bodyPr>
            <a:normAutofit fontScale="90000"/>
          </a:bodyPr>
          <a:lstStyle/>
          <a:p>
            <a:r>
              <a:rPr dirty="0"/>
              <a:t>A critical literature review is a form of data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32759"/>
            <a:ext cx="11481847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SOURCE UNIVERSE  →  Databases, journals and other relevant repositories</a:t>
            </a:r>
          </a:p>
          <a:p>
            <a:pPr marL="0" indent="0">
              <a:buNone/>
            </a:pPr>
            <a:r>
              <a:rPr b="1" dirty="0"/>
              <a:t>SELECTION STRATEGY  →  Search terms, boundaries and inclusion criteria</a:t>
            </a:r>
          </a:p>
          <a:p>
            <a:pPr marL="0" indent="0">
              <a:buNone/>
            </a:pPr>
            <a:r>
              <a:rPr b="1" dirty="0"/>
              <a:t>REVIEW CORPUS  →  The publications retained for analysis</a:t>
            </a:r>
          </a:p>
          <a:p>
            <a:pPr marL="0" indent="0">
              <a:buNone/>
            </a:pPr>
            <a:r>
              <a:rPr b="1" dirty="0"/>
              <a:t>DATA EXTRACTION  →  Concepts, findings, contexts and quality judgements</a:t>
            </a:r>
          </a:p>
          <a:p>
            <a:pPr marL="0" indent="0">
              <a:buNone/>
            </a:pPr>
            <a:r>
              <a:rPr b="1" dirty="0"/>
              <a:t>SYNTHESIS  →  Patterns, contradictions, gaps and explanations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Systematic source selection performs a role similar to sampling.</a:t>
            </a:r>
          </a:p>
        </p:txBody>
      </p:sp>
    </p:spTree>
    <p:extLst>
      <p:ext uri="{BB962C8B-B14F-4D97-AF65-F5344CB8AC3E}">
        <p14:creationId xmlns:p14="http://schemas.microsoft.com/office/powerpoint/2010/main" val="22222838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035481" cy="716189"/>
          </a:xfrm>
        </p:spPr>
        <p:txBody>
          <a:bodyPr>
            <a:normAutofit fontScale="90000"/>
          </a:bodyPr>
          <a:lstStyle/>
          <a:p>
            <a:r>
              <a:rPr dirty="0"/>
              <a:t>Credible evidence must remain traceable to its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37342"/>
            <a:ext cx="11481847" cy="435844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PROVENANCE QUESTIONS</a:t>
            </a:r>
          </a:p>
          <a:p>
            <a:pPr marL="0" indent="0">
              <a:buNone/>
            </a:pPr>
            <a:r>
              <a:rPr b="1" dirty="0"/>
              <a:t>Who produced it—and why?  </a:t>
            </a:r>
            <a:endParaRPr lang="en-GB" b="1" dirty="0"/>
          </a:p>
          <a:p>
            <a:pPr marL="0" indent="0">
              <a:buNone/>
            </a:pPr>
            <a:r>
              <a:rPr b="1" dirty="0"/>
              <a:t>•  How was it generated?</a:t>
            </a:r>
          </a:p>
          <a:p>
            <a:r>
              <a:rPr b="1" dirty="0"/>
              <a:t>What was selected or transformed?  </a:t>
            </a:r>
            <a:endParaRPr lang="en-GB" b="1" dirty="0"/>
          </a:p>
          <a:p>
            <a:r>
              <a:rPr b="1" dirty="0"/>
              <a:t>Which version was used?</a:t>
            </a:r>
          </a:p>
          <a:p>
            <a:endParaRPr b="1" dirty="0"/>
          </a:p>
          <a:p>
            <a:pPr marL="0" indent="0">
              <a:buNone/>
            </a:pPr>
            <a:r>
              <a:rPr b="1" dirty="0">
                <a:solidFill>
                  <a:srgbClr val="C00000"/>
                </a:solidFill>
              </a:rPr>
              <a:t>YOUR EVIDENCE AUDIT TRAIL</a:t>
            </a:r>
          </a:p>
          <a:p>
            <a:r>
              <a:rPr sz="4000" dirty="0">
                <a:solidFill>
                  <a:srgbClr val="C00000"/>
                </a:solidFill>
              </a:rPr>
              <a:t>Record searches, access dates and inclusion decisions</a:t>
            </a:r>
          </a:p>
          <a:p>
            <a:r>
              <a:rPr sz="4000" dirty="0">
                <a:solidFill>
                  <a:srgbClr val="C00000"/>
                </a:solidFill>
              </a:rPr>
              <a:t>Document extraction, coding and analytical changes</a:t>
            </a:r>
          </a:p>
          <a:p>
            <a:r>
              <a:rPr sz="4000" dirty="0">
                <a:solidFill>
                  <a:srgbClr val="C00000"/>
                </a:solidFill>
              </a:rPr>
              <a:t>State uncertainties, limitations and potential conflicts</a:t>
            </a:r>
          </a:p>
        </p:txBody>
      </p:sp>
    </p:spTree>
    <p:extLst>
      <p:ext uri="{BB962C8B-B14F-4D97-AF65-F5344CB8AC3E}">
        <p14:creationId xmlns:p14="http://schemas.microsoft.com/office/powerpoint/2010/main" val="388817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Sampling and Source Selection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3: Selecting Evidence Strategically</a:t>
            </a:r>
          </a:p>
        </p:txBody>
      </p:sp>
    </p:spTree>
    <p:extLst>
      <p:ext uri="{BB962C8B-B14F-4D97-AF65-F5344CB8AC3E}">
        <p14:creationId xmlns:p14="http://schemas.microsoft.com/office/powerpoint/2010/main" val="17934581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96869"/>
            <a:ext cx="12192000" cy="897617"/>
          </a:xfrm>
        </p:spPr>
        <p:txBody>
          <a:bodyPr>
            <a:normAutofit fontScale="90000"/>
          </a:bodyPr>
          <a:lstStyle/>
          <a:p>
            <a:r>
              <a:rPr dirty="0"/>
              <a:t>Sampling is a strategic decision</a:t>
            </a:r>
            <a:br>
              <a:rPr lang="en-GB" dirty="0"/>
            </a:br>
            <a:r>
              <a:rPr sz="3100" dirty="0"/>
              <a:t>—not merely a numerical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232" y="1473325"/>
            <a:ext cx="11936627" cy="3575934"/>
          </a:xfrm>
        </p:spPr>
        <p:txBody>
          <a:bodyPr>
            <a:normAutofit fontScale="92500" lnSpcReduction="10000"/>
          </a:bodyPr>
          <a:lstStyle/>
          <a:p>
            <a:r>
              <a:rPr b="1" dirty="0"/>
              <a:t>Sampling determines which people, cases, documents or studies can contribute to the answer.</a:t>
            </a:r>
          </a:p>
          <a:p>
            <a:pPr marL="0" indent="0">
              <a:buNone/>
            </a:pPr>
            <a:endParaRPr b="1" dirty="0"/>
          </a:p>
          <a:p>
            <a:r>
              <a:rPr b="1" dirty="0"/>
              <a:t>A defensible strategy aligns:</a:t>
            </a:r>
          </a:p>
          <a:p>
            <a:r>
              <a:rPr b="1" dirty="0"/>
              <a:t>RESEARCH QUESTION  •  UNIT OF ANALYSIS  •  CLAIM  •  ACCESS  •  RESOURCES</a:t>
            </a:r>
          </a:p>
          <a:p>
            <a:endParaRPr b="1" dirty="0"/>
          </a:p>
          <a:p>
            <a:r>
              <a:rPr dirty="0"/>
              <a:t>The central question is not simply “How many?”</a:t>
            </a:r>
          </a:p>
          <a:p>
            <a:r>
              <a:rPr dirty="0"/>
              <a:t>It is: “Why are these sources appropriate for this claim?”</a:t>
            </a:r>
          </a:p>
        </p:txBody>
      </p:sp>
    </p:spTree>
    <p:extLst>
      <p:ext uri="{BB962C8B-B14F-4D97-AF65-F5344CB8AC3E}">
        <p14:creationId xmlns:p14="http://schemas.microsoft.com/office/powerpoint/2010/main" val="778601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BFBCF-EB93-EFF2-AD00-8BA0E072E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26228"/>
            <a:ext cx="11481847" cy="6563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unit of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D272B-5B06-9759-32A0-18610736A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82595"/>
            <a:ext cx="11481847" cy="4371829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unit of analysis</a:t>
            </a:r>
            <a:r>
              <a:rPr lang="en-GB" dirty="0"/>
              <a:t> is the main entity, case or object that a research study analyses and about which it intends to draw conclusions.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90688D-D16A-C986-391C-9FE3FF3E22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8011385"/>
              </p:ext>
            </p:extLst>
          </p:nvPr>
        </p:nvGraphicFramePr>
        <p:xfrm>
          <a:off x="65903" y="1703576"/>
          <a:ext cx="12068432" cy="4804826"/>
        </p:xfrm>
        <a:graphic>
          <a:graphicData uri="http://schemas.openxmlformats.org/drawingml/2006/table">
            <a:tbl>
              <a:tblPr/>
              <a:tblGrid>
                <a:gridCol w="2762124">
                  <a:extLst>
                    <a:ext uri="{9D8B030D-6E8A-4147-A177-3AD203B41FA5}">
                      <a16:colId xmlns:a16="http://schemas.microsoft.com/office/drawing/2014/main" val="1665035068"/>
                    </a:ext>
                  </a:extLst>
                </a:gridCol>
                <a:gridCol w="9306308">
                  <a:extLst>
                    <a:ext uri="{9D8B030D-6E8A-4147-A177-3AD203B41FA5}">
                      <a16:colId xmlns:a16="http://schemas.microsoft.com/office/drawing/2014/main" val="1120395945"/>
                    </a:ext>
                  </a:extLst>
                </a:gridCol>
              </a:tblGrid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Unit of analysis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Example research question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721379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Individual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does AI adoption affect employees’ job satisfaction?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7925904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Team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does leadership style influence team performance?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785147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Organisation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does digital transformation affect SME performance?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7124293"/>
                  </a:ext>
                </a:extLst>
              </a:tr>
              <a:tr h="472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Department or business unit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Why do some branches adopt a new CRM system more successfully?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9037438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Customer transaction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What factors predict repeat online purchases?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1599687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Project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Why do some digital-transformation projects succeed?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2200690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Country or region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 national regulations influence AI adoption?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600412"/>
                  </a:ext>
                </a:extLst>
              </a:tr>
              <a:tr h="472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Document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 corporate reports describe sustainability performance?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3610878"/>
                  </a:ext>
                </a:extLst>
              </a:tr>
              <a:tr h="4723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Social-media post or review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is customer dissatisfaction expressed in online reviews?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6092586"/>
                  </a:ext>
                </a:extLst>
              </a:tr>
              <a:tr h="2699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Event or decision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How do boards respond to organisational crises?</a:t>
                      </a:r>
                    </a:p>
                  </a:txBody>
                  <a:tcPr marL="67484" marR="67484" marT="33742" marB="3374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75925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64348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30" y="16782"/>
            <a:ext cx="11722443" cy="716189"/>
          </a:xfrm>
        </p:spPr>
        <p:txBody>
          <a:bodyPr/>
          <a:lstStyle/>
          <a:p>
            <a:r>
              <a:rPr dirty="0"/>
              <a:t>Four concepts define the boundaries of a sample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4390"/>
            <a:ext cx="12027243" cy="389712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</a:t>
            </a:r>
            <a:r>
              <a:rPr b="1" dirty="0"/>
              <a:t>OPULATION  •  The complete group or source universe relevant to the study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SAMPLING FRAME  •  The accessible list or operational representation of that population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SAMPLE  •  The cases or sources selected for investigation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U</a:t>
            </a:r>
            <a:r>
              <a:rPr b="1" dirty="0"/>
              <a:t>NIT OF ANALYSIS  •  The entity about which conclusions will be drawn</a:t>
            </a:r>
          </a:p>
          <a:p>
            <a:endParaRPr b="1" dirty="0"/>
          </a:p>
          <a:p>
            <a:r>
              <a:rPr dirty="0"/>
              <a:t>DBA caution: respondents, </a:t>
            </a:r>
            <a:r>
              <a:rPr dirty="0" err="1"/>
              <a:t>organisations</a:t>
            </a:r>
            <a:r>
              <a:rPr dirty="0"/>
              <a:t> and units of analysis may not be the same.</a:t>
            </a:r>
          </a:p>
        </p:txBody>
      </p:sp>
    </p:spTree>
    <p:extLst>
      <p:ext uri="{BB962C8B-B14F-4D97-AF65-F5344CB8AC3E}">
        <p14:creationId xmlns:p14="http://schemas.microsoft.com/office/powerpoint/2010/main" val="21700075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084908" cy="1161229"/>
          </a:xfrm>
        </p:spPr>
        <p:txBody>
          <a:bodyPr>
            <a:normAutofit fontScale="90000"/>
          </a:bodyPr>
          <a:lstStyle/>
          <a:p>
            <a:r>
              <a:rPr dirty="0"/>
              <a:t>Use probability sampling when statistical inference is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03" y="1251527"/>
            <a:ext cx="11481847" cy="357593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b="1" dirty="0"/>
              <a:t>PURPOSE  •  Estimate population characteristics or test relationships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REQUIREMENT  •  Each eligible unit has a known, non-zero chance of selection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COMMON APPROACHES  •  Simple random, systematic, stratified and cluster sampling</a:t>
            </a:r>
          </a:p>
          <a:p>
            <a:pPr marL="0" indent="0">
              <a:buNone/>
            </a:pPr>
            <a:r>
              <a:rPr b="1" dirty="0"/>
              <a:t>QUALITY DEPENDS ON  •  Sampling-frame coverage, sample size and non-response</a:t>
            </a:r>
          </a:p>
          <a:p>
            <a:endParaRPr b="1" dirty="0"/>
          </a:p>
          <a:p>
            <a:r>
              <a:rPr dirty="0"/>
              <a:t>A large sample cannot correct a systematically incomplete sampling frame.</a:t>
            </a:r>
          </a:p>
        </p:txBody>
      </p:sp>
    </p:spTree>
    <p:extLst>
      <p:ext uri="{BB962C8B-B14F-4D97-AF65-F5344CB8AC3E}">
        <p14:creationId xmlns:p14="http://schemas.microsoft.com/office/powerpoint/2010/main" val="148548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117859" cy="716189"/>
          </a:xfrm>
        </p:spPr>
        <p:txBody>
          <a:bodyPr/>
          <a:lstStyle/>
          <a:p>
            <a:r>
              <a:rPr dirty="0"/>
              <a:t>Non-probability sampling selects for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37342"/>
            <a:ext cx="11481847" cy="4152495"/>
          </a:xfrm>
        </p:spPr>
        <p:txBody>
          <a:bodyPr/>
          <a:lstStyle/>
          <a:p>
            <a:pPr marL="0" indent="0">
              <a:buNone/>
            </a:pPr>
            <a:r>
              <a:rPr b="1" dirty="0"/>
              <a:t>PURPOSE  •  Explain processes, meanings, mechanisms or context</a:t>
            </a:r>
          </a:p>
          <a:p>
            <a:pPr marL="0" indent="0">
              <a:buNone/>
            </a:pPr>
            <a:r>
              <a:rPr b="1" dirty="0"/>
              <a:t>SELECTION  •  Relevance to the question—not a known selection probability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APPROACHES  •  Purposive, theoretical, quota, snowball and convenience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CLAIM  •  Analytical or contextual transfer—not statistical </a:t>
            </a:r>
            <a:r>
              <a:rPr b="1" dirty="0" err="1"/>
              <a:t>generalisation</a:t>
            </a:r>
            <a:endParaRPr b="1" dirty="0"/>
          </a:p>
          <a:p>
            <a:endParaRPr b="1" dirty="0"/>
          </a:p>
          <a:p>
            <a:r>
              <a:rPr dirty="0"/>
              <a:t>Explain clearly what the selected cases can—and cannot—establish.</a:t>
            </a:r>
          </a:p>
        </p:txBody>
      </p:sp>
    </p:spTree>
    <p:extLst>
      <p:ext uri="{BB962C8B-B14F-4D97-AF65-F5344CB8AC3E}">
        <p14:creationId xmlns:p14="http://schemas.microsoft.com/office/powerpoint/2010/main" val="535816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/>
          <a:lstStyle/>
          <a:p>
            <a:r>
              <a:t>Purposive sampling needs explicit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92" y="1119722"/>
            <a:ext cx="11374755" cy="4078354"/>
          </a:xfrm>
        </p:spPr>
        <p:txBody>
          <a:bodyPr/>
          <a:lstStyle/>
          <a:p>
            <a:r>
              <a:rPr b="1" dirty="0"/>
              <a:t>Do not justify it only as seeking “insight rather than representation.”</a:t>
            </a:r>
          </a:p>
          <a:p>
            <a:pPr marL="0" indent="0">
              <a:buNone/>
            </a:pPr>
            <a:endParaRPr b="1" dirty="0"/>
          </a:p>
          <a:p>
            <a:pPr marL="0" indent="0">
              <a:buNone/>
            </a:pPr>
            <a:r>
              <a:rPr b="1" dirty="0"/>
              <a:t>Specify:</a:t>
            </a:r>
          </a:p>
          <a:p>
            <a:pPr marL="0" indent="0">
              <a:buNone/>
            </a:pPr>
            <a:r>
              <a:rPr b="1" dirty="0"/>
              <a:t>• What makes a case information-rich or theoretically relevant?</a:t>
            </a:r>
          </a:p>
          <a:p>
            <a:pPr marL="0" indent="0">
              <a:buNone/>
            </a:pPr>
            <a:r>
              <a:rPr b="1" dirty="0"/>
              <a:t>• Which cases are included—and excluded?</a:t>
            </a:r>
          </a:p>
          <a:p>
            <a:pPr marL="0" indent="0">
              <a:buNone/>
            </a:pPr>
            <a:r>
              <a:rPr dirty="0"/>
              <a:t>• How will variation, contrast or critical cases be captured?</a:t>
            </a:r>
          </a:p>
          <a:p>
            <a:pPr marL="0" indent="0">
              <a:buNone/>
            </a:pPr>
            <a:r>
              <a:rPr dirty="0"/>
              <a:t>• How have access constraints shaped the sample?</a:t>
            </a:r>
          </a:p>
        </p:txBody>
      </p:sp>
    </p:spTree>
    <p:extLst>
      <p:ext uri="{BB962C8B-B14F-4D97-AF65-F5344CB8AC3E}">
        <p14:creationId xmlns:p14="http://schemas.microsoft.com/office/powerpoint/2010/main" val="42318332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126097" cy="716189"/>
          </a:xfrm>
        </p:spPr>
        <p:txBody>
          <a:bodyPr/>
          <a:lstStyle/>
          <a:p>
            <a:r>
              <a:rPr dirty="0"/>
              <a:t>Adequacy depends on the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29105"/>
            <a:ext cx="12192000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QUANTITATIVE  •  Power, precision and expected response rate</a:t>
            </a:r>
          </a:p>
          <a:p>
            <a:pPr marL="0" indent="0">
              <a:buNone/>
            </a:pPr>
            <a:r>
              <a:rPr b="1" dirty="0"/>
              <a:t>QUALITATIVE  •  Information power, relevant diversity and analytical sufficiency</a:t>
            </a:r>
          </a:p>
          <a:p>
            <a:pPr marL="0" indent="0">
              <a:buNone/>
            </a:pPr>
            <a:r>
              <a:rPr b="1" dirty="0"/>
              <a:t>LITERATURE REVIEW  •  Conceptual coverage, evidence diversity and saturation</a:t>
            </a:r>
          </a:p>
          <a:p>
            <a:endParaRPr b="1" dirty="0"/>
          </a:p>
          <a:p>
            <a:pPr marL="0" indent="0">
              <a:buNone/>
            </a:pPr>
            <a:r>
              <a:rPr b="1" dirty="0"/>
              <a:t>KEY PRINCIPLE  •  Adequacy is judged against the intended claim—not a universal number.</a:t>
            </a:r>
          </a:p>
        </p:txBody>
      </p:sp>
    </p:spTree>
    <p:extLst>
      <p:ext uri="{BB962C8B-B14F-4D97-AF65-F5344CB8AC3E}">
        <p14:creationId xmlns:p14="http://schemas.microsoft.com/office/powerpoint/2010/main" val="12271531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10314-AD74-CCE6-A53B-CD94D5AF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643618"/>
          </a:xfrm>
        </p:spPr>
        <p:txBody>
          <a:bodyPr>
            <a:normAutofit fontScale="91495"/>
          </a:bodyPr>
          <a:lstStyle/>
          <a:p>
            <a:r>
              <a:t>Activity: Defend your sampling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C401C-5208-4040-94E4-8E98E0BE8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15626"/>
            <a:ext cx="11481847" cy="357593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In pairs, prepare a three-minute </a:t>
            </a:r>
            <a:r>
              <a:rPr lang="en-GB" b="1" dirty="0"/>
              <a:t>defence</a:t>
            </a:r>
            <a:r>
              <a:rPr b="1" dirty="0"/>
              <a:t>: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1. Research question and unit of analysis</a:t>
            </a:r>
          </a:p>
          <a:p>
            <a:pPr marL="0" indent="0">
              <a:buNone/>
            </a:pPr>
            <a:r>
              <a:rPr dirty="0"/>
              <a:t>2. Population or source universe and sampling frame</a:t>
            </a:r>
          </a:p>
          <a:p>
            <a:pPr marL="0" indent="0">
              <a:buNone/>
            </a:pPr>
            <a:r>
              <a:rPr dirty="0"/>
              <a:t>3. Selection approach and explicit criteria</a:t>
            </a:r>
          </a:p>
          <a:p>
            <a:pPr marL="0" indent="0">
              <a:buNone/>
            </a:pPr>
            <a:r>
              <a:rPr dirty="0"/>
              <a:t>4. Evidence that the sample will be adequate</a:t>
            </a:r>
          </a:p>
          <a:p>
            <a:pPr marL="0" indent="0">
              <a:buNone/>
            </a:pPr>
            <a:r>
              <a:rPr dirty="0"/>
              <a:t>5. One important limitation</a:t>
            </a:r>
          </a:p>
          <a:p>
            <a:endParaRPr dirty="0"/>
          </a:p>
          <a:p>
            <a:r>
              <a:rPr dirty="0"/>
              <a:t>Challenge: Why is this stronger than one plausible alternative?</a:t>
            </a:r>
          </a:p>
        </p:txBody>
      </p:sp>
    </p:spTree>
    <p:extLst>
      <p:ext uri="{BB962C8B-B14F-4D97-AF65-F5344CB8AC3E}">
        <p14:creationId xmlns:p14="http://schemas.microsoft.com/office/powerpoint/2010/main" val="35610659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Secondary and Documentary Evidence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4: Evaluating Existing Evidence</a:t>
            </a:r>
          </a:p>
        </p:txBody>
      </p:sp>
    </p:spTree>
    <p:extLst>
      <p:ext uri="{BB962C8B-B14F-4D97-AF65-F5344CB8AC3E}">
        <p14:creationId xmlns:p14="http://schemas.microsoft.com/office/powerpoint/2010/main" val="3655018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5679"/>
            <a:ext cx="12192000" cy="971759"/>
          </a:xfrm>
        </p:spPr>
        <p:txBody>
          <a:bodyPr>
            <a:normAutofit fontScale="90000"/>
          </a:bodyPr>
          <a:lstStyle/>
          <a:p>
            <a:r>
              <a:rPr dirty="0"/>
              <a:t>Secondary data can reveal patterns that primary research cannot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65" y="1300954"/>
            <a:ext cx="11481847" cy="38888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Secondary sources may provide:</a:t>
            </a:r>
            <a:endParaRPr lang="en-GB" b="1" dirty="0"/>
          </a:p>
          <a:p>
            <a:pPr marL="0" indent="0">
              <a:buNone/>
            </a:pPr>
            <a:endParaRPr b="1" dirty="0"/>
          </a:p>
          <a:p>
            <a:pPr marL="0" indent="0">
              <a:buNone/>
            </a:pPr>
            <a:r>
              <a:rPr b="1" dirty="0"/>
              <a:t>• Longitudinal evidence across years or economic cycles</a:t>
            </a:r>
          </a:p>
          <a:p>
            <a:pPr marL="0" indent="0">
              <a:buNone/>
            </a:pPr>
            <a:r>
              <a:rPr b="1" dirty="0"/>
              <a:t>• Large populations, sectors or international comparisons</a:t>
            </a:r>
          </a:p>
          <a:p>
            <a:pPr marL="0" indent="0">
              <a:buNone/>
            </a:pPr>
            <a:r>
              <a:rPr b="1" dirty="0"/>
              <a:t>• Records of </a:t>
            </a:r>
            <a:r>
              <a:rPr b="1" dirty="0" err="1"/>
              <a:t>organisational</a:t>
            </a:r>
            <a:r>
              <a:rPr b="1" dirty="0"/>
              <a:t> decisions and performance</a:t>
            </a:r>
          </a:p>
          <a:p>
            <a:pPr marL="0" indent="0">
              <a:buNone/>
            </a:pPr>
            <a:r>
              <a:rPr b="1" dirty="0"/>
              <a:t>• Access to events that cannot be recreated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Their scale can reveal patterns—but their original purpose limits interpretation.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DBA question: Is the source fit for the claim you intend to make?</a:t>
            </a:r>
          </a:p>
        </p:txBody>
      </p:sp>
    </p:spTree>
    <p:extLst>
      <p:ext uri="{BB962C8B-B14F-4D97-AF65-F5344CB8AC3E}">
        <p14:creationId xmlns:p14="http://schemas.microsoft.com/office/powerpoint/2010/main" val="27314003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117859" cy="716189"/>
          </a:xfrm>
        </p:spPr>
        <p:txBody>
          <a:bodyPr/>
          <a:lstStyle/>
          <a:p>
            <a:r>
              <a:rPr dirty="0"/>
              <a:t>Begin the audit with credibility and provenance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3254"/>
            <a:ext cx="11481847" cy="41601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b="1" dirty="0"/>
              <a:t>AUTHORITY  •  Who produced, funded and approved the evidence?</a:t>
            </a:r>
          </a:p>
          <a:p>
            <a:pPr marL="0" indent="0">
              <a:buNone/>
            </a:pPr>
            <a:r>
              <a:rPr b="1" dirty="0"/>
              <a:t>PROVENANCE  •  How, when and why was it originally generated?</a:t>
            </a:r>
          </a:p>
          <a:p>
            <a:pPr marL="0" indent="0">
              <a:buNone/>
            </a:pPr>
            <a:r>
              <a:rPr b="1" dirty="0"/>
              <a:t>TRANSPARENCY  •  Are definitions, methods and transformations documented?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INTERESTS  •  Could commercial, regulatory or political incentives shape it?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Do not confuse an authoritative publisher with an unbiased dataset.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dirty="0"/>
              <a:t>Ask whose interests and assumptions are embedded in the source.</a:t>
            </a:r>
          </a:p>
        </p:txBody>
      </p:sp>
    </p:spTree>
    <p:extLst>
      <p:ext uri="{BB962C8B-B14F-4D97-AF65-F5344CB8AC3E}">
        <p14:creationId xmlns:p14="http://schemas.microsoft.com/office/powerpoint/2010/main" val="5317034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/>
          <a:lstStyle/>
          <a:p>
            <a:r>
              <a:t>Then test whether the evidence fits your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946" y="1004392"/>
            <a:ext cx="11481847" cy="448200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MEASUREMENT </a:t>
            </a:r>
            <a:r>
              <a:rPr b="1" dirty="0"/>
              <a:t>FIT  •  Do variables represent the intended constructs?</a:t>
            </a:r>
          </a:p>
          <a:p>
            <a:pPr marL="0" indent="0">
              <a:buNone/>
            </a:pPr>
            <a:r>
              <a:rPr b="1" dirty="0"/>
              <a:t>COVERAGE  •  Which groups, periods or locations are excluded?</a:t>
            </a:r>
          </a:p>
          <a:p>
            <a:pPr marL="0" indent="0">
              <a:buNone/>
            </a:pPr>
            <a:r>
              <a:rPr b="1" dirty="0"/>
              <a:t>TIMELINESS  •  Is it current enough for the business problem?</a:t>
            </a:r>
          </a:p>
          <a:p>
            <a:pPr marL="0" indent="0">
              <a:buNone/>
            </a:pPr>
            <a:r>
              <a:rPr b="1" dirty="0"/>
              <a:t>MISSING DATA  •  What is absent—and is the absence systematic?</a:t>
            </a:r>
          </a:p>
          <a:p>
            <a:pPr marL="0" indent="0">
              <a:buNone/>
            </a:pPr>
            <a:r>
              <a:rPr b="1" dirty="0"/>
              <a:t>COMPARABILITY  •  Are definitions and methods consistent?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Convenient data may still be unsuitable for the intended claim.</a:t>
            </a:r>
          </a:p>
        </p:txBody>
      </p:sp>
    </p:spTree>
    <p:extLst>
      <p:ext uri="{BB962C8B-B14F-4D97-AF65-F5344CB8AC3E}">
        <p14:creationId xmlns:p14="http://schemas.microsoft.com/office/powerpoint/2010/main" val="18164026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1078850"/>
          </a:xfrm>
        </p:spPr>
        <p:txBody>
          <a:bodyPr>
            <a:normAutofit fontScale="90000"/>
          </a:bodyPr>
          <a:lstStyle/>
          <a:p>
            <a:r>
              <a:rPr dirty="0"/>
              <a:t>Official sources support national and international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40997"/>
            <a:ext cx="11481847" cy="3575934"/>
          </a:xfrm>
        </p:spPr>
        <p:txBody>
          <a:bodyPr/>
          <a:lstStyle/>
          <a:p>
            <a:pPr marL="0" indent="0">
              <a:buNone/>
            </a:pPr>
            <a:r>
              <a:rPr b="1" dirty="0"/>
              <a:t>ONS  •  UK economic, population and business statistics</a:t>
            </a:r>
          </a:p>
          <a:p>
            <a:pPr marL="0" indent="0">
              <a:buNone/>
            </a:pPr>
            <a:r>
              <a:rPr b="1" dirty="0"/>
              <a:t>UK DATA SERVICE  •  Curated social and economic research data</a:t>
            </a:r>
          </a:p>
          <a:p>
            <a:pPr marL="0" indent="0">
              <a:buNone/>
            </a:pPr>
            <a:r>
              <a:rPr b="1" dirty="0"/>
              <a:t>EUROSTAT  •  </a:t>
            </a:r>
            <a:r>
              <a:rPr b="1" dirty="0" err="1"/>
              <a:t>Harmonised</a:t>
            </a:r>
            <a:r>
              <a:rPr b="1" dirty="0"/>
              <a:t> EU and regional statistics</a:t>
            </a:r>
          </a:p>
          <a:p>
            <a:pPr marL="0" indent="0">
              <a:buNone/>
            </a:pPr>
            <a:r>
              <a:rPr b="1" dirty="0"/>
              <a:t>OECD DATA EXPLORER  •  Member and partner-economy comparisons</a:t>
            </a:r>
          </a:p>
          <a:p>
            <a:pPr marL="0" indent="0">
              <a:buNone/>
            </a:pPr>
            <a:r>
              <a:rPr b="1" dirty="0"/>
              <a:t>WORLD BANK DATA  •  Development indicators and country series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Inspect metadata, revisions, definitions and access conditions.</a:t>
            </a:r>
          </a:p>
        </p:txBody>
      </p:sp>
    </p:spTree>
    <p:extLst>
      <p:ext uri="{BB962C8B-B14F-4D97-AF65-F5344CB8AC3E}">
        <p14:creationId xmlns:p14="http://schemas.microsoft.com/office/powerpoint/2010/main" val="25415359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1202418"/>
          </a:xfrm>
        </p:spPr>
        <p:txBody>
          <a:bodyPr>
            <a:normAutofit fontScale="90000"/>
          </a:bodyPr>
          <a:lstStyle/>
          <a:p>
            <a:r>
              <a:rPr dirty="0"/>
              <a:t>Corporate and regulatory records reveal </a:t>
            </a:r>
            <a:r>
              <a:rPr dirty="0" err="1"/>
              <a:t>organisational</a:t>
            </a:r>
            <a:r>
              <a:rPr dirty="0"/>
              <a:t> patterns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31613"/>
            <a:ext cx="12192000" cy="357593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b="1" dirty="0"/>
              <a:t>COMPANIES HOUSE  •  Accounts, officers, filings and company status</a:t>
            </a:r>
          </a:p>
          <a:p>
            <a:pPr marL="0" indent="0">
              <a:buNone/>
            </a:pPr>
            <a:r>
              <a:rPr lang="en-GB" b="1" dirty="0"/>
              <a:t>FCA (Financial Conduct Authority)</a:t>
            </a:r>
            <a:r>
              <a:rPr b="1" dirty="0"/>
              <a:t> •  Registers, market data, complaints and regulatory publications</a:t>
            </a:r>
          </a:p>
          <a:p>
            <a:endParaRPr b="1" dirty="0"/>
          </a:p>
          <a:p>
            <a:pPr marL="0" indent="0">
              <a:buNone/>
            </a:pPr>
            <a:r>
              <a:rPr b="1" dirty="0"/>
              <a:t>Potential DBA applications:</a:t>
            </a:r>
          </a:p>
          <a:p>
            <a:pPr marL="0" indent="0">
              <a:buNone/>
            </a:pPr>
            <a:r>
              <a:rPr b="1" dirty="0"/>
              <a:t>• Corporate survival, growth and ownership</a:t>
            </a:r>
          </a:p>
          <a:p>
            <a:pPr marL="0" indent="0">
              <a:buNone/>
            </a:pPr>
            <a:r>
              <a:rPr dirty="0"/>
              <a:t>• Sector trends, compliance and customer outcomes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Caution: reported information is not automatically verified or complete.</a:t>
            </a:r>
          </a:p>
        </p:txBody>
      </p:sp>
    </p:spTree>
    <p:extLst>
      <p:ext uri="{BB962C8B-B14F-4D97-AF65-F5344CB8AC3E}">
        <p14:creationId xmlns:p14="http://schemas.microsoft.com/office/powerpoint/2010/main" val="196138985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4876"/>
            <a:ext cx="11481847" cy="716189"/>
          </a:xfrm>
        </p:spPr>
        <p:txBody>
          <a:bodyPr>
            <a:normAutofit fontScale="90000"/>
          </a:bodyPr>
          <a:lstStyle/>
          <a:p>
            <a:r>
              <a:rPr dirty="0" err="1"/>
              <a:t>Organisational</a:t>
            </a:r>
            <a:r>
              <a:rPr dirty="0"/>
              <a:t> and platform data require additional safeguards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41033"/>
            <a:ext cx="11481847" cy="357593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b="1" dirty="0"/>
              <a:t>ORGANISATIONAL DATA  •  CRM, HR, finance, sales, service and operational systems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DIGITAL TRACE DATA  •  Transactions, reviews, web logs, social media and platform activity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b="1" dirty="0"/>
              <a:t>APIs  •  Structured access where terms, permissions and stability allow</a:t>
            </a:r>
          </a:p>
          <a:p>
            <a:endParaRPr b="1" dirty="0"/>
          </a:p>
          <a:p>
            <a:pPr marL="0" indent="0">
              <a:buNone/>
            </a:pPr>
            <a:r>
              <a:rPr b="1" dirty="0"/>
              <a:t>Before use, confirm:</a:t>
            </a:r>
          </a:p>
          <a:p>
            <a:r>
              <a:rPr dirty="0"/>
              <a:t>Ownership and permission  •  lawful basis  •  privacy and security</a:t>
            </a:r>
          </a:p>
          <a:p>
            <a:r>
              <a:rPr dirty="0"/>
              <a:t>Platform-selection effects  •  API limits  •  reproducibility and version control</a:t>
            </a:r>
          </a:p>
        </p:txBody>
      </p:sp>
    </p:spTree>
    <p:extLst>
      <p:ext uri="{BB962C8B-B14F-4D97-AF65-F5344CB8AC3E}">
        <p14:creationId xmlns:p14="http://schemas.microsoft.com/office/powerpoint/2010/main" val="2315515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10314-AD74-CCE6-A53B-CD94D5AF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643618"/>
          </a:xfrm>
        </p:spPr>
        <p:txBody>
          <a:bodyPr>
            <a:normAutofit fontScale="91495"/>
          </a:bodyPr>
          <a:lstStyle/>
          <a:p>
            <a:r>
              <a:rPr dirty="0"/>
              <a:t>Activity: Conduct a secondary-source audit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C401C-5208-4040-94E4-8E98E0BE8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96859"/>
            <a:ext cx="11481847" cy="357593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b="1" dirty="0"/>
              <a:t>Select one source relevant to your DBA topic.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1. Authority, purpose and provenance</a:t>
            </a:r>
          </a:p>
          <a:p>
            <a:pPr marL="0" indent="0">
              <a:buNone/>
            </a:pPr>
            <a:r>
              <a:rPr dirty="0"/>
              <a:t>2. Measurement fit and unit of analysis</a:t>
            </a:r>
          </a:p>
          <a:p>
            <a:pPr marL="0" indent="0">
              <a:buNone/>
            </a:pPr>
            <a:r>
              <a:rPr dirty="0"/>
              <a:t>3. Coverage, timeliness and missing data</a:t>
            </a:r>
          </a:p>
          <a:p>
            <a:pPr marL="0" indent="0">
              <a:buNone/>
            </a:pPr>
            <a:r>
              <a:rPr dirty="0"/>
              <a:t>4. Comparability and potential interests</a:t>
            </a:r>
          </a:p>
          <a:p>
            <a:pPr marL="0" indent="0">
              <a:buNone/>
            </a:pPr>
            <a:r>
              <a:rPr dirty="0"/>
              <a:t>5. Ethical, legal and access constraints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Decision: Use, use with limitations—or reject? Why?</a:t>
            </a:r>
          </a:p>
        </p:txBody>
      </p:sp>
    </p:spTree>
    <p:extLst>
      <p:ext uri="{BB962C8B-B14F-4D97-AF65-F5344CB8AC3E}">
        <p14:creationId xmlns:p14="http://schemas.microsoft.com/office/powerpoint/2010/main" val="11875684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Primary Evidence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5: Matching Methods to Evidence Needs</a:t>
            </a:r>
          </a:p>
        </p:txBody>
      </p:sp>
    </p:spTree>
    <p:extLst>
      <p:ext uri="{BB962C8B-B14F-4D97-AF65-F5344CB8AC3E}">
        <p14:creationId xmlns:p14="http://schemas.microsoft.com/office/powerpoint/2010/main" val="377550164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192000" cy="716189"/>
          </a:xfrm>
        </p:spPr>
        <p:txBody>
          <a:bodyPr>
            <a:normAutofit fontScale="90000"/>
          </a:bodyPr>
          <a:lstStyle/>
          <a:p>
            <a:r>
              <a:rPr dirty="0"/>
              <a:t>Choose the method according to the evidence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40" y="1037343"/>
            <a:ext cx="11481847" cy="357593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b="1" dirty="0"/>
              <a:t>MEANINGS &amp; REASONING  →  Interviews</a:t>
            </a:r>
          </a:p>
          <a:p>
            <a:pPr marL="0" indent="0">
              <a:buNone/>
            </a:pPr>
            <a:r>
              <a:rPr b="1" dirty="0"/>
              <a:t>PREVALENCE &amp; RELATIONSHIPS  →  Questionnaires</a:t>
            </a:r>
          </a:p>
          <a:p>
            <a:pPr marL="0" indent="0">
              <a:buNone/>
            </a:pPr>
            <a:r>
              <a:rPr b="1" dirty="0"/>
              <a:t>INTERACTION &amp; SHARED NORMS  →  Focus groups</a:t>
            </a:r>
          </a:p>
          <a:p>
            <a:pPr marL="0" indent="0">
              <a:buNone/>
            </a:pPr>
            <a:r>
              <a:rPr b="1" dirty="0"/>
              <a:t>BEHAVIOUR &amp; PRACTICE  →  Observation</a:t>
            </a:r>
          </a:p>
          <a:p>
            <a:pPr marL="0" indent="0">
              <a:buNone/>
            </a:pPr>
            <a:r>
              <a:rPr b="1" dirty="0"/>
              <a:t>DECISIONS &amp; ORGANISATIONAL MEMORY  →  Documents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No method is inherently stronger: quality depends on fitness for the research claim.</a:t>
            </a:r>
          </a:p>
        </p:txBody>
      </p:sp>
    </p:spTree>
    <p:extLst>
      <p:ext uri="{BB962C8B-B14F-4D97-AF65-F5344CB8AC3E}">
        <p14:creationId xmlns:p14="http://schemas.microsoft.com/office/powerpoint/2010/main" val="41905472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46D04-5E07-CF45-8F23-2F3C924D8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260"/>
            <a:ext cx="11481847" cy="895048"/>
          </a:xfrm>
        </p:spPr>
        <p:txBody>
          <a:bodyPr/>
          <a:lstStyle/>
          <a:p>
            <a:r>
              <a:rPr dirty="0"/>
              <a:t>Match the method to the evidence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5B35F-F8D3-934B-A317-F127BD295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54443"/>
            <a:ext cx="11481847" cy="4162524"/>
          </a:xfrm>
        </p:spPr>
        <p:txBody>
          <a:bodyPr/>
          <a:lstStyle/>
          <a:p>
            <a:pPr marL="0" indent="0">
              <a:buNone/>
            </a:pPr>
            <a:r>
              <a:rPr u="sng"/>
              <a:t>Evidence type and principal limitation</a:t>
            </a:r>
          </a:p>
        </p:txBody>
      </p:sp>
      <p:graphicFrame>
        <p:nvGraphicFramePr>
          <p:cNvPr id="9" name="Table 5"/>
          <p:cNvGraphicFramePr/>
          <p:nvPr>
            <p:extLst>
              <p:ext uri="{D42A27DB-BD31-4B8C-83A1-F6EECF244321}">
                <p14:modId xmlns:p14="http://schemas.microsoft.com/office/powerpoint/2010/main" val="3934946529"/>
              </p:ext>
            </p:extLst>
          </p:nvPr>
        </p:nvGraphicFramePr>
        <p:xfrm>
          <a:off x="494270" y="1632796"/>
          <a:ext cx="11565925" cy="4156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75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484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1560">
                <a:tc>
                  <a:txBody>
                    <a:bodyPr/>
                    <a:lstStyle/>
                    <a:p>
                      <a:r>
                        <a:rPr sz="280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Evidence produced | main caution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9288">
                <a:tc>
                  <a:txBody>
                    <a:bodyPr/>
                    <a:lstStyle/>
                    <a:p>
                      <a:r>
                        <a:rPr sz="2800"/>
                        <a:t>Interviews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Meaning and reasoning | situated accounts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Questionnaires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Standardised indicators | measurement error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Focus 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Interaction and norms | group dynamics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Observation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Behaviour and practice | observer effects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Documents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Decisions and memory | selective records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Selection 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/>
                        <a:t>What evidence must be produced?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7832">
                <a:tc>
                  <a:txBody>
                    <a:bodyPr/>
                    <a:lstStyle/>
                    <a:p>
                      <a:r>
                        <a:rPr sz="2800"/>
                        <a:t>Quality 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800" dirty="0"/>
                        <a:t>Which limitation must be managed?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34139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5208"/>
            <a:ext cx="11481847" cy="996900"/>
          </a:xfrm>
        </p:spPr>
        <p:txBody>
          <a:bodyPr>
            <a:normAutofit fontScale="90000"/>
          </a:bodyPr>
          <a:lstStyle/>
          <a:p>
            <a:r>
              <a:rPr dirty="0"/>
              <a:t>Interviews produce situated accounts—not objective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5095"/>
            <a:ext cx="12192000" cy="39712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Interviews show how participants understand, explain and present experience.</a:t>
            </a:r>
          </a:p>
          <a:p>
            <a:pPr marL="0" indent="0">
              <a:buNone/>
            </a:pPr>
            <a:r>
              <a:rPr b="1" dirty="0"/>
              <a:t>Responses are shaped by memory, role, context, language and the interviewer.</a:t>
            </a:r>
          </a:p>
          <a:p>
            <a:endParaRPr b="1" dirty="0"/>
          </a:p>
          <a:p>
            <a:r>
              <a:rPr b="1" dirty="0"/>
              <a:t>Strengthen credibility through:</a:t>
            </a:r>
          </a:p>
          <a:p>
            <a:pPr marL="457200" lvl="1" indent="0">
              <a:buNone/>
            </a:pPr>
            <a:r>
              <a:rPr b="1" dirty="0"/>
              <a:t>• Purposeful selection and a coherent interview guide</a:t>
            </a:r>
          </a:p>
          <a:p>
            <a:pPr marL="457200" lvl="1" indent="0">
              <a:buNone/>
            </a:pPr>
            <a:r>
              <a:rPr dirty="0"/>
              <a:t>• Open questions, probing and testing understanding</a:t>
            </a:r>
          </a:p>
          <a:p>
            <a:pPr marL="457200" lvl="1" indent="0">
              <a:buNone/>
            </a:pPr>
            <a:r>
              <a:rPr dirty="0"/>
              <a:t>• Contextual notes, transparent interpretation and reflexivity</a:t>
            </a:r>
          </a:p>
        </p:txBody>
      </p:sp>
    </p:spTree>
    <p:extLst>
      <p:ext uri="{BB962C8B-B14F-4D97-AF65-F5344CB8AC3E}">
        <p14:creationId xmlns:p14="http://schemas.microsoft.com/office/powerpoint/2010/main" val="22083440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257903" cy="1194180"/>
          </a:xfrm>
        </p:spPr>
        <p:txBody>
          <a:bodyPr>
            <a:normAutofit fontScale="90000"/>
          </a:bodyPr>
          <a:lstStyle/>
          <a:p>
            <a:r>
              <a:rPr dirty="0"/>
              <a:t>Questionnaires translate constructs into measurable indicators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54" y="1641033"/>
            <a:ext cx="11382992" cy="3575934"/>
          </a:xfrm>
        </p:spPr>
        <p:txBody>
          <a:bodyPr>
            <a:normAutofit fontScale="92500" lnSpcReduction="10000"/>
          </a:bodyPr>
          <a:lstStyle/>
          <a:p>
            <a:r>
              <a:rPr b="1" dirty="0"/>
              <a:t>CONSTRUCT  →  Conceptual definition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b="1" dirty="0"/>
              <a:t>DIMENSIONS  →  Main components of the construct</a:t>
            </a:r>
          </a:p>
          <a:p>
            <a:r>
              <a:rPr b="1" dirty="0"/>
              <a:t>INDICATORS  →  Observable signs of each dimension</a:t>
            </a:r>
          </a:p>
          <a:p>
            <a:r>
              <a:rPr b="1" dirty="0"/>
              <a:t>ITEMS &amp; SCALES  →  Questions and response categories</a:t>
            </a:r>
          </a:p>
          <a:p>
            <a:r>
              <a:rPr b="1" dirty="0"/>
              <a:t>PILOTING  →  Clarity, timing, variation and potential bias</a:t>
            </a:r>
          </a:p>
          <a:p>
            <a:endParaRPr b="1" dirty="0"/>
          </a:p>
          <a:p>
            <a:r>
              <a:rPr dirty="0"/>
              <a:t>Validity begins before data collection: weak </a:t>
            </a:r>
            <a:r>
              <a:rPr dirty="0" err="1"/>
              <a:t>operationalisation</a:t>
            </a:r>
            <a:r>
              <a:rPr dirty="0"/>
              <a:t> produces weak evidence.</a:t>
            </a:r>
          </a:p>
        </p:txBody>
      </p:sp>
    </p:spTree>
    <p:extLst>
      <p:ext uri="{BB962C8B-B14F-4D97-AF65-F5344CB8AC3E}">
        <p14:creationId xmlns:p14="http://schemas.microsoft.com/office/powerpoint/2010/main" val="22321944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716189"/>
          </a:xfrm>
        </p:spPr>
        <p:txBody>
          <a:bodyPr/>
          <a:lstStyle/>
          <a:p>
            <a:r>
              <a:t>In focus groups, interaction is part of the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397"/>
            <a:ext cx="11481847" cy="3575934"/>
          </a:xfrm>
        </p:spPr>
        <p:txBody>
          <a:bodyPr>
            <a:normAutofit fontScale="92500"/>
          </a:bodyPr>
          <a:lstStyle/>
          <a:p>
            <a:r>
              <a:rPr b="1" dirty="0"/>
              <a:t>Focus groups show how views are formed, negotiated, challenged or silenced.</a:t>
            </a:r>
          </a:p>
          <a:p>
            <a:pPr marL="0" indent="0">
              <a:buNone/>
            </a:pPr>
            <a:endParaRPr b="1" dirty="0"/>
          </a:p>
          <a:p>
            <a:r>
              <a:rPr b="1" dirty="0" err="1"/>
              <a:t>Analyse</a:t>
            </a:r>
            <a:r>
              <a:rPr b="1" dirty="0"/>
              <a:t> more than individual statements:</a:t>
            </a:r>
          </a:p>
          <a:p>
            <a:pPr marL="457200" lvl="1" indent="0">
              <a:buNone/>
            </a:pPr>
            <a:r>
              <a:rPr b="1" dirty="0"/>
              <a:t>• Consensus, disagreement and changes of position</a:t>
            </a:r>
          </a:p>
          <a:p>
            <a:pPr marL="457200" lvl="1" indent="0">
              <a:buNone/>
            </a:pPr>
            <a:r>
              <a:rPr b="1" dirty="0"/>
              <a:t>• Dominant voices, alliances, </a:t>
            </a:r>
            <a:r>
              <a:rPr b="1" dirty="0" err="1"/>
              <a:t>humour</a:t>
            </a:r>
            <a:r>
              <a:rPr b="1" dirty="0"/>
              <a:t> and hesitation</a:t>
            </a:r>
          </a:p>
          <a:p>
            <a:pPr marL="457200" lvl="1" indent="0">
              <a:buNone/>
            </a:pPr>
            <a:r>
              <a:rPr dirty="0"/>
              <a:t>• Topics that participants resist or avoid</a:t>
            </a:r>
          </a:p>
          <a:p>
            <a:endParaRPr dirty="0"/>
          </a:p>
          <a:p>
            <a:r>
              <a:rPr dirty="0"/>
              <a:t>The moderator manages participation, disagreement and confidentiality limits.</a:t>
            </a:r>
          </a:p>
        </p:txBody>
      </p:sp>
    </p:spTree>
    <p:extLst>
      <p:ext uri="{BB962C8B-B14F-4D97-AF65-F5344CB8AC3E}">
        <p14:creationId xmlns:p14="http://schemas.microsoft.com/office/powerpoint/2010/main" val="39349467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1481847" cy="1103564"/>
          </a:xfrm>
        </p:spPr>
        <p:txBody>
          <a:bodyPr>
            <a:normAutofit fontScale="90000"/>
          </a:bodyPr>
          <a:lstStyle/>
          <a:p>
            <a:r>
              <a:rPr dirty="0"/>
              <a:t>Observation and documents reveal practice and </a:t>
            </a:r>
            <a:r>
              <a:rPr dirty="0" err="1"/>
              <a:t>organisational</a:t>
            </a:r>
            <a:r>
              <a:rPr dirty="0"/>
              <a:t>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383332"/>
            <a:ext cx="11481847" cy="3575934"/>
          </a:xfrm>
        </p:spPr>
        <p:txBody>
          <a:bodyPr/>
          <a:lstStyle/>
          <a:p>
            <a:r>
              <a:rPr b="1" dirty="0"/>
              <a:t>OBSERVATION  •  Routines, </a:t>
            </a:r>
            <a:r>
              <a:rPr b="1" dirty="0" err="1"/>
              <a:t>behaviour</a:t>
            </a:r>
            <a:r>
              <a:rPr b="1" dirty="0"/>
              <a:t> and differences between policy and practice</a:t>
            </a:r>
          </a:p>
          <a:p>
            <a:pPr marL="0" indent="0">
              <a:buNone/>
            </a:pPr>
            <a:r>
              <a:rPr b="1" dirty="0"/>
              <a:t>Risks: observer effects, selective attention, access and interpretation</a:t>
            </a:r>
          </a:p>
          <a:p>
            <a:endParaRPr b="1" dirty="0"/>
          </a:p>
          <a:p>
            <a:r>
              <a:rPr b="1" dirty="0"/>
              <a:t>DOCUMENTS  •  Decisions, categories, narratives and institutional change</a:t>
            </a:r>
          </a:p>
          <a:p>
            <a:r>
              <a:rPr b="1" dirty="0"/>
              <a:t>Risks: selective survival, unknown authorship and missing context</a:t>
            </a:r>
          </a:p>
        </p:txBody>
      </p:sp>
    </p:spTree>
    <p:extLst>
      <p:ext uri="{BB962C8B-B14F-4D97-AF65-F5344CB8AC3E}">
        <p14:creationId xmlns:p14="http://schemas.microsoft.com/office/powerpoint/2010/main" val="30256382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0966"/>
            <a:ext cx="11481847" cy="716189"/>
          </a:xfrm>
        </p:spPr>
        <p:txBody>
          <a:bodyPr/>
          <a:lstStyle/>
          <a:p>
            <a:r>
              <a:rPr dirty="0"/>
              <a:t>Method quality is a chain—not a final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84478"/>
            <a:ext cx="11481847" cy="3575934"/>
          </a:xfrm>
        </p:spPr>
        <p:txBody>
          <a:bodyPr>
            <a:normAutofit lnSpcReduction="10000"/>
          </a:bodyPr>
          <a:lstStyle/>
          <a:p>
            <a:r>
              <a:rPr b="1" dirty="0"/>
              <a:t>CREDIBILITY  •  Are interpretations plausible and evidence-based?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b="1" dirty="0"/>
              <a:t>VALIDITY  •  Does the method support the intended claim?</a:t>
            </a:r>
          </a:p>
          <a:p>
            <a:r>
              <a:rPr b="1" dirty="0"/>
              <a:t>RELIABILITY / DEPENDABILITY  •  Is the process consistent and documented?</a:t>
            </a:r>
          </a:p>
          <a:p>
            <a:r>
              <a:rPr b="1" dirty="0"/>
              <a:t>REFLEXIVITY  •  How did the researcher shape the evidence?</a:t>
            </a:r>
          </a:p>
          <a:p>
            <a:r>
              <a:rPr b="1" dirty="0"/>
              <a:t>TRANSPARENCY  •  Can a reader follow the decisions and audit trail?</a:t>
            </a:r>
          </a:p>
          <a:p>
            <a:r>
              <a:rPr dirty="0"/>
              <a:t>ETHICAL INTEGRITY  •  Were people, data and consequences treated responsibly?</a:t>
            </a:r>
          </a:p>
        </p:txBody>
      </p:sp>
    </p:spTree>
    <p:extLst>
      <p:ext uri="{BB962C8B-B14F-4D97-AF65-F5344CB8AC3E}">
        <p14:creationId xmlns:p14="http://schemas.microsoft.com/office/powerpoint/2010/main" val="31381345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>
              <a:buNone/>
            </a:pPr>
            <a:r>
              <a:rPr sz="4800" dirty="0"/>
              <a:t>Contemporary Evidence Challenges</a:t>
            </a:r>
          </a:p>
          <a:p>
            <a:pPr marL="0" indent="0" algn="ctr">
              <a:buNone/>
            </a:pPr>
            <a:endParaRPr sz="4800" dirty="0"/>
          </a:p>
          <a:p>
            <a:pPr marL="0" indent="0">
              <a:buNone/>
            </a:pPr>
            <a:r>
              <a:rPr dirty="0"/>
              <a:t>Section 6: AI, Digital Traces and Research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240505696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94" y="115331"/>
            <a:ext cx="11481847" cy="1301578"/>
          </a:xfrm>
        </p:spPr>
        <p:txBody>
          <a:bodyPr>
            <a:normAutofit/>
          </a:bodyPr>
          <a:lstStyle/>
          <a:p>
            <a:r>
              <a:rPr dirty="0"/>
              <a:t>AI changes research practice—not the standard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16" y="1539851"/>
            <a:ext cx="11481847" cy="357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b="1" dirty="0"/>
              <a:t>AI can support:</a:t>
            </a:r>
          </a:p>
          <a:p>
            <a:pPr marL="457200" lvl="1" indent="0">
              <a:buNone/>
            </a:pPr>
            <a:r>
              <a:rPr b="1" dirty="0"/>
              <a:t>• Search-term development and exploratory mapping</a:t>
            </a:r>
          </a:p>
          <a:p>
            <a:pPr marL="457200" lvl="1" indent="0">
              <a:buNone/>
            </a:pPr>
            <a:r>
              <a:rPr b="1" dirty="0"/>
              <a:t>• Provisional screening, extraction and </a:t>
            </a:r>
            <a:r>
              <a:rPr b="1" dirty="0" err="1"/>
              <a:t>organisation</a:t>
            </a:r>
            <a:endParaRPr b="1" dirty="0"/>
          </a:p>
          <a:p>
            <a:pPr marL="457200" lvl="1" indent="0">
              <a:buNone/>
            </a:pPr>
            <a:r>
              <a:rPr b="1" dirty="0"/>
              <a:t>• Transcription, coding suggestions and pattern exploration</a:t>
            </a:r>
          </a:p>
          <a:p>
            <a:pPr marL="457200" lvl="1" indent="0">
              <a:buNone/>
            </a:pPr>
            <a:r>
              <a:rPr b="1" dirty="0"/>
              <a:t>• Drafting questions, protocols or analytical code</a:t>
            </a:r>
          </a:p>
          <a:p>
            <a:endParaRPr b="1" dirty="0"/>
          </a:p>
          <a:p>
            <a:pPr marL="0" indent="0">
              <a:buNone/>
            </a:pPr>
            <a:r>
              <a:rPr dirty="0"/>
              <a:t>Risks include fabricated references, distorted summaries, hidden bias and unstable outputs.</a:t>
            </a:r>
          </a:p>
          <a:p>
            <a:pPr marL="0" indent="0">
              <a:buNone/>
            </a:pPr>
            <a:r>
              <a:rPr dirty="0"/>
              <a:t>The original source—not the AI response—remains the evidence.</a:t>
            </a:r>
          </a:p>
        </p:txBody>
      </p:sp>
    </p:spTree>
    <p:extLst>
      <p:ext uri="{BB962C8B-B14F-4D97-AF65-F5344CB8AC3E}">
        <p14:creationId xmlns:p14="http://schemas.microsoft.com/office/powerpoint/2010/main" val="5125736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084908" cy="716189"/>
          </a:xfrm>
        </p:spPr>
        <p:txBody>
          <a:bodyPr>
            <a:normAutofit fontScale="90000"/>
          </a:bodyPr>
          <a:lstStyle/>
          <a:p>
            <a:r>
              <a:rPr dirty="0"/>
              <a:t>Use AI for support—never as an unexamined 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36196"/>
            <a:ext cx="11804822" cy="4045403"/>
          </a:xfrm>
        </p:spPr>
        <p:txBody>
          <a:bodyPr>
            <a:normAutofit fontScale="92500" lnSpcReduction="10000"/>
          </a:bodyPr>
          <a:lstStyle/>
          <a:p>
            <a:r>
              <a:rPr b="1" dirty="0"/>
              <a:t>APPROPRIATE SUPPORT  •  Generate options, </a:t>
            </a:r>
            <a:r>
              <a:rPr b="1" dirty="0" err="1"/>
              <a:t>organise</a:t>
            </a:r>
            <a:r>
              <a:rPr b="1" dirty="0"/>
              <a:t> material and test alternatives</a:t>
            </a:r>
          </a:p>
          <a:p>
            <a:pPr marL="0" indent="0">
              <a:buNone/>
            </a:pPr>
            <a:endParaRPr b="1" dirty="0"/>
          </a:p>
          <a:p>
            <a:r>
              <a:rPr b="1" dirty="0"/>
              <a:t>DO NOT DELEGATE  •  Verification, quality judgement, interpretation or final claims</a:t>
            </a:r>
          </a:p>
          <a:p>
            <a:endParaRPr b="1" dirty="0"/>
          </a:p>
          <a:p>
            <a:r>
              <a:rPr b="1" dirty="0"/>
              <a:t>DBA researcher responsibilities:</a:t>
            </a:r>
          </a:p>
          <a:p>
            <a:pPr marL="457200" lvl="1" indent="0">
              <a:buNone/>
            </a:pPr>
            <a:r>
              <a:rPr dirty="0"/>
              <a:t>• Challenge plausible-sounding outputs</a:t>
            </a:r>
          </a:p>
          <a:p>
            <a:pPr marL="457200" lvl="1" indent="0">
              <a:buNone/>
            </a:pPr>
            <a:r>
              <a:rPr dirty="0"/>
              <a:t>• Return to original documents and datasets</a:t>
            </a:r>
          </a:p>
          <a:p>
            <a:pPr marL="457200" lvl="1" indent="0">
              <a:buNone/>
            </a:pPr>
            <a:r>
              <a:rPr dirty="0"/>
              <a:t>• Disclose AI use and retain ownership of every analytical decision</a:t>
            </a:r>
          </a:p>
        </p:txBody>
      </p:sp>
    </p:spTree>
    <p:extLst>
      <p:ext uri="{BB962C8B-B14F-4D97-AF65-F5344CB8AC3E}">
        <p14:creationId xmlns:p14="http://schemas.microsoft.com/office/powerpoint/2010/main" val="12208447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569"/>
            <a:ext cx="12406184" cy="864776"/>
          </a:xfrm>
        </p:spPr>
        <p:txBody>
          <a:bodyPr>
            <a:normAutofit fontScale="90000"/>
          </a:bodyPr>
          <a:lstStyle/>
          <a:p>
            <a:r>
              <a:rPr dirty="0"/>
              <a:t>Digital trace and platform data are produced—not neutral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232" y="1276241"/>
            <a:ext cx="11481847" cy="3575934"/>
          </a:xfrm>
        </p:spPr>
        <p:txBody>
          <a:bodyPr>
            <a:normAutofit fontScale="92500"/>
          </a:bodyPr>
          <a:lstStyle/>
          <a:p>
            <a:r>
              <a:rPr b="1" dirty="0"/>
              <a:t>A digital trace records interaction within a designed environment.</a:t>
            </a:r>
          </a:p>
          <a:p>
            <a:pPr marL="0" indent="0">
              <a:buNone/>
            </a:pPr>
            <a:r>
              <a:rPr b="1" dirty="0"/>
              <a:t>What becomes visible is shaped by:</a:t>
            </a:r>
          </a:p>
          <a:p>
            <a:pPr marL="457200" lvl="1" indent="0">
              <a:buNone/>
            </a:pPr>
            <a:r>
              <a:rPr b="1" dirty="0"/>
              <a:t>• Platform affordances, algorithms and recommendation systems</a:t>
            </a:r>
          </a:p>
          <a:p>
            <a:pPr marL="457200" lvl="1" indent="0">
              <a:buNone/>
            </a:pPr>
            <a:r>
              <a:rPr b="1" dirty="0"/>
              <a:t>• Moderation, deletion, ranking and changing terms of service</a:t>
            </a:r>
          </a:p>
          <a:p>
            <a:pPr marL="457200" lvl="1" indent="0">
              <a:buNone/>
            </a:pPr>
            <a:r>
              <a:rPr b="1" dirty="0"/>
              <a:t>• API access, data limits and commercial business models</a:t>
            </a:r>
          </a:p>
          <a:p>
            <a:pPr marL="457200" lvl="1" indent="0">
              <a:buNone/>
            </a:pPr>
            <a:r>
              <a:rPr dirty="0"/>
              <a:t>• Bots, duplicate accounts and strategic user </a:t>
            </a:r>
            <a:r>
              <a:rPr dirty="0" err="1"/>
              <a:t>behaviour</a:t>
            </a:r>
            <a:endParaRPr dirty="0"/>
          </a:p>
          <a:p>
            <a:endParaRPr dirty="0"/>
          </a:p>
          <a:p>
            <a:pPr marL="0" indent="0">
              <a:buNone/>
            </a:pPr>
            <a:r>
              <a:rPr dirty="0"/>
              <a:t>Ask: Which </a:t>
            </a:r>
            <a:r>
              <a:rPr dirty="0" err="1"/>
              <a:t>behaviour</a:t>
            </a:r>
            <a:r>
              <a:rPr dirty="0"/>
              <a:t> did the platform enable, reward, suppress or make invisible?</a:t>
            </a:r>
          </a:p>
        </p:txBody>
      </p:sp>
    </p:spTree>
    <p:extLst>
      <p:ext uri="{BB962C8B-B14F-4D97-AF65-F5344CB8AC3E}">
        <p14:creationId xmlns:p14="http://schemas.microsoft.com/office/powerpoint/2010/main" val="402113518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5106"/>
            <a:ext cx="12134335" cy="716189"/>
          </a:xfrm>
        </p:spPr>
        <p:txBody>
          <a:bodyPr>
            <a:normAutofit fontScale="90000"/>
          </a:bodyPr>
          <a:lstStyle/>
          <a:p>
            <a:r>
              <a:rPr dirty="0"/>
              <a:t>A responsible AI-assisted workflow must remain auditable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54" y="1325667"/>
            <a:ext cx="11813060" cy="3575934"/>
          </a:xfrm>
        </p:spPr>
        <p:txBody>
          <a:bodyPr/>
          <a:lstStyle/>
          <a:p>
            <a:pPr marL="0" indent="0">
              <a:buNone/>
            </a:pPr>
            <a:r>
              <a:rPr b="1" dirty="0"/>
              <a:t>1. DEFINE  •  Task, purpose and evidence boundary</a:t>
            </a:r>
          </a:p>
          <a:p>
            <a:pPr marL="0" indent="0">
              <a:buNone/>
            </a:pPr>
            <a:r>
              <a:rPr b="1" dirty="0"/>
              <a:t>2. CHECK  •  Policy, permission, settings and data sensitivity</a:t>
            </a:r>
          </a:p>
          <a:p>
            <a:pPr marL="0" indent="0">
              <a:buNone/>
            </a:pPr>
            <a:r>
              <a:rPr b="1" dirty="0"/>
              <a:t>3. SUPPORT  •  Use AI for a bounded, reviewable contribution</a:t>
            </a:r>
          </a:p>
          <a:p>
            <a:pPr marL="0" indent="0">
              <a:buNone/>
            </a:pPr>
            <a:r>
              <a:rPr b="1" dirty="0"/>
              <a:t>4. RECORD  •  Tool, version, date, purpose and relevant prompts</a:t>
            </a:r>
          </a:p>
          <a:p>
            <a:pPr marL="0" indent="0">
              <a:buNone/>
            </a:pPr>
            <a:r>
              <a:rPr b="1" dirty="0"/>
              <a:t>5. VERIFY  •  Check original sources and reproduce key steps</a:t>
            </a:r>
          </a:p>
          <a:p>
            <a:pPr marL="0" indent="0">
              <a:buNone/>
            </a:pPr>
            <a:r>
              <a:rPr dirty="0"/>
              <a:t>6. DECIDE  •  Researcher interprets, discloses and owns the claim</a:t>
            </a:r>
          </a:p>
        </p:txBody>
      </p:sp>
    </p:spTree>
    <p:extLst>
      <p:ext uri="{BB962C8B-B14F-4D97-AF65-F5344CB8AC3E}">
        <p14:creationId xmlns:p14="http://schemas.microsoft.com/office/powerpoint/2010/main" val="2549648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AD502-FCB2-24E3-DF24-084643D99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782"/>
            <a:ext cx="12134335" cy="955283"/>
          </a:xfrm>
        </p:spPr>
        <p:txBody>
          <a:bodyPr/>
          <a:lstStyle/>
          <a:p>
            <a:r>
              <a:rPr dirty="0"/>
              <a:t>Protect data—and keep humans accountable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31C1-8EFA-4C0F-648C-CBD53F6D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08046"/>
            <a:ext cx="12192000" cy="3575934"/>
          </a:xfrm>
        </p:spPr>
        <p:txBody>
          <a:bodyPr>
            <a:normAutofit/>
          </a:bodyPr>
          <a:lstStyle/>
          <a:p>
            <a:r>
              <a:rPr b="1" dirty="0"/>
              <a:t>BEFORE USING AN AI SYSTEM:</a:t>
            </a:r>
          </a:p>
          <a:p>
            <a:pPr marL="0" indent="0">
              <a:buNone/>
            </a:pPr>
            <a:r>
              <a:rPr b="1" dirty="0"/>
              <a:t>• Never upload sensitive data to an unapproved tool</a:t>
            </a:r>
          </a:p>
          <a:p>
            <a:pPr marL="457200" lvl="1" indent="0">
              <a:buNone/>
            </a:pPr>
            <a:r>
              <a:rPr b="1" dirty="0"/>
              <a:t>• </a:t>
            </a:r>
            <a:r>
              <a:rPr b="1" dirty="0" err="1"/>
              <a:t>Minimise</a:t>
            </a:r>
            <a:r>
              <a:rPr b="1" dirty="0"/>
              <a:t>, de-identify and secure the information used</a:t>
            </a:r>
          </a:p>
          <a:p>
            <a:pPr marL="457200" lvl="1" indent="0">
              <a:buNone/>
            </a:pPr>
            <a:r>
              <a:rPr b="1" dirty="0"/>
              <a:t>• Confirm lawful basis, consent, policy and contractual restrictions</a:t>
            </a:r>
          </a:p>
          <a:p>
            <a:pPr marL="457200" lvl="1" indent="0">
              <a:buNone/>
            </a:pPr>
            <a:r>
              <a:rPr b="1" dirty="0"/>
              <a:t>• Check retention, model training, access and cross-border processing</a:t>
            </a:r>
          </a:p>
          <a:p>
            <a:endParaRPr b="1" dirty="0"/>
          </a:p>
          <a:p>
            <a:r>
              <a:rPr dirty="0"/>
              <a:t>ACCOUNTABILITY  •  The researcher remains responsible for accuracy, fairness and ethics.</a:t>
            </a:r>
          </a:p>
        </p:txBody>
      </p:sp>
    </p:spTree>
    <p:extLst>
      <p:ext uri="{BB962C8B-B14F-4D97-AF65-F5344CB8AC3E}">
        <p14:creationId xmlns:p14="http://schemas.microsoft.com/office/powerpoint/2010/main" val="481170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10314-AD74-CCE6-A53B-CD94D5AF0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09622" cy="643618"/>
          </a:xfrm>
        </p:spPr>
        <p:txBody>
          <a:bodyPr>
            <a:normAutofit fontScale="91495"/>
          </a:bodyPr>
          <a:lstStyle/>
          <a:p>
            <a:r>
              <a:rPr dirty="0"/>
              <a:t>Final activity: Build your DBA evidence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C401C-5208-4040-94E4-8E98E0BE8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30956"/>
            <a:ext cx="12192000" cy="3575934"/>
          </a:xfrm>
        </p:spPr>
        <p:txBody>
          <a:bodyPr>
            <a:normAutofit fontScale="62500" lnSpcReduction="20000"/>
          </a:bodyPr>
          <a:lstStyle/>
          <a:p>
            <a:r>
              <a:rPr b="1" dirty="0"/>
              <a:t>Create a one-page evidence map:</a:t>
            </a:r>
          </a:p>
          <a:p>
            <a:endParaRPr b="1" dirty="0"/>
          </a:p>
          <a:p>
            <a:pPr marL="0" indent="0">
              <a:buNone/>
            </a:pPr>
            <a:r>
              <a:rPr sz="3400" dirty="0"/>
              <a:t>1. Business problem, question and intended claim</a:t>
            </a:r>
          </a:p>
          <a:p>
            <a:pPr marL="0" indent="0">
              <a:buNone/>
            </a:pPr>
            <a:r>
              <a:rPr sz="3400" dirty="0"/>
              <a:t>2. Evidence required and unit of analysis</a:t>
            </a:r>
          </a:p>
          <a:p>
            <a:pPr marL="0" indent="0">
              <a:buNone/>
            </a:pPr>
            <a:r>
              <a:rPr sz="3400" dirty="0"/>
              <a:t>3. Sources, methods and selection criteria</a:t>
            </a:r>
          </a:p>
          <a:p>
            <a:pPr marL="0" indent="0">
              <a:buNone/>
            </a:pPr>
            <a:r>
              <a:rPr sz="3400" dirty="0"/>
              <a:t>4. Quality, provenance and ethical safeguards</a:t>
            </a:r>
          </a:p>
          <a:p>
            <a:pPr marL="0" indent="0">
              <a:buNone/>
            </a:pPr>
            <a:r>
              <a:rPr sz="3400" dirty="0"/>
              <a:t>5. Proposed AI use, recording and verification</a:t>
            </a:r>
          </a:p>
          <a:p>
            <a:pPr marL="0" indent="0">
              <a:buNone/>
            </a:pPr>
            <a:r>
              <a:rPr sz="3400" dirty="0"/>
              <a:t>6. Principal limitation and mitigation</a:t>
            </a: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Peer challenge: Where is the weakest link?</a:t>
            </a:r>
          </a:p>
        </p:txBody>
      </p:sp>
    </p:spTree>
    <p:extLst>
      <p:ext uri="{BB962C8B-B14F-4D97-AF65-F5344CB8AC3E}">
        <p14:creationId xmlns:p14="http://schemas.microsoft.com/office/powerpoint/2010/main" val="220302118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13837" y="158641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dirty="0"/>
          </a:p>
          <a:p>
            <a:pPr marL="0" indent="0" algn="ctr">
              <a:buNone/>
            </a:pPr>
            <a:r>
              <a:rPr sz="4800" dirty="0"/>
              <a:t>A strong DBA project is defined not </a:t>
            </a:r>
            <a:endParaRPr lang="en-GB" sz="4800" dirty="0"/>
          </a:p>
          <a:p>
            <a:pPr marL="0" indent="0" algn="ctr">
              <a:buNone/>
            </a:pPr>
            <a:r>
              <a:rPr sz="4800" dirty="0"/>
              <a:t>by the quantity of data collected,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dirty="0"/>
              <a:t>but by the coherence and defensibility of the evidence chain.</a:t>
            </a:r>
            <a:endParaRPr lang="en-GB" dirty="0"/>
          </a:p>
          <a:p>
            <a:pPr marL="0" indent="0" algn="ctr">
              <a:buNone/>
            </a:pPr>
            <a:r>
              <a:rPr dirty="0"/>
              <a:t>COHERENCE  •  TRANSPARENCY  •  DEFENSIBILITY</a:t>
            </a:r>
          </a:p>
        </p:txBody>
      </p:sp>
    </p:spTree>
    <p:extLst>
      <p:ext uri="{BB962C8B-B14F-4D97-AF65-F5344CB8AC3E}">
        <p14:creationId xmlns:p14="http://schemas.microsoft.com/office/powerpoint/2010/main" val="348163718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1_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635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1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635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2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635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150</TotalTime>
  <Words>3084</Words>
  <Application>Microsoft Office PowerPoint</Application>
  <PresentationFormat>Widescreen</PresentationFormat>
  <Paragraphs>453</Paragraphs>
  <Slides>52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52</vt:i4>
      </vt:variant>
    </vt:vector>
  </HeadingPairs>
  <TitlesOfParts>
    <vt:vector size="77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1_UWTSD 200_Title Page</vt:lpstr>
      <vt:lpstr>1_UWTSD 200_Text 1</vt:lpstr>
      <vt:lpstr>2_UWTSD 200_Text 1</vt:lpstr>
      <vt:lpstr>PowerPoint Presentation</vt:lpstr>
      <vt:lpstr>Recommended learning outcomes</vt:lpstr>
      <vt:lpstr>Resources – Textbooks</vt:lpstr>
      <vt:lpstr>Draw your HARP</vt:lpstr>
      <vt:lpstr>.</vt:lpstr>
      <vt:lpstr>Literature as Data in the Age of Generative AI</vt:lpstr>
      <vt:lpstr>AI can assist—but should not become the evidence</vt:lpstr>
      <vt:lpstr>Data provenance is a doctoral-level requirement</vt:lpstr>
      <vt:lpstr>Available data are not automatically credible data Synthetic and digital data require special caution</vt:lpstr>
      <vt:lpstr>PowerPoint Presentation</vt:lpstr>
      <vt:lpstr>More data does not automatically produce better evidence</vt:lpstr>
      <vt:lpstr>By the end of this section, you should be able to…</vt:lpstr>
      <vt:lpstr>A defensible claim begins with a coherent evidence chain</vt:lpstr>
      <vt:lpstr>Philosophy determines what counts as credible evidence</vt:lpstr>
      <vt:lpstr>PowerPoint Presentation</vt:lpstr>
      <vt:lpstr>Data, information and evidence are not the same</vt:lpstr>
      <vt:lpstr>DBA research draws on a wider evidence landscape</vt:lpstr>
      <vt:lpstr>A critical literature review is a form of data construction</vt:lpstr>
      <vt:lpstr>Credible evidence must remain traceable to its source</vt:lpstr>
      <vt:lpstr>PowerPoint Presentation</vt:lpstr>
      <vt:lpstr>Sampling is a strategic decision —not merely a numerical one</vt:lpstr>
      <vt:lpstr>unit of analysis</vt:lpstr>
      <vt:lpstr>Four concepts define the boundaries of a sample</vt:lpstr>
      <vt:lpstr>Use probability sampling when statistical inference is required</vt:lpstr>
      <vt:lpstr>Non-probability sampling selects for relevance</vt:lpstr>
      <vt:lpstr>Purposive sampling needs explicit criteria</vt:lpstr>
      <vt:lpstr>Adequacy depends on the research design</vt:lpstr>
      <vt:lpstr>Activity: Defend your sampling decision</vt:lpstr>
      <vt:lpstr>PowerPoint Presentation</vt:lpstr>
      <vt:lpstr>Secondary data can reveal patterns that primary research cannot</vt:lpstr>
      <vt:lpstr>Begin the audit with credibility and provenance</vt:lpstr>
      <vt:lpstr>Then test whether the evidence fits your question</vt:lpstr>
      <vt:lpstr>Official sources support national and international comparison</vt:lpstr>
      <vt:lpstr>Corporate and regulatory records reveal organisational patterns</vt:lpstr>
      <vt:lpstr>Organisational and platform data require additional safeguards</vt:lpstr>
      <vt:lpstr>Activity: Conduct a secondary-source audit</vt:lpstr>
      <vt:lpstr>PowerPoint Presentation</vt:lpstr>
      <vt:lpstr>Choose the method according to the evidence required</vt:lpstr>
      <vt:lpstr>Match the method to the evidence required</vt:lpstr>
      <vt:lpstr>Interviews produce situated accounts—not objective facts</vt:lpstr>
      <vt:lpstr>Questionnaires translate constructs into measurable indicators</vt:lpstr>
      <vt:lpstr>In focus groups, interaction is part of the evidence</vt:lpstr>
      <vt:lpstr>Observation and documents reveal practice and organisational memory</vt:lpstr>
      <vt:lpstr>Method quality is a chain—not a final checklist</vt:lpstr>
      <vt:lpstr>PowerPoint Presentation</vt:lpstr>
      <vt:lpstr>AI changes research practice—not the standard of evidence</vt:lpstr>
      <vt:lpstr>Use AI for support—never as an unexamined authority</vt:lpstr>
      <vt:lpstr>Digital trace and platform data are produced—not neutral</vt:lpstr>
      <vt:lpstr>A responsible AI-assisted workflow must remain auditable</vt:lpstr>
      <vt:lpstr>Protect data—and keep humans accountable</vt:lpstr>
      <vt:lpstr>Final activity: Build your DBA evidence strategy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Ebad Banissi</cp:lastModifiedBy>
  <cp:revision>4</cp:revision>
  <dcterms:created xsi:type="dcterms:W3CDTF">2023-10-08T18:11:10Z</dcterms:created>
  <dcterms:modified xsi:type="dcterms:W3CDTF">2026-07-22T22:49:47Z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