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7" r:id="rId9"/>
    <p:sldId id="263" r:id="rId10"/>
    <p:sldId id="264" r:id="rId11"/>
    <p:sldId id="265" r:id="rId12"/>
    <p:sldId id="266"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714FB63-22E5-4CD1-B683-0F1665686F88}">
          <p14:sldIdLst>
            <p14:sldId id="256"/>
            <p14:sldId id="257"/>
            <p14:sldId id="258"/>
            <p14:sldId id="259"/>
            <p14:sldId id="260"/>
            <p14:sldId id="261"/>
            <p14:sldId id="262"/>
            <p14:sldId id="267"/>
            <p14:sldId id="263"/>
            <p14:sldId id="264"/>
            <p14:sldId id="265"/>
            <p14:sldId id="266"/>
            <p14:sldId id="269"/>
          </p14:sldIdLst>
        </p14:section>
        <p14:section name="Untitled Section" id="{7AEF13EC-3535-428B-B119-FFF4DA7ADD07}">
          <p14:sldIdLst>
            <p14:sldId id="268"/>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6" autoAdjust="0"/>
    <p:restoredTop sz="94660"/>
  </p:normalViewPr>
  <p:slideViewPr>
    <p:cSldViewPr snapToGrid="0">
      <p:cViewPr varScale="1">
        <p:scale>
          <a:sx n="64" d="100"/>
          <a:sy n="64" d="100"/>
        </p:scale>
        <p:origin x="8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5FA8E-2352-4761-0B90-75DE8F0179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0505A4-ECF8-7726-FA91-879375F090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F82491-247F-2D70-532B-A06FDE80D030}"/>
              </a:ext>
            </a:extLst>
          </p:cNvPr>
          <p:cNvSpPr>
            <a:spLocks noGrp="1"/>
          </p:cNvSpPr>
          <p:nvPr>
            <p:ph type="dt" sz="half" idx="10"/>
          </p:nvPr>
        </p:nvSpPr>
        <p:spPr/>
        <p:txBody>
          <a:bodyPr/>
          <a:lstStyle/>
          <a:p>
            <a:fld id="{B7BDC962-722B-461D-800C-43226FECC3CC}" type="datetimeFigureOut">
              <a:rPr lang="en-GB" smtClean="0"/>
              <a:t>05/11/2023</a:t>
            </a:fld>
            <a:endParaRPr lang="en-GB"/>
          </a:p>
        </p:txBody>
      </p:sp>
      <p:sp>
        <p:nvSpPr>
          <p:cNvPr id="5" name="Footer Placeholder 4">
            <a:extLst>
              <a:ext uri="{FF2B5EF4-FFF2-40B4-BE49-F238E27FC236}">
                <a16:creationId xmlns:a16="http://schemas.microsoft.com/office/drawing/2014/main" id="{8ECB7B94-925B-905F-8A98-E02E8BAE48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5C10A-305C-7C35-A0B9-0DE8C9EE84D6}"/>
              </a:ext>
            </a:extLst>
          </p:cNvPr>
          <p:cNvSpPr>
            <a:spLocks noGrp="1"/>
          </p:cNvSpPr>
          <p:nvPr>
            <p:ph type="sldNum" sz="quarter" idx="12"/>
          </p:nvPr>
        </p:nvSpPr>
        <p:spPr/>
        <p:txBody>
          <a:bodyPr/>
          <a:lstStyle/>
          <a:p>
            <a:fld id="{F112F4FC-44C3-40CA-9B49-4ECE73503854}" type="slidenum">
              <a:rPr lang="en-GB" smtClean="0"/>
              <a:t>‹#›</a:t>
            </a:fld>
            <a:endParaRPr lang="en-GB"/>
          </a:p>
        </p:txBody>
      </p:sp>
    </p:spTree>
    <p:extLst>
      <p:ext uri="{BB962C8B-B14F-4D97-AF65-F5344CB8AC3E}">
        <p14:creationId xmlns:p14="http://schemas.microsoft.com/office/powerpoint/2010/main" val="4117105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78BF6-F95C-A338-27DF-0D36BDAEF6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1CEF7B-795A-26CE-C98A-858DE503F0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C98DA6-8E10-9E88-F4B3-F05FE13F8457}"/>
              </a:ext>
            </a:extLst>
          </p:cNvPr>
          <p:cNvSpPr>
            <a:spLocks noGrp="1"/>
          </p:cNvSpPr>
          <p:nvPr>
            <p:ph type="dt" sz="half" idx="10"/>
          </p:nvPr>
        </p:nvSpPr>
        <p:spPr/>
        <p:txBody>
          <a:bodyPr/>
          <a:lstStyle/>
          <a:p>
            <a:fld id="{B7BDC962-722B-461D-800C-43226FECC3CC}" type="datetimeFigureOut">
              <a:rPr lang="en-GB" smtClean="0"/>
              <a:t>05/11/2023</a:t>
            </a:fld>
            <a:endParaRPr lang="en-GB"/>
          </a:p>
        </p:txBody>
      </p:sp>
      <p:sp>
        <p:nvSpPr>
          <p:cNvPr id="5" name="Footer Placeholder 4">
            <a:extLst>
              <a:ext uri="{FF2B5EF4-FFF2-40B4-BE49-F238E27FC236}">
                <a16:creationId xmlns:a16="http://schemas.microsoft.com/office/drawing/2014/main" id="{047981EA-5072-C337-BC90-9E9D55C818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96F12B-D20D-42D0-8F2F-57C0E47F67C3}"/>
              </a:ext>
            </a:extLst>
          </p:cNvPr>
          <p:cNvSpPr>
            <a:spLocks noGrp="1"/>
          </p:cNvSpPr>
          <p:nvPr>
            <p:ph type="sldNum" sz="quarter" idx="12"/>
          </p:nvPr>
        </p:nvSpPr>
        <p:spPr/>
        <p:txBody>
          <a:bodyPr/>
          <a:lstStyle/>
          <a:p>
            <a:fld id="{F112F4FC-44C3-40CA-9B49-4ECE73503854}" type="slidenum">
              <a:rPr lang="en-GB" smtClean="0"/>
              <a:t>‹#›</a:t>
            </a:fld>
            <a:endParaRPr lang="en-GB"/>
          </a:p>
        </p:txBody>
      </p:sp>
    </p:spTree>
    <p:extLst>
      <p:ext uri="{BB962C8B-B14F-4D97-AF65-F5344CB8AC3E}">
        <p14:creationId xmlns:p14="http://schemas.microsoft.com/office/powerpoint/2010/main" val="1117292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210F9-6A0A-7FEC-BAAE-40BCB1B08D5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4B8F2A-6BCF-BCB4-0A4C-B6C61178A7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A1C5CD-6855-3197-551B-1834D07941AA}"/>
              </a:ext>
            </a:extLst>
          </p:cNvPr>
          <p:cNvSpPr>
            <a:spLocks noGrp="1"/>
          </p:cNvSpPr>
          <p:nvPr>
            <p:ph type="dt" sz="half" idx="10"/>
          </p:nvPr>
        </p:nvSpPr>
        <p:spPr/>
        <p:txBody>
          <a:bodyPr/>
          <a:lstStyle/>
          <a:p>
            <a:fld id="{B7BDC962-722B-461D-800C-43226FECC3CC}" type="datetimeFigureOut">
              <a:rPr lang="en-GB" smtClean="0"/>
              <a:t>05/11/2023</a:t>
            </a:fld>
            <a:endParaRPr lang="en-GB"/>
          </a:p>
        </p:txBody>
      </p:sp>
      <p:sp>
        <p:nvSpPr>
          <p:cNvPr id="5" name="Footer Placeholder 4">
            <a:extLst>
              <a:ext uri="{FF2B5EF4-FFF2-40B4-BE49-F238E27FC236}">
                <a16:creationId xmlns:a16="http://schemas.microsoft.com/office/drawing/2014/main" id="{3F5A635F-EECA-0F30-5250-028177A21B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372B0C-2452-9BA4-377D-425F7B7FC0E8}"/>
              </a:ext>
            </a:extLst>
          </p:cNvPr>
          <p:cNvSpPr>
            <a:spLocks noGrp="1"/>
          </p:cNvSpPr>
          <p:nvPr>
            <p:ph type="sldNum" sz="quarter" idx="12"/>
          </p:nvPr>
        </p:nvSpPr>
        <p:spPr/>
        <p:txBody>
          <a:bodyPr/>
          <a:lstStyle/>
          <a:p>
            <a:fld id="{F112F4FC-44C3-40CA-9B49-4ECE73503854}" type="slidenum">
              <a:rPr lang="en-GB" smtClean="0"/>
              <a:t>‹#›</a:t>
            </a:fld>
            <a:endParaRPr lang="en-GB"/>
          </a:p>
        </p:txBody>
      </p:sp>
    </p:spTree>
    <p:extLst>
      <p:ext uri="{BB962C8B-B14F-4D97-AF65-F5344CB8AC3E}">
        <p14:creationId xmlns:p14="http://schemas.microsoft.com/office/powerpoint/2010/main" val="5519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FF031-E0E5-73C8-EE4B-0DFA980563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D06308-DBCB-D5B3-8DC1-323A49ADB5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D83934-2C41-4F06-7255-1241FD1756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A6842F-5877-666C-5548-2F046DE83AF7}"/>
              </a:ext>
            </a:extLst>
          </p:cNvPr>
          <p:cNvSpPr>
            <a:spLocks noGrp="1"/>
          </p:cNvSpPr>
          <p:nvPr>
            <p:ph type="dt" sz="half" idx="10"/>
          </p:nvPr>
        </p:nvSpPr>
        <p:spPr/>
        <p:txBody>
          <a:bodyPr/>
          <a:lstStyle/>
          <a:p>
            <a:fld id="{B7BDC962-722B-461D-800C-43226FECC3CC}" type="datetimeFigureOut">
              <a:rPr lang="en-GB" smtClean="0"/>
              <a:t>05/11/2023</a:t>
            </a:fld>
            <a:endParaRPr lang="en-GB"/>
          </a:p>
        </p:txBody>
      </p:sp>
      <p:sp>
        <p:nvSpPr>
          <p:cNvPr id="6" name="Footer Placeholder 5">
            <a:extLst>
              <a:ext uri="{FF2B5EF4-FFF2-40B4-BE49-F238E27FC236}">
                <a16:creationId xmlns:a16="http://schemas.microsoft.com/office/drawing/2014/main" id="{6B99C559-7FFE-07BD-226E-F7F2DFCC8A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64D1C6-498E-953F-E37E-47CE49EB81C7}"/>
              </a:ext>
            </a:extLst>
          </p:cNvPr>
          <p:cNvSpPr>
            <a:spLocks noGrp="1"/>
          </p:cNvSpPr>
          <p:nvPr>
            <p:ph type="sldNum" sz="quarter" idx="12"/>
          </p:nvPr>
        </p:nvSpPr>
        <p:spPr/>
        <p:txBody>
          <a:bodyPr/>
          <a:lstStyle/>
          <a:p>
            <a:fld id="{F112F4FC-44C3-40CA-9B49-4ECE73503854}" type="slidenum">
              <a:rPr lang="en-GB" smtClean="0"/>
              <a:t>‹#›</a:t>
            </a:fld>
            <a:endParaRPr lang="en-GB"/>
          </a:p>
        </p:txBody>
      </p:sp>
    </p:spTree>
    <p:extLst>
      <p:ext uri="{BB962C8B-B14F-4D97-AF65-F5344CB8AC3E}">
        <p14:creationId xmlns:p14="http://schemas.microsoft.com/office/powerpoint/2010/main" val="3152366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3E23F-1734-CE7E-5CDA-9379D76126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4E3478-3717-B45E-5ED9-66838F1087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5C0481F-7362-6723-6368-9D138832D9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E415C9-1CE6-ED79-E57A-5E965012551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929454-23E5-80DB-13F4-BED31CEF5B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8E22B4-AA78-B5AC-257F-01D75999EEF0}"/>
              </a:ext>
            </a:extLst>
          </p:cNvPr>
          <p:cNvSpPr>
            <a:spLocks noGrp="1"/>
          </p:cNvSpPr>
          <p:nvPr>
            <p:ph type="dt" sz="half" idx="10"/>
          </p:nvPr>
        </p:nvSpPr>
        <p:spPr/>
        <p:txBody>
          <a:bodyPr/>
          <a:lstStyle/>
          <a:p>
            <a:fld id="{B7BDC962-722B-461D-800C-43226FECC3CC}" type="datetimeFigureOut">
              <a:rPr lang="en-GB" smtClean="0"/>
              <a:t>05/11/2023</a:t>
            </a:fld>
            <a:endParaRPr lang="en-GB"/>
          </a:p>
        </p:txBody>
      </p:sp>
      <p:sp>
        <p:nvSpPr>
          <p:cNvPr id="8" name="Footer Placeholder 7">
            <a:extLst>
              <a:ext uri="{FF2B5EF4-FFF2-40B4-BE49-F238E27FC236}">
                <a16:creationId xmlns:a16="http://schemas.microsoft.com/office/drawing/2014/main" id="{0B21579E-FAFC-C242-A019-4E1CFE3F27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9EDAFB2-4121-7D21-8A5C-29109363EEB0}"/>
              </a:ext>
            </a:extLst>
          </p:cNvPr>
          <p:cNvSpPr>
            <a:spLocks noGrp="1"/>
          </p:cNvSpPr>
          <p:nvPr>
            <p:ph type="sldNum" sz="quarter" idx="12"/>
          </p:nvPr>
        </p:nvSpPr>
        <p:spPr/>
        <p:txBody>
          <a:bodyPr/>
          <a:lstStyle/>
          <a:p>
            <a:fld id="{F112F4FC-44C3-40CA-9B49-4ECE73503854}" type="slidenum">
              <a:rPr lang="en-GB" smtClean="0"/>
              <a:t>‹#›</a:t>
            </a:fld>
            <a:endParaRPr lang="en-GB"/>
          </a:p>
        </p:txBody>
      </p:sp>
    </p:spTree>
    <p:extLst>
      <p:ext uri="{BB962C8B-B14F-4D97-AF65-F5344CB8AC3E}">
        <p14:creationId xmlns:p14="http://schemas.microsoft.com/office/powerpoint/2010/main" val="1683684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45B7B-E9F7-2644-E7D9-38515EAE388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D14F2D-F8DB-7873-CA23-B095A24186F4}"/>
              </a:ext>
            </a:extLst>
          </p:cNvPr>
          <p:cNvSpPr>
            <a:spLocks noGrp="1"/>
          </p:cNvSpPr>
          <p:nvPr>
            <p:ph type="dt" sz="half" idx="10"/>
          </p:nvPr>
        </p:nvSpPr>
        <p:spPr/>
        <p:txBody>
          <a:bodyPr/>
          <a:lstStyle/>
          <a:p>
            <a:fld id="{B7BDC962-722B-461D-800C-43226FECC3CC}" type="datetimeFigureOut">
              <a:rPr lang="en-GB" smtClean="0"/>
              <a:t>05/11/2023</a:t>
            </a:fld>
            <a:endParaRPr lang="en-GB"/>
          </a:p>
        </p:txBody>
      </p:sp>
      <p:sp>
        <p:nvSpPr>
          <p:cNvPr id="4" name="Footer Placeholder 3">
            <a:extLst>
              <a:ext uri="{FF2B5EF4-FFF2-40B4-BE49-F238E27FC236}">
                <a16:creationId xmlns:a16="http://schemas.microsoft.com/office/drawing/2014/main" id="{C9459DAC-CF7E-8E7C-14BC-DF1E9D7A3C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290165-6B95-7032-7E0A-21E12E387DC1}"/>
              </a:ext>
            </a:extLst>
          </p:cNvPr>
          <p:cNvSpPr>
            <a:spLocks noGrp="1"/>
          </p:cNvSpPr>
          <p:nvPr>
            <p:ph type="sldNum" sz="quarter" idx="12"/>
          </p:nvPr>
        </p:nvSpPr>
        <p:spPr/>
        <p:txBody>
          <a:bodyPr/>
          <a:lstStyle/>
          <a:p>
            <a:fld id="{F112F4FC-44C3-40CA-9B49-4ECE73503854}" type="slidenum">
              <a:rPr lang="en-GB" smtClean="0"/>
              <a:t>‹#›</a:t>
            </a:fld>
            <a:endParaRPr lang="en-GB"/>
          </a:p>
        </p:txBody>
      </p:sp>
    </p:spTree>
    <p:extLst>
      <p:ext uri="{BB962C8B-B14F-4D97-AF65-F5344CB8AC3E}">
        <p14:creationId xmlns:p14="http://schemas.microsoft.com/office/powerpoint/2010/main" val="2621196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52BD65-8311-8F0E-6D03-EB8BA9E5C698}"/>
              </a:ext>
            </a:extLst>
          </p:cNvPr>
          <p:cNvSpPr>
            <a:spLocks noGrp="1"/>
          </p:cNvSpPr>
          <p:nvPr>
            <p:ph type="dt" sz="half" idx="10"/>
          </p:nvPr>
        </p:nvSpPr>
        <p:spPr/>
        <p:txBody>
          <a:bodyPr/>
          <a:lstStyle/>
          <a:p>
            <a:fld id="{B7BDC962-722B-461D-800C-43226FECC3CC}" type="datetimeFigureOut">
              <a:rPr lang="en-GB" smtClean="0"/>
              <a:t>05/11/2023</a:t>
            </a:fld>
            <a:endParaRPr lang="en-GB"/>
          </a:p>
        </p:txBody>
      </p:sp>
      <p:sp>
        <p:nvSpPr>
          <p:cNvPr id="3" name="Footer Placeholder 2">
            <a:extLst>
              <a:ext uri="{FF2B5EF4-FFF2-40B4-BE49-F238E27FC236}">
                <a16:creationId xmlns:a16="http://schemas.microsoft.com/office/drawing/2014/main" id="{483201F7-1520-B610-C842-CFF8EB6602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EB947F5-AFC2-50E1-7F08-A7EAAF008390}"/>
              </a:ext>
            </a:extLst>
          </p:cNvPr>
          <p:cNvSpPr>
            <a:spLocks noGrp="1"/>
          </p:cNvSpPr>
          <p:nvPr>
            <p:ph type="sldNum" sz="quarter" idx="12"/>
          </p:nvPr>
        </p:nvSpPr>
        <p:spPr/>
        <p:txBody>
          <a:bodyPr/>
          <a:lstStyle/>
          <a:p>
            <a:fld id="{F112F4FC-44C3-40CA-9B49-4ECE73503854}" type="slidenum">
              <a:rPr lang="en-GB" smtClean="0"/>
              <a:t>‹#›</a:t>
            </a:fld>
            <a:endParaRPr lang="en-GB"/>
          </a:p>
        </p:txBody>
      </p:sp>
    </p:spTree>
    <p:extLst>
      <p:ext uri="{BB962C8B-B14F-4D97-AF65-F5344CB8AC3E}">
        <p14:creationId xmlns:p14="http://schemas.microsoft.com/office/powerpoint/2010/main" val="1900629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B0F9A-2E8A-A184-5D57-70EE712C61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585BAC-6563-1E65-E66D-F238A5EDA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CCED8A-F416-3B9A-E748-CC30CB6367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EEF8F1-31A8-B114-EAE1-933E7505D930}"/>
              </a:ext>
            </a:extLst>
          </p:cNvPr>
          <p:cNvSpPr>
            <a:spLocks noGrp="1"/>
          </p:cNvSpPr>
          <p:nvPr>
            <p:ph type="dt" sz="half" idx="10"/>
          </p:nvPr>
        </p:nvSpPr>
        <p:spPr/>
        <p:txBody>
          <a:bodyPr/>
          <a:lstStyle/>
          <a:p>
            <a:fld id="{B7BDC962-722B-461D-800C-43226FECC3CC}" type="datetimeFigureOut">
              <a:rPr lang="en-GB" smtClean="0"/>
              <a:t>05/11/2023</a:t>
            </a:fld>
            <a:endParaRPr lang="en-GB"/>
          </a:p>
        </p:txBody>
      </p:sp>
      <p:sp>
        <p:nvSpPr>
          <p:cNvPr id="6" name="Footer Placeholder 5">
            <a:extLst>
              <a:ext uri="{FF2B5EF4-FFF2-40B4-BE49-F238E27FC236}">
                <a16:creationId xmlns:a16="http://schemas.microsoft.com/office/drawing/2014/main" id="{B20C23CE-D0A2-2A59-6AE7-A3AD4FFBD0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CE648A-1769-05A1-C444-3E6EBB1E0508}"/>
              </a:ext>
            </a:extLst>
          </p:cNvPr>
          <p:cNvSpPr>
            <a:spLocks noGrp="1"/>
          </p:cNvSpPr>
          <p:nvPr>
            <p:ph type="sldNum" sz="quarter" idx="12"/>
          </p:nvPr>
        </p:nvSpPr>
        <p:spPr/>
        <p:txBody>
          <a:bodyPr/>
          <a:lstStyle/>
          <a:p>
            <a:fld id="{F112F4FC-44C3-40CA-9B49-4ECE73503854}" type="slidenum">
              <a:rPr lang="en-GB" smtClean="0"/>
              <a:t>‹#›</a:t>
            </a:fld>
            <a:endParaRPr lang="en-GB"/>
          </a:p>
        </p:txBody>
      </p:sp>
    </p:spTree>
    <p:extLst>
      <p:ext uri="{BB962C8B-B14F-4D97-AF65-F5344CB8AC3E}">
        <p14:creationId xmlns:p14="http://schemas.microsoft.com/office/powerpoint/2010/main" val="4061800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08220-CF37-05FC-3F00-786B9F683A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A656D6-EEB8-C8C6-6487-101C09B40F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416E5F-D7FF-FB9C-7F97-ABCC98C1F3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6D3167-81EA-6F25-5608-BCD2D6EA55ED}"/>
              </a:ext>
            </a:extLst>
          </p:cNvPr>
          <p:cNvSpPr>
            <a:spLocks noGrp="1"/>
          </p:cNvSpPr>
          <p:nvPr>
            <p:ph type="dt" sz="half" idx="10"/>
          </p:nvPr>
        </p:nvSpPr>
        <p:spPr/>
        <p:txBody>
          <a:bodyPr/>
          <a:lstStyle/>
          <a:p>
            <a:fld id="{B7BDC962-722B-461D-800C-43226FECC3CC}" type="datetimeFigureOut">
              <a:rPr lang="en-GB" smtClean="0"/>
              <a:t>05/11/2023</a:t>
            </a:fld>
            <a:endParaRPr lang="en-GB"/>
          </a:p>
        </p:txBody>
      </p:sp>
      <p:sp>
        <p:nvSpPr>
          <p:cNvPr id="6" name="Footer Placeholder 5">
            <a:extLst>
              <a:ext uri="{FF2B5EF4-FFF2-40B4-BE49-F238E27FC236}">
                <a16:creationId xmlns:a16="http://schemas.microsoft.com/office/drawing/2014/main" id="{CC7A9DC5-9441-7C5E-B056-5683C986A2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089DCA-25BC-0966-D873-CE1E476AB544}"/>
              </a:ext>
            </a:extLst>
          </p:cNvPr>
          <p:cNvSpPr>
            <a:spLocks noGrp="1"/>
          </p:cNvSpPr>
          <p:nvPr>
            <p:ph type="sldNum" sz="quarter" idx="12"/>
          </p:nvPr>
        </p:nvSpPr>
        <p:spPr/>
        <p:txBody>
          <a:bodyPr/>
          <a:lstStyle/>
          <a:p>
            <a:fld id="{F112F4FC-44C3-40CA-9B49-4ECE73503854}" type="slidenum">
              <a:rPr lang="en-GB" smtClean="0"/>
              <a:t>‹#›</a:t>
            </a:fld>
            <a:endParaRPr lang="en-GB"/>
          </a:p>
        </p:txBody>
      </p:sp>
    </p:spTree>
    <p:extLst>
      <p:ext uri="{BB962C8B-B14F-4D97-AF65-F5344CB8AC3E}">
        <p14:creationId xmlns:p14="http://schemas.microsoft.com/office/powerpoint/2010/main" val="3510530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4C60B-81BF-3E5D-6DFC-CF97B2AE29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3AE5B2-B7C8-31EA-84D7-B164EF4439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7A94F5-8E05-C268-EF58-DECA884F1AF2}"/>
              </a:ext>
            </a:extLst>
          </p:cNvPr>
          <p:cNvSpPr>
            <a:spLocks noGrp="1"/>
          </p:cNvSpPr>
          <p:nvPr>
            <p:ph type="dt" sz="half" idx="10"/>
          </p:nvPr>
        </p:nvSpPr>
        <p:spPr/>
        <p:txBody>
          <a:bodyPr/>
          <a:lstStyle/>
          <a:p>
            <a:fld id="{B7BDC962-722B-461D-800C-43226FECC3CC}" type="datetimeFigureOut">
              <a:rPr lang="en-GB" smtClean="0"/>
              <a:t>05/11/2023</a:t>
            </a:fld>
            <a:endParaRPr lang="en-GB"/>
          </a:p>
        </p:txBody>
      </p:sp>
      <p:sp>
        <p:nvSpPr>
          <p:cNvPr id="5" name="Footer Placeholder 4">
            <a:extLst>
              <a:ext uri="{FF2B5EF4-FFF2-40B4-BE49-F238E27FC236}">
                <a16:creationId xmlns:a16="http://schemas.microsoft.com/office/drawing/2014/main" id="{35612C57-8687-9693-2CBE-A25E839FAA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FE6F8-5388-43FB-FD00-9CDC5A9EBDA9}"/>
              </a:ext>
            </a:extLst>
          </p:cNvPr>
          <p:cNvSpPr>
            <a:spLocks noGrp="1"/>
          </p:cNvSpPr>
          <p:nvPr>
            <p:ph type="sldNum" sz="quarter" idx="12"/>
          </p:nvPr>
        </p:nvSpPr>
        <p:spPr/>
        <p:txBody>
          <a:bodyPr/>
          <a:lstStyle/>
          <a:p>
            <a:fld id="{F112F4FC-44C3-40CA-9B49-4ECE73503854}" type="slidenum">
              <a:rPr lang="en-GB" smtClean="0"/>
              <a:t>‹#›</a:t>
            </a:fld>
            <a:endParaRPr lang="en-GB"/>
          </a:p>
        </p:txBody>
      </p:sp>
    </p:spTree>
    <p:extLst>
      <p:ext uri="{BB962C8B-B14F-4D97-AF65-F5344CB8AC3E}">
        <p14:creationId xmlns:p14="http://schemas.microsoft.com/office/powerpoint/2010/main" val="21206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6CB8EF-6CD9-5C5F-BA1E-37643A7875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287E71-18DE-3258-09CF-10A02B89C4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692162-4AAB-4828-0BD1-7A4563AC791F}"/>
              </a:ext>
            </a:extLst>
          </p:cNvPr>
          <p:cNvSpPr>
            <a:spLocks noGrp="1"/>
          </p:cNvSpPr>
          <p:nvPr>
            <p:ph type="dt" sz="half" idx="10"/>
          </p:nvPr>
        </p:nvSpPr>
        <p:spPr/>
        <p:txBody>
          <a:bodyPr/>
          <a:lstStyle/>
          <a:p>
            <a:fld id="{B7BDC962-722B-461D-800C-43226FECC3CC}" type="datetimeFigureOut">
              <a:rPr lang="en-GB" smtClean="0"/>
              <a:t>05/11/2023</a:t>
            </a:fld>
            <a:endParaRPr lang="en-GB"/>
          </a:p>
        </p:txBody>
      </p:sp>
      <p:sp>
        <p:nvSpPr>
          <p:cNvPr id="5" name="Footer Placeholder 4">
            <a:extLst>
              <a:ext uri="{FF2B5EF4-FFF2-40B4-BE49-F238E27FC236}">
                <a16:creationId xmlns:a16="http://schemas.microsoft.com/office/drawing/2014/main" id="{F77B92AA-EC9D-00EF-03FF-AA016A4351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A083EE-7389-DDD3-FE4A-D7A8741F331B}"/>
              </a:ext>
            </a:extLst>
          </p:cNvPr>
          <p:cNvSpPr>
            <a:spLocks noGrp="1"/>
          </p:cNvSpPr>
          <p:nvPr>
            <p:ph type="sldNum" sz="quarter" idx="12"/>
          </p:nvPr>
        </p:nvSpPr>
        <p:spPr/>
        <p:txBody>
          <a:bodyPr/>
          <a:lstStyle/>
          <a:p>
            <a:fld id="{F112F4FC-44C3-40CA-9B49-4ECE73503854}" type="slidenum">
              <a:rPr lang="en-GB" smtClean="0"/>
              <a:t>‹#›</a:t>
            </a:fld>
            <a:endParaRPr lang="en-GB"/>
          </a:p>
        </p:txBody>
      </p:sp>
    </p:spTree>
    <p:extLst>
      <p:ext uri="{BB962C8B-B14F-4D97-AF65-F5344CB8AC3E}">
        <p14:creationId xmlns:p14="http://schemas.microsoft.com/office/powerpoint/2010/main" val="1197236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DF27FD-F7E7-01A8-C292-DF481BF367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D0BF30-2B3B-D903-4AB7-6D6B019DE6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E6BFD5-F758-EDBC-DAA0-9CCC5A0E76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BDC962-722B-461D-800C-43226FECC3CC}" type="datetimeFigureOut">
              <a:rPr lang="en-GB" smtClean="0"/>
              <a:t>05/11/2023</a:t>
            </a:fld>
            <a:endParaRPr lang="en-GB"/>
          </a:p>
        </p:txBody>
      </p:sp>
      <p:sp>
        <p:nvSpPr>
          <p:cNvPr id="5" name="Footer Placeholder 4">
            <a:extLst>
              <a:ext uri="{FF2B5EF4-FFF2-40B4-BE49-F238E27FC236}">
                <a16:creationId xmlns:a16="http://schemas.microsoft.com/office/drawing/2014/main" id="{0F33A8BD-5B2A-18D4-71D9-A52A72351A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4220E7F-6FE8-2BBF-97BC-3ACB970365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12F4FC-44C3-40CA-9B49-4ECE73503854}" type="slidenum">
              <a:rPr lang="en-GB" smtClean="0"/>
              <a:t>‹#›</a:t>
            </a:fld>
            <a:endParaRPr lang="en-GB"/>
          </a:p>
        </p:txBody>
      </p:sp>
    </p:spTree>
    <p:extLst>
      <p:ext uri="{BB962C8B-B14F-4D97-AF65-F5344CB8AC3E}">
        <p14:creationId xmlns:p14="http://schemas.microsoft.com/office/powerpoint/2010/main" val="3743211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eograph.org.uk/photo/4698613"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177/001088040304400516"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7434C3-D7EA-1225-5829-264C35A3EF22}"/>
              </a:ext>
            </a:extLst>
          </p:cNvPr>
          <p:cNvSpPr>
            <a:spLocks noGrp="1"/>
          </p:cNvSpPr>
          <p:nvPr>
            <p:ph type="ctrTitle"/>
          </p:nvPr>
        </p:nvSpPr>
        <p:spPr>
          <a:xfrm>
            <a:off x="5093042" y="640080"/>
            <a:ext cx="4657344" cy="3566160"/>
          </a:xfrm>
        </p:spPr>
        <p:txBody>
          <a:bodyPr anchor="b">
            <a:normAutofit/>
          </a:bodyPr>
          <a:lstStyle/>
          <a:p>
            <a:r>
              <a:rPr lang="en-US" b="1">
                <a:cs typeface="Times New Roman" panose="02020603050405020304" pitchFamily="18" charset="0"/>
              </a:rPr>
              <a:t>BMIH4006 Operating Hotel Facilities</a:t>
            </a:r>
            <a:br>
              <a:rPr lang="en-US" b="1">
                <a:cs typeface="Times New Roman" panose="02020603050405020304" pitchFamily="18" charset="0"/>
              </a:rPr>
            </a:br>
            <a:endParaRPr lang="en-GB" b="1" dirty="0"/>
          </a:p>
        </p:txBody>
      </p:sp>
      <p:sp>
        <p:nvSpPr>
          <p:cNvPr id="3" name="Subtitle 2">
            <a:extLst>
              <a:ext uri="{FF2B5EF4-FFF2-40B4-BE49-F238E27FC236}">
                <a16:creationId xmlns:a16="http://schemas.microsoft.com/office/drawing/2014/main" id="{612A203B-8785-207B-E85F-FA535FEB4691}"/>
              </a:ext>
            </a:extLst>
          </p:cNvPr>
          <p:cNvSpPr>
            <a:spLocks noGrp="1"/>
          </p:cNvSpPr>
          <p:nvPr>
            <p:ph type="subTitle" idx="1"/>
          </p:nvPr>
        </p:nvSpPr>
        <p:spPr>
          <a:xfrm>
            <a:off x="5345702" y="4745736"/>
            <a:ext cx="4404684" cy="1213422"/>
          </a:xfrm>
        </p:spPr>
        <p:txBody>
          <a:bodyPr>
            <a:normAutofit/>
          </a:bodyPr>
          <a:lstStyle/>
          <a:p>
            <a:r>
              <a:rPr lang="en-GB"/>
              <a:t>Wazadur Chowdhury</a:t>
            </a:r>
          </a:p>
          <a:p>
            <a:r>
              <a:rPr lang="en-GB"/>
              <a:t>Student ID:2222624</a:t>
            </a:r>
            <a:endParaRPr lang="en-GB" dirty="0"/>
          </a:p>
        </p:txBody>
      </p:sp>
      <p:pic>
        <p:nvPicPr>
          <p:cNvPr id="6" name="Picture 5" descr="A building with a sign on the front&#10;&#10;Description automatically generated">
            <a:extLst>
              <a:ext uri="{FF2B5EF4-FFF2-40B4-BE49-F238E27FC236}">
                <a16:creationId xmlns:a16="http://schemas.microsoft.com/office/drawing/2014/main" id="{208DD0DA-B63E-E9AD-EF81-AAB1DD14CB6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711" r="13452"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C9A6468-82CB-339D-EE2D-CB1A585A5771}"/>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geograph.org.uk/photo/469861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988337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5">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5" descr="Blank canvas on the wall in a modern office">
            <a:extLst>
              <a:ext uri="{FF2B5EF4-FFF2-40B4-BE49-F238E27FC236}">
                <a16:creationId xmlns:a16="http://schemas.microsoft.com/office/drawing/2014/main" id="{E751417F-EED8-EDAB-50C0-DD40C4E4DE7E}"/>
              </a:ext>
            </a:extLst>
          </p:cNvPr>
          <p:cNvPicPr>
            <a:picLocks noChangeAspect="1"/>
          </p:cNvPicPr>
          <p:nvPr/>
        </p:nvPicPr>
        <p:blipFill rotWithShape="1">
          <a:blip r:embed="rId2"/>
          <a:srcRect l="10669" r="10668"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35" name="Freeform: Shape 27">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6" name="Freeform: Shape 29">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D29E8988-8639-96FD-916B-694BCF6CFEC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3700" b="1"/>
              <a:t>Component 3: Presentation on room cleaning checklist created for component two</a:t>
            </a:r>
            <a:br>
              <a:rPr lang="en-US" sz="3700" b="1"/>
            </a:br>
            <a:endParaRPr lang="en-US" sz="3700" b="1"/>
          </a:p>
        </p:txBody>
      </p:sp>
      <p:sp>
        <p:nvSpPr>
          <p:cNvPr id="32" name="Rectangle 3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3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0854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4D2628-E06B-EAD5-CF79-9F7EC38CF6AD}"/>
              </a:ext>
            </a:extLst>
          </p:cNvPr>
          <p:cNvSpPr>
            <a:spLocks noGrp="1"/>
          </p:cNvSpPr>
          <p:nvPr>
            <p:ph type="title"/>
          </p:nvPr>
        </p:nvSpPr>
        <p:spPr>
          <a:xfrm>
            <a:off x="572493" y="238539"/>
            <a:ext cx="11018520" cy="1434415"/>
          </a:xfrm>
        </p:spPr>
        <p:txBody>
          <a:bodyPr anchor="b">
            <a:normAutofit/>
          </a:bodyPr>
          <a:lstStyle/>
          <a:p>
            <a:pPr algn="ctr"/>
            <a:r>
              <a:rPr lang="en-GB" sz="5400" b="1" i="0" dirty="0">
                <a:effectLst/>
              </a:rPr>
              <a:t>Introduction</a:t>
            </a:r>
            <a:endParaRPr lang="en-GB" sz="5400" dirty="0"/>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BF8E32-84D8-A91C-75D0-C17EB1A46A2C}"/>
              </a:ext>
            </a:extLst>
          </p:cNvPr>
          <p:cNvSpPr>
            <a:spLocks noGrp="1"/>
          </p:cNvSpPr>
          <p:nvPr>
            <p:ph idx="1"/>
          </p:nvPr>
        </p:nvSpPr>
        <p:spPr>
          <a:xfrm>
            <a:off x="572493" y="2071316"/>
            <a:ext cx="6713552" cy="4119172"/>
          </a:xfrm>
        </p:spPr>
        <p:txBody>
          <a:bodyPr anchor="t">
            <a:normAutofit/>
          </a:bodyPr>
          <a:lstStyle/>
          <a:p>
            <a:pPr marL="0" indent="0" algn="just">
              <a:buNone/>
            </a:pPr>
            <a:r>
              <a:rPr lang="en-GB" sz="1700" b="0" i="0" dirty="0">
                <a:effectLst/>
              </a:rPr>
              <a:t>Welcome to the Premier Inn Thaxted Rd, Saffron Walden CB10 2SG training session!</a:t>
            </a:r>
          </a:p>
          <a:p>
            <a:pPr algn="just">
              <a:buFont typeface="Arial" panose="020B0604020202020204" pitchFamily="34" charset="0"/>
              <a:buChar char="•"/>
            </a:pPr>
            <a:r>
              <a:rPr lang="en-GB" sz="1700" b="1" i="0" dirty="0">
                <a:effectLst/>
              </a:rPr>
              <a:t>Purpose:</a:t>
            </a:r>
            <a:r>
              <a:rPr lang="en-GB" sz="1700" b="0" i="0" dirty="0">
                <a:effectLst/>
              </a:rPr>
              <a:t> The purpose of this training is to equip our housekeeping team with the knowledge and skills needed to maintain the highest brand standards in cleanliness, ensuring guest satisfaction, and ensuring safety within our premises.</a:t>
            </a:r>
          </a:p>
          <a:p>
            <a:pPr algn="just">
              <a:buFont typeface="Arial" panose="020B0604020202020204" pitchFamily="34" charset="0"/>
              <a:buChar char="•"/>
            </a:pPr>
            <a:r>
              <a:rPr lang="en-GB" sz="1700" b="1" i="0" dirty="0">
                <a:effectLst/>
              </a:rPr>
              <a:t>Goals:</a:t>
            </a:r>
            <a:r>
              <a:rPr lang="en-GB" sz="1700" b="0" i="0" dirty="0">
                <a:effectLst/>
              </a:rPr>
              <a:t> In this session, we aim to:</a:t>
            </a:r>
          </a:p>
          <a:p>
            <a:pPr marL="742950" lvl="1" indent="-285750" algn="just">
              <a:buFont typeface="Arial" panose="020B0604020202020204" pitchFamily="34" charset="0"/>
              <a:buChar char="•"/>
            </a:pPr>
            <a:r>
              <a:rPr lang="en-GB" sz="1700" b="0" i="0" dirty="0">
                <a:effectLst/>
              </a:rPr>
              <a:t>Highlight the importance of adhering to Premier Inn's brand standards and safety protocols.</a:t>
            </a:r>
          </a:p>
          <a:p>
            <a:pPr marL="742950" lvl="1" indent="-285750" algn="just">
              <a:buFont typeface="Arial" panose="020B0604020202020204" pitchFamily="34" charset="0"/>
              <a:buChar char="•"/>
            </a:pPr>
            <a:r>
              <a:rPr lang="en-GB" sz="1700" b="0" i="0" dirty="0">
                <a:effectLst/>
              </a:rPr>
              <a:t>Familiarise the team with the room cleaning checklist, emphasising its pivotal role in achieving these standards.</a:t>
            </a:r>
          </a:p>
          <a:p>
            <a:pPr marL="742950" lvl="1" indent="-285750" algn="just">
              <a:buFont typeface="Arial" panose="020B0604020202020204" pitchFamily="34" charset="0"/>
              <a:buChar char="•"/>
            </a:pPr>
            <a:r>
              <a:rPr lang="en-GB" sz="1700" b="0" i="0" dirty="0">
                <a:effectLst/>
              </a:rPr>
              <a:t>Empower our team with industry best practices and an understanding of how employee engagement contributes to our overall brand success.</a:t>
            </a:r>
          </a:p>
          <a:p>
            <a:pPr algn="just"/>
            <a:endParaRPr lang="en-GB" sz="1700" dirty="0"/>
          </a:p>
        </p:txBody>
      </p:sp>
      <p:pic>
        <p:nvPicPr>
          <p:cNvPr id="1026" name="Picture 2" descr="Saffron Walden hotel and restaurant delay 2021 opening | Saffron Walden  Reporter">
            <a:extLst>
              <a:ext uri="{FF2B5EF4-FFF2-40B4-BE49-F238E27FC236}">
                <a16:creationId xmlns:a16="http://schemas.microsoft.com/office/drawing/2014/main" id="{0FE499AE-749B-90AF-4DCB-32EFBDAE1E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483" r="2564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763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00D3B3-B3CD-297F-1089-729E841BBDF7}"/>
              </a:ext>
            </a:extLst>
          </p:cNvPr>
          <p:cNvSpPr>
            <a:spLocks noGrp="1"/>
          </p:cNvSpPr>
          <p:nvPr>
            <p:ph type="title"/>
          </p:nvPr>
        </p:nvSpPr>
        <p:spPr>
          <a:xfrm>
            <a:off x="4654296" y="329184"/>
            <a:ext cx="6894576" cy="1783080"/>
          </a:xfrm>
        </p:spPr>
        <p:txBody>
          <a:bodyPr anchor="b">
            <a:normAutofit/>
          </a:bodyPr>
          <a:lstStyle/>
          <a:p>
            <a:r>
              <a:rPr lang="en-GB" sz="5400" b="1"/>
              <a:t>Cleaning Checklist</a:t>
            </a:r>
          </a:p>
        </p:txBody>
      </p:sp>
      <p:pic>
        <p:nvPicPr>
          <p:cNvPr id="5" name="Picture 4">
            <a:extLst>
              <a:ext uri="{FF2B5EF4-FFF2-40B4-BE49-F238E27FC236}">
                <a16:creationId xmlns:a16="http://schemas.microsoft.com/office/drawing/2014/main" id="{0373459C-0750-8EFC-59A9-4D517FB871EE}"/>
              </a:ext>
            </a:extLst>
          </p:cNvPr>
          <p:cNvPicPr>
            <a:picLocks noChangeAspect="1"/>
          </p:cNvPicPr>
          <p:nvPr/>
        </p:nvPicPr>
        <p:blipFill rotWithShape="1">
          <a:blip r:embed="rId2"/>
          <a:srcRect l="59926" r="1366"/>
          <a:stretch/>
        </p:blipFill>
        <p:spPr>
          <a:xfrm>
            <a:off x="0" y="2757183"/>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17"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E3499EF-B302-0D73-80DA-2D056480344D}"/>
              </a:ext>
            </a:extLst>
          </p:cNvPr>
          <p:cNvPicPr>
            <a:picLocks noChangeAspect="1"/>
          </p:cNvPicPr>
          <p:nvPr/>
        </p:nvPicPr>
        <p:blipFill rotWithShape="1">
          <a:blip r:embed="rId3"/>
          <a:srcRect t="7398" r="-2" b="6650"/>
          <a:stretch/>
        </p:blipFill>
        <p:spPr>
          <a:xfrm>
            <a:off x="-36865" y="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3" name="Content Placeholder 2">
            <a:extLst>
              <a:ext uri="{FF2B5EF4-FFF2-40B4-BE49-F238E27FC236}">
                <a16:creationId xmlns:a16="http://schemas.microsoft.com/office/drawing/2014/main" id="{06C832FE-7D04-02E5-0F27-A17609192CE3}"/>
              </a:ext>
            </a:extLst>
          </p:cNvPr>
          <p:cNvSpPr>
            <a:spLocks noGrp="1"/>
          </p:cNvSpPr>
          <p:nvPr>
            <p:ph idx="1"/>
          </p:nvPr>
        </p:nvSpPr>
        <p:spPr>
          <a:xfrm>
            <a:off x="4654296" y="2706623"/>
            <a:ext cx="7328438" cy="3994427"/>
          </a:xfrm>
        </p:spPr>
        <p:txBody>
          <a:bodyPr>
            <a:normAutofit lnSpcReduction="10000"/>
          </a:bodyPr>
          <a:lstStyle/>
          <a:p>
            <a:pPr marL="0" indent="0" algn="just">
              <a:buNone/>
            </a:pPr>
            <a:r>
              <a:rPr lang="en-GB" sz="1400" b="1" i="0" dirty="0">
                <a:effectLst/>
              </a:rPr>
              <a:t>The importance of the room cleaning checklist are as follows:</a:t>
            </a:r>
          </a:p>
          <a:p>
            <a:pPr algn="just">
              <a:buFont typeface="Arial" panose="020B0604020202020204" pitchFamily="34" charset="0"/>
              <a:buChar char="•"/>
            </a:pPr>
            <a:r>
              <a:rPr lang="en-GB" sz="1400" b="1" i="0" dirty="0">
                <a:effectLst/>
              </a:rPr>
              <a:t>Ensures Consistency:</a:t>
            </a:r>
            <a:r>
              <a:rPr lang="en-GB" sz="1400" b="0" i="0" dirty="0">
                <a:effectLst/>
              </a:rPr>
              <a:t> The room cleaning checklist serves as a standardised guide for our housekeeping team, ensuring that every room is cleaned consistently and to our brand standards.</a:t>
            </a:r>
          </a:p>
          <a:p>
            <a:pPr algn="just">
              <a:buFont typeface="Arial" panose="020B0604020202020204" pitchFamily="34" charset="0"/>
              <a:buChar char="•"/>
            </a:pPr>
            <a:r>
              <a:rPr lang="en-GB" sz="1400" b="1" i="0" dirty="0">
                <a:effectLst/>
              </a:rPr>
              <a:t>Covers All Essential Tasks:</a:t>
            </a:r>
            <a:r>
              <a:rPr lang="en-GB" sz="1400" b="0" i="0" dirty="0">
                <a:effectLst/>
              </a:rPr>
              <a:t> It covers a comprehensive range of tasks, from inspecting for damages to dusting, vacuuming, bathroom cleaning, and restocking amenities. No detail is overlooked.</a:t>
            </a:r>
          </a:p>
          <a:p>
            <a:pPr algn="just">
              <a:buFont typeface="Arial" panose="020B0604020202020204" pitchFamily="34" charset="0"/>
              <a:buChar char="•"/>
            </a:pPr>
            <a:r>
              <a:rPr lang="en-GB" sz="1400" b="1" i="0" dirty="0">
                <a:effectLst/>
              </a:rPr>
              <a:t>Reduces Errors:</a:t>
            </a:r>
            <a:r>
              <a:rPr lang="en-GB" sz="1400" b="0" i="0" dirty="0">
                <a:effectLst/>
              </a:rPr>
              <a:t> By following a checklist, the likelihood of errors and omissions is significantly reduced. It acts as a fail-safe mechanism to guarantee a thorough cleaning process.</a:t>
            </a:r>
          </a:p>
          <a:p>
            <a:pPr algn="just">
              <a:buFont typeface="Arial" panose="020B0604020202020204" pitchFamily="34" charset="0"/>
              <a:buChar char="•"/>
            </a:pPr>
            <a:r>
              <a:rPr lang="en-GB" sz="1400" b="1" i="0" dirty="0">
                <a:effectLst/>
              </a:rPr>
              <a:t>Accountability:</a:t>
            </a:r>
            <a:r>
              <a:rPr lang="en-GB" sz="1400" b="0" i="0" dirty="0">
                <a:effectLst/>
              </a:rPr>
              <a:t> The checklist promotes accountability among the team. It clearly delineates tasks and responsibilities, making it easy to track who did what and when. This is vital for both individual evaluation and team performance assessment.</a:t>
            </a:r>
          </a:p>
          <a:p>
            <a:pPr algn="just">
              <a:buFont typeface="Arial" panose="020B0604020202020204" pitchFamily="34" charset="0"/>
              <a:buChar char="•"/>
            </a:pPr>
            <a:r>
              <a:rPr lang="en-GB" sz="1400" b="1" i="0" dirty="0">
                <a:effectLst/>
              </a:rPr>
              <a:t>Efficiency:</a:t>
            </a:r>
            <a:r>
              <a:rPr lang="en-GB" sz="1400" b="0" i="0" dirty="0">
                <a:effectLst/>
              </a:rPr>
              <a:t> It streamlines the cleaning process, making it more efficient. Team members know exactly what is expected of them, and this leads to time-saving and higher productivity.</a:t>
            </a:r>
          </a:p>
          <a:p>
            <a:pPr algn="just">
              <a:buFont typeface="Arial" panose="020B0604020202020204" pitchFamily="34" charset="0"/>
              <a:buChar char="•"/>
            </a:pPr>
            <a:r>
              <a:rPr lang="en-GB" sz="1400" b="1" i="0" dirty="0">
                <a:effectLst/>
              </a:rPr>
              <a:t>Guest Satisfaction:</a:t>
            </a:r>
            <a:r>
              <a:rPr lang="en-GB" sz="1400" b="0" i="0" dirty="0">
                <a:effectLst/>
              </a:rPr>
              <a:t> Ultimately, the room cleaning checklist directly contributes to achieving our brand standards, enhancing guest satisfaction, and maintaining our property's reputation for cleanliness and excellence (Ali, et al).</a:t>
            </a:r>
          </a:p>
        </p:txBody>
      </p:sp>
    </p:spTree>
    <p:extLst>
      <p:ext uri="{BB962C8B-B14F-4D97-AF65-F5344CB8AC3E}">
        <p14:creationId xmlns:p14="http://schemas.microsoft.com/office/powerpoint/2010/main" val="142411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CD982-4F00-9442-6D04-967B1028477F}"/>
              </a:ext>
            </a:extLst>
          </p:cNvPr>
          <p:cNvSpPr>
            <a:spLocks noGrp="1"/>
          </p:cNvSpPr>
          <p:nvPr>
            <p:ph type="title"/>
          </p:nvPr>
        </p:nvSpPr>
        <p:spPr>
          <a:xfrm>
            <a:off x="838200" y="365125"/>
            <a:ext cx="10515600" cy="1325563"/>
          </a:xfrm>
        </p:spPr>
        <p:txBody>
          <a:bodyPr>
            <a:normAutofit/>
          </a:bodyPr>
          <a:lstStyle/>
          <a:p>
            <a:pPr algn="ctr"/>
            <a:r>
              <a:rPr lang="en-GB" sz="5400" b="1" dirty="0"/>
              <a:t>Branding Standards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672BE9-0294-A4C7-FBA5-CC1BB13343F8}"/>
              </a:ext>
            </a:extLst>
          </p:cNvPr>
          <p:cNvSpPr>
            <a:spLocks noGrp="1"/>
          </p:cNvSpPr>
          <p:nvPr>
            <p:ph idx="1"/>
          </p:nvPr>
        </p:nvSpPr>
        <p:spPr>
          <a:xfrm>
            <a:off x="838200" y="1929384"/>
            <a:ext cx="8428630" cy="4762386"/>
          </a:xfrm>
        </p:spPr>
        <p:txBody>
          <a:bodyPr>
            <a:normAutofit lnSpcReduction="10000"/>
          </a:bodyPr>
          <a:lstStyle/>
          <a:p>
            <a:pPr marL="0" indent="0" algn="just">
              <a:buNone/>
            </a:pPr>
            <a:r>
              <a:rPr lang="en-GB" sz="1400" b="1" i="0" dirty="0">
                <a:effectLst/>
              </a:rPr>
              <a:t>Brand Standards Overview:</a:t>
            </a:r>
            <a:r>
              <a:rPr lang="en-GB" sz="1400" b="0" i="0" dirty="0">
                <a:effectLst/>
              </a:rPr>
              <a:t> Premier Inn's brand standards represent our unwavering commitment to ensuring that every guest enjoys a consistent and exceptional experience. These standards include several key areas, including cleanliness, room quality, service excellence, and the overall guest experience</a:t>
            </a:r>
            <a:r>
              <a:rPr lang="en-US" sz="1400" dirty="0">
                <a:effectLst/>
                <a:latin typeface="Times New Roman" panose="02020603050405020304" pitchFamily="18" charset="0"/>
              </a:rPr>
              <a:t> </a:t>
            </a:r>
            <a:r>
              <a:rPr lang="en-US" sz="1400" dirty="0">
                <a:effectLst/>
              </a:rPr>
              <a:t>(</a:t>
            </a:r>
            <a:r>
              <a:rPr lang="en-US" sz="1400" dirty="0" err="1">
                <a:effectLst/>
              </a:rPr>
              <a:t>Manhas</a:t>
            </a:r>
            <a:r>
              <a:rPr lang="en-US" sz="1400" dirty="0">
                <a:effectLst/>
              </a:rPr>
              <a:t>, P.S. and </a:t>
            </a:r>
            <a:r>
              <a:rPr lang="en-US" sz="1400" dirty="0" err="1">
                <a:effectLst/>
              </a:rPr>
              <a:t>Tukamushaba</a:t>
            </a:r>
            <a:r>
              <a:rPr lang="en-US" sz="1400" dirty="0">
                <a:effectLst/>
              </a:rPr>
              <a:t>, E.K. (2015)</a:t>
            </a:r>
            <a:r>
              <a:rPr lang="en-GB" sz="1400" b="0" i="0" dirty="0">
                <a:effectLst/>
              </a:rPr>
              <a:t>.</a:t>
            </a:r>
          </a:p>
          <a:p>
            <a:pPr marL="0" indent="0" algn="just">
              <a:buNone/>
            </a:pPr>
            <a:r>
              <a:rPr lang="en-GB" sz="1400" b="1" u="sng" dirty="0">
                <a:effectLst/>
              </a:rPr>
              <a:t>Impact of Brand Standards</a:t>
            </a:r>
          </a:p>
          <a:p>
            <a:pPr algn="just">
              <a:buFont typeface="Arial" panose="020B0604020202020204" pitchFamily="34" charset="0"/>
              <a:buChar char="•"/>
            </a:pPr>
            <a:r>
              <a:rPr lang="en-GB" sz="1400" b="1" i="1" dirty="0">
                <a:effectLst/>
              </a:rPr>
              <a:t>Guest</a:t>
            </a:r>
            <a:r>
              <a:rPr lang="en-GB" sz="1400" b="1" i="0" dirty="0">
                <a:effectLst/>
              </a:rPr>
              <a:t> </a:t>
            </a:r>
            <a:r>
              <a:rPr lang="en-GB" sz="1400" b="1" i="1" dirty="0">
                <a:effectLst/>
              </a:rPr>
              <a:t>Satisfaction</a:t>
            </a:r>
            <a:r>
              <a:rPr lang="en-GB" sz="1400" b="1" i="0" dirty="0">
                <a:effectLst/>
              </a:rPr>
              <a:t>:</a:t>
            </a:r>
            <a:r>
              <a:rPr lang="en-GB" sz="1400" b="0" i="0" dirty="0">
                <a:effectLst/>
              </a:rPr>
              <a:t> Premier Inn's unwavering commitment to brand standards has a profound impact on guest satisfaction. According to TripAdvisor, 79% of guests express higher satisfaction levels when staying at a Premier Inn property compared to competitors that don't meet these standards. Positive online reviews and ratings are directly linked to our brand standards. </a:t>
            </a:r>
            <a:r>
              <a:rPr lang="en-GB" sz="1400" dirty="0"/>
              <a:t>G</a:t>
            </a:r>
            <a:r>
              <a:rPr lang="en-GB" sz="1400" b="0" i="0" dirty="0">
                <a:effectLst/>
              </a:rPr>
              <a:t>uests left positive reviews, praising the quality and cleanliness of our rooms, as well as the consistency of service which has ranked us as the number 1 hotel on TripAdvisor in Saffron Walden compared to competitor hotels(TripAdvisor,2019).</a:t>
            </a:r>
            <a:endParaRPr lang="en-GB" sz="1400" dirty="0"/>
          </a:p>
          <a:p>
            <a:pPr marL="0" indent="0" algn="just">
              <a:buNone/>
            </a:pPr>
            <a:r>
              <a:rPr lang="en-GB" sz="1400" b="1" u="sng" dirty="0">
                <a:effectLst/>
              </a:rPr>
              <a:t>Industry Recognition</a:t>
            </a:r>
          </a:p>
          <a:p>
            <a:pPr algn="just"/>
            <a:r>
              <a:rPr lang="en-GB" sz="1400" b="1" i="0" dirty="0">
                <a:effectLst/>
              </a:rPr>
              <a:t>Awards:</a:t>
            </a:r>
            <a:r>
              <a:rPr lang="en-GB" sz="1400" b="0" i="0" dirty="0">
                <a:effectLst/>
              </a:rPr>
              <a:t> Premier Inn's dedication to brand standards has not gone unnoticed. As a brand we have received numerous industry awards including the </a:t>
            </a:r>
            <a:r>
              <a:rPr lang="en-GB" sz="1400" i="0" dirty="0">
                <a:effectLst/>
              </a:rPr>
              <a:t>prestigious </a:t>
            </a:r>
            <a:r>
              <a:rPr lang="en-GB" sz="1400" b="1" i="0" dirty="0">
                <a:effectLst/>
              </a:rPr>
              <a:t>Best Business Traveller Awards </a:t>
            </a:r>
            <a:r>
              <a:rPr lang="en-GB" sz="1400" i="0" dirty="0">
                <a:effectLst/>
              </a:rPr>
              <a:t>, </a:t>
            </a:r>
            <a:r>
              <a:rPr lang="en-GB" sz="1400" b="0" i="0" dirty="0">
                <a:effectLst/>
              </a:rPr>
              <a:t>which we have proudly earned for </a:t>
            </a:r>
            <a:r>
              <a:rPr lang="en-GB" sz="1400" b="1" dirty="0"/>
              <a:t>2022 &amp; 2023</a:t>
            </a:r>
            <a:r>
              <a:rPr lang="en-GB" sz="1400" b="0" i="0" dirty="0">
                <a:effectLst/>
              </a:rPr>
              <a:t>. These awards underscore our commitment to delivering memorable guest experiences that align with the highest industry standards.</a:t>
            </a:r>
          </a:p>
          <a:p>
            <a:pPr algn="just">
              <a:buFont typeface="Arial" panose="020B0604020202020204" pitchFamily="34" charset="0"/>
              <a:buChar char="•"/>
            </a:pPr>
            <a:r>
              <a:rPr lang="en-GB" sz="1400" b="1" i="0" dirty="0">
                <a:effectLst/>
              </a:rPr>
              <a:t>Brand Standards Compliance:</a:t>
            </a:r>
            <a:r>
              <a:rPr lang="en-GB" sz="1400" b="0" i="0" dirty="0">
                <a:effectLst/>
              </a:rPr>
              <a:t> Our property's consistent compliance with Premier Inn's brand standards has resulted in us being recognised with the </a:t>
            </a:r>
            <a:r>
              <a:rPr lang="en-GB" sz="1400" b="1" dirty="0"/>
              <a:t>Certificate of Excellence 2019 </a:t>
            </a:r>
            <a:r>
              <a:rPr lang="en-GB" sz="1400" b="0" i="0" dirty="0">
                <a:effectLst/>
              </a:rPr>
              <a:t>, an honour reserved for properties that consistently maintain the highest levels of cleanliness and service quality in the hospitality industry(Premier Inn Awards,2019).</a:t>
            </a:r>
          </a:p>
          <a:p>
            <a:pPr marL="0" indent="0" algn="just">
              <a:buNone/>
            </a:pPr>
            <a:r>
              <a:rPr lang="en-GB" sz="1400" b="0" i="0" dirty="0">
                <a:effectLst/>
              </a:rPr>
              <a:t>By effectively communicating these points, we underscore the critical importance of following Premier Inn's brand standards and the tangible benefits they bring in terms of guest satisfaction and industry recognition.</a:t>
            </a:r>
            <a:endParaRPr lang="en-GB" sz="2000" b="0" i="0" dirty="0">
              <a:effectLst/>
            </a:endParaRPr>
          </a:p>
        </p:txBody>
      </p:sp>
      <p:pic>
        <p:nvPicPr>
          <p:cNvPr id="5" name="Picture 4">
            <a:extLst>
              <a:ext uri="{FF2B5EF4-FFF2-40B4-BE49-F238E27FC236}">
                <a16:creationId xmlns:a16="http://schemas.microsoft.com/office/drawing/2014/main" id="{CEE0DB39-477C-75D7-1446-95757CC418A3}"/>
              </a:ext>
            </a:extLst>
          </p:cNvPr>
          <p:cNvPicPr>
            <a:picLocks noChangeAspect="1"/>
          </p:cNvPicPr>
          <p:nvPr/>
        </p:nvPicPr>
        <p:blipFill>
          <a:blip r:embed="rId2"/>
          <a:stretch>
            <a:fillRect/>
          </a:stretch>
        </p:blipFill>
        <p:spPr>
          <a:xfrm>
            <a:off x="9556316" y="1777098"/>
            <a:ext cx="2343150" cy="2066925"/>
          </a:xfrm>
          <a:prstGeom prst="rect">
            <a:avLst/>
          </a:prstGeom>
        </p:spPr>
      </p:pic>
      <p:pic>
        <p:nvPicPr>
          <p:cNvPr id="11" name="Picture 10">
            <a:extLst>
              <a:ext uri="{FF2B5EF4-FFF2-40B4-BE49-F238E27FC236}">
                <a16:creationId xmlns:a16="http://schemas.microsoft.com/office/drawing/2014/main" id="{638946E2-8463-2D13-00F8-3307068793B5}"/>
              </a:ext>
            </a:extLst>
          </p:cNvPr>
          <p:cNvPicPr>
            <a:picLocks noChangeAspect="1"/>
          </p:cNvPicPr>
          <p:nvPr/>
        </p:nvPicPr>
        <p:blipFill>
          <a:blip r:embed="rId3"/>
          <a:stretch>
            <a:fillRect/>
          </a:stretch>
        </p:blipFill>
        <p:spPr>
          <a:xfrm>
            <a:off x="9833383" y="4230032"/>
            <a:ext cx="1666875" cy="1600200"/>
          </a:xfrm>
          <a:prstGeom prst="rect">
            <a:avLst/>
          </a:prstGeom>
        </p:spPr>
      </p:pic>
    </p:spTree>
    <p:extLst>
      <p:ext uri="{BB962C8B-B14F-4D97-AF65-F5344CB8AC3E}">
        <p14:creationId xmlns:p14="http://schemas.microsoft.com/office/powerpoint/2010/main" val="2119831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B29DA3-4DE1-ADFB-7C82-187C0033ED6B}"/>
              </a:ext>
            </a:extLst>
          </p:cNvPr>
          <p:cNvSpPr>
            <a:spLocks noGrp="1"/>
          </p:cNvSpPr>
          <p:nvPr>
            <p:ph type="title"/>
          </p:nvPr>
        </p:nvSpPr>
        <p:spPr>
          <a:xfrm>
            <a:off x="572493" y="242133"/>
            <a:ext cx="11018520" cy="1430821"/>
          </a:xfrm>
        </p:spPr>
        <p:txBody>
          <a:bodyPr anchor="b">
            <a:noAutofit/>
          </a:bodyPr>
          <a:lstStyle/>
          <a:p>
            <a:pPr algn="ctr"/>
            <a:r>
              <a:rPr lang="en-US" sz="4000" b="1" dirty="0">
                <a:cs typeface="Times New Roman" panose="02020603050405020304" pitchFamily="18" charset="0"/>
              </a:rPr>
              <a:t>Herzberg’s Two-Factor Employee Engagement Model</a:t>
            </a:r>
            <a:br>
              <a:rPr lang="en-US" sz="4000" b="1" dirty="0">
                <a:cs typeface="Times New Roman" panose="02020603050405020304" pitchFamily="18" charset="0"/>
              </a:rPr>
            </a:br>
            <a:endParaRPr lang="en-GB" sz="4000" b="1" dirty="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6F52C5-190C-6E2D-268C-73FE49B04BB9}"/>
              </a:ext>
            </a:extLst>
          </p:cNvPr>
          <p:cNvSpPr>
            <a:spLocks noGrp="1"/>
          </p:cNvSpPr>
          <p:nvPr>
            <p:ph idx="1"/>
          </p:nvPr>
        </p:nvSpPr>
        <p:spPr>
          <a:xfrm>
            <a:off x="286247" y="1811859"/>
            <a:ext cx="6608621" cy="4675584"/>
          </a:xfrm>
        </p:spPr>
        <p:txBody>
          <a:bodyPr anchor="t">
            <a:normAutofit lnSpcReduction="10000"/>
          </a:bodyPr>
          <a:lstStyle/>
          <a:p>
            <a:pPr marL="0" indent="0" algn="just">
              <a:buNone/>
            </a:pPr>
            <a:r>
              <a:rPr lang="en-GB" sz="1700" i="0" dirty="0">
                <a:effectLst/>
              </a:rPr>
              <a:t>We've chosen Herzberg's Two-Factor Employee Engagement Model, a well-established framework that helps us understand the factors that motivate and engage our team. </a:t>
            </a:r>
          </a:p>
          <a:p>
            <a:pPr marL="0" indent="0" algn="just">
              <a:buNone/>
            </a:pPr>
            <a:endParaRPr lang="en-GB" sz="1700" i="0" dirty="0">
              <a:effectLst/>
            </a:endParaRPr>
          </a:p>
          <a:p>
            <a:pPr algn="just"/>
            <a:r>
              <a:rPr lang="en-GB" sz="1700" i="0" dirty="0">
                <a:effectLst/>
              </a:rPr>
              <a:t>Herzberg's theory categorizes factors into two distinct groups: motivators and hygiene factors. </a:t>
            </a:r>
          </a:p>
          <a:p>
            <a:pPr algn="just"/>
            <a:r>
              <a:rPr lang="en-GB" sz="1700" i="0" dirty="0">
                <a:effectLst/>
              </a:rPr>
              <a:t>Motivators, which include elements like achievement and recognition, serve as sources of inspiration for job satisfaction. On the other hand, hygiene factors, which involve aspects like working conditions and salary, function to prevent job dissatisfaction. </a:t>
            </a:r>
          </a:p>
          <a:p>
            <a:pPr algn="just"/>
            <a:r>
              <a:rPr lang="en-GB" sz="1700" i="0" dirty="0">
                <a:effectLst/>
              </a:rPr>
              <a:t>It's crucial to understand that </a:t>
            </a:r>
            <a:r>
              <a:rPr lang="en-GB" sz="1700" dirty="0"/>
              <a:t>m</a:t>
            </a:r>
            <a:r>
              <a:rPr lang="en-GB" sz="1700" b="0" i="0" dirty="0">
                <a:effectLst/>
              </a:rPr>
              <a:t>otivation goes beyond absence of dissatisfaction. To foster team engagement, focus on hygiene and motivator factors.</a:t>
            </a:r>
          </a:p>
          <a:p>
            <a:pPr algn="just"/>
            <a:r>
              <a:rPr lang="en-GB" sz="1700" i="0" dirty="0">
                <a:effectLst/>
              </a:rPr>
              <a:t>For example, this could involve recognising exceptional cleaning efforts (as a motivator) and guaranteeing the provision of safe working conditions (as a hygiene factor), (</a:t>
            </a:r>
            <a:r>
              <a:rPr lang="en-GB" sz="1800" dirty="0"/>
              <a:t>Holston-</a:t>
            </a:r>
            <a:r>
              <a:rPr lang="en-GB" sz="1800" dirty="0" err="1"/>
              <a:t>Okae</a:t>
            </a:r>
            <a:r>
              <a:rPr lang="en-GB" sz="1800" dirty="0"/>
              <a:t>, B. L., &amp; Mushi, R. J. (2018).</a:t>
            </a:r>
            <a:endParaRPr lang="en-GB" sz="1700" dirty="0"/>
          </a:p>
        </p:txBody>
      </p:sp>
      <p:pic>
        <p:nvPicPr>
          <p:cNvPr id="5" name="Picture 4" descr="A diagram of a few principles&#10;&#10;Description automatically generated with medium confidence">
            <a:extLst>
              <a:ext uri="{FF2B5EF4-FFF2-40B4-BE49-F238E27FC236}">
                <a16:creationId xmlns:a16="http://schemas.microsoft.com/office/drawing/2014/main" id="{92D608B2-443C-B346-D1BE-AE3F61E1434D}"/>
              </a:ext>
            </a:extLst>
          </p:cNvPr>
          <p:cNvPicPr>
            <a:picLocks noChangeAspect="1"/>
          </p:cNvPicPr>
          <p:nvPr/>
        </p:nvPicPr>
        <p:blipFill rotWithShape="1">
          <a:blip r:embed="rId2"/>
          <a:stretch/>
        </p:blipFill>
        <p:spPr>
          <a:xfrm>
            <a:off x="7181115" y="2427739"/>
            <a:ext cx="4902907" cy="2990850"/>
          </a:xfrm>
          <a:prstGeom prst="rect">
            <a:avLst/>
          </a:prstGeom>
        </p:spPr>
      </p:pic>
    </p:spTree>
    <p:extLst>
      <p:ext uri="{BB962C8B-B14F-4D97-AF65-F5344CB8AC3E}">
        <p14:creationId xmlns:p14="http://schemas.microsoft.com/office/powerpoint/2010/main" val="1778205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6" name="Rectangle 206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C0643E-D05E-2623-F8D8-5DE3FFF52298}"/>
              </a:ext>
            </a:extLst>
          </p:cNvPr>
          <p:cNvSpPr>
            <a:spLocks noGrp="1"/>
          </p:cNvSpPr>
          <p:nvPr>
            <p:ph type="title"/>
          </p:nvPr>
        </p:nvSpPr>
        <p:spPr>
          <a:xfrm>
            <a:off x="630936" y="640080"/>
            <a:ext cx="4818888" cy="1481328"/>
          </a:xfrm>
        </p:spPr>
        <p:txBody>
          <a:bodyPr anchor="b">
            <a:normAutofit/>
          </a:bodyPr>
          <a:lstStyle/>
          <a:p>
            <a:r>
              <a:rPr lang="en-GB" sz="3800" b="1" dirty="0"/>
              <a:t>Employee Engagement at Premier inn Hotel</a:t>
            </a:r>
          </a:p>
        </p:txBody>
      </p:sp>
      <p:sp>
        <p:nvSpPr>
          <p:cNvPr id="206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511D93-0F36-3F78-1867-860C0BB18E98}"/>
              </a:ext>
            </a:extLst>
          </p:cNvPr>
          <p:cNvSpPr>
            <a:spLocks noGrp="1"/>
          </p:cNvSpPr>
          <p:nvPr>
            <p:ph idx="1"/>
          </p:nvPr>
        </p:nvSpPr>
        <p:spPr>
          <a:xfrm>
            <a:off x="630935" y="2660904"/>
            <a:ext cx="7178940" cy="3823240"/>
          </a:xfrm>
        </p:spPr>
        <p:txBody>
          <a:bodyPr anchor="t">
            <a:normAutofit fontScale="92500" lnSpcReduction="20000"/>
          </a:bodyPr>
          <a:lstStyle/>
          <a:p>
            <a:pPr marL="0" indent="0" algn="just">
              <a:buNone/>
            </a:pPr>
            <a:r>
              <a:rPr lang="en-GB" sz="1600" b="0" i="0" dirty="0">
                <a:effectLst/>
              </a:rPr>
              <a:t>Employee engagement is a critical aspect of the success of Premier Inn hotel chain. Premier Inn places a strong emphasis on engaging its employees, recognising that a motivated and committed team is essential to delivering exceptional guest experiences and maintaining the brand's high standards. Here are some key points on employee engagement at Premier Inn:</a:t>
            </a:r>
            <a:endParaRPr lang="en-GB" sz="1600" i="0" dirty="0">
              <a:effectLst/>
            </a:endParaRPr>
          </a:p>
          <a:p>
            <a:pPr algn="just"/>
            <a:r>
              <a:rPr lang="en-GB" sz="1600" i="1" dirty="0">
                <a:effectLst/>
              </a:rPr>
              <a:t>Training and Development</a:t>
            </a:r>
          </a:p>
          <a:p>
            <a:pPr algn="just"/>
            <a:r>
              <a:rPr lang="en-GB" sz="1600" i="1" dirty="0">
                <a:effectLst/>
              </a:rPr>
              <a:t>Clear Communication: Recognition and Rewards</a:t>
            </a:r>
          </a:p>
          <a:p>
            <a:pPr algn="just"/>
            <a:r>
              <a:rPr lang="en-GB" sz="1600" i="1" dirty="0">
                <a:effectLst/>
              </a:rPr>
              <a:t>Employee Well-being</a:t>
            </a:r>
          </a:p>
          <a:p>
            <a:pPr algn="just"/>
            <a:r>
              <a:rPr lang="en-GB" sz="1600" i="1" dirty="0">
                <a:effectLst/>
              </a:rPr>
              <a:t>Team Building and Collaboration</a:t>
            </a:r>
          </a:p>
          <a:p>
            <a:pPr algn="just"/>
            <a:r>
              <a:rPr lang="en-GB" sz="1600" i="1" dirty="0">
                <a:effectLst/>
              </a:rPr>
              <a:t>Alignment with Brand Values</a:t>
            </a:r>
          </a:p>
          <a:p>
            <a:pPr algn="just"/>
            <a:r>
              <a:rPr lang="en-GB" sz="1600" i="1" dirty="0">
                <a:effectLst/>
              </a:rPr>
              <a:t>Guest-Centric Approach</a:t>
            </a:r>
          </a:p>
          <a:p>
            <a:pPr marL="0" indent="0" algn="just">
              <a:buNone/>
            </a:pPr>
            <a:r>
              <a:rPr lang="en-GB" sz="1600" b="0" i="0" dirty="0">
                <a:effectLst/>
              </a:rPr>
              <a:t>In summary, Premier Inn places a high priority on employee engagement, understanding that it directly influences brand standards, guest satisfaction, and the overall success of the company. They invest in their employees' growth and well-being, foster a culture of open communication, and recognize the importance of motivated, engaged team members in delivering an exceptional guest experience (</a:t>
            </a:r>
            <a:r>
              <a:rPr lang="en-US" sz="1600" dirty="0" err="1">
                <a:effectLst/>
              </a:rPr>
              <a:t>Rijal</a:t>
            </a:r>
            <a:r>
              <a:rPr lang="en-US" sz="1600" dirty="0">
                <a:effectLst/>
              </a:rPr>
              <a:t>, S. ,2023)</a:t>
            </a:r>
            <a:r>
              <a:rPr lang="en-GB" sz="1600" b="0" i="0" dirty="0">
                <a:effectLst/>
              </a:rPr>
              <a:t>.</a:t>
            </a:r>
            <a:endParaRPr lang="en-GB" sz="1600" dirty="0"/>
          </a:p>
        </p:txBody>
      </p:sp>
      <p:pic>
        <p:nvPicPr>
          <p:cNvPr id="2050" name="Picture 2" descr="How do you know if your employees are engaged? 🙋🏼‍♀️ Learn how to measure employee  engagement. | Zweck posted on the topic | LinkedIn">
            <a:extLst>
              <a:ext uri="{FF2B5EF4-FFF2-40B4-BE49-F238E27FC236}">
                <a16:creationId xmlns:a16="http://schemas.microsoft.com/office/drawing/2014/main" id="{95D6432D-A169-D8C8-A04D-18C26206CA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89317" y="2391156"/>
            <a:ext cx="3823240" cy="3823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71878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AF5835-32F9-786E-8E0C-4D022D5596CC}"/>
              </a:ext>
            </a:extLst>
          </p:cNvPr>
          <p:cNvSpPr>
            <a:spLocks noGrp="1"/>
          </p:cNvSpPr>
          <p:nvPr>
            <p:ph type="title"/>
          </p:nvPr>
        </p:nvSpPr>
        <p:spPr>
          <a:xfrm>
            <a:off x="630936" y="640080"/>
            <a:ext cx="4818888" cy="1481328"/>
          </a:xfrm>
        </p:spPr>
        <p:txBody>
          <a:bodyPr anchor="b">
            <a:normAutofit/>
          </a:bodyPr>
          <a:lstStyle/>
          <a:p>
            <a:r>
              <a:rPr lang="en-GB" sz="4600"/>
              <a:t>Impact of Engaged Employees</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0772AA-0815-9B94-0D1C-4B00A910B133}"/>
              </a:ext>
            </a:extLst>
          </p:cNvPr>
          <p:cNvSpPr>
            <a:spLocks noGrp="1"/>
          </p:cNvSpPr>
          <p:nvPr>
            <p:ph idx="1"/>
          </p:nvPr>
        </p:nvSpPr>
        <p:spPr>
          <a:xfrm>
            <a:off x="630936" y="2660904"/>
            <a:ext cx="4818888" cy="3547872"/>
          </a:xfrm>
        </p:spPr>
        <p:txBody>
          <a:bodyPr anchor="t">
            <a:normAutofit/>
          </a:bodyPr>
          <a:lstStyle/>
          <a:p>
            <a:pPr marL="0" indent="0">
              <a:buNone/>
            </a:pPr>
            <a:r>
              <a:rPr lang="en-GB" sz="2000" b="0" i="0">
                <a:effectLst/>
              </a:rPr>
              <a:t>An engaged team enhances:</a:t>
            </a:r>
          </a:p>
          <a:p>
            <a:r>
              <a:rPr lang="en-GB" sz="2000" b="0" i="0">
                <a:effectLst/>
              </a:rPr>
              <a:t> cleanliness</a:t>
            </a:r>
          </a:p>
          <a:p>
            <a:r>
              <a:rPr lang="en-GB" sz="2000" b="0" i="0">
                <a:effectLst/>
              </a:rPr>
              <a:t>elevates brand standards</a:t>
            </a:r>
          </a:p>
          <a:p>
            <a:r>
              <a:rPr lang="en-GB" sz="2000" b="0" i="0">
                <a:effectLst/>
              </a:rPr>
              <a:t>boosts guest satisfaction </a:t>
            </a:r>
          </a:p>
          <a:p>
            <a:pPr marL="0" indent="0">
              <a:buNone/>
            </a:pPr>
            <a:r>
              <a:rPr lang="en-GB" sz="2000" b="0" i="0">
                <a:effectLst/>
              </a:rPr>
              <a:t>By embracing employee engagement practices, we encourage active participation, open communication, and mutual support. The call to action is to apply the knowledge and practices from this training, ensuring consistently exceptional guest experiences.</a:t>
            </a:r>
            <a:endParaRPr lang="en-GB" sz="2000"/>
          </a:p>
        </p:txBody>
      </p:sp>
      <p:pic>
        <p:nvPicPr>
          <p:cNvPr id="7" name="Graphic 6" descr="Upward trend">
            <a:extLst>
              <a:ext uri="{FF2B5EF4-FFF2-40B4-BE49-F238E27FC236}">
                <a16:creationId xmlns:a16="http://schemas.microsoft.com/office/drawing/2014/main" id="{70AA9E45-C1E4-D0D8-B8B8-D0AA390E4B6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4091593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13CBD0-5576-6F93-D2B1-BE156DFD1E6B}"/>
              </a:ext>
            </a:extLst>
          </p:cNvPr>
          <p:cNvSpPr>
            <a:spLocks noGrp="1"/>
          </p:cNvSpPr>
          <p:nvPr>
            <p:ph type="title"/>
          </p:nvPr>
        </p:nvSpPr>
        <p:spPr>
          <a:xfrm>
            <a:off x="630936" y="640080"/>
            <a:ext cx="4818888" cy="1481328"/>
          </a:xfrm>
        </p:spPr>
        <p:txBody>
          <a:bodyPr anchor="b">
            <a:normAutofit/>
          </a:bodyPr>
          <a:lstStyle/>
          <a:p>
            <a:r>
              <a:rPr lang="en-GB" sz="5000" b="1" dirty="0"/>
              <a:t>Industry Best Practices</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DCC0E6-6064-72BE-FACD-A9F9E168ADA5}"/>
              </a:ext>
            </a:extLst>
          </p:cNvPr>
          <p:cNvSpPr>
            <a:spLocks noGrp="1"/>
          </p:cNvSpPr>
          <p:nvPr>
            <p:ph idx="1"/>
          </p:nvPr>
        </p:nvSpPr>
        <p:spPr>
          <a:xfrm>
            <a:off x="630936" y="2660904"/>
            <a:ext cx="4818888" cy="3547872"/>
          </a:xfrm>
        </p:spPr>
        <p:txBody>
          <a:bodyPr anchor="t">
            <a:normAutofit/>
          </a:bodyPr>
          <a:lstStyle/>
          <a:p>
            <a:pPr>
              <a:buFont typeface="Arial" panose="020B0604020202020204" pitchFamily="34" charset="0"/>
              <a:buChar char="•"/>
            </a:pPr>
            <a:r>
              <a:rPr lang="en-GB" sz="1500" b="1" i="0" dirty="0">
                <a:effectLst/>
              </a:rPr>
              <a:t>Industry Standards:</a:t>
            </a:r>
            <a:r>
              <a:rPr lang="en-GB" sz="1500" b="0" i="0" dirty="0">
                <a:effectLst/>
              </a:rPr>
              <a:t> Premier Inn adheres to industry-leading cleaning practices to ensure consistently high standards.</a:t>
            </a:r>
          </a:p>
          <a:p>
            <a:pPr>
              <a:buFont typeface="Arial" panose="020B0604020202020204" pitchFamily="34" charset="0"/>
              <a:buChar char="•"/>
            </a:pPr>
            <a:r>
              <a:rPr lang="en-GB" sz="1500" b="1" i="0" dirty="0">
                <a:effectLst/>
              </a:rPr>
              <a:t>Well-Organised Housekeeping Carts:</a:t>
            </a:r>
            <a:r>
              <a:rPr lang="en-GB" sz="1500" b="0" i="0" dirty="0">
                <a:effectLst/>
              </a:rPr>
              <a:t> Well-organised housekeeping carts are essential for efficiency. They streamline the cleaning process, ensuring that all necessary supplies are readily accessible.</a:t>
            </a:r>
          </a:p>
          <a:p>
            <a:pPr>
              <a:buFont typeface="Arial" panose="020B0604020202020204" pitchFamily="34" charset="0"/>
              <a:buChar char="•"/>
            </a:pPr>
            <a:r>
              <a:rPr lang="en-GB" sz="1500" b="1" i="0" dirty="0">
                <a:effectLst/>
              </a:rPr>
              <a:t>Clean Room Images:</a:t>
            </a:r>
            <a:r>
              <a:rPr lang="en-GB" sz="1500" b="0" i="0" dirty="0">
                <a:effectLst/>
              </a:rPr>
              <a:t> Visuals of spotless, well-arranged rooms help illustrate our commitment to maintaining an impeccable environment for our guests.</a:t>
            </a:r>
          </a:p>
          <a:p>
            <a:pPr marL="285750" indent="-285750"/>
            <a:r>
              <a:rPr lang="en-US" sz="1500" b="1" dirty="0">
                <a:cs typeface="Times New Roman" panose="02020603050405020304" pitchFamily="18" charset="0"/>
              </a:rPr>
              <a:t>Continuous Improvement: </a:t>
            </a:r>
            <a:r>
              <a:rPr lang="en-US" sz="1500" dirty="0">
                <a:cs typeface="Times New Roman" panose="02020603050405020304" pitchFamily="18" charset="0"/>
              </a:rPr>
              <a:t>Ensures we remain at the forefront of the industry. Stay abreast of the latest industry trends and guest expectations.</a:t>
            </a:r>
          </a:p>
          <a:p>
            <a:pPr marL="285750" indent="-285750">
              <a:buFont typeface="Arial" panose="020B0604020202020204" pitchFamily="34" charset="0"/>
              <a:buChar char="•"/>
            </a:pPr>
            <a:endParaRPr lang="en-US" sz="1500" dirty="0">
              <a:latin typeface="Times New Roman" panose="02020603050405020304" pitchFamily="18" charset="0"/>
              <a:cs typeface="Times New Roman" panose="02020603050405020304" pitchFamily="18" charset="0"/>
            </a:endParaRPr>
          </a:p>
          <a:p>
            <a:pPr marL="0" indent="0">
              <a:buNone/>
            </a:pPr>
            <a:endParaRPr lang="en-GB" sz="1500" dirty="0"/>
          </a:p>
        </p:txBody>
      </p:sp>
      <p:pic>
        <p:nvPicPr>
          <p:cNvPr id="7" name="Graphic 6" descr="Mop and bucket">
            <a:extLst>
              <a:ext uri="{FF2B5EF4-FFF2-40B4-BE49-F238E27FC236}">
                <a16:creationId xmlns:a16="http://schemas.microsoft.com/office/drawing/2014/main" id="{E5344D19-B94F-4D3C-0D41-22C19E349D3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4039231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8B5823-F7A0-AD29-700A-00B7FA5E8A2D}"/>
              </a:ext>
            </a:extLst>
          </p:cNvPr>
          <p:cNvSpPr>
            <a:spLocks noGrp="1"/>
          </p:cNvSpPr>
          <p:nvPr>
            <p:ph type="title"/>
          </p:nvPr>
        </p:nvSpPr>
        <p:spPr>
          <a:xfrm>
            <a:off x="838200" y="365125"/>
            <a:ext cx="10515600" cy="1325563"/>
          </a:xfrm>
        </p:spPr>
        <p:txBody>
          <a:bodyPr>
            <a:normAutofit/>
          </a:bodyPr>
          <a:lstStyle/>
          <a:p>
            <a:r>
              <a:rPr lang="en-GB" sz="5400"/>
              <a:t>Real Life Examples</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FA6863A3-3D1E-8C25-EB54-02C3CC0F40BE}"/>
              </a:ext>
            </a:extLst>
          </p:cNvPr>
          <p:cNvSpPr>
            <a:spLocks noGrp="1" noChangeArrowheads="1"/>
          </p:cNvSpPr>
          <p:nvPr>
            <p:ph idx="1"/>
          </p:nvPr>
        </p:nvSpPr>
        <p:spPr bwMode="auto">
          <a:xfrm>
            <a:off x="838200" y="1929384"/>
            <a:ext cx="10515600" cy="42519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198375" rIns="0" bIns="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endParaRPr kumimoji="0" lang="en-US" altLang="en-US" sz="2200" b="0" i="0" u="none" strike="noStrike" cap="none" normalizeH="0" baseline="0" dirty="0">
              <a:ln>
                <a:noFill/>
              </a:ln>
              <a:effectLst/>
              <a:latin typeface="+mn-lt"/>
            </a:endParaRP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mn-lt"/>
              </a:rPr>
              <a:t>Real-World Examples:</a:t>
            </a:r>
            <a:r>
              <a:rPr kumimoji="0" lang="en-US" altLang="en-US" sz="2200" b="0" i="0" u="none" strike="noStrike" cap="none" normalizeH="0" baseline="0" dirty="0">
                <a:ln>
                  <a:noFill/>
                </a:ln>
                <a:effectLst/>
                <a:latin typeface="+mn-lt"/>
              </a:rPr>
              <a:t> Premier Inn showcases real-world success stories from hotels that have consistently met and exceeded brand standards through effective room cleaning.</a:t>
            </a: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mn-lt"/>
              </a:rPr>
              <a:t>Employee Engagement Initiatives:</a:t>
            </a:r>
            <a:r>
              <a:rPr kumimoji="0" lang="en-US" altLang="en-US" sz="2200" b="0" i="0" u="none" strike="noStrike" cap="none" normalizeH="0" baseline="0" dirty="0">
                <a:ln>
                  <a:noFill/>
                </a:ln>
                <a:effectLst/>
                <a:latin typeface="+mn-lt"/>
              </a:rPr>
              <a:t> These examples highlight the correlation between employee engagement initiatives and maintaining exceptional cleanliness. </a:t>
            </a:r>
            <a:r>
              <a:rPr lang="en-US" sz="2200" dirty="0">
                <a:latin typeface="+mn-lt"/>
                <a:cs typeface="Times New Roman" panose="02020603050405020304" pitchFamily="18" charset="0"/>
              </a:rPr>
              <a:t>Visual proof of the checklist's effectiveness. </a:t>
            </a:r>
            <a:r>
              <a:rPr kumimoji="0" lang="en-US" altLang="en-US" sz="2200" b="0" i="0" u="none" strike="noStrike" cap="none" normalizeH="0" baseline="0" dirty="0">
                <a:ln>
                  <a:noFill/>
                </a:ln>
                <a:effectLst/>
                <a:latin typeface="+mn-lt"/>
              </a:rPr>
              <a:t>Engaged teams play a pivotal role in achieving and upholding brand standards.</a:t>
            </a: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mn-lt"/>
              </a:rPr>
              <a:t>Before-and-After Visuals:</a:t>
            </a:r>
            <a:r>
              <a:rPr kumimoji="0" lang="en-US" altLang="en-US" sz="2200" b="0" i="0" u="none" strike="noStrike" cap="none" normalizeH="0" baseline="0" dirty="0">
                <a:ln>
                  <a:noFill/>
                </a:ln>
                <a:effectLst/>
                <a:latin typeface="+mn-lt"/>
              </a:rPr>
              <a:t> Before-and-after photos and data illustrate the tangible impact of effective room cleaning practices. They demonstrate how the commitment to brand standards results in improved guest experiences and guest satisfaction.</a:t>
            </a:r>
          </a:p>
          <a:p>
            <a:pPr marL="0" marR="0" lvl="0" indent="0" defTabSz="914400" rtl="0" eaLnBrk="0" fontAlgn="base" latinLnBrk="0" hangingPunct="0">
              <a:spcBef>
                <a:spcPct val="0"/>
              </a:spcBef>
              <a:spcAft>
                <a:spcPts val="600"/>
              </a:spcAft>
              <a:buClrTx/>
              <a:buSzTx/>
              <a:buFontTx/>
              <a:buNone/>
              <a:tabLst/>
            </a:pPr>
            <a:br>
              <a:rPr kumimoji="0" lang="en-US" altLang="en-US" sz="2200" b="0" i="0" u="none" strike="noStrike" cap="none" normalizeH="0" baseline="0" dirty="0">
                <a:ln>
                  <a:noFill/>
                </a:ln>
                <a:effectLst/>
                <a:latin typeface="+mn-lt"/>
              </a:rPr>
            </a:br>
            <a:endParaRPr kumimoji="0" lang="en-US" altLang="en-US" sz="2200" b="0" i="0" u="none" strike="noStrike" cap="none" normalizeH="0" baseline="0" dirty="0">
              <a:ln>
                <a:noFill/>
              </a:ln>
              <a:effectLst/>
              <a:latin typeface="+mn-lt"/>
            </a:endParaRPr>
          </a:p>
        </p:txBody>
      </p:sp>
    </p:spTree>
    <p:extLst>
      <p:ext uri="{BB962C8B-B14F-4D97-AF65-F5344CB8AC3E}">
        <p14:creationId xmlns:p14="http://schemas.microsoft.com/office/powerpoint/2010/main" val="3982197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0A0986-7A4B-075E-8365-17D0D0ABDF1F}"/>
              </a:ext>
            </a:extLst>
          </p:cNvPr>
          <p:cNvSpPr>
            <a:spLocks noGrp="1"/>
          </p:cNvSpPr>
          <p:nvPr>
            <p:ph type="title"/>
          </p:nvPr>
        </p:nvSpPr>
        <p:spPr>
          <a:xfrm>
            <a:off x="4654296" y="329184"/>
            <a:ext cx="6894576" cy="1783080"/>
          </a:xfrm>
        </p:spPr>
        <p:txBody>
          <a:bodyPr anchor="b">
            <a:normAutofit/>
          </a:bodyPr>
          <a:lstStyle/>
          <a:p>
            <a:r>
              <a:rPr lang="en-GB" sz="5400" dirty="0"/>
              <a:t>Health &amp; Safety </a:t>
            </a:r>
          </a:p>
        </p:txBody>
      </p:sp>
      <p:pic>
        <p:nvPicPr>
          <p:cNvPr id="6" name="Picture 5" descr="People holding hands">
            <a:extLst>
              <a:ext uri="{FF2B5EF4-FFF2-40B4-BE49-F238E27FC236}">
                <a16:creationId xmlns:a16="http://schemas.microsoft.com/office/drawing/2014/main" id="{4C22A8C2-8B12-5462-99EA-5335C5C6F04D}"/>
              </a:ext>
            </a:extLst>
          </p:cNvPr>
          <p:cNvPicPr>
            <a:picLocks noChangeAspect="1"/>
          </p:cNvPicPr>
          <p:nvPr/>
        </p:nvPicPr>
        <p:blipFill rotWithShape="1">
          <a:blip r:embed="rId2"/>
          <a:srcRect l="36359" r="24197"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2"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5733E9A6-C9F5-5FD9-8003-D393E1985803}"/>
              </a:ext>
            </a:extLst>
          </p:cNvPr>
          <p:cNvSpPr>
            <a:spLocks noGrp="1" noChangeArrowheads="1"/>
          </p:cNvSpPr>
          <p:nvPr>
            <p:ph idx="1"/>
          </p:nvPr>
        </p:nvSpPr>
        <p:spPr bwMode="auto">
          <a:xfrm>
            <a:off x="4654295" y="2724912"/>
            <a:ext cx="7337835" cy="382219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198375" rIns="0" bIns="198375" numCol="1" anchorCtr="0" compatLnSpc="1">
            <a:prstTxWarp prst="textNoShape">
              <a:avLst/>
            </a:prstTxWarp>
            <a:normAutofit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spcBef>
                <a:spcPct val="0"/>
              </a:spcBef>
              <a:spcAft>
                <a:spcPts val="600"/>
              </a:spcAft>
              <a:buClrTx/>
              <a:buSzTx/>
              <a:buFontTx/>
              <a:buNone/>
              <a:tabLst/>
            </a:pPr>
            <a:r>
              <a:rPr kumimoji="0" lang="en-US" altLang="en-US" sz="1400" b="0" u="none" strike="noStrike" cap="none" normalizeH="0" baseline="0" dirty="0">
                <a:ln>
                  <a:noFill/>
                </a:ln>
                <a:effectLst/>
                <a:latin typeface="+mn-lt"/>
              </a:rPr>
              <a:t>Prioritising Health and Safety of everyone is essential. We can achieve this by doing the following:</a:t>
            </a:r>
          </a:p>
          <a:p>
            <a:pPr marL="0" marR="0" lvl="0" indent="0" algn="just" defTabSz="914400" rtl="0" eaLnBrk="0" fontAlgn="base" latinLnBrk="0" hangingPunct="0">
              <a:spcBef>
                <a:spcPct val="0"/>
              </a:spcBef>
              <a:spcAft>
                <a:spcPts val="600"/>
              </a:spcAft>
              <a:buClrTx/>
              <a:buSzTx/>
              <a:buFontTx/>
              <a:buNone/>
              <a:tabLst/>
            </a:pPr>
            <a:endParaRPr kumimoji="0" lang="en-US" altLang="en-US" sz="1400" b="0" u="none" strike="noStrike" cap="none" normalizeH="0" baseline="0" dirty="0">
              <a:ln>
                <a:noFill/>
              </a:ln>
              <a:effectLst/>
              <a:latin typeface="+mn-lt"/>
            </a:endParaRPr>
          </a:p>
          <a:p>
            <a:pPr marL="0" marR="0" lvl="0" indent="0" algn="just" defTabSz="914400" rtl="0" eaLnBrk="0" fontAlgn="base" latinLnBrk="0" hangingPunct="0">
              <a:spcBef>
                <a:spcPct val="0"/>
              </a:spcBef>
              <a:spcAft>
                <a:spcPts val="600"/>
              </a:spcAft>
              <a:buClrTx/>
              <a:buSzTx/>
              <a:buFontTx/>
              <a:buChar char="•"/>
              <a:tabLst/>
            </a:pPr>
            <a:r>
              <a:rPr kumimoji="0" lang="en-US" altLang="en-US" sz="1400" b="1" i="0" u="none" strike="noStrike" cap="none" normalizeH="0" baseline="0" dirty="0">
                <a:ln>
                  <a:noFill/>
                </a:ln>
                <a:effectLst/>
                <a:latin typeface="+mn-lt"/>
              </a:rPr>
              <a:t>Guest and Staff Well-being:</a:t>
            </a:r>
            <a:r>
              <a:rPr kumimoji="0" lang="en-US" altLang="en-US" sz="1400" b="0" i="0" u="none" strike="noStrike" cap="none" normalizeH="0" baseline="0" dirty="0">
                <a:ln>
                  <a:noFill/>
                </a:ln>
                <a:effectLst/>
                <a:latin typeface="+mn-lt"/>
              </a:rPr>
              <a:t> Health and safety are paramount at Premier Inn, ensuring the well-being of both guests and staff.</a:t>
            </a:r>
          </a:p>
          <a:p>
            <a:pPr marL="0" marR="0" lvl="0" indent="0" algn="just" defTabSz="914400" rtl="0" eaLnBrk="0" fontAlgn="base" latinLnBrk="0" hangingPunct="0">
              <a:spcBef>
                <a:spcPct val="0"/>
              </a:spcBef>
              <a:spcAft>
                <a:spcPts val="600"/>
              </a:spcAft>
              <a:buClrTx/>
              <a:buSzTx/>
              <a:buFontTx/>
              <a:buChar char="•"/>
              <a:tabLst/>
            </a:pPr>
            <a:r>
              <a:rPr kumimoji="0" lang="en-US" altLang="en-US" sz="1400" b="1" i="0" u="none" strike="noStrike" cap="none" normalizeH="0" baseline="0" dirty="0">
                <a:ln>
                  <a:noFill/>
                </a:ln>
                <a:effectLst/>
                <a:latin typeface="+mn-lt"/>
              </a:rPr>
              <a:t>Property-Specific Procedures:</a:t>
            </a:r>
            <a:r>
              <a:rPr kumimoji="0" lang="en-US" altLang="en-US" sz="1400" b="0" i="0" u="none" strike="noStrike" cap="none" normalizeH="0" baseline="0" dirty="0">
                <a:ln>
                  <a:noFill/>
                </a:ln>
                <a:effectLst/>
                <a:latin typeface="+mn-lt"/>
              </a:rPr>
              <a:t> We have established property-specific health and safety procedures to address the unique needs of our location. These procedures include safety protocols, emergency response plans, and regular maintenance checks.</a:t>
            </a:r>
          </a:p>
          <a:p>
            <a:pPr marL="0" marR="0" lvl="0" indent="0" algn="just" defTabSz="914400" rtl="0" eaLnBrk="0" fontAlgn="base" latinLnBrk="0" hangingPunct="0">
              <a:spcBef>
                <a:spcPct val="0"/>
              </a:spcBef>
              <a:spcAft>
                <a:spcPts val="600"/>
              </a:spcAft>
              <a:buClrTx/>
              <a:buSzTx/>
              <a:buFontTx/>
              <a:buChar char="•"/>
              <a:tabLst/>
            </a:pPr>
            <a:r>
              <a:rPr kumimoji="0" lang="en-US" altLang="en-US" sz="1400" b="1" i="0" u="none" strike="noStrike" cap="none" normalizeH="0" baseline="0" dirty="0">
                <a:ln>
                  <a:noFill/>
                </a:ln>
                <a:effectLst/>
                <a:latin typeface="+mn-lt"/>
              </a:rPr>
              <a:t>Regulatory Compliance:</a:t>
            </a:r>
            <a:r>
              <a:rPr kumimoji="0" lang="en-US" altLang="en-US" sz="1400" b="0" i="0" u="none" strike="noStrike" cap="none" normalizeH="0" baseline="0" dirty="0">
                <a:ln>
                  <a:noFill/>
                </a:ln>
                <a:effectLst/>
                <a:latin typeface="+mn-lt"/>
              </a:rPr>
              <a:t> Adherence to industry and local regulations is non-negotiable. We operate in full compliance with all relevant health and safety standards to guarantee a safe and secure environment for everyone (</a:t>
            </a:r>
            <a:r>
              <a:rPr lang="en-GB" sz="1400" b="0" i="0" dirty="0" err="1">
                <a:effectLst/>
                <a:latin typeface="+mn-lt"/>
              </a:rPr>
              <a:t>Çiçek</a:t>
            </a:r>
            <a:r>
              <a:rPr lang="en-GB" sz="1400" b="0" i="0" dirty="0">
                <a:effectLst/>
                <a:latin typeface="+mn-lt"/>
              </a:rPr>
              <a:t>, B. and </a:t>
            </a:r>
            <a:r>
              <a:rPr lang="en-GB" sz="1400" b="0" i="0" dirty="0" err="1">
                <a:effectLst/>
                <a:latin typeface="+mn-lt"/>
              </a:rPr>
              <a:t>Erkal</a:t>
            </a:r>
            <a:r>
              <a:rPr lang="en-GB" sz="1400" b="0" i="0" dirty="0">
                <a:effectLst/>
                <a:latin typeface="+mn-lt"/>
              </a:rPr>
              <a:t>, S., 2016</a:t>
            </a:r>
            <a:r>
              <a:rPr lang="en-GB" sz="1400" b="0" i="0" dirty="0">
                <a:effectLst/>
              </a:rPr>
              <a:t>).</a:t>
            </a:r>
            <a:endParaRPr kumimoji="0" lang="en-US" altLang="en-US" sz="1400" b="0" i="0" u="none" strike="noStrike" cap="none" normalizeH="0" baseline="0" dirty="0">
              <a:ln>
                <a:noFill/>
              </a:ln>
              <a:effectLst/>
              <a:latin typeface="+mn-lt"/>
            </a:endParaRPr>
          </a:p>
          <a:p>
            <a:pPr marL="0" marR="0" lvl="0" indent="0" algn="just" defTabSz="914400" rtl="0" eaLnBrk="0" fontAlgn="base" latinLnBrk="0" hangingPunct="0">
              <a:spcBef>
                <a:spcPct val="0"/>
              </a:spcBef>
              <a:spcAft>
                <a:spcPts val="600"/>
              </a:spcAft>
              <a:buClrTx/>
              <a:buSzTx/>
              <a:buNone/>
              <a:tabLst/>
            </a:pPr>
            <a:endParaRPr kumimoji="0" lang="en-US" altLang="en-US" sz="1400" b="0" i="0" u="none" strike="noStrike" cap="none" normalizeH="0" baseline="0" dirty="0">
              <a:ln>
                <a:noFill/>
              </a:ln>
              <a:effectLst/>
              <a:latin typeface="+mn-lt"/>
            </a:endParaRPr>
          </a:p>
          <a:p>
            <a:pPr marL="0" marR="0" lvl="0" indent="0" algn="just"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mn-lt"/>
              </a:rPr>
              <a:t>By </a:t>
            </a:r>
            <a:r>
              <a:rPr kumimoji="0" lang="en-US" altLang="en-US" sz="1400" b="0" i="0" u="none" strike="noStrike" cap="none" normalizeH="0" baseline="0" dirty="0" err="1">
                <a:ln>
                  <a:noFill/>
                </a:ln>
                <a:effectLst/>
                <a:latin typeface="+mn-lt"/>
              </a:rPr>
              <a:t>emphasising</a:t>
            </a:r>
            <a:r>
              <a:rPr kumimoji="0" lang="en-US" altLang="en-US" sz="1400" b="0" i="0" u="none" strike="noStrike" cap="none" normalizeH="0" baseline="0" dirty="0">
                <a:ln>
                  <a:noFill/>
                </a:ln>
                <a:effectLst/>
                <a:latin typeface="+mn-lt"/>
              </a:rPr>
              <a:t> the significance of health and safety rules and procedures, and encouraging strict adherence to regulations, we reinforce our commitment to providing a secure and comfortable environment for our guests and staff at Premier </a:t>
            </a:r>
            <a:r>
              <a:rPr lang="en-US" altLang="en-US" sz="1400" dirty="0">
                <a:latin typeface="+mn-lt"/>
              </a:rPr>
              <a:t>I</a:t>
            </a:r>
            <a:r>
              <a:rPr kumimoji="0" lang="en-US" altLang="en-US" sz="1400" b="0" i="0" u="none" strike="noStrike" cap="none" normalizeH="0" baseline="0" dirty="0">
                <a:ln>
                  <a:noFill/>
                </a:ln>
                <a:effectLst/>
                <a:latin typeface="+mn-lt"/>
              </a:rPr>
              <a:t>nn </a:t>
            </a:r>
            <a:r>
              <a:rPr lang="en-US" altLang="en-US" sz="1400" dirty="0">
                <a:latin typeface="+mn-lt"/>
              </a:rPr>
              <a:t>H</a:t>
            </a:r>
            <a:r>
              <a:rPr kumimoji="0" lang="en-US" altLang="en-US" sz="1400" b="0" i="0" u="none" strike="noStrike" cap="none" normalizeH="0" baseline="0" dirty="0">
                <a:ln>
                  <a:noFill/>
                </a:ln>
                <a:effectLst/>
                <a:latin typeface="+mn-lt"/>
              </a:rPr>
              <a:t>otel.</a:t>
            </a:r>
          </a:p>
          <a:p>
            <a:pPr marL="0" marR="0" lvl="0" indent="0" algn="just" defTabSz="914400" rtl="0" eaLnBrk="0" fontAlgn="base" latinLnBrk="0" hangingPunct="0">
              <a:spcBef>
                <a:spcPct val="0"/>
              </a:spcBef>
              <a:spcAft>
                <a:spcPts val="600"/>
              </a:spcAft>
              <a:buClrTx/>
              <a:buSzTx/>
              <a:buFontTx/>
              <a:buNone/>
              <a:tabLst/>
            </a:pPr>
            <a:br>
              <a:rPr kumimoji="0" lang="en-US" altLang="en-US" sz="1400" b="0" i="0" u="none" strike="noStrike" cap="none" normalizeH="0" baseline="0" dirty="0">
                <a:ln>
                  <a:noFill/>
                </a:ln>
                <a:effectLst/>
                <a:latin typeface="+mn-lt"/>
              </a:rPr>
            </a:br>
            <a:endParaRPr kumimoji="0" lang="en-US" altLang="en-US" sz="1400" b="0" i="0" u="none" strike="noStrike" cap="none" normalizeH="0" baseline="0" dirty="0">
              <a:ln>
                <a:noFill/>
              </a:ln>
              <a:effectLst/>
              <a:latin typeface="+mn-lt"/>
            </a:endParaRPr>
          </a:p>
        </p:txBody>
      </p:sp>
    </p:spTree>
    <p:extLst>
      <p:ext uri="{BB962C8B-B14F-4D97-AF65-F5344CB8AC3E}">
        <p14:creationId xmlns:p14="http://schemas.microsoft.com/office/powerpoint/2010/main" val="1310453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5E29F21-7089-74B9-A4D2-DA38196AF06A}"/>
              </a:ext>
            </a:extLst>
          </p:cNvPr>
          <p:cNvSpPr>
            <a:spLocks noGrp="1"/>
          </p:cNvSpPr>
          <p:nvPr>
            <p:ph type="title"/>
          </p:nvPr>
        </p:nvSpPr>
        <p:spPr>
          <a:xfrm>
            <a:off x="838200" y="401221"/>
            <a:ext cx="10515600" cy="1348065"/>
          </a:xfrm>
        </p:spPr>
        <p:txBody>
          <a:bodyPr>
            <a:normAutofit/>
          </a:bodyPr>
          <a:lstStyle/>
          <a:p>
            <a:r>
              <a:rPr lang="en-GB" sz="5400" b="1">
                <a:solidFill>
                  <a:srgbClr val="FFFFFF"/>
                </a:solidFill>
              </a:rPr>
              <a:t>Conclusion</a:t>
            </a:r>
          </a:p>
        </p:txBody>
      </p:sp>
      <p:sp>
        <p:nvSpPr>
          <p:cNvPr id="3" name="Content Placeholder 2">
            <a:extLst>
              <a:ext uri="{FF2B5EF4-FFF2-40B4-BE49-F238E27FC236}">
                <a16:creationId xmlns:a16="http://schemas.microsoft.com/office/drawing/2014/main" id="{82A89F7C-9D94-3F22-1F3A-64E6F63E5CE7}"/>
              </a:ext>
            </a:extLst>
          </p:cNvPr>
          <p:cNvSpPr>
            <a:spLocks noGrp="1"/>
          </p:cNvSpPr>
          <p:nvPr>
            <p:ph idx="1"/>
          </p:nvPr>
        </p:nvSpPr>
        <p:spPr>
          <a:xfrm>
            <a:off x="838200" y="2586789"/>
            <a:ext cx="10515600" cy="3590174"/>
          </a:xfrm>
        </p:spPr>
        <p:txBody>
          <a:bodyPr>
            <a:normAutofit/>
          </a:bodyPr>
          <a:lstStyle/>
          <a:p>
            <a:r>
              <a:rPr lang="en-GB" sz="2200" b="0" i="0" dirty="0">
                <a:effectLst/>
              </a:rPr>
              <a:t>To sum up, this training presentation has shed light on the crucial aspects of room cleaning standards at Premier Inn Hotels. </a:t>
            </a:r>
          </a:p>
          <a:p>
            <a:r>
              <a:rPr lang="en-GB" sz="2200" b="0" i="0" dirty="0">
                <a:effectLst/>
              </a:rPr>
              <a:t>It has underscored the room cleaning checklist, supported by Herzberg's Two Factor Theory, and a dedication to brand standards, safety, and industry best practices. By promoting employee engagement and showcasing practical examples, it is ready to sustain exceptional room standards, ensuring a secure, pristine, and hospitable atmosphere for our valued guests. </a:t>
            </a:r>
          </a:p>
          <a:p>
            <a:r>
              <a:rPr lang="en-GB" sz="2200" b="0" i="0" dirty="0">
                <a:effectLst/>
              </a:rPr>
              <a:t>The bedrock of our success lies in the consistent adherence to these standards</a:t>
            </a:r>
            <a:r>
              <a:rPr lang="en-GB" sz="2200" dirty="0"/>
              <a:t>.</a:t>
            </a:r>
          </a:p>
        </p:txBody>
      </p:sp>
    </p:spTree>
    <p:extLst>
      <p:ext uri="{BB962C8B-B14F-4D97-AF65-F5344CB8AC3E}">
        <p14:creationId xmlns:p14="http://schemas.microsoft.com/office/powerpoint/2010/main" val="1790931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29DA55-CA8C-3321-631F-51DBF43E6FAC}"/>
              </a:ext>
            </a:extLst>
          </p:cNvPr>
          <p:cNvSpPr>
            <a:spLocks noGrp="1"/>
          </p:cNvSpPr>
          <p:nvPr>
            <p:ph type="title"/>
          </p:nvPr>
        </p:nvSpPr>
        <p:spPr>
          <a:xfrm>
            <a:off x="838200" y="365125"/>
            <a:ext cx="10515600" cy="1325563"/>
          </a:xfrm>
        </p:spPr>
        <p:txBody>
          <a:bodyPr>
            <a:normAutofit/>
          </a:bodyPr>
          <a:lstStyle/>
          <a:p>
            <a:r>
              <a:rPr lang="en-GB" sz="5400" b="1" dirty="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2378A4-7F7E-68A0-B9BF-130F79F59F41}"/>
              </a:ext>
            </a:extLst>
          </p:cNvPr>
          <p:cNvSpPr>
            <a:spLocks noGrp="1"/>
          </p:cNvSpPr>
          <p:nvPr>
            <p:ph idx="1"/>
          </p:nvPr>
        </p:nvSpPr>
        <p:spPr>
          <a:xfrm>
            <a:off x="838200" y="1929384"/>
            <a:ext cx="10515600" cy="4545202"/>
          </a:xfrm>
        </p:spPr>
        <p:txBody>
          <a:bodyPr>
            <a:noAutofit/>
          </a:bodyPr>
          <a:lstStyle/>
          <a:p>
            <a:pPr algn="just"/>
            <a:r>
              <a:rPr lang="en-US" sz="1200" dirty="0">
                <a:effectLst/>
                <a:ea typeface="Calibri" panose="020F0502020204030204" pitchFamily="34" charset="0"/>
                <a:cs typeface="Times New Roman" panose="02020603050405020304" pitchFamily="18" charset="0"/>
              </a:rPr>
              <a:t>TripAdvisor Reviews - Available at: </a:t>
            </a:r>
            <a:r>
              <a:rPr lang="en-US" sz="1200" u="sng" dirty="0">
                <a:effectLst/>
                <a:ea typeface="Calibri" panose="020F0502020204030204" pitchFamily="34" charset="0"/>
                <a:cs typeface="Times New Roman" panose="02020603050405020304" pitchFamily="18" charset="0"/>
              </a:rPr>
              <a:t>https://www.tripadvisor.co.uk/Hotel_Review-g315967-d22861966-Reviews-Saffron_Walden_Hotel-Saffron_Walden_Essex_England.html</a:t>
            </a:r>
            <a:br>
              <a:rPr lang="en-US" sz="1200" dirty="0">
                <a:effectLst/>
                <a:ea typeface="Calibri" panose="020F0502020204030204" pitchFamily="34" charset="0"/>
                <a:cs typeface="Times New Roman" panose="02020603050405020304" pitchFamily="18" charset="0"/>
              </a:rPr>
            </a:br>
            <a:r>
              <a:rPr lang="en-US" sz="1200" dirty="0">
                <a:effectLst/>
                <a:ea typeface="Calibri" panose="020F0502020204030204" pitchFamily="34" charset="0"/>
                <a:cs typeface="Times New Roman" panose="02020603050405020304" pitchFamily="18" charset="0"/>
              </a:rPr>
              <a:t>[Accessed 2nd 11 2023].</a:t>
            </a:r>
          </a:p>
          <a:p>
            <a:pPr algn="just"/>
            <a:r>
              <a:rPr lang="en-US" sz="1200" dirty="0" err="1">
                <a:effectLst/>
              </a:rPr>
              <a:t>Rijal</a:t>
            </a:r>
            <a:r>
              <a:rPr lang="en-US" sz="1200" dirty="0">
                <a:effectLst/>
              </a:rPr>
              <a:t>, S. (2023). The Importance of Community Involvement in Public Management Planning and Decision-Making Processes. </a:t>
            </a:r>
            <a:r>
              <a:rPr lang="en-US" sz="1200" i="1" dirty="0">
                <a:effectLst/>
              </a:rPr>
              <a:t>Journal of Contemporary Administration and Management (ADMAN)</a:t>
            </a:r>
            <a:r>
              <a:rPr lang="en-US" sz="1200" dirty="0">
                <a:effectLst/>
              </a:rPr>
              <a:t>, [online] 1(2), pp.84–92. </a:t>
            </a:r>
            <a:r>
              <a:rPr lang="en-US" sz="1200" dirty="0" err="1">
                <a:effectLst/>
              </a:rPr>
              <a:t>doi:https</a:t>
            </a:r>
            <a:r>
              <a:rPr lang="en-US" sz="1200" dirty="0">
                <a:effectLst/>
              </a:rPr>
              <a:t>://doi.org/10.61100/adman.v1i2.27.</a:t>
            </a:r>
          </a:p>
          <a:p>
            <a:pPr algn="just"/>
            <a:r>
              <a:rPr lang="en-GB" sz="1200" dirty="0"/>
              <a:t>Holston-</a:t>
            </a:r>
            <a:r>
              <a:rPr lang="en-GB" sz="1200" dirty="0" err="1"/>
              <a:t>Okae</a:t>
            </a:r>
            <a:r>
              <a:rPr lang="en-GB" sz="1200" dirty="0"/>
              <a:t>, B. L., &amp; Mushi, R. J. (2018). Employee Turnover in the Hospitality Industry using Herzberg’s Two-Factor Motivation-Hygiene Theory. International Journal of Academic Research in Business and Social Sciences, 8(1), 218–248. </a:t>
            </a:r>
            <a:r>
              <a:rPr lang="en-GB" sz="1200" dirty="0" err="1"/>
              <a:t>DOI:http</a:t>
            </a:r>
            <a:r>
              <a:rPr lang="en-GB" sz="1200" dirty="0"/>
              <a:t>://dx.doi.org/10.6007/IJARBSS/v8-i1/3805 10.6007/IJARBSS/v8-i1/3778 .</a:t>
            </a:r>
          </a:p>
          <a:p>
            <a:pPr algn="just"/>
            <a:r>
              <a:rPr lang="en-GB" sz="1200" dirty="0" err="1">
                <a:effectLst/>
              </a:rPr>
              <a:t>Wilcher</a:t>
            </a:r>
            <a:r>
              <a:rPr lang="en-GB" sz="1200" dirty="0">
                <a:effectLst/>
              </a:rPr>
              <a:t>, M.M., 2018. Strategies of employee engagement in franchise hotels from the perspectives of frontline employees and their managers (Doctoral dissertation, Capella University).</a:t>
            </a:r>
            <a:r>
              <a:rPr lang="en-GB" sz="1200" dirty="0"/>
              <a:t> </a:t>
            </a:r>
            <a:r>
              <a:rPr lang="en-GB" sz="1200" dirty="0" err="1"/>
              <a:t>DOI:http</a:t>
            </a:r>
            <a:r>
              <a:rPr lang="en-GB" sz="1200" dirty="0"/>
              <a:t>://dx.doi.org/65.076806/fbee6103.c/18750</a:t>
            </a:r>
          </a:p>
          <a:p>
            <a:pPr algn="just"/>
            <a:r>
              <a:rPr lang="en-US" sz="1200" dirty="0" err="1">
                <a:effectLst/>
              </a:rPr>
              <a:t>Manhas</a:t>
            </a:r>
            <a:r>
              <a:rPr lang="en-US" sz="1200" dirty="0">
                <a:effectLst/>
              </a:rPr>
              <a:t>, P.S. and </a:t>
            </a:r>
            <a:r>
              <a:rPr lang="en-US" sz="1200" dirty="0" err="1">
                <a:effectLst/>
              </a:rPr>
              <a:t>Tukamushaba</a:t>
            </a:r>
            <a:r>
              <a:rPr lang="en-US" sz="1200" dirty="0">
                <a:effectLst/>
              </a:rPr>
              <a:t>, E.K. (2015). Understanding service experience and its impact on brand image in the hospitality sector. </a:t>
            </a:r>
            <a:r>
              <a:rPr lang="en-US" sz="1200" i="1" dirty="0">
                <a:effectLst/>
              </a:rPr>
              <a:t>International Journal of Hospitality Management</a:t>
            </a:r>
            <a:r>
              <a:rPr lang="en-US" sz="1200" dirty="0">
                <a:effectLst/>
              </a:rPr>
              <a:t>, [online] 45, pp.77–87. </a:t>
            </a:r>
            <a:r>
              <a:rPr lang="en-US" sz="1200" dirty="0" err="1">
                <a:effectLst/>
              </a:rPr>
              <a:t>doi:https</a:t>
            </a:r>
            <a:r>
              <a:rPr lang="en-US" sz="1200" dirty="0">
                <a:effectLst/>
              </a:rPr>
              <a:t>://doi.org/10.1016/j.ijhm.2014.11.010.</a:t>
            </a:r>
          </a:p>
          <a:p>
            <a:pPr algn="just"/>
            <a:r>
              <a:rPr lang="en-US" sz="1200" dirty="0">
                <a:effectLst/>
                <a:ea typeface="Carlito"/>
                <a:cs typeface="Carlito"/>
              </a:rPr>
              <a:t>Ali, </a:t>
            </a:r>
            <a:r>
              <a:rPr lang="en-US" sz="1200" dirty="0" err="1">
                <a:effectLst/>
                <a:ea typeface="Carlito"/>
                <a:cs typeface="Carlito"/>
              </a:rPr>
              <a:t>Bayad</a:t>
            </a:r>
            <a:r>
              <a:rPr lang="en-US" sz="1200" dirty="0">
                <a:effectLst/>
                <a:ea typeface="Carlito"/>
                <a:cs typeface="Carlito"/>
              </a:rPr>
              <a:t> &amp; </a:t>
            </a:r>
            <a:r>
              <a:rPr lang="en-US" sz="1200" dirty="0" err="1">
                <a:effectLst/>
                <a:ea typeface="Carlito"/>
                <a:cs typeface="Carlito"/>
              </a:rPr>
              <a:t>Gardi</a:t>
            </a:r>
            <a:r>
              <a:rPr lang="en-US" sz="1200" dirty="0">
                <a:effectLst/>
                <a:ea typeface="Carlito"/>
                <a:cs typeface="Carlito"/>
              </a:rPr>
              <a:t>, Bayar &amp; Othman, Baban &amp; Ahmed, </a:t>
            </a:r>
            <a:r>
              <a:rPr lang="en-US" sz="1200" dirty="0" err="1">
                <a:effectLst/>
                <a:ea typeface="Carlito"/>
                <a:cs typeface="Carlito"/>
              </a:rPr>
              <a:t>Shahla</a:t>
            </a:r>
            <a:r>
              <a:rPr lang="en-US" sz="1200" dirty="0">
                <a:effectLst/>
                <a:ea typeface="Carlito"/>
                <a:cs typeface="Carlito"/>
              </a:rPr>
              <a:t> &amp; Ismael, </a:t>
            </a:r>
            <a:r>
              <a:rPr lang="en-US" sz="1200" dirty="0" err="1">
                <a:effectLst/>
                <a:ea typeface="Carlito"/>
                <a:cs typeface="Carlito"/>
              </a:rPr>
              <a:t>Nechirwan</a:t>
            </a:r>
            <a:r>
              <a:rPr lang="en-US" sz="1200" dirty="0">
                <a:effectLst/>
                <a:ea typeface="Carlito"/>
                <a:cs typeface="Carlito"/>
              </a:rPr>
              <a:t> &amp; </a:t>
            </a:r>
            <a:r>
              <a:rPr lang="en-US" sz="1200" dirty="0" err="1">
                <a:effectLst/>
                <a:ea typeface="Carlito"/>
                <a:cs typeface="Carlito"/>
              </a:rPr>
              <a:t>A.hamza</a:t>
            </a:r>
            <a:r>
              <a:rPr lang="en-US" sz="1200" dirty="0">
                <a:effectLst/>
                <a:ea typeface="Carlito"/>
                <a:cs typeface="Carlito"/>
              </a:rPr>
              <a:t>, </a:t>
            </a:r>
            <a:r>
              <a:rPr lang="en-US" sz="1200" dirty="0" err="1">
                <a:effectLst/>
                <a:ea typeface="Carlito"/>
                <a:cs typeface="Carlito"/>
              </a:rPr>
              <a:t>Pshdar</a:t>
            </a:r>
            <a:r>
              <a:rPr lang="en-US" sz="1200" dirty="0">
                <a:effectLst/>
                <a:ea typeface="Carlito"/>
                <a:cs typeface="Carlito"/>
              </a:rPr>
              <a:t> &amp; Aziz, Hassan &amp; Sabir, </a:t>
            </a:r>
            <a:r>
              <a:rPr lang="en-US" sz="1200" dirty="0" err="1">
                <a:effectLst/>
                <a:ea typeface="Carlito"/>
                <a:cs typeface="Carlito"/>
              </a:rPr>
              <a:t>Bawan</a:t>
            </a:r>
            <a:r>
              <a:rPr lang="en-US" sz="1200" dirty="0">
                <a:effectLst/>
                <a:ea typeface="Carlito"/>
                <a:cs typeface="Carlito"/>
              </a:rPr>
              <a:t> &amp; </a:t>
            </a:r>
            <a:r>
              <a:rPr lang="en-US" sz="1200" dirty="0" err="1">
                <a:effectLst/>
                <a:ea typeface="Carlito"/>
                <a:cs typeface="Carlito"/>
              </a:rPr>
              <a:t>Sorguli</a:t>
            </a:r>
            <a:r>
              <a:rPr lang="en-US" sz="1200" dirty="0">
                <a:effectLst/>
                <a:ea typeface="Carlito"/>
                <a:cs typeface="Carlito"/>
              </a:rPr>
              <a:t>, </a:t>
            </a:r>
            <a:r>
              <a:rPr lang="en-US" sz="1200" dirty="0" err="1">
                <a:effectLst/>
                <a:ea typeface="Carlito"/>
                <a:cs typeface="Carlito"/>
              </a:rPr>
              <a:t>Sarhang</a:t>
            </a:r>
            <a:r>
              <a:rPr lang="en-US" sz="1200" dirty="0">
                <a:effectLst/>
                <a:ea typeface="Carlito"/>
                <a:cs typeface="Carlito"/>
              </a:rPr>
              <a:t> &amp; Anwar, </a:t>
            </a:r>
            <a:r>
              <a:rPr lang="en-US" sz="1200" dirty="0" err="1">
                <a:effectLst/>
                <a:ea typeface="Carlito"/>
                <a:cs typeface="Carlito"/>
              </a:rPr>
              <a:t>Kofand</a:t>
            </a:r>
            <a:r>
              <a:rPr lang="en-US" sz="1200" dirty="0">
                <a:effectLst/>
                <a:ea typeface="Carlito"/>
                <a:cs typeface="Carlito"/>
              </a:rPr>
              <a:t>. (2021). Hotel Service Quality: The Impact of Service Quality on Customer Satisfaction in Hospitality. International Journal of Engineering, Business and Management. 5. 10.22161/ijebm.5.3.2.</a:t>
            </a:r>
          </a:p>
          <a:p>
            <a:pPr algn="just"/>
            <a:r>
              <a:rPr lang="en-GB" sz="1200" b="0" i="0" dirty="0">
                <a:effectLst/>
              </a:rPr>
              <a:t>Singh, A., 2015. Hotels Housekeeping Innovative Trends and Modern Practices-An overview. </a:t>
            </a:r>
            <a:r>
              <a:rPr lang="en-GB" sz="1200" b="0" i="1" dirty="0">
                <a:effectLst/>
              </a:rPr>
              <a:t>Journal for Studies in Management and Planning</a:t>
            </a:r>
            <a:r>
              <a:rPr lang="en-GB" sz="1200" b="0" i="0" dirty="0">
                <a:effectLst/>
              </a:rPr>
              <a:t>, </a:t>
            </a:r>
            <a:r>
              <a:rPr lang="en-GB" sz="1200" b="0" i="1" dirty="0">
                <a:effectLst/>
              </a:rPr>
              <a:t>1</a:t>
            </a:r>
            <a:r>
              <a:rPr lang="en-GB" sz="1200" b="0" i="0" dirty="0">
                <a:effectLst/>
              </a:rPr>
              <a:t>(3), pp.540-548.</a:t>
            </a:r>
            <a:endParaRPr lang="en-US" sz="1200" b="0" i="0" dirty="0"/>
          </a:p>
          <a:p>
            <a:pPr algn="just"/>
            <a:r>
              <a:rPr lang="en-GB" sz="1200" b="0" i="0" dirty="0" err="1">
                <a:effectLst/>
              </a:rPr>
              <a:t>Siguaw</a:t>
            </a:r>
            <a:r>
              <a:rPr lang="en-GB" sz="1200" b="0" i="0" dirty="0">
                <a:effectLst/>
              </a:rPr>
              <a:t>, J.A. and </a:t>
            </a:r>
            <a:r>
              <a:rPr lang="en-GB" sz="1200" b="0" i="0" dirty="0" err="1">
                <a:effectLst/>
              </a:rPr>
              <a:t>Enz</a:t>
            </a:r>
            <a:r>
              <a:rPr lang="en-GB" sz="1200" b="0" i="0" dirty="0">
                <a:effectLst/>
              </a:rPr>
              <a:t>, C.A., 1999. Best practices in hotel operations. </a:t>
            </a:r>
            <a:r>
              <a:rPr lang="en-GB" sz="1200" b="0" i="1" dirty="0">
                <a:effectLst/>
              </a:rPr>
              <a:t>Cornell Hotel and Restaurant Administration Quarterly</a:t>
            </a:r>
            <a:r>
              <a:rPr lang="en-GB" sz="1200" b="0" i="0" dirty="0">
                <a:effectLst/>
              </a:rPr>
              <a:t>, </a:t>
            </a:r>
            <a:r>
              <a:rPr lang="en-GB" sz="1200" b="0" i="1" dirty="0">
                <a:effectLst/>
              </a:rPr>
              <a:t>40</a:t>
            </a:r>
            <a:r>
              <a:rPr lang="en-GB" sz="1200" b="0" i="0" dirty="0">
                <a:effectLst/>
              </a:rPr>
              <a:t>(6), pp.42-53.</a:t>
            </a:r>
            <a:r>
              <a:rPr lang="en-US" sz="1200" dirty="0">
                <a:effectLst/>
              </a:rPr>
              <a:t>DOI: </a:t>
            </a:r>
            <a:r>
              <a:rPr lang="en-GB" sz="1200" b="0" i="0" dirty="0">
                <a:solidFill>
                  <a:srgbClr val="0563C1"/>
                </a:solidFill>
                <a:effectLst/>
                <a:hlinkClick r:id="rId2">
                  <a:extLst>
                    <a:ext uri="{A12FA001-AC4F-418D-AE19-62706E023703}">
                      <ahyp:hlinkClr xmlns:ahyp="http://schemas.microsoft.com/office/drawing/2018/hyperlinkcolor" val="tx"/>
                    </a:ext>
                  </a:extLst>
                </a:hlinkClick>
              </a:rPr>
              <a:t>https://doi.org/</a:t>
            </a:r>
            <a:r>
              <a:rPr lang="en-GB" sz="1200" b="0" i="0" dirty="0">
                <a:effectLst/>
                <a:hlinkClick r:id="rId2">
                  <a:extLst>
                    <a:ext uri="{A12FA001-AC4F-418D-AE19-62706E023703}">
                      <ahyp:hlinkClr xmlns:ahyp="http://schemas.microsoft.com/office/drawing/2018/hyperlinkcolor" val="tx"/>
                    </a:ext>
                  </a:extLst>
                </a:hlinkClick>
              </a:rPr>
              <a:t>10.1177/001088040304400516</a:t>
            </a:r>
            <a:endParaRPr lang="en-GB" sz="1200" b="0" i="0" dirty="0">
              <a:effectLst/>
            </a:endParaRPr>
          </a:p>
          <a:p>
            <a:pPr algn="just"/>
            <a:r>
              <a:rPr lang="en-GB" sz="1200" b="0" i="0" dirty="0" err="1">
                <a:effectLst/>
              </a:rPr>
              <a:t>Çiçek</a:t>
            </a:r>
            <a:r>
              <a:rPr lang="en-GB" sz="1200" b="0" i="0" dirty="0">
                <a:effectLst/>
              </a:rPr>
              <a:t>, B. and </a:t>
            </a:r>
            <a:r>
              <a:rPr lang="en-GB" sz="1200" b="0" i="0" dirty="0" err="1">
                <a:effectLst/>
              </a:rPr>
              <a:t>Erkal</a:t>
            </a:r>
            <a:r>
              <a:rPr lang="en-GB" sz="1200" b="0" i="0" dirty="0">
                <a:effectLst/>
              </a:rPr>
              <a:t>, S., 2016. Determination of occupational health and safety practices and the level of perception of safety culture from the perspective of housekeeping personnel in hospitals </a:t>
            </a:r>
            <a:r>
              <a:rPr lang="en-GB" sz="1200" b="0" i="0" dirty="0" err="1">
                <a:effectLst/>
              </a:rPr>
              <a:t>Hastanelerde</a:t>
            </a:r>
            <a:r>
              <a:rPr lang="en-GB" sz="1200" b="0" i="0" dirty="0">
                <a:effectLst/>
              </a:rPr>
              <a:t> </a:t>
            </a:r>
            <a:r>
              <a:rPr lang="en-GB" sz="1200" b="0" i="0" dirty="0" err="1">
                <a:effectLst/>
              </a:rPr>
              <a:t>kurum</a:t>
            </a:r>
            <a:r>
              <a:rPr lang="en-GB" sz="1200" b="0" i="0" dirty="0">
                <a:effectLst/>
              </a:rPr>
              <a:t> </a:t>
            </a:r>
            <a:r>
              <a:rPr lang="en-GB" sz="1200" b="0" i="0" dirty="0" err="1">
                <a:effectLst/>
              </a:rPr>
              <a:t>ev</a:t>
            </a:r>
            <a:r>
              <a:rPr lang="en-GB" sz="1200" b="0" i="0" dirty="0">
                <a:effectLst/>
              </a:rPr>
              <a:t> </a:t>
            </a:r>
            <a:r>
              <a:rPr lang="en-GB" sz="1200" b="0" i="0" dirty="0" err="1">
                <a:effectLst/>
              </a:rPr>
              <a:t>idaresi</a:t>
            </a:r>
            <a:r>
              <a:rPr lang="en-GB" sz="1200" b="0" i="0" dirty="0">
                <a:effectLst/>
              </a:rPr>
              <a:t> </a:t>
            </a:r>
            <a:r>
              <a:rPr lang="en-GB" sz="1200" b="0" i="0" dirty="0" err="1">
                <a:effectLst/>
              </a:rPr>
              <a:t>personeli</a:t>
            </a:r>
            <a:r>
              <a:rPr lang="en-GB" sz="1200" b="0" i="0" dirty="0">
                <a:effectLst/>
              </a:rPr>
              <a:t> </a:t>
            </a:r>
            <a:r>
              <a:rPr lang="en-GB" sz="1200" b="0" i="0" dirty="0" err="1">
                <a:effectLst/>
              </a:rPr>
              <a:t>perspektifinden</a:t>
            </a:r>
            <a:r>
              <a:rPr lang="en-GB" sz="1200" b="0" i="0" dirty="0">
                <a:effectLst/>
              </a:rPr>
              <a:t> </a:t>
            </a:r>
            <a:r>
              <a:rPr lang="en-GB" sz="1200" b="0" i="0" dirty="0" err="1">
                <a:effectLst/>
              </a:rPr>
              <a:t>iş</a:t>
            </a:r>
            <a:r>
              <a:rPr lang="en-GB" sz="1200" b="0" i="0" dirty="0">
                <a:effectLst/>
              </a:rPr>
              <a:t> </a:t>
            </a:r>
            <a:r>
              <a:rPr lang="en-GB" sz="1200" b="0" i="0" dirty="0" err="1">
                <a:effectLst/>
              </a:rPr>
              <a:t>sağlığı</a:t>
            </a:r>
            <a:r>
              <a:rPr lang="en-GB" sz="1200" b="0" i="0" dirty="0">
                <a:effectLst/>
              </a:rPr>
              <a:t> </a:t>
            </a:r>
            <a:r>
              <a:rPr lang="en-GB" sz="1200" b="0" i="0" dirty="0" err="1">
                <a:effectLst/>
              </a:rPr>
              <a:t>ve</a:t>
            </a:r>
            <a:r>
              <a:rPr lang="en-GB" sz="1200" b="0" i="0" dirty="0">
                <a:effectLst/>
              </a:rPr>
              <a:t> </a:t>
            </a:r>
            <a:r>
              <a:rPr lang="en-GB" sz="1200" b="0" i="0" dirty="0" err="1">
                <a:effectLst/>
              </a:rPr>
              <a:t>güvenliği</a:t>
            </a:r>
            <a:r>
              <a:rPr lang="en-GB" sz="1200" b="0" i="0" dirty="0">
                <a:effectLst/>
              </a:rPr>
              <a:t> </a:t>
            </a:r>
            <a:r>
              <a:rPr lang="en-GB" sz="1200" b="0" i="0" dirty="0" err="1">
                <a:effectLst/>
              </a:rPr>
              <a:t>uygulamalarının</a:t>
            </a:r>
            <a:r>
              <a:rPr lang="en-GB" sz="1200" b="0" i="0" dirty="0">
                <a:effectLst/>
              </a:rPr>
              <a:t> </a:t>
            </a:r>
            <a:r>
              <a:rPr lang="en-GB" sz="1200" b="0" i="0" dirty="0" err="1">
                <a:effectLst/>
              </a:rPr>
              <a:t>ve</a:t>
            </a:r>
            <a:r>
              <a:rPr lang="en-GB" sz="1200" b="0" i="0" dirty="0">
                <a:effectLst/>
              </a:rPr>
              <a:t> </a:t>
            </a:r>
            <a:r>
              <a:rPr lang="en-GB" sz="1200" b="0" i="0" dirty="0" err="1">
                <a:effectLst/>
              </a:rPr>
              <a:t>güvenlik</a:t>
            </a:r>
            <a:r>
              <a:rPr lang="en-GB" sz="1200" b="0" i="0" dirty="0">
                <a:effectLst/>
              </a:rPr>
              <a:t> </a:t>
            </a:r>
            <a:r>
              <a:rPr lang="en-GB" sz="1200" b="0" i="0" dirty="0" err="1">
                <a:effectLst/>
              </a:rPr>
              <a:t>kültürüne</a:t>
            </a:r>
            <a:r>
              <a:rPr lang="en-GB" sz="1200" b="0" i="0" dirty="0">
                <a:effectLst/>
              </a:rPr>
              <a:t> </a:t>
            </a:r>
            <a:r>
              <a:rPr lang="en-GB" sz="1200" b="0" i="0" dirty="0" err="1">
                <a:effectLst/>
              </a:rPr>
              <a:t>ilişkin</a:t>
            </a:r>
            <a:r>
              <a:rPr lang="en-GB" sz="1200" b="0" i="0" dirty="0">
                <a:effectLst/>
              </a:rPr>
              <a:t> </a:t>
            </a:r>
            <a:r>
              <a:rPr lang="en-GB" sz="1200" b="0" i="0" dirty="0" err="1">
                <a:effectLst/>
              </a:rPr>
              <a:t>algı</a:t>
            </a:r>
            <a:r>
              <a:rPr lang="en-GB" sz="1200" b="0" i="0" dirty="0">
                <a:effectLst/>
              </a:rPr>
              <a:t> </a:t>
            </a:r>
            <a:r>
              <a:rPr lang="en-GB" sz="1200" b="0" i="0" dirty="0" err="1">
                <a:effectLst/>
              </a:rPr>
              <a:t>düzeylerinin</a:t>
            </a:r>
            <a:r>
              <a:rPr lang="en-GB" sz="1200" b="0" i="0" dirty="0">
                <a:effectLst/>
              </a:rPr>
              <a:t> </a:t>
            </a:r>
            <a:r>
              <a:rPr lang="en-GB" sz="1200" b="0" i="0" dirty="0" err="1">
                <a:effectLst/>
              </a:rPr>
              <a:t>belirlenmesi</a:t>
            </a:r>
            <a:r>
              <a:rPr lang="en-GB" sz="1200" b="0" i="0" dirty="0">
                <a:effectLst/>
              </a:rPr>
              <a:t>. </a:t>
            </a:r>
            <a:r>
              <a:rPr lang="en-GB" sz="1200" b="0" i="1" dirty="0">
                <a:effectLst/>
              </a:rPr>
              <a:t>Journal of Human Sciences</a:t>
            </a:r>
            <a:r>
              <a:rPr lang="en-GB" sz="1200" b="0" i="0" dirty="0">
                <a:effectLst/>
              </a:rPr>
              <a:t>, </a:t>
            </a:r>
            <a:r>
              <a:rPr lang="en-GB" sz="1200" b="0" i="1" dirty="0">
                <a:effectLst/>
              </a:rPr>
              <a:t>13</a:t>
            </a:r>
            <a:r>
              <a:rPr lang="en-GB" sz="1200" b="0" i="0" dirty="0">
                <a:effectLst/>
              </a:rPr>
              <a:t>(3), pp.4416-4431.</a:t>
            </a:r>
            <a:endParaRPr lang="en-GB" sz="1200" dirty="0">
              <a:effectLst/>
              <a:ea typeface="Carlito"/>
              <a:cs typeface="Carlito"/>
            </a:endParaRPr>
          </a:p>
          <a:p>
            <a:endParaRPr lang="en-US" sz="1200" dirty="0">
              <a:effectLst/>
            </a:endParaRPr>
          </a:p>
          <a:p>
            <a:endParaRPr lang="en-GB" sz="1200" dirty="0"/>
          </a:p>
        </p:txBody>
      </p:sp>
    </p:spTree>
    <p:extLst>
      <p:ext uri="{BB962C8B-B14F-4D97-AF65-F5344CB8AC3E}">
        <p14:creationId xmlns:p14="http://schemas.microsoft.com/office/powerpoint/2010/main" val="39193203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448A9-DB61-5236-7C8D-5EB645F83939}"/>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76F8A3EF-59C3-65C1-E403-97424759573B}"/>
              </a:ext>
            </a:extLst>
          </p:cNvPr>
          <p:cNvSpPr>
            <a:spLocks noGrp="1"/>
          </p:cNvSpPr>
          <p:nvPr>
            <p:ph idx="1"/>
          </p:nvPr>
        </p:nvSpPr>
        <p:spPr/>
        <p:txBody>
          <a:bodyPr/>
          <a:lstStyle/>
          <a:p>
            <a:r>
              <a:rPr lang="en-US" sz="1400" dirty="0">
                <a:effectLst/>
                <a:ea typeface="Calibri" panose="020F0502020204030204" pitchFamily="34" charset="0"/>
                <a:cs typeface="Times New Roman" panose="02020603050405020304" pitchFamily="18" charset="0"/>
              </a:rPr>
              <a:t>TripAdvisor Reviews - Available at: </a:t>
            </a:r>
            <a:r>
              <a:rPr lang="en-US" sz="1400" u="sng" dirty="0">
                <a:effectLst/>
                <a:ea typeface="Calibri" panose="020F0502020204030204" pitchFamily="34" charset="0"/>
                <a:cs typeface="Times New Roman" panose="02020603050405020304" pitchFamily="18" charset="0"/>
              </a:rPr>
              <a:t>https://www.tripadvisor.co.uk/Hotel_Review-g315967-d22861966-Reviews-Saffron_Walden_Hotel-Saffron_Walden_Essex_England.html</a:t>
            </a:r>
            <a:br>
              <a:rPr lang="en-US" sz="1400" dirty="0">
                <a:effectLst/>
                <a:ea typeface="Calibri" panose="020F0502020204030204" pitchFamily="34" charset="0"/>
                <a:cs typeface="Times New Roman" panose="02020603050405020304" pitchFamily="18" charset="0"/>
              </a:rPr>
            </a:br>
            <a:r>
              <a:rPr lang="en-US" sz="1400" dirty="0">
                <a:effectLst/>
                <a:ea typeface="Calibri" panose="020F0502020204030204" pitchFamily="34" charset="0"/>
                <a:cs typeface="Times New Roman" panose="02020603050405020304" pitchFamily="18" charset="0"/>
              </a:rPr>
              <a:t>[Accessed 2nd 11 2023].</a:t>
            </a:r>
          </a:p>
          <a:p>
            <a:r>
              <a:rPr lang="en-US" sz="1400" dirty="0" err="1">
                <a:effectLst/>
              </a:rPr>
              <a:t>Rijal</a:t>
            </a:r>
            <a:r>
              <a:rPr lang="en-US" sz="1400" dirty="0">
                <a:effectLst/>
              </a:rPr>
              <a:t>, S. (2023). The Importance of Community Involvement in Public Management Planning and Decision-Making Processes. </a:t>
            </a:r>
            <a:r>
              <a:rPr lang="en-US" sz="1400" i="1" dirty="0">
                <a:effectLst/>
              </a:rPr>
              <a:t>Journal of Contemporary Administration and Management (ADMAN)</a:t>
            </a:r>
            <a:r>
              <a:rPr lang="en-US" sz="1400" dirty="0">
                <a:effectLst/>
              </a:rPr>
              <a:t>, [online] 1(2), pp.84–92. </a:t>
            </a:r>
            <a:r>
              <a:rPr lang="en-US" sz="1400" dirty="0" err="1">
                <a:effectLst/>
              </a:rPr>
              <a:t>doi:https</a:t>
            </a:r>
            <a:r>
              <a:rPr lang="en-US" sz="1400" dirty="0">
                <a:effectLst/>
              </a:rPr>
              <a:t>://doi.org/10.61100/adman.v1i2.27.</a:t>
            </a:r>
          </a:p>
          <a:p>
            <a:r>
              <a:rPr lang="en-GB" sz="1400" dirty="0"/>
              <a:t>Holston-</a:t>
            </a:r>
            <a:r>
              <a:rPr lang="en-GB" sz="1400" dirty="0" err="1"/>
              <a:t>Okae</a:t>
            </a:r>
            <a:r>
              <a:rPr lang="en-GB" sz="1400" dirty="0"/>
              <a:t>, B. L., &amp; Mushi, R. J. (2018). Employee Turnover in the Hospitality Industry using Herzberg’s Two-Factor Motivation-Hygiene Theory. International Journal of Academic Research in Business and Social Sciences, 8(1), 218–248. </a:t>
            </a:r>
            <a:r>
              <a:rPr lang="en-GB" sz="1400" dirty="0" err="1"/>
              <a:t>DOI:http</a:t>
            </a:r>
            <a:r>
              <a:rPr lang="en-GB" sz="1400" dirty="0"/>
              <a:t>://dx.doi.org/10.6007/IJARBSS/v8-i1/3805 10.6007/IJARBSS/v8-i1/3778 .</a:t>
            </a:r>
          </a:p>
          <a:p>
            <a:r>
              <a:rPr lang="en-GB" sz="1400" dirty="0" err="1">
                <a:effectLst/>
              </a:rPr>
              <a:t>Wilcher</a:t>
            </a:r>
            <a:r>
              <a:rPr lang="en-GB" sz="1400" dirty="0">
                <a:effectLst/>
              </a:rPr>
              <a:t>, M.M., 2018. Strategies of employee engagement in franchise hotels from the perspectives of frontline employees and their managers (Doctoral dissertation, Capella University).</a:t>
            </a:r>
            <a:r>
              <a:rPr lang="en-GB" sz="1400" dirty="0"/>
              <a:t> </a:t>
            </a:r>
            <a:r>
              <a:rPr lang="en-GB" sz="1400" dirty="0" err="1"/>
              <a:t>DOI:http</a:t>
            </a:r>
            <a:r>
              <a:rPr lang="en-GB" sz="1400" dirty="0"/>
              <a:t>://dx.doi.org/65.076806/fbee6103.c/18750</a:t>
            </a:r>
            <a:endParaRPr lang="en-GB" sz="2000" dirty="0"/>
          </a:p>
        </p:txBody>
      </p:sp>
    </p:spTree>
    <p:extLst>
      <p:ext uri="{BB962C8B-B14F-4D97-AF65-F5344CB8AC3E}">
        <p14:creationId xmlns:p14="http://schemas.microsoft.com/office/powerpoint/2010/main" val="34159810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10236</TotalTime>
  <Words>2194</Words>
  <Application>Microsoft Office PowerPoint</Application>
  <PresentationFormat>Widescreen</PresentationFormat>
  <Paragraphs>89</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BMIH4006 Operating Hotel Facilities </vt:lpstr>
      <vt:lpstr>Component 3: Presentation on room cleaning checklist created for component two </vt:lpstr>
      <vt:lpstr>Introduction</vt:lpstr>
      <vt:lpstr>Cleaning Checklist</vt:lpstr>
      <vt:lpstr>Branding Standards</vt:lpstr>
      <vt:lpstr>Herzberg’s Two-Factor Employee Engagement Model </vt:lpstr>
      <vt:lpstr>Employee Engagement at Premier inn Hotel</vt:lpstr>
      <vt:lpstr>Impact of Engaged Employees</vt:lpstr>
      <vt:lpstr>Industry Best Practices</vt:lpstr>
      <vt:lpstr>Real Life Examples</vt:lpstr>
      <vt:lpstr>Health &amp; Safety </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 </dc:title>
  <dc:creator>Wazadur Chowdhury (2222624)</dc:creator>
  <cp:lastModifiedBy>Wazadur Chowdhury (2222624)</cp:lastModifiedBy>
  <cp:revision>28</cp:revision>
  <dcterms:created xsi:type="dcterms:W3CDTF">2023-11-05T23:23:41Z</dcterms:created>
  <dcterms:modified xsi:type="dcterms:W3CDTF">2023-11-13T01:59:57Z</dcterms:modified>
</cp:coreProperties>
</file>