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8DF89E4-F509-482A-B704-C4D69E6ECF4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A5E213-8606-438D-AA9D-F385E58C26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ECA22A-B796-45D4-83E0-021555ABE0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5BD1A6-75C2-4A11-9F90-D2DD012CA1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A1936B-AF33-4FA6-AB21-69BAD10EB1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0F5104-F9F1-4CD3-A6FD-8054120408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38EAE-50FD-45D5-92F6-F12AC6E4B1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951489-5AA5-463A-993E-CE6C8A0FC8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FE5A29-785E-4335-982D-7C1FBC8929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88B864-6518-4AAE-B253-93AC6FF5BF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03C08D-7225-4E67-9444-B359CC3A30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012B6-2B12-4611-B136-214C1D36F4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A2B64F5-B3B6-4DC2-89A8-A981DEF1D36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1128F-585B-4C99-A863-3B373064802C}" type="slidenum">
              <a:rPr lang="en-US"/>
              <a:pPr/>
              <a:t>1</a:t>
            </a:fld>
            <a:endParaRPr lang="en-US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755650" y="549275"/>
            <a:ext cx="7561263" cy="404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Electric Shock</a:t>
            </a:r>
          </a:p>
          <a:p>
            <a:pPr algn="ctr"/>
            <a:endParaRPr lang="en-US" sz="28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The passage of electric current through the body of such magnitude as to have significant harmful effects.</a:t>
            </a:r>
          </a:p>
          <a:p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The following diagram illustrates the generally accepted effects of current passing through the human body.</a:t>
            </a:r>
          </a:p>
          <a:p>
            <a:pPr>
              <a:spcBef>
                <a:spcPct val="50000"/>
              </a:spcBef>
            </a:pPr>
            <a:endParaRPr lang="en-US" sz="24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16F0-577E-4643-96B4-13D4C8C6641F}" type="slidenum">
              <a:rPr lang="en-US"/>
              <a:pPr/>
              <a:t>2</a:t>
            </a:fld>
            <a:endParaRPr lang="en-US"/>
          </a:p>
        </p:txBody>
      </p:sp>
      <p:graphicFrame>
        <p:nvGraphicFramePr>
          <p:cNvPr id="3140" name="Group 68"/>
          <p:cNvGraphicFramePr>
            <a:graphicFrameLocks noGrp="1"/>
          </p:cNvGraphicFramePr>
          <p:nvPr/>
        </p:nvGraphicFramePr>
        <p:xfrm>
          <a:off x="1835150" y="333375"/>
          <a:ext cx="5622925" cy="1828800"/>
        </p:xfrm>
        <a:graphic>
          <a:graphicData uri="http://schemas.openxmlformats.org/drawingml/2006/table">
            <a:tbl>
              <a:tblPr/>
              <a:tblGrid>
                <a:gridCol w="1382713"/>
                <a:gridCol w="4240212"/>
              </a:tblGrid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1 – 2 mA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Barely perceptible, not harmful.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5 – 10 mA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Throw off, painful sensation.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10-15 mA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Muscular contraction, can’t let go.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20 – 30 mA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Impaired breathing.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&gt; 50 mA 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Ventricular fibrillation and death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38" name="Picture 66" descr="~AUT00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2276475"/>
            <a:ext cx="4748212" cy="399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944DB-F10E-42CB-AC70-9640461F5804}" type="slidenum">
              <a:rPr lang="en-US"/>
              <a:pPr/>
              <a:t>3</a:t>
            </a:fld>
            <a:endParaRPr lang="en-US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755650" y="981075"/>
            <a:ext cx="7920038" cy="356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The primary variable for determining the severity of electric shock is 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electric current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which passes through the body. </a:t>
            </a:r>
          </a:p>
          <a:p>
            <a:pPr algn="just">
              <a:spcBef>
                <a:spcPct val="50000"/>
              </a:spcBef>
            </a:pP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just">
              <a:spcBef>
                <a:spcPct val="50000"/>
              </a:spcBef>
            </a:pP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This current is of course dependent upon 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voltage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and 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resistance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of the path it follows through the body.</a:t>
            </a:r>
          </a:p>
          <a:p>
            <a:pPr>
              <a:spcBef>
                <a:spcPct val="50000"/>
              </a:spcBef>
            </a:pP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1249F-5998-4F03-A124-93E2CFC1F056}" type="slidenum">
              <a:rPr lang="en-US"/>
              <a:pPr/>
              <a:t>4</a:t>
            </a:fld>
            <a:endParaRPr lang="en-US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755650" y="549275"/>
            <a:ext cx="7272338" cy="569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Current Involved in Electric Shock</a:t>
            </a:r>
          </a:p>
          <a:p>
            <a:pPr algn="ctr"/>
            <a:endParaRPr lang="en-US" sz="2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electric current</a:t>
            </a:r>
            <a:r>
              <a:rPr lang="en-US"/>
              <a:t> 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in amperes is the most important physiological variable which determines the severity of an 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electric shock</a:t>
            </a:r>
            <a:r>
              <a:rPr lang="en-US"/>
              <a:t> </a:t>
            </a: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Current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is in turn determined by 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driving voltage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and the </a:t>
            </a:r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resistance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 of the path which the current follows through the body. </a:t>
            </a:r>
          </a:p>
          <a:p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One difficulty in establishing the conditions for electrical safety is that a voltage which produces only a mild tingling sensation under one circumstance can be a lethal shock hazard under other conditions.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EBA5-993E-4CA5-8BED-7156A9DE8E53}" type="slidenum">
              <a:rPr lang="en-US"/>
              <a:pPr/>
              <a:t>5</a:t>
            </a:fld>
            <a:endParaRPr lang="en-US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684213" y="549275"/>
            <a:ext cx="7704137" cy="517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Will  230 volts  produce a dangerous shock? </a:t>
            </a:r>
          </a:p>
          <a:p>
            <a:endParaRPr lang="en-US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It depends!</a:t>
            </a:r>
          </a:p>
          <a:p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If your body resistance is 100,000 ohms, then the current which would flow would be, according to Ohm’s Law: I = V/R</a:t>
            </a:r>
          </a:p>
          <a:p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 = 230 / 100,000 = 2.3 mA  </a:t>
            </a:r>
          </a:p>
          <a:p>
            <a:endParaRPr lang="en-GB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This is just above the threshold of  perception so only just noticeable.</a:t>
            </a: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lang="en-US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38EBA-B40C-49F7-A318-F447FC148656}" type="slidenum">
              <a:rPr lang="en-US"/>
              <a:pPr/>
              <a:t>6</a:t>
            </a:fld>
            <a:endParaRPr lang="en-US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827088" y="692150"/>
            <a:ext cx="7343775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But </a:t>
            </a:r>
            <a:r>
              <a:rPr lang="en-US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if you have just played a couple of sets of tennis, are sweaty and barefoot, then your resistance to ground might be as low as 1000 ohms. Then the current would be:</a:t>
            </a:r>
          </a:p>
          <a:p>
            <a:endParaRPr lang="en-GB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I = 230 /1000 = 230 mA    </a:t>
            </a:r>
            <a:r>
              <a:rPr lang="en-GB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This is potentially lethal!</a:t>
            </a:r>
          </a:p>
          <a:p>
            <a:endParaRPr lang="en-GB" sz="24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/>
            <a:r>
              <a:rPr lang="en-US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severity of shock from a given source will depend upon its path through your body and a variety of other conditions.</a:t>
            </a:r>
            <a:r>
              <a:rPr lang="en-US" sz="2400">
                <a:solidFill>
                  <a:srgbClr val="FF3300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4C512-836C-41C4-9A05-AE1FE4727EED}" type="slidenum">
              <a:rPr lang="en-US"/>
              <a:pPr/>
              <a:t>7</a:t>
            </a:fld>
            <a:endParaRPr lang="en-US"/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611188" y="549275"/>
            <a:ext cx="8137525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POSSIBILITY OF RECEIVING A SERIOUS</a:t>
            </a:r>
          </a:p>
          <a:p>
            <a:pPr algn="ctr"/>
            <a:r>
              <a:rPr lang="en-GB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SHOCK</a:t>
            </a:r>
          </a:p>
          <a:p>
            <a:endParaRPr lang="en-GB" dirty="0"/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HIGH RISK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1 kW electric fire = 1000 watts =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230 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volts x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4.34 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amps</a:t>
            </a:r>
          </a:p>
          <a:p>
            <a:endParaRPr lang="en-GB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100 W mains light bulb =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230 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V x .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434 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A or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434 </a:t>
            </a:r>
            <a:r>
              <a:rPr lang="en-GB" sz="2400" b="1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mA</a:t>
            </a:r>
            <a:endParaRPr lang="en-GB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en-GB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10 W mains light bulb =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230 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V x 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43.4 </a:t>
            </a:r>
            <a:r>
              <a:rPr lang="en-GB" sz="24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</a:t>
            </a:r>
            <a:endParaRPr lang="en-GB" sz="24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en-GB" sz="24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With mains, both the voltage and current are sufficiently high. It’s the voltage that’s the problem!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endParaRPr lang="en-US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7659-6B11-416D-86D1-6F8523038C3F}" type="slidenum">
              <a:rPr lang="en-US"/>
              <a:pPr/>
              <a:t>8</a:t>
            </a:fld>
            <a:endParaRPr lang="en-US"/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395288" y="476250"/>
            <a:ext cx="8280400" cy="692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LOW RISK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10 W torch bulb = 6 V x 1.67 A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(safe from shock)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60 W car lamp = 12 V x 5 A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(safe from shock)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AVOID DIRECT CONTACT WITH TERMINALS ETC.</a:t>
            </a: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THAT EXCEED 50 VOLTS</a:t>
            </a:r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.</a:t>
            </a:r>
          </a:p>
          <a:p>
            <a:endParaRPr lang="en-GB" sz="24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en-GB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ASSUME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, FOR SAFETY SAKE, THAT BETWEEN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50 V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AND 100 V YOU ENTER THE DANGER REGION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,</a:t>
            </a:r>
          </a:p>
          <a:p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ABOVE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100 V</a:t>
            </a:r>
            <a:r>
              <a:rPr lang="en-GB" sz="24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YOU ARE AT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SIGNIFICANT RISK</a:t>
            </a:r>
            <a:r>
              <a:rPr lang="en-GB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endParaRPr lang="en-GB" sz="2400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Even though the currents are high , the voltage is low therefore there is not enough driving force from the voltage to drive significant current through you.</a:t>
            </a:r>
            <a:endParaRPr lang="en-GB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en-US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504</Words>
  <Application>Microsoft Office PowerPoint</Application>
  <PresentationFormat>On-screen Show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8</cp:revision>
  <dcterms:created xsi:type="dcterms:W3CDTF">2006-10-04T08:51:47Z</dcterms:created>
  <dcterms:modified xsi:type="dcterms:W3CDTF">2014-10-02T06:56:44Z</dcterms:modified>
</cp:coreProperties>
</file>