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  <p:sldMasterId id="2147483681" r:id="rId5"/>
    <p:sldMasterId id="2147483688" r:id="rId6"/>
    <p:sldMasterId id="2147483691" r:id="rId7"/>
  </p:sldMasterIdLst>
  <p:notesMasterIdLst>
    <p:notesMasterId r:id="rId31"/>
  </p:notesMasterIdLst>
  <p:sldIdLst>
    <p:sldId id="432" r:id="rId8"/>
    <p:sldId id="439" r:id="rId9"/>
    <p:sldId id="449" r:id="rId10"/>
    <p:sldId id="450" r:id="rId11"/>
    <p:sldId id="451" r:id="rId12"/>
    <p:sldId id="452" r:id="rId13"/>
    <p:sldId id="458" r:id="rId14"/>
    <p:sldId id="459" r:id="rId15"/>
    <p:sldId id="460" r:id="rId16"/>
    <p:sldId id="453" r:id="rId17"/>
    <p:sldId id="454" r:id="rId18"/>
    <p:sldId id="461" r:id="rId19"/>
    <p:sldId id="462" r:id="rId20"/>
    <p:sldId id="463" r:id="rId21"/>
    <p:sldId id="455" r:id="rId22"/>
    <p:sldId id="464" r:id="rId23"/>
    <p:sldId id="465" r:id="rId24"/>
    <p:sldId id="456" r:id="rId25"/>
    <p:sldId id="457" r:id="rId26"/>
    <p:sldId id="466" r:id="rId27"/>
    <p:sldId id="467" r:id="rId28"/>
    <p:sldId id="440" r:id="rId29"/>
    <p:sldId id="441" r:id="rId30"/>
  </p:sldIdLst>
  <p:sldSz cx="9144000" cy="6858000" type="screen4x3"/>
  <p:notesSz cx="6858000" cy="9144000"/>
  <p:defaultTextStyle>
    <a:defPPr>
      <a:defRPr lang="cy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C9B4902B-9474-4323-8DFA-E805291F537C}">
          <p14:sldIdLst>
            <p14:sldId id="432"/>
            <p14:sldId id="439"/>
            <p14:sldId id="449"/>
            <p14:sldId id="450"/>
            <p14:sldId id="451"/>
            <p14:sldId id="452"/>
            <p14:sldId id="458"/>
            <p14:sldId id="459"/>
          </p14:sldIdLst>
        </p14:section>
        <p14:section name="Untitled Section" id="{B26AD96E-B38D-4953-A664-94BDCE7831A1}">
          <p14:sldIdLst>
            <p14:sldId id="460"/>
            <p14:sldId id="453"/>
            <p14:sldId id="454"/>
            <p14:sldId id="461"/>
            <p14:sldId id="462"/>
            <p14:sldId id="463"/>
            <p14:sldId id="455"/>
            <p14:sldId id="464"/>
            <p14:sldId id="465"/>
            <p14:sldId id="456"/>
            <p14:sldId id="457"/>
            <p14:sldId id="466"/>
            <p14:sldId id="467"/>
            <p14:sldId id="440"/>
            <p14:sldId id="441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860"/>
    <p:restoredTop sz="66776" autoAdjust="0"/>
  </p:normalViewPr>
  <p:slideViewPr>
    <p:cSldViewPr snapToGrid="0" snapToObjects="1">
      <p:cViewPr varScale="1">
        <p:scale>
          <a:sx n="74" d="100"/>
          <a:sy n="74" d="100"/>
        </p:scale>
        <p:origin x="231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4" d="100"/>
          <a:sy n="84" d="100"/>
        </p:scale>
        <p:origin x="391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" Type="http://schemas.openxmlformats.org/officeDocument/2006/relationships/customXml" Target="../customXml/item3.xml"/><Relationship Id="rId21" Type="http://schemas.openxmlformats.org/officeDocument/2006/relationships/slide" Target="slides/slide14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tableStyles" Target="tableStyles.xml"/><Relationship Id="rId8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256E285A-1626-4BB0-A458-3E5589E2C09B}" type="datetimeFigureOut">
              <a:rPr lang="en-US" smtClean="0"/>
              <a:pPr/>
              <a:t>6/9/2026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B68C8073-CAD2-48BF-B8DB-FCAF7D6ED01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0817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spcBef>
        <a:spcPts val="600"/>
      </a:spcBef>
      <a:spcAft>
        <a:spcPts val="600"/>
      </a:spcAft>
      <a:buFont typeface="Arial" panose="020B0604020202020204" pitchFamily="34" charset="0"/>
      <a:buChar char="•"/>
      <a:defRPr sz="1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914400" rtl="0" eaLnBrk="1" latinLnBrk="0" hangingPunct="1">
      <a:spcBef>
        <a:spcPts val="600"/>
      </a:spcBef>
      <a:spcAft>
        <a:spcPts val="600"/>
      </a:spcAft>
      <a:buFont typeface="Arial" panose="020B0604020202020204" pitchFamily="34" charset="0"/>
      <a:buChar char="•"/>
      <a:defRPr sz="1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defTabSz="914400" rtl="0" eaLnBrk="1" latinLnBrk="0" hangingPunct="1">
      <a:spcBef>
        <a:spcPts val="600"/>
      </a:spcBef>
      <a:spcAft>
        <a:spcPts val="600"/>
      </a:spcAft>
      <a:buFont typeface="Arial" panose="020B0604020202020204" pitchFamily="34" charset="0"/>
      <a:buChar char="•"/>
      <a:defRPr sz="1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defTabSz="914400" rtl="0" eaLnBrk="1" latinLnBrk="0" hangingPunct="1">
      <a:spcBef>
        <a:spcPts val="600"/>
      </a:spcBef>
      <a:spcAft>
        <a:spcPts val="600"/>
      </a:spcAft>
      <a:buFont typeface="Arial" panose="020B0604020202020204" pitchFamily="34" charset="0"/>
      <a:buChar char="•"/>
      <a:defRPr sz="1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defTabSz="914400" rtl="0" eaLnBrk="1" latinLnBrk="0" hangingPunct="1">
      <a:spcBef>
        <a:spcPts val="600"/>
      </a:spcBef>
      <a:spcAft>
        <a:spcPts val="600"/>
      </a:spcAft>
      <a:buFont typeface="Arial" panose="020B0604020202020204" pitchFamily="34" charset="0"/>
      <a:buChar char="•"/>
      <a:defRPr sz="1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6576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ECF677-0700-C258-D925-E1C6BFC1EE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BC8B429A-4129-502C-451D-34BBA81686D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C9E5708C-88E9-A15D-F568-A975D31B23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03A56ADD-8657-026C-0493-16D8C4629C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2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06906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2C3634-2F3A-7C79-4147-BA620D0179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9C949B21-CADA-8195-0B88-8C48B08B6E5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FFE7B129-E011-A854-D6CA-AC0E7681C7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cy-GB" altLang="en-US" dirty="0">
                <a:latin typeface="Arial" panose="020B0604020202020204" pitchFamily="34" charset="0"/>
              </a:rPr>
              <a:t>The students </a:t>
            </a:r>
            <a:r>
              <a:rPr lang="cy-GB" altLang="en-US" dirty="0" err="1">
                <a:latin typeface="Arial" panose="020B0604020202020204" pitchFamily="34" charset="0"/>
              </a:rPr>
              <a:t>will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have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been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asked</a:t>
            </a:r>
            <a:r>
              <a:rPr lang="cy-GB" altLang="en-US" dirty="0">
                <a:latin typeface="Arial" panose="020B0604020202020204" pitchFamily="34" charset="0"/>
              </a:rPr>
              <a:t> to </a:t>
            </a:r>
            <a:r>
              <a:rPr lang="cy-GB" altLang="en-US" dirty="0" err="1">
                <a:latin typeface="Arial" panose="020B0604020202020204" pitchFamily="34" charset="0"/>
              </a:rPr>
              <a:t>complete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InfoSkills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course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before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this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session</a:t>
            </a:r>
            <a:endParaRPr lang="cy-GB" altLang="en-US" dirty="0">
              <a:latin typeface="Arial" panose="020B0604020202020204" pitchFamily="34" charset="0"/>
            </a:endParaRPr>
          </a:p>
          <a:p>
            <a:r>
              <a:rPr lang="cy-GB" altLang="en-US" dirty="0" err="1">
                <a:latin typeface="Arial" panose="020B0604020202020204" pitchFamily="34" charset="0"/>
              </a:rPr>
              <a:t>If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they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have</a:t>
            </a:r>
            <a:r>
              <a:rPr lang="cy-GB" altLang="en-US" dirty="0">
                <a:latin typeface="Arial" panose="020B0604020202020204" pitchFamily="34" charset="0"/>
              </a:rPr>
              <a:t> not </a:t>
            </a:r>
            <a:r>
              <a:rPr lang="cy-GB" altLang="en-US" dirty="0" err="1">
                <a:latin typeface="Arial" panose="020B0604020202020204" pitchFamily="34" charset="0"/>
              </a:rPr>
              <a:t>done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so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get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them</a:t>
            </a:r>
            <a:r>
              <a:rPr lang="cy-GB" altLang="en-US" dirty="0">
                <a:latin typeface="Arial" panose="020B0604020202020204" pitchFamily="34" charset="0"/>
              </a:rPr>
              <a:t> to </a:t>
            </a:r>
            <a:r>
              <a:rPr lang="cy-GB" altLang="en-US" dirty="0" err="1">
                <a:latin typeface="Arial" panose="020B0604020202020204" pitchFamily="34" charset="0"/>
              </a:rPr>
              <a:t>forward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their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InfoSkills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badge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confirming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that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they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have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completed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online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Course</a:t>
            </a:r>
            <a:endParaRPr lang="cy-GB" altLang="en-US" dirty="0">
              <a:latin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cy-GB" altLang="en-US" sz="1800" b="1" dirty="0" err="1">
                <a:latin typeface="Arial" panose="020B0604020202020204" pitchFamily="34" charset="0"/>
              </a:rPr>
              <a:t>Students</a:t>
            </a:r>
            <a:r>
              <a:rPr lang="cy-GB" altLang="en-US" sz="1800" b="1" dirty="0">
                <a:latin typeface="Arial" panose="020B0604020202020204" pitchFamily="34" charset="0"/>
              </a:rPr>
              <a:t> </a:t>
            </a:r>
            <a:r>
              <a:rPr lang="cy-GB" altLang="en-US" sz="1800" b="1" dirty="0" err="1">
                <a:latin typeface="Arial" panose="020B0604020202020204" pitchFamily="34" charset="0"/>
              </a:rPr>
              <a:t>will</a:t>
            </a:r>
            <a:r>
              <a:rPr lang="cy-GB" altLang="en-US" sz="1800" b="1" dirty="0">
                <a:latin typeface="Arial" panose="020B0604020202020204" pitchFamily="34" charset="0"/>
              </a:rPr>
              <a:t> </a:t>
            </a:r>
            <a:r>
              <a:rPr lang="cy-GB" altLang="en-US" sz="1800" b="1" dirty="0" err="1">
                <a:latin typeface="Arial" panose="020B0604020202020204" pitchFamily="34" charset="0"/>
              </a:rPr>
              <a:t>need</a:t>
            </a:r>
            <a:r>
              <a:rPr lang="cy-GB" altLang="en-US" sz="1800" b="1" dirty="0">
                <a:latin typeface="Arial" panose="020B0604020202020204" pitchFamily="34" charset="0"/>
              </a:rPr>
              <a:t> to </a:t>
            </a:r>
            <a:r>
              <a:rPr lang="cy-GB" altLang="en-US" sz="1800" b="1" dirty="0" err="1">
                <a:latin typeface="Arial" panose="020B0604020202020204" pitchFamily="34" charset="0"/>
              </a:rPr>
              <a:t>keep</a:t>
            </a:r>
            <a:r>
              <a:rPr lang="cy-GB" altLang="en-US" sz="1800" b="1" dirty="0">
                <a:latin typeface="Arial" panose="020B0604020202020204" pitchFamily="34" charset="0"/>
              </a:rPr>
              <a:t> a record of </a:t>
            </a:r>
            <a:r>
              <a:rPr lang="cy-GB" altLang="en-US" sz="1800" b="1" dirty="0" err="1">
                <a:latin typeface="Arial" panose="020B0604020202020204" pitchFamily="34" charset="0"/>
              </a:rPr>
              <a:t>completion</a:t>
            </a:r>
            <a:r>
              <a:rPr lang="cy-GB" altLang="en-US" sz="1800" b="1" dirty="0">
                <a:latin typeface="Arial" panose="020B0604020202020204" pitchFamily="34" charset="0"/>
              </a:rPr>
              <a:t> of </a:t>
            </a:r>
            <a:r>
              <a:rPr lang="cy-GB" altLang="en-US" sz="1800" b="1" dirty="0" err="1">
                <a:latin typeface="Arial" panose="020B0604020202020204" pitchFamily="34" charset="0"/>
              </a:rPr>
              <a:t>session</a:t>
            </a:r>
            <a:r>
              <a:rPr lang="cy-GB" altLang="en-US" sz="1800" b="1" dirty="0">
                <a:latin typeface="Arial" panose="020B0604020202020204" pitchFamily="34" charset="0"/>
              </a:rPr>
              <a:t> to </a:t>
            </a:r>
            <a:r>
              <a:rPr lang="cy-GB" altLang="en-US" sz="1800" b="1" dirty="0" err="1">
                <a:latin typeface="Arial" panose="020B0604020202020204" pitchFamily="34" charset="0"/>
              </a:rPr>
              <a:t>tansfer</a:t>
            </a:r>
            <a:r>
              <a:rPr lang="cy-GB" altLang="en-US" sz="1800" b="1" dirty="0">
                <a:latin typeface="Arial" panose="020B0604020202020204" pitchFamily="34" charset="0"/>
              </a:rPr>
              <a:t> to </a:t>
            </a:r>
            <a:r>
              <a:rPr lang="cy-GB" altLang="en-US" sz="1800" b="1" dirty="0" err="1">
                <a:latin typeface="Arial" panose="020B0604020202020204" pitchFamily="34" charset="0"/>
              </a:rPr>
              <a:t>their</a:t>
            </a:r>
            <a:r>
              <a:rPr lang="cy-GB" altLang="en-US" sz="1800" b="1" dirty="0">
                <a:latin typeface="Arial" panose="020B0604020202020204" pitchFamily="34" charset="0"/>
              </a:rPr>
              <a:t> PDP </a:t>
            </a:r>
            <a:r>
              <a:rPr lang="cy-GB" altLang="en-US" sz="1800" b="1" dirty="0" err="1">
                <a:latin typeface="Arial" panose="020B0604020202020204" pitchFamily="34" charset="0"/>
              </a:rPr>
              <a:t>template</a:t>
            </a:r>
            <a:r>
              <a:rPr lang="cy-GB" altLang="en-US" sz="1800" b="1" dirty="0">
                <a:latin typeface="Arial" panose="020B0604020202020204" pitchFamily="34" charset="0"/>
              </a:rPr>
              <a:t> </a:t>
            </a:r>
            <a:r>
              <a:rPr lang="cy-GB" altLang="en-US" sz="1800" b="1" dirty="0" err="1">
                <a:latin typeface="Arial" panose="020B0604020202020204" pitchFamily="34" charset="0"/>
              </a:rPr>
              <a:t>in</a:t>
            </a:r>
            <a:r>
              <a:rPr lang="cy-GB" altLang="en-US" sz="1800" b="1" dirty="0">
                <a:latin typeface="Arial" panose="020B0604020202020204" pitchFamily="34" charset="0"/>
              </a:rPr>
              <a:t> a </a:t>
            </a:r>
            <a:r>
              <a:rPr lang="cy-GB" altLang="en-US" sz="1800" b="1" dirty="0" err="1">
                <a:latin typeface="Arial" panose="020B0604020202020204" pitchFamily="34" charset="0"/>
              </a:rPr>
              <a:t>later</a:t>
            </a:r>
            <a:r>
              <a:rPr lang="cy-GB" altLang="en-US" sz="1800" b="1" dirty="0">
                <a:latin typeface="Arial" panose="020B0604020202020204" pitchFamily="34" charset="0"/>
              </a:rPr>
              <a:t> </a:t>
            </a:r>
            <a:r>
              <a:rPr lang="cy-GB" altLang="en-US" sz="1800" b="1" dirty="0" err="1">
                <a:latin typeface="Arial" panose="020B0604020202020204" pitchFamily="34" charset="0"/>
              </a:rPr>
              <a:t>Theme</a:t>
            </a:r>
            <a:endParaRPr lang="cy-GB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21F027E3-DA9D-4348-FF51-01C5702497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3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6433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72E281-8292-7459-EB8E-622B62E540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945A75DE-45B5-B8AB-F29C-14CE88F4F6D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B0604DE8-8D2E-B1D7-F744-DCF45093B4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9D6AB1A1-3EC4-12FE-E904-510734C4E1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4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5973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8622DD-7172-DBB7-AA43-CD91ACB614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4E742953-15B5-F478-1CD9-1107F5972A5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219EC4B0-6B09-B6F7-ABD0-B74E7E6680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F08AD9D3-72BA-46CE-A9EE-93D7A634CF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5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4055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E055FF-26DB-4320-AB78-0E4FA59A57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7898CD48-CF40-D1D2-912C-71F221FD01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3C03BF8B-E44C-3EEE-5EB4-84513D5E3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cy-GB" altLang="en-US" b="1" dirty="0" err="1">
                <a:solidFill>
                  <a:srgbClr val="FF0000"/>
                </a:solidFill>
                <a:latin typeface="Arial" panose="020B0604020202020204" pitchFamily="34" charset="0"/>
              </a:rPr>
              <a:t>Add</a:t>
            </a:r>
            <a:r>
              <a:rPr lang="cy-GB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 e-</a:t>
            </a:r>
            <a:r>
              <a:rPr lang="cy-GB" altLang="en-US" b="1" dirty="0" err="1">
                <a:solidFill>
                  <a:srgbClr val="FF0000"/>
                </a:solidFill>
                <a:latin typeface="Arial" panose="020B0604020202020204" pitchFamily="34" charset="0"/>
              </a:rPr>
              <a:t>Cite</a:t>
            </a:r>
            <a:r>
              <a:rPr lang="cy-GB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  <a:latin typeface="Arial" panose="020B0604020202020204" pitchFamily="34" charset="0"/>
              </a:rPr>
              <a:t>Them</a:t>
            </a:r>
            <a:r>
              <a:rPr lang="cy-GB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  <a:latin typeface="Arial" panose="020B0604020202020204" pitchFamily="34" charset="0"/>
              </a:rPr>
              <a:t>Riight</a:t>
            </a:r>
            <a:r>
              <a:rPr lang="cy-GB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 to e-</a:t>
            </a:r>
            <a:r>
              <a:rPr lang="cy-GB" altLang="en-US" b="1" dirty="0" err="1">
                <a:solidFill>
                  <a:srgbClr val="FF0000"/>
                </a:solidFill>
                <a:latin typeface="Arial" panose="020B0604020202020204" pitchFamily="34" charset="0"/>
              </a:rPr>
              <a:t>Reading</a:t>
            </a:r>
            <a:r>
              <a:rPr lang="cy-GB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  <a:latin typeface="Arial" panose="020B0604020202020204" pitchFamily="34" charset="0"/>
              </a:rPr>
              <a:t>list</a:t>
            </a:r>
            <a:endParaRPr lang="cy-GB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endParaRPr lang="cy-GB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658DCAEA-4AF7-CB93-7AF1-A494885BE4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6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388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74D2AD-79FA-64BC-31D7-7375210E16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BA0B374F-EFFA-DB6C-DE77-4DDD8452DB2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D9F2EC90-5A2D-916D-AA8D-68B1DA6320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98178CB9-4641-0B8E-0172-EE9B27867E8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7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6172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A54A37-C653-75D4-4DD3-0847B0ADCD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E409B7B3-6A1F-8562-8FFF-36A0E6FDC6C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C034A83A-D605-3B44-7F23-3217EEF029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7F6D6DAF-29C2-2FF9-1D27-CAB47C601B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8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64122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0F1FA0-F774-442F-464A-F47899220A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F65AD486-48CD-7685-B412-D15A0B91CB3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CA369D56-E133-D1E9-6EFC-12DD232E64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cy-GB" altLang="en-US" dirty="0">
                <a:latin typeface="Arial" panose="020B0604020202020204" pitchFamily="34" charset="0"/>
              </a:rPr>
              <a:t>Students </a:t>
            </a:r>
            <a:r>
              <a:rPr lang="cy-GB" altLang="en-US" dirty="0" err="1">
                <a:latin typeface="Arial" panose="020B0604020202020204" pitchFamily="34" charset="0"/>
              </a:rPr>
              <a:t>should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have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covered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plagiarism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in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InfoSkills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online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course</a:t>
            </a:r>
            <a:endParaRPr lang="cy-GB" altLang="en-US" dirty="0">
              <a:latin typeface="Arial" panose="020B0604020202020204" pitchFamily="34" charset="0"/>
            </a:endParaRPr>
          </a:p>
          <a:p>
            <a:r>
              <a:rPr lang="cy-GB" altLang="en-US" dirty="0"/>
              <a:t>You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will</a:t>
            </a:r>
            <a:r>
              <a:rPr lang="cy-GB" altLang="en-US" dirty="0">
                <a:latin typeface="Arial" panose="020B0604020202020204" pitchFamily="34" charset="0"/>
              </a:rPr>
              <a:t> be </a:t>
            </a:r>
            <a:r>
              <a:rPr lang="cy-GB" altLang="en-US" dirty="0" err="1">
                <a:latin typeface="Arial" panose="020B0604020202020204" pitchFamily="34" charset="0"/>
              </a:rPr>
              <a:t>looking</a:t>
            </a:r>
            <a:r>
              <a:rPr lang="cy-GB" altLang="en-US" dirty="0">
                <a:latin typeface="Arial" panose="020B0604020202020204" pitchFamily="34" charset="0"/>
              </a:rPr>
              <a:t> at </a:t>
            </a:r>
            <a:r>
              <a:rPr lang="cy-GB" altLang="en-US" dirty="0" err="1">
                <a:latin typeface="Arial" panose="020B0604020202020204" pitchFamily="34" charset="0"/>
              </a:rPr>
              <a:t>quoting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paraphrasing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and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summarising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/>
              <a:t>in</a:t>
            </a:r>
            <a:r>
              <a:rPr lang="cy-GB" altLang="en-US" dirty="0"/>
              <a:t> the </a:t>
            </a:r>
            <a:r>
              <a:rPr lang="cy-GB" altLang="en-US" dirty="0" err="1"/>
              <a:t>InfoSkills</a:t>
            </a:r>
            <a:r>
              <a:rPr lang="cy-GB" altLang="en-US" dirty="0"/>
              <a:t> </a:t>
            </a:r>
            <a:r>
              <a:rPr lang="cy-GB" altLang="en-US" dirty="0" err="1"/>
              <a:t>sessions</a:t>
            </a:r>
            <a:r>
              <a:rPr lang="cy-GB" altLang="en-US" dirty="0"/>
              <a:t> </a:t>
            </a:r>
            <a:r>
              <a:rPr lang="cy-GB" altLang="en-US" dirty="0" err="1"/>
              <a:t>for</a:t>
            </a:r>
            <a:r>
              <a:rPr lang="cy-GB" altLang="en-US" dirty="0"/>
              <a:t> </a:t>
            </a:r>
            <a:r>
              <a:rPr lang="cy-GB" altLang="en-US" dirty="0" err="1"/>
              <a:t>independant</a:t>
            </a:r>
            <a:r>
              <a:rPr lang="cy-GB" altLang="en-US" dirty="0"/>
              <a:t> </a:t>
            </a:r>
            <a:r>
              <a:rPr lang="cy-GB" altLang="en-US" dirty="0" err="1"/>
              <a:t>study</a:t>
            </a:r>
            <a:r>
              <a:rPr lang="cy-GB" altLang="en-US"/>
              <a:t>.??????</a:t>
            </a:r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512CB60D-8D01-E27C-965A-CD5659CAE0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9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9648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FC5878-BC2C-97F4-FBC6-83F9803CC7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CF01D876-2C51-0892-273D-BD6B63262E6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DF66A03C-B004-0794-0FA2-E2237ACE3D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645C4CB1-D205-6760-9558-0DC1A5D82F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10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7641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9C646E-95DB-F87F-33DE-C749BBC850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04D7A180-BDC7-36BC-6DCA-85C6BB432FE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EC1E3B87-52BA-4BC0-2415-3E84004E5F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57244878-C877-6078-CA2E-0B7015D240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11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50253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F639B-73A4-6463-8BE4-5252BD1979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E387B332-60B2-5DD3-0A20-5D950109183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B1574818-73B6-F0F6-A210-04E92A8BD3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933DCE93-4182-78E6-5200-15C9BBCA53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12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05345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248111-4C51-5566-18D5-7C0DECB491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450C3E7F-259B-615B-7715-C9CBAFCDD6C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66EA1796-77B3-1E45-17F0-1D2B1D3A8B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C8099E46-A293-6FAE-88C0-ED018DDF8E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13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24054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31D922-3126-BFF0-11FE-020F7610FC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F6CDAB17-6043-1079-348B-D620C1D47D8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032B0B02-317F-6658-9960-44D59C6F55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9F01F6C2-FA4B-C183-FD3A-82CDB05DC3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14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0597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6748A3-4139-4C43-BEB6-D1B8FF31BF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3BBF6BD6-B284-21AE-24A9-81880EB0CFE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32FDCFC2-1DDB-2453-1F33-33495386FC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26E6A973-224D-C800-5CE0-C84E2B6268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15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616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BA9964-CAF8-A703-1FD1-3C7AB7ABA3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3CC57D5B-0B12-5B49-07DE-F350D0EF86C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1A42F55F-3BDD-E144-EA0B-106442F558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5A6DC0D7-9C1C-112B-DFC3-69CA185052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16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9881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A642E7-E323-DC76-90CE-0A589E9F92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449FD7CC-425F-9931-9473-0E7EED93FE4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AF1DFCFD-CD0A-B35D-FEB4-1AB243BFD2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231C887C-9494-2173-376D-FCB613404A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17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368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EEFFC2-2D31-2CB1-4C78-3CAE5C7B74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3D66411B-9032-32AB-E98F-CA41D95831C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2BBF5ACE-8F51-D1E8-D18F-3524216D6D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cy-GB" altLang="en-US" dirty="0">
                <a:latin typeface="Arial" panose="020B0604020202020204" pitchFamily="34" charset="0"/>
              </a:rPr>
              <a:t>N.B. Stop the </a:t>
            </a:r>
            <a:r>
              <a:rPr lang="cy-GB" altLang="en-US" dirty="0" err="1">
                <a:latin typeface="Arial" panose="020B0604020202020204" pitchFamily="34" charset="0"/>
              </a:rPr>
              <a:t>Video</a:t>
            </a:r>
            <a:r>
              <a:rPr lang="cy-GB" altLang="en-US" dirty="0">
                <a:latin typeface="Arial" panose="020B0604020202020204" pitchFamily="34" charset="0"/>
              </a:rPr>
              <a:t> at 9:14 as the </a:t>
            </a:r>
            <a:r>
              <a:rPr lang="cy-GB" altLang="en-US" dirty="0" err="1">
                <a:latin typeface="Arial" panose="020B0604020202020204" pitchFamily="34" charset="0"/>
              </a:rPr>
              <a:t>information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after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this</a:t>
            </a:r>
            <a:r>
              <a:rPr lang="cy-GB" altLang="en-US" dirty="0">
                <a:latin typeface="Arial" panose="020B0604020202020204" pitchFamily="34" charset="0"/>
              </a:rPr>
              <a:t> is </a:t>
            </a:r>
            <a:r>
              <a:rPr lang="cy-GB" altLang="en-US" dirty="0" err="1">
                <a:latin typeface="Arial" panose="020B0604020202020204" pitchFamily="34" charset="0"/>
              </a:rPr>
              <a:t>specific</a:t>
            </a:r>
            <a:r>
              <a:rPr lang="cy-GB" altLang="en-US" dirty="0">
                <a:latin typeface="Arial" panose="020B0604020202020204" pitchFamily="34" charset="0"/>
              </a:rPr>
              <a:t> to LSBU</a:t>
            </a:r>
          </a:p>
          <a:p>
            <a:r>
              <a:rPr lang="cy-GB" altLang="en-US" dirty="0">
                <a:latin typeface="Arial" panose="020B0604020202020204" pitchFamily="34" charset="0"/>
              </a:rPr>
              <a:t>The </a:t>
            </a:r>
            <a:r>
              <a:rPr lang="cy-GB" altLang="en-US" dirty="0" err="1">
                <a:latin typeface="Arial" panose="020B0604020202020204" pitchFamily="34" charset="0"/>
              </a:rPr>
              <a:t>next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slide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will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give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relevant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infor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for</a:t>
            </a:r>
            <a:r>
              <a:rPr lang="cy-GB" altLang="en-US" dirty="0">
                <a:latin typeface="Arial" panose="020B0604020202020204" pitchFamily="34" charset="0"/>
              </a:rPr>
              <a:t> UWTSD</a:t>
            </a: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7FE655DA-E1D3-D872-9941-18015D0FBA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18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25361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DAB757-8FDC-5EC0-C3E7-CF90078CFF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A3D07FF1-1BBC-0300-DE2F-07ED7A5547D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82D47940-61C7-A7DF-3DC8-64F7CD3970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cy-GB" altLang="en-US" dirty="0" err="1">
                <a:latin typeface="Arial" panose="020B0604020202020204" pitchFamily="34" charset="0"/>
              </a:rPr>
              <a:t>For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Library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click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on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link</a:t>
            </a:r>
            <a:r>
              <a:rPr lang="cy-GB" altLang="en-US" dirty="0">
                <a:latin typeface="Arial" panose="020B0604020202020204" pitchFamily="34" charset="0"/>
              </a:rPr>
              <a:t> to the </a:t>
            </a:r>
            <a:r>
              <a:rPr lang="cy-GB" altLang="en-US" dirty="0" err="1">
                <a:latin typeface="Arial" panose="020B0604020202020204" pitchFamily="34" charset="0"/>
              </a:rPr>
              <a:t>Library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Home</a:t>
            </a:r>
            <a:r>
              <a:rPr lang="cy-GB" altLang="en-US" dirty="0">
                <a:latin typeface="Arial" panose="020B0604020202020204" pitchFamily="34" charset="0"/>
              </a:rPr>
              <a:t> Page =&gt; Log-</a:t>
            </a:r>
            <a:r>
              <a:rPr lang="cy-GB" altLang="en-US" dirty="0" err="1">
                <a:latin typeface="Arial" panose="020B0604020202020204" pitchFamily="34" charset="0"/>
              </a:rPr>
              <a:t>in</a:t>
            </a:r>
            <a:r>
              <a:rPr lang="cy-GB" altLang="en-US" dirty="0">
                <a:latin typeface="Arial" panose="020B0604020202020204" pitchFamily="34" charset="0"/>
              </a:rPr>
              <a:t> to </a:t>
            </a:r>
            <a:r>
              <a:rPr lang="cy-GB" altLang="en-US" dirty="0" err="1">
                <a:latin typeface="Arial" panose="020B0604020202020204" pitchFamily="34" charset="0"/>
              </a:rPr>
              <a:t>My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Library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Account</a:t>
            </a:r>
            <a:r>
              <a:rPr lang="cy-GB" altLang="en-US" dirty="0">
                <a:latin typeface="Arial" panose="020B0604020202020204" pitchFamily="34" charset="0"/>
              </a:rPr>
              <a:t> =&gt; </a:t>
            </a:r>
            <a:r>
              <a:rPr lang="cy-GB" altLang="en-US" dirty="0" err="1">
                <a:latin typeface="Arial" panose="020B0604020202020204" pitchFamily="34" charset="0"/>
              </a:rPr>
              <a:t>Then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remind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them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how</a:t>
            </a:r>
            <a:r>
              <a:rPr lang="cy-GB" altLang="en-US" dirty="0">
                <a:latin typeface="Arial" panose="020B0604020202020204" pitchFamily="34" charset="0"/>
              </a:rPr>
              <a:t> to </a:t>
            </a:r>
            <a:r>
              <a:rPr lang="cy-GB" altLang="en-US" dirty="0" err="1">
                <a:latin typeface="Arial" panose="020B0604020202020204" pitchFamily="34" charset="0"/>
              </a:rPr>
              <a:t>find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Cite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Them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Right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using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search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facility.Also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show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them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Libray</a:t>
            </a:r>
            <a:r>
              <a:rPr lang="cy-GB" altLang="en-US" dirty="0">
                <a:latin typeface="Arial" panose="020B0604020202020204" pitchFamily="34" charset="0"/>
              </a:rPr>
              <a:t> Essentials </a:t>
            </a:r>
            <a:r>
              <a:rPr lang="cy-GB" altLang="en-US" dirty="0" err="1">
                <a:latin typeface="Arial" panose="020B0604020202020204" pitchFamily="34" charset="0"/>
              </a:rPr>
              <a:t>Menu</a:t>
            </a:r>
            <a:r>
              <a:rPr lang="cy-GB" altLang="en-US" dirty="0">
                <a:latin typeface="Arial" panose="020B0604020202020204" pitchFamily="34" charset="0"/>
              </a:rPr>
              <a:t> (</a:t>
            </a:r>
            <a:r>
              <a:rPr lang="cy-GB" altLang="en-US" dirty="0" err="1">
                <a:latin typeface="Arial" panose="020B0604020202020204" pitchFamily="34" charset="0"/>
              </a:rPr>
              <a:t>including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InfoSkills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tutorials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and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Contact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Us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menu</a:t>
            </a:r>
            <a:r>
              <a:rPr lang="cy-GB" altLang="en-US" dirty="0">
                <a:latin typeface="Arial" panose="020B0604020202020204" pitchFamily="34" charset="0"/>
              </a:rPr>
              <a:t> (</a:t>
            </a:r>
            <a:r>
              <a:rPr lang="cy-GB" altLang="en-US" dirty="0" err="1">
                <a:latin typeface="Arial" panose="020B0604020202020204" pitchFamily="34" charset="0"/>
              </a:rPr>
              <a:t>including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live</a:t>
            </a:r>
            <a:r>
              <a:rPr lang="cy-GB" altLang="en-US" dirty="0">
                <a:latin typeface="Arial" panose="020B0604020202020204" pitchFamily="34" charset="0"/>
              </a:rPr>
              <a:t> chat)</a:t>
            </a:r>
          </a:p>
          <a:p>
            <a:r>
              <a:rPr lang="cy-GB" altLang="en-US" dirty="0" err="1">
                <a:latin typeface="Arial" panose="020B0604020202020204" pitchFamily="34" charset="0"/>
              </a:rPr>
              <a:t>For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Student</a:t>
            </a:r>
            <a:r>
              <a:rPr lang="cy-GB" altLang="en-US" dirty="0">
                <a:latin typeface="Arial" panose="020B0604020202020204" pitchFamily="34" charset="0"/>
              </a:rPr>
              <a:t> Services </a:t>
            </a:r>
            <a:r>
              <a:rPr lang="cy-GB" altLang="en-US" dirty="0" err="1">
                <a:latin typeface="Arial" panose="020B0604020202020204" pitchFamily="34" charset="0"/>
              </a:rPr>
              <a:t>remind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them</a:t>
            </a:r>
            <a:r>
              <a:rPr lang="cy-GB" altLang="en-US" dirty="0">
                <a:latin typeface="Arial" panose="020B0604020202020204" pitchFamily="34" charset="0"/>
              </a:rPr>
              <a:t> of all the </a:t>
            </a:r>
            <a:r>
              <a:rPr lang="cy-GB" altLang="en-US" dirty="0" err="1">
                <a:latin typeface="Arial" panose="020B0604020202020204" pitchFamily="34" charset="0"/>
              </a:rPr>
              <a:t>support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available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but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for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this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Theme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focus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on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Learning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Support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tile</a:t>
            </a:r>
            <a:r>
              <a:rPr lang="cy-GB" altLang="en-US" dirty="0">
                <a:latin typeface="Arial" panose="020B0604020202020204" pitchFamily="34" charset="0"/>
              </a:rPr>
              <a:t> with </a:t>
            </a:r>
            <a:r>
              <a:rPr lang="cy-GB" altLang="en-US" dirty="0" err="1">
                <a:latin typeface="Arial" panose="020B0604020202020204" pitchFamily="34" charset="0"/>
              </a:rPr>
              <a:t>ways</a:t>
            </a:r>
            <a:r>
              <a:rPr lang="cy-GB" altLang="en-US" dirty="0">
                <a:latin typeface="Arial" panose="020B0604020202020204" pitchFamily="34" charset="0"/>
              </a:rPr>
              <a:t> to contract </a:t>
            </a:r>
            <a:r>
              <a:rPr lang="cy-GB" altLang="en-US" dirty="0" err="1">
                <a:latin typeface="Arial" panose="020B0604020202020204" pitchFamily="34" charset="0"/>
              </a:rPr>
              <a:t>them</a:t>
            </a:r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473A9C53-D35C-B4F1-0059-7C9DC47DF5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19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98885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E69254-0B22-5575-9C8A-BC2202B39C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075BE9BF-40DC-59BD-74A0-95866B26B47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C3DBD412-6298-E782-4F11-F9E666EFEB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cy-GB" altLang="en-US" dirty="0" err="1">
                <a:latin typeface="Arial" panose="020B0604020202020204" pitchFamily="34" charset="0"/>
              </a:rPr>
              <a:t>Give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out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Guided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Study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Sheets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and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Example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Texts</a:t>
            </a:r>
            <a:r>
              <a:rPr lang="cy-GB" altLang="en-US" dirty="0">
                <a:latin typeface="Arial" panose="020B0604020202020204" pitchFamily="34" charset="0"/>
              </a:rPr>
              <a:t> OR </a:t>
            </a:r>
            <a:r>
              <a:rPr lang="cy-GB" altLang="en-US" dirty="0" err="1">
                <a:latin typeface="Arial" panose="020B0604020202020204" pitchFamily="34" charset="0"/>
              </a:rPr>
              <a:t>get</a:t>
            </a:r>
            <a:r>
              <a:rPr lang="cy-GB" altLang="en-US" dirty="0">
                <a:latin typeface="Arial" panose="020B0604020202020204" pitchFamily="34" charset="0"/>
              </a:rPr>
              <a:t> the students to </a:t>
            </a:r>
            <a:r>
              <a:rPr lang="cy-GB" altLang="en-US" dirty="0" err="1">
                <a:latin typeface="Arial" panose="020B0604020202020204" pitchFamily="34" charset="0"/>
              </a:rPr>
              <a:t>download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both</a:t>
            </a:r>
            <a:r>
              <a:rPr lang="cy-GB" altLang="en-US" dirty="0">
                <a:latin typeface="Arial" panose="020B0604020202020204" pitchFamily="34" charset="0"/>
              </a:rPr>
              <a:t> (</a:t>
            </a:r>
            <a:r>
              <a:rPr lang="cy-GB" altLang="en-US" dirty="0" err="1">
                <a:latin typeface="Arial" panose="020B0604020202020204" pitchFamily="34" charset="0"/>
              </a:rPr>
              <a:t>if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you</a:t>
            </a:r>
            <a:r>
              <a:rPr lang="cy-GB" altLang="en-US" dirty="0">
                <a:latin typeface="Arial" panose="020B0604020202020204" pitchFamily="34" charset="0"/>
              </a:rPr>
              <a:t> want the students to </a:t>
            </a:r>
            <a:r>
              <a:rPr lang="cy-GB" altLang="en-US" dirty="0" err="1">
                <a:latin typeface="Arial" panose="020B0604020202020204" pitchFamily="34" charset="0"/>
              </a:rPr>
              <a:t>complete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activity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electronically</a:t>
            </a:r>
            <a:r>
              <a:rPr lang="cy-GB" altLang="en-US" dirty="0">
                <a:latin typeface="Arial" panose="020B0604020202020204" pitchFamily="34" charset="0"/>
              </a:rPr>
              <a:t>.</a:t>
            </a:r>
          </a:p>
          <a:p>
            <a:r>
              <a:rPr lang="cy-GB" altLang="en-US" dirty="0" err="1">
                <a:latin typeface="Arial" panose="020B0604020202020204" pitchFamily="34" charset="0"/>
              </a:rPr>
              <a:t>Whichever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way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Guided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Study</a:t>
            </a:r>
            <a:r>
              <a:rPr lang="cy-GB" altLang="en-US" dirty="0">
                <a:latin typeface="Arial" panose="020B0604020202020204" pitchFamily="34" charset="0"/>
              </a:rPr>
              <a:t> is </a:t>
            </a:r>
            <a:r>
              <a:rPr lang="cy-GB" altLang="en-US" dirty="0" err="1">
                <a:latin typeface="Arial" panose="020B0604020202020204" pitchFamily="34" charset="0"/>
              </a:rPr>
              <a:t>completed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they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should</a:t>
            </a:r>
            <a:r>
              <a:rPr lang="cy-GB" altLang="en-US" dirty="0">
                <a:latin typeface="Arial" panose="020B0604020202020204" pitchFamily="34" charset="0"/>
              </a:rPr>
              <a:t> be </a:t>
            </a:r>
            <a:r>
              <a:rPr lang="cy-GB" altLang="en-US" dirty="0" err="1">
                <a:latin typeface="Arial" panose="020B0604020202020204" pitchFamily="34" charset="0"/>
              </a:rPr>
              <a:t>given</a:t>
            </a:r>
            <a:r>
              <a:rPr lang="cy-GB" altLang="en-US" dirty="0">
                <a:latin typeface="Arial" panose="020B0604020202020204" pitchFamily="34" charset="0"/>
              </a:rPr>
              <a:t> to the </a:t>
            </a:r>
            <a:r>
              <a:rPr lang="cy-GB" altLang="en-US" dirty="0" err="1">
                <a:latin typeface="Arial" panose="020B0604020202020204" pitchFamily="34" charset="0"/>
              </a:rPr>
              <a:t>Lecturer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for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purpsoe</a:t>
            </a:r>
            <a:r>
              <a:rPr lang="cy-GB" altLang="en-US" dirty="0">
                <a:latin typeface="Arial" panose="020B0604020202020204" pitchFamily="34" charset="0"/>
              </a:rPr>
              <a:t> of </a:t>
            </a:r>
            <a:r>
              <a:rPr lang="cy-GB" altLang="en-US" dirty="0" err="1">
                <a:latin typeface="Arial" panose="020B0604020202020204" pitchFamily="34" charset="0"/>
              </a:rPr>
              <a:t>providing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b="1" dirty="0" err="1">
                <a:latin typeface="Arial" panose="020B0604020202020204" pitchFamily="34" charset="0"/>
              </a:rPr>
              <a:t>formative</a:t>
            </a:r>
            <a:r>
              <a:rPr lang="cy-GB" altLang="en-US" b="1" dirty="0">
                <a:latin typeface="Arial" panose="020B0604020202020204" pitchFamily="34" charset="0"/>
              </a:rPr>
              <a:t> </a:t>
            </a:r>
            <a:r>
              <a:rPr lang="cy-GB" altLang="en-US" b="1" dirty="0" err="1">
                <a:latin typeface="Arial" panose="020B0604020202020204" pitchFamily="34" charset="0"/>
              </a:rPr>
              <a:t>feedback</a:t>
            </a:r>
            <a:r>
              <a:rPr lang="cy-GB" altLang="en-US" dirty="0"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7CD14CFF-895B-5C77-B098-E13E076522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20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7491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013362-3540-A563-5E35-3CF6038D6A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FD7F301B-B490-97E4-427B-F42AAB8B5E0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7292E83C-9F9B-6E0B-0620-DAB08B39AE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cy-GB" altLang="en-US" dirty="0" err="1">
                <a:latin typeface="Arial" panose="020B0604020202020204" pitchFamily="34" charset="0"/>
              </a:rPr>
              <a:t>Tell</a:t>
            </a:r>
            <a:r>
              <a:rPr lang="cy-GB" altLang="en-US" dirty="0">
                <a:latin typeface="Arial" panose="020B0604020202020204" pitchFamily="34" charset="0"/>
              </a:rPr>
              <a:t> the students to </a:t>
            </a:r>
            <a:r>
              <a:rPr lang="cy-GB" altLang="en-US" dirty="0" err="1">
                <a:latin typeface="Arial" panose="020B0604020202020204" pitchFamily="34" charset="0"/>
              </a:rPr>
              <a:t>complete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quiz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on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Moodle</a:t>
            </a:r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1AF4E4E1-E8DC-9DD4-1F85-5414AE0E97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21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661468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37278D-EE04-54B2-9204-7FE35A038F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354EEF87-8EB6-14B5-D8FF-C4FFA54B77D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3687C59B-F4AC-E9E8-039E-8F6B6892AA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9AE42062-CBE7-9B13-7DE5-EDF4414CAA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22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259774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A563DE-CEB9-38C4-5F08-98BCD230A3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A806E80D-06D2-6A97-444F-2953365D6CF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7C0DA00B-4915-AB55-75CB-0DED5663B1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cy-GB" altLang="en-US" b="1" dirty="0">
                <a:solidFill>
                  <a:srgbClr val="FF0000"/>
                </a:solidFill>
              </a:rPr>
              <a:t>N.B. </a:t>
            </a:r>
            <a:r>
              <a:rPr lang="cy-GB" altLang="en-US" b="1" dirty="0" err="1">
                <a:solidFill>
                  <a:srgbClr val="FF0000"/>
                </a:solidFill>
              </a:rPr>
              <a:t>In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line</a:t>
            </a:r>
            <a:r>
              <a:rPr lang="cy-GB" altLang="en-US" b="1" dirty="0">
                <a:solidFill>
                  <a:srgbClr val="FF0000"/>
                </a:solidFill>
              </a:rPr>
              <a:t> with </a:t>
            </a:r>
            <a:r>
              <a:rPr lang="cy-GB" altLang="en-US" b="1" dirty="0" err="1">
                <a:solidFill>
                  <a:srgbClr val="FF0000"/>
                </a:solidFill>
              </a:rPr>
              <a:t>Team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discussions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these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references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are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formatted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in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line</a:t>
            </a:r>
            <a:r>
              <a:rPr lang="cy-GB" altLang="en-US" b="1" dirty="0">
                <a:solidFill>
                  <a:srgbClr val="FF0000"/>
                </a:solidFill>
              </a:rPr>
              <a:t> with </a:t>
            </a:r>
            <a:r>
              <a:rPr lang="cy-GB" altLang="en-US" b="1" dirty="0" err="1">
                <a:solidFill>
                  <a:srgbClr val="FF0000"/>
                </a:solidFill>
              </a:rPr>
              <a:t>Harvard</a:t>
            </a:r>
            <a:r>
              <a:rPr lang="cy-GB" altLang="en-US" b="1" dirty="0">
                <a:solidFill>
                  <a:srgbClr val="FF0000"/>
                </a:solidFill>
              </a:rPr>
              <a:t> 1.5 (</a:t>
            </a:r>
            <a:r>
              <a:rPr lang="cy-GB" altLang="en-US" b="1" dirty="0" err="1">
                <a:solidFill>
                  <a:srgbClr val="FF0000"/>
                </a:solidFill>
              </a:rPr>
              <a:t>sentence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case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and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place</a:t>
            </a:r>
            <a:r>
              <a:rPr lang="cy-GB" altLang="en-US" b="1" dirty="0">
                <a:solidFill>
                  <a:srgbClr val="FF0000"/>
                </a:solidFill>
              </a:rPr>
              <a:t> of </a:t>
            </a:r>
            <a:r>
              <a:rPr lang="cy-GB" altLang="en-US" b="1" dirty="0" err="1">
                <a:solidFill>
                  <a:srgbClr val="FF0000"/>
                </a:solidFill>
              </a:rPr>
              <a:t>publication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removed</a:t>
            </a:r>
            <a:r>
              <a:rPr lang="cy-GB" altLang="en-US" b="1" dirty="0">
                <a:solidFill>
                  <a:srgbClr val="FF0000"/>
                </a:solidFill>
              </a:rPr>
              <a:t>)</a:t>
            </a:r>
          </a:p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9866C89F-5FDE-F08B-C39A-48BBF9FC96B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23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85371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805814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2530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29163" y="1516008"/>
            <a:ext cx="3870325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1216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5C958B5D-2B71-F94E-8A2A-2F1F5E391DA3}" type="datetimeFigureOut">
              <a:rPr lang="en-US" smtClean="0"/>
              <a:t>6/9/2026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8898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58730-AE93-FF0E-710A-F58BDEA4B5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C8CAC4-FE14-692D-39DD-E8D37A7D6F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30220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592FF-730A-3ACC-F2C1-FD23CD86F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8554D-302E-6091-A417-1F656929E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36408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92537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DA8D8-3E08-E825-EEC7-DA6D9D83E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8770BF-58AF-3C36-FB4C-29139C11C4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8098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631763-20BB-AD5E-505E-1B10D5D9BD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8098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23150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BAB3A-AB48-2E71-E045-5905840D9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3FA62-806F-8FBE-B4E4-05253FC077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2DAB3-9F42-9E68-2677-7F1BCD9DBC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0807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676026-1C42-780C-0DA1-36F0677FB4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FD8196-3603-CBCC-3637-B437E1B8CB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0807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63028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2A9CC-E3FD-E6D5-35FF-D4EBDDABB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F3A581-13D0-8570-8E69-9821B85D70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457201"/>
            <a:ext cx="4629150" cy="5403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F2BCBE-6ED5-3286-7E74-9AE28B2A2E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744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3CEE0-7BAA-340E-518E-5EC828F3B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AE6492-A546-CC16-D9B7-B3125889A4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457199"/>
            <a:ext cx="4629150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A98CA9-D03F-6D93-BD5E-2BAE75F099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7330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805814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3549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29163" y="1516008"/>
            <a:ext cx="3870325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468865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58730-AE93-FF0E-710A-F58BDEA4B5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C8CAC4-FE14-692D-39DD-E8D37A7D6F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6337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592FF-730A-3ACC-F2C1-FD23CD86F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8554D-302E-6091-A417-1F656929E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364089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7025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DA8D8-3E08-E825-EEC7-DA6D9D83E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8770BF-58AF-3C36-FB4C-29139C11C4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80986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631763-20BB-AD5E-505E-1B10D5D9BD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80986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5346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BAB3A-AB48-2E71-E045-5905840D9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3FA62-806F-8FBE-B4E4-05253FC077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2DAB3-9F42-9E68-2677-7F1BCD9DBC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08071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676026-1C42-780C-0DA1-36F0677FB4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FD8196-3603-CBCC-3637-B437E1B8CB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08071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217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2A9CC-E3FD-E6D5-35FF-D4EBDDABB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F3A581-13D0-8570-8E69-9821B85D70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457201"/>
            <a:ext cx="4629150" cy="5403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F2BCBE-6ED5-3286-7E74-9AE28B2A2E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651433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3CEE0-7BAA-340E-518E-5EC828F3B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AE6492-A546-CC16-D9B7-B3125889A4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457199"/>
            <a:ext cx="4629150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A98CA9-D03F-6D93-BD5E-2BAE75F099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52362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6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4.xml"/><Relationship Id="rId7" Type="http://schemas.openxmlformats.org/officeDocument/2006/relationships/theme" Target="../theme/theme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white text&#10;&#10;Description automatically generated with medium confidence">
            <a:extLst>
              <a:ext uri="{FF2B5EF4-FFF2-40B4-BE49-F238E27FC236}">
                <a16:creationId xmlns:a16="http://schemas.microsoft.com/office/drawing/2014/main" id="{94D6A193-B301-6B6C-B400-4D5D66BB34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996A00E-2349-7FBE-C3BF-7A83C87AA83D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8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63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D12B95-E5E9-0A88-2236-8231CA4F8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E218A4-832E-EF8D-0DFA-D359DCE4D9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58DF01-6422-7867-AD66-61635F4058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5CD24-C473-2E4F-9AE6-964E15D7F65F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7AB7A4-DB46-D777-91C4-92DB57F61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D2823-7223-BDB7-2635-F1184CC9FD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02E44-E074-904B-9870-14DEF89A79B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picture containing text, screenshot, businesscard, design&#10;&#10;Description automatically generated">
            <a:extLst>
              <a:ext uri="{FF2B5EF4-FFF2-40B4-BE49-F238E27FC236}">
                <a16:creationId xmlns:a16="http://schemas.microsoft.com/office/drawing/2014/main" id="{22DAAF22-B42F-17F3-6C35-7E6E3C1B711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548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white text&#10;&#10;Description automatically generated with medium confidence">
            <a:extLst>
              <a:ext uri="{FF2B5EF4-FFF2-40B4-BE49-F238E27FC236}">
                <a16:creationId xmlns:a16="http://schemas.microsoft.com/office/drawing/2014/main" id="{94D6A193-B301-6B6C-B400-4D5D66BB341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498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D12B95-E5E9-0A88-2236-8231CA4F8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E218A4-832E-EF8D-0DFA-D359DCE4D9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58DF01-6422-7867-AD66-61635F4058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5CD24-C473-2E4F-9AE6-964E15D7F65F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7AB7A4-DB46-D777-91C4-92DB57F61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D2823-7223-BDB7-2635-F1184CC9FD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02E44-E074-904B-9870-14DEF89A79B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picture containing text, screenshot, businesscard, design&#10;&#10;Description automatically generated">
            <a:extLst>
              <a:ext uri="{FF2B5EF4-FFF2-40B4-BE49-F238E27FC236}">
                <a16:creationId xmlns:a16="http://schemas.microsoft.com/office/drawing/2014/main" id="{22DAAF22-B42F-17F3-6C35-7E6E3C1B711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575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rETpsgBU4w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wtsd.ac.uk/library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www.uwtsd.ac.uk/study/experience-and-facilities/student-support-and-wellbeing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rETpsgBU4w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www.uwtsd.ac.uk/study/experience-and-facilities/student-support-and-wellbeing" TargetMode="External"/><Relationship Id="rId5" Type="http://schemas.openxmlformats.org/officeDocument/2006/relationships/hyperlink" Target="https://www.uwtsd.ac.uk/library" TargetMode="External"/><Relationship Id="rId4" Type="http://schemas.openxmlformats.org/officeDocument/2006/relationships/hyperlink" Target="https://www-citethemrightonline-com.uwtsd.idm.oclc.org/category-list?docid=CTRHarvar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918EC05-41A4-24C6-B4D5-4E43E7977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2800" dirty="0">
                <a:ea typeface="Times New Roman" panose="02020603050405020304" pitchFamily="18" charset="0"/>
              </a:rPr>
              <a:t>ECCE4001</a:t>
            </a:r>
            <a:br>
              <a:rPr lang="en-GB" sz="2800" dirty="0">
                <a:ea typeface="Times New Roman" panose="02020603050405020304" pitchFamily="18" charset="0"/>
              </a:rPr>
            </a:br>
            <a:r>
              <a:rPr lang="en-GB" dirty="0" err="1"/>
              <a:t>Pwy</a:t>
            </a:r>
            <a:r>
              <a:rPr lang="en-GB" dirty="0"/>
              <a:t> </a:t>
            </a:r>
            <a:r>
              <a:rPr lang="en-GB" dirty="0" err="1"/>
              <a:t>ydw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?: </a:t>
            </a:r>
            <a:r>
              <a:rPr lang="en-GB" dirty="0" err="1"/>
              <a:t>Archwilio</a:t>
            </a:r>
            <a:r>
              <a:rPr lang="en-GB" dirty="0"/>
              <a:t> </a:t>
            </a:r>
            <a:r>
              <a:rPr lang="en-GB" dirty="0" err="1"/>
              <a:t>Hunaniaeth</a:t>
            </a:r>
            <a:r>
              <a:rPr lang="en-GB" dirty="0"/>
              <a:t> </a:t>
            </a:r>
            <a:r>
              <a:rPr lang="en-GB" dirty="0" err="1"/>
              <a:t>Broffesiynol</a:t>
            </a:r>
            <a:br>
              <a:rPr lang="cy-GB" sz="2800" dirty="0">
                <a:ea typeface="Times New Roman" panose="02020603050405020304" pitchFamily="18" charset="0"/>
              </a:rPr>
            </a:br>
            <a:br>
              <a:rPr lang="en-GB" sz="2800" dirty="0">
                <a:ea typeface="Times New Roman" panose="02020603050405020304" pitchFamily="18" charset="0"/>
              </a:rPr>
            </a:br>
            <a:r>
              <a:rPr lang="en-GB" sz="2800" dirty="0">
                <a:solidFill>
                  <a:schemeClr val="accent4">
                    <a:lumMod val="20000"/>
                    <a:lumOff val="80000"/>
                  </a:schemeClr>
                </a:solidFill>
                <a:ea typeface="Times New Roman" panose="02020603050405020304" pitchFamily="18" charset="0"/>
              </a:rPr>
              <a:t>ECCE4001</a:t>
            </a:r>
            <a:br>
              <a:rPr lang="en-GB" sz="2800" dirty="0">
                <a:solidFill>
                  <a:schemeClr val="accent4">
                    <a:lumMod val="20000"/>
                    <a:lumOff val="80000"/>
                  </a:schemeClr>
                </a:solidFill>
                <a:ea typeface="Times New Roman" panose="02020603050405020304" pitchFamily="18" charset="0"/>
              </a:rPr>
            </a:br>
            <a:r>
              <a:rPr lang="en-GB" sz="2800" dirty="0">
                <a:solidFill>
                  <a:schemeClr val="accent4">
                    <a:lumMod val="20000"/>
                    <a:lumOff val="80000"/>
                  </a:schemeClr>
                </a:solidFill>
                <a:ea typeface="Times New Roman" panose="02020603050405020304" pitchFamily="18" charset="0"/>
              </a:rPr>
              <a:t>Who Am I?: Exploring Professional Identity</a:t>
            </a:r>
            <a:br>
              <a:rPr lang="en-GB" sz="2800" dirty="0">
                <a:solidFill>
                  <a:schemeClr val="accent4">
                    <a:lumMod val="20000"/>
                    <a:lumOff val="80000"/>
                  </a:schemeClr>
                </a:solidFill>
                <a:ea typeface="Times New Roman" panose="02020603050405020304" pitchFamily="18" charset="0"/>
              </a:rPr>
            </a:br>
            <a:br>
              <a:rPr lang="en-GB" sz="2800" dirty="0">
                <a:solidFill>
                  <a:schemeClr val="accent4">
                    <a:lumMod val="20000"/>
                    <a:lumOff val="80000"/>
                  </a:schemeClr>
                </a:solidFill>
                <a:ea typeface="Times New Roman" panose="02020603050405020304" pitchFamily="18" charset="0"/>
              </a:rPr>
            </a:br>
            <a:r>
              <a:rPr lang="cy-GB" sz="2800" dirty="0">
                <a:ea typeface="Times New Roman" panose="02020603050405020304" pitchFamily="18" charset="0"/>
              </a:rPr>
              <a:t>Thema</a:t>
            </a:r>
            <a:r>
              <a:rPr lang="en-GB" sz="2800" dirty="0"/>
              <a:t> 4:</a:t>
            </a:r>
            <a:br>
              <a:rPr lang="en-GB" sz="2800" dirty="0"/>
            </a:br>
            <a:r>
              <a:rPr lang="en-GB" sz="2800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Theme 4: Developing Academic Skills - Referencing</a:t>
            </a:r>
            <a:br>
              <a:rPr lang="en-GB" sz="2800" dirty="0"/>
            </a:br>
            <a:br>
              <a:rPr lang="en-GB" sz="2800" dirty="0">
                <a:ea typeface="Times New Roman" panose="02020603050405020304" pitchFamily="18" charset="0"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55092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B0A493-051E-A7AE-21E7-EFB6BE094E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2A80D5-5BE9-53BD-A327-344433D6CFC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What is referencing?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Reasons for Referencing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Referencing Styles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Harvard Referencing style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03608D8-FA49-FF45-DDA3-A5961E9FD1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Click to Add Title 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Theme Content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690FC30-0D01-DF6C-0001-DDAA8E1BDF6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1117978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F9C9FB-831E-2EE9-BE63-EC789CE27F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48A6FB-0594-02C6-E88D-7799CC6DDC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If you have not already done so you will need to complete the </a:t>
            </a:r>
            <a:r>
              <a:rPr lang="en-GB" sz="2400" dirty="0" err="1">
                <a:solidFill>
                  <a:srgbClr val="0070C0"/>
                </a:solidFill>
              </a:rPr>
              <a:t>InfoSkills</a:t>
            </a:r>
            <a:r>
              <a:rPr lang="en-GB" sz="2400" dirty="0">
                <a:solidFill>
                  <a:srgbClr val="0070C0"/>
                </a:solidFill>
              </a:rPr>
              <a:t> course on Referencing as part of this Theme.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3B86DEEB-D78A-BA99-C0E6-39FBC1C9A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err="1"/>
              <a:t>Astudiaeth</a:t>
            </a:r>
            <a:r>
              <a:rPr lang="en-GB" dirty="0"/>
              <a:t> dan </a:t>
            </a:r>
            <a:r>
              <a:rPr lang="en-GB" dirty="0" err="1"/>
              <a:t>Arweiniad</a:t>
            </a:r>
            <a:r>
              <a:rPr lang="en-GB" dirty="0"/>
              <a:t> - </a:t>
            </a:r>
            <a:r>
              <a:rPr lang="en-GB" dirty="0" err="1"/>
              <a:t>Cyfeirio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Guided Study - Referencing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1E4115F-2BF7-F656-AD2E-997B4C0826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232893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dirty="0" err="1"/>
              <a:t>Os</a:t>
            </a:r>
            <a:r>
              <a:rPr lang="en-GB" dirty="0"/>
              <a:t> </a:t>
            </a:r>
            <a:r>
              <a:rPr lang="en-GB" dirty="0" err="1"/>
              <a:t>nad</a:t>
            </a:r>
            <a:r>
              <a:rPr lang="en-GB" dirty="0"/>
              <a:t> </a:t>
            </a:r>
            <a:r>
              <a:rPr lang="en-GB" dirty="0" err="1"/>
              <a:t>ydych</a:t>
            </a:r>
            <a:r>
              <a:rPr lang="en-GB" dirty="0"/>
              <a:t> </a:t>
            </a:r>
            <a:r>
              <a:rPr lang="en-GB" dirty="0" err="1"/>
              <a:t>wedi</a:t>
            </a:r>
            <a:r>
              <a:rPr lang="en-GB" dirty="0"/>
              <a:t> </a:t>
            </a:r>
            <a:r>
              <a:rPr lang="en-GB" dirty="0" err="1"/>
              <a:t>gwneud</a:t>
            </a:r>
            <a:r>
              <a:rPr lang="en-GB" dirty="0"/>
              <a:t> </a:t>
            </a:r>
            <a:r>
              <a:rPr lang="en-GB" dirty="0" err="1"/>
              <a:t>hynny</a:t>
            </a:r>
            <a:r>
              <a:rPr lang="en-GB" dirty="0"/>
              <a:t> </a:t>
            </a:r>
            <a:r>
              <a:rPr lang="en-GB" dirty="0" err="1"/>
              <a:t>eisoes</a:t>
            </a:r>
            <a:r>
              <a:rPr lang="en-GB" dirty="0"/>
              <a:t>, </a:t>
            </a:r>
            <a:r>
              <a:rPr lang="en-GB" dirty="0" err="1"/>
              <a:t>bydd</a:t>
            </a:r>
            <a:r>
              <a:rPr lang="en-GB" dirty="0"/>
              <a:t> </a:t>
            </a:r>
            <a:r>
              <a:rPr lang="en-GB" dirty="0" err="1"/>
              <a:t>angen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chi </a:t>
            </a:r>
            <a:r>
              <a:rPr lang="en-GB" dirty="0" err="1"/>
              <a:t>gwblhau'r</a:t>
            </a:r>
            <a:r>
              <a:rPr lang="en-GB" dirty="0"/>
              <a:t> </a:t>
            </a:r>
            <a:r>
              <a:rPr lang="en-GB" dirty="0" err="1"/>
              <a:t>cwrs</a:t>
            </a:r>
            <a:r>
              <a:rPr lang="en-GB" dirty="0"/>
              <a:t> </a:t>
            </a:r>
            <a:r>
              <a:rPr lang="en-GB" dirty="0" err="1"/>
              <a:t>InfoSkills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Gyfeirnodi</a:t>
            </a:r>
            <a:r>
              <a:rPr lang="en-GB" dirty="0"/>
              <a:t> </a:t>
            </a:r>
            <a:r>
              <a:rPr lang="en-GB" dirty="0" err="1"/>
              <a:t>fel</a:t>
            </a:r>
            <a:r>
              <a:rPr lang="en-GB" dirty="0"/>
              <a:t> </a:t>
            </a:r>
            <a:r>
              <a:rPr lang="en-GB" dirty="0" err="1"/>
              <a:t>rhan</a:t>
            </a:r>
            <a:r>
              <a:rPr lang="en-GB" dirty="0"/>
              <a:t> </a:t>
            </a:r>
            <a:r>
              <a:rPr lang="en-GB" dirty="0" err="1"/>
              <a:t>o'r</a:t>
            </a:r>
            <a:r>
              <a:rPr lang="en-GB" dirty="0"/>
              <a:t> Thema hon.</a:t>
            </a:r>
            <a:endParaRPr lang="en-GB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6EBDD7-C055-F8D9-6AC9-256906329E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7234" y="4056061"/>
            <a:ext cx="2230921" cy="2230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280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4177B1-C1B9-9330-E09A-9435E51EF2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23B4D2-CDC7-3449-0FBF-431400E4F1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400" dirty="0">
                <a:solidFill>
                  <a:srgbClr val="0070C0"/>
                </a:solidFill>
              </a:rPr>
              <a:t>Discussion Activity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400" i="1" dirty="0">
                <a:solidFill>
                  <a:srgbClr val="0070C0"/>
                </a:solidFill>
              </a:rPr>
              <a:t>What did the </a:t>
            </a:r>
            <a:r>
              <a:rPr lang="en-GB" sz="2400" i="1" dirty="0" err="1">
                <a:solidFill>
                  <a:srgbClr val="0070C0"/>
                </a:solidFill>
              </a:rPr>
              <a:t>InfoSkills</a:t>
            </a:r>
            <a:r>
              <a:rPr lang="en-GB" sz="2400" i="1" dirty="0">
                <a:solidFill>
                  <a:srgbClr val="0070C0"/>
                </a:solidFill>
              </a:rPr>
              <a:t> course say about referencing?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400" i="1" dirty="0">
                <a:solidFill>
                  <a:srgbClr val="0070C0"/>
                </a:solidFill>
              </a:rPr>
              <a:t>Why is it important?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400" i="1" dirty="0">
                <a:solidFill>
                  <a:srgbClr val="0070C0"/>
                </a:solidFill>
              </a:rPr>
              <a:t>What can happen if you get referencing wrong?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DBC5AB9-EC39-7924-04A9-9F1ACA7AC0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What is referencing?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723038A-FE7D-9E00-C5D5-D48FD11D76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2328932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0136515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A5C9BB-0357-A6F8-613B-BDCD882B1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3DEA27-3D86-F3FA-0EC6-D1E8130E53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01858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3200" dirty="0">
                <a:solidFill>
                  <a:srgbClr val="0070C0"/>
                </a:solidFill>
              </a:rPr>
              <a:t>Pears &amp; Shields (2016) argue that there are several important reasons for referencing correctly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3200" dirty="0">
                <a:solidFill>
                  <a:srgbClr val="0070C0"/>
                </a:solidFill>
              </a:rPr>
              <a:t>It allows you to:</a:t>
            </a:r>
          </a:p>
          <a:p>
            <a:pPr marL="914400" lvl="1" indent="-4572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endParaRPr lang="en-GB" sz="3200" dirty="0">
              <a:solidFill>
                <a:srgbClr val="0070C0"/>
              </a:solidFill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338D6F0-0251-793D-C0CD-7E68BF19AB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Reasons for Referencing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DB95E0F-7898-BB92-4E8D-3BD28B1D91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7402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5436808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AA97BD-8A28-77FF-2792-24491ED34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DE0241-FF9A-5822-D1CE-E0981154A6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Demonstrate that you have read widely ion the subject and considered and evaluated the writings of others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Show your tutor the evidence of your research and therefore your contribution to the topic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62359E34-298B-30AF-4BCB-DB2F290F8D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Reasons For Referencing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09E3144-DDDC-041D-D538-CC9D29C68F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232893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DDF0BF9-307B-D50B-C696-1E267E956741}"/>
              </a:ext>
            </a:extLst>
          </p:cNvPr>
          <p:cNvSpPr txBox="1"/>
          <p:nvPr/>
        </p:nvSpPr>
        <p:spPr>
          <a:xfrm>
            <a:off x="5885645" y="5499279"/>
            <a:ext cx="3013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(Pears &amp; Shields, 2016, p.1)</a:t>
            </a:r>
          </a:p>
        </p:txBody>
      </p:sp>
    </p:spTree>
    <p:extLst>
      <p:ext uri="{BB962C8B-B14F-4D97-AF65-F5344CB8AC3E}">
        <p14:creationId xmlns:p14="http://schemas.microsoft.com/office/powerpoint/2010/main" val="31874758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F464A4-B6B5-4257-646B-E439BF62F1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566F6C-DC73-ACA4-E071-220B1720F7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Establish the credibility and authority of your ideas and arguments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Enable the reader to locate the original material you use (for their own use)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Give credit to the original author/creator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3C9EEAB7-ABB6-C43A-F631-406973F11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Reasons For Referencing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5ECFB0E-3742-0DF6-EC1E-FDFAD5A91E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232893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2A9FF40-A6B5-4C84-566F-7EB820C84FA4}"/>
              </a:ext>
            </a:extLst>
          </p:cNvPr>
          <p:cNvSpPr txBox="1"/>
          <p:nvPr/>
        </p:nvSpPr>
        <p:spPr>
          <a:xfrm>
            <a:off x="5885645" y="5499279"/>
            <a:ext cx="3013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(Pears &amp; Shields, 2016, p.1)</a:t>
            </a:r>
          </a:p>
        </p:txBody>
      </p:sp>
    </p:spTree>
    <p:extLst>
      <p:ext uri="{BB962C8B-B14F-4D97-AF65-F5344CB8AC3E}">
        <p14:creationId xmlns:p14="http://schemas.microsoft.com/office/powerpoint/2010/main" val="20683142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98CEB1-3FEF-39E1-AEF0-C2D80EA58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2C98D5-1299-6891-2F91-8CB3BD9C46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Enable the reader to form their own views on the value of your sources and how you have interpreted them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Distinguish between your own ideas and those of others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4B43A10-0641-D3E1-4E56-23455A39D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Reasons For Referencing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D9E53C6-CC44-145E-2D54-5AF7A76EC7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232893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0D596C-3404-4DB3-E0FE-43973F665BA9}"/>
              </a:ext>
            </a:extLst>
          </p:cNvPr>
          <p:cNvSpPr txBox="1"/>
          <p:nvPr/>
        </p:nvSpPr>
        <p:spPr>
          <a:xfrm>
            <a:off x="5885645" y="5499279"/>
            <a:ext cx="3013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(Pears &amp; Shields, 2016, p.1)</a:t>
            </a:r>
          </a:p>
        </p:txBody>
      </p:sp>
    </p:spTree>
    <p:extLst>
      <p:ext uri="{BB962C8B-B14F-4D97-AF65-F5344CB8AC3E}">
        <p14:creationId xmlns:p14="http://schemas.microsoft.com/office/powerpoint/2010/main" val="442810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B87DE7-4A24-B42B-B27A-7CA2B13547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800CED-12E2-A3EC-60AD-5BA5574A88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Highlight relevant points by </a:t>
            </a:r>
            <a:r>
              <a:rPr lang="en-GB" sz="2400" b="1" dirty="0">
                <a:solidFill>
                  <a:srgbClr val="0070C0"/>
                </a:solidFill>
              </a:rPr>
              <a:t>quoting, paraphrasing or summarising </a:t>
            </a:r>
            <a:r>
              <a:rPr lang="en-GB" sz="2400" dirty="0">
                <a:solidFill>
                  <a:srgbClr val="0070C0"/>
                </a:solidFill>
              </a:rPr>
              <a:t>from the original text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Achieve a better mark or grade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Avoid </a:t>
            </a:r>
            <a:r>
              <a:rPr lang="en-GB" sz="2400" b="1" dirty="0">
                <a:solidFill>
                  <a:srgbClr val="0070C0"/>
                </a:solidFill>
              </a:rPr>
              <a:t>plagiarism</a:t>
            </a:r>
            <a:endParaRPr lang="en-GB" sz="2400" dirty="0">
              <a:solidFill>
                <a:srgbClr val="0070C0"/>
              </a:solidFill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E7E7B889-C952-4768-F264-B44E709ED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Reasons For Referencing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D5116FB-5CE5-D4B2-E3F4-71F53C79E1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232893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DBC7A68-00FD-FE25-A9F3-945754843D23}"/>
              </a:ext>
            </a:extLst>
          </p:cNvPr>
          <p:cNvSpPr txBox="1"/>
          <p:nvPr/>
        </p:nvSpPr>
        <p:spPr>
          <a:xfrm>
            <a:off x="5885645" y="5499279"/>
            <a:ext cx="3013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(Pears &amp; Shields, 2016, p.1)</a:t>
            </a:r>
          </a:p>
        </p:txBody>
      </p:sp>
    </p:spTree>
    <p:extLst>
      <p:ext uri="{BB962C8B-B14F-4D97-AF65-F5344CB8AC3E}">
        <p14:creationId xmlns:p14="http://schemas.microsoft.com/office/powerpoint/2010/main" val="39370034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FE2490-3C97-ABBD-DB83-C18CC1F311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27014B-F49E-46AC-E358-72FEB4ED2F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Cite Them Right is an essential referencing guide for students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It is now available electronically via the Library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224DFDB3-F38E-582F-00FC-A22819A78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Essential Resource for Referencing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B381722-5B49-CDCD-BA95-834DCCD51D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2328932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/>
              <a:t>Cym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AA8102-E8F8-7329-84DC-94FA76D447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4104" y="4443411"/>
            <a:ext cx="1876425" cy="187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3174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273B59-B088-CCD0-10F1-900151B270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3F6DCA-1D7B-204E-E6CE-C95E3545F6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solidFill>
                  <a:srgbClr val="0070C0"/>
                </a:solidFill>
              </a:rPr>
              <a:t>When we reference a source, we need to do so in a very specific way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solidFill>
                  <a:srgbClr val="0070C0"/>
                </a:solidFill>
              </a:rPr>
              <a:t>This in known as a Referencing style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solidFill>
                  <a:srgbClr val="0070C0"/>
                </a:solidFill>
              </a:rPr>
              <a:t>Confusingly, there are a number of different referencing styles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FB42BA70-0CD9-3572-B4A6-46589E55D6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Referencing Styles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8372DBB-8A61-B62E-CCE2-5AA7C04841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232893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13668868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E2C857-52C5-A920-7B2F-DBC509863C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EA61C8-CBFA-38AA-1314-7343BA0EED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solidFill>
                  <a:srgbClr val="0070C0"/>
                </a:solidFill>
              </a:rPr>
              <a:t>This is because different academic disciplines have different priorities (e.g. sciences vs humanities), 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solidFill>
                  <a:srgbClr val="0070C0"/>
                </a:solidFill>
              </a:rPr>
              <a:t>Therefore, referencing styles emphasise different information such as dates (APA – American Psychological Association) or authorship (MLA – Modern Language Association).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5B3666A1-F60C-1269-69EF-D21847E3E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Referencing Styles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4497033-8037-6559-262B-280E6EA036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232893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39284045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601684-371F-FD75-6A37-52055136C8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EA8B68-C2D1-4F18-50C8-52E84967C8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solidFill>
                  <a:srgbClr val="0070C0"/>
                </a:solidFill>
              </a:rPr>
              <a:t>Whichever style is used, the have some things in common;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solidFill>
                  <a:srgbClr val="0070C0"/>
                </a:solidFill>
              </a:rPr>
              <a:t>They improve clarity and consistency within a field, making it easier for readers to understand and find sources.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solidFill>
                  <a:srgbClr val="0070C0"/>
                </a:solidFill>
              </a:rPr>
              <a:t>They help avoid plagiarism by ensuring sources are clearly and correctly acknowledged.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3E12C4E-9347-1502-84D6-41D4B2C2FF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Referencing Styles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780E84-71E1-DD22-6FEB-090279DFAF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232893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11652553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617183-6D9C-68C1-08EE-23934693A6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1BC0A-EB9E-E42F-E1B5-5F44CD312D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solidFill>
                  <a:srgbClr val="0070C0"/>
                </a:solidFill>
              </a:rPr>
              <a:t>They support credibility and transparency by allowing readers to locate and verify the original sources.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solidFill>
                  <a:srgbClr val="0070C0"/>
                </a:solidFill>
              </a:rPr>
              <a:t>They reflect historical traditions and conventions that have developed within specific academic communities over time.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5B580C6-9355-ED57-762E-1DFB03709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Referencing Styles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0D5FE17-B5EC-C7C6-DED8-C700492B14D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232893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19664041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8A5D51-4D79-1EB5-17A9-3D9C2BD98C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1A5352-866F-8151-1907-631B2B6417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solidFill>
                  <a:srgbClr val="0070C0"/>
                </a:solidFill>
              </a:rPr>
              <a:t>The Harvard referencing style is one of the oldest citation systems, and its origins go back to the late 19th century.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solidFill>
                  <a:srgbClr val="0070C0"/>
                </a:solidFill>
              </a:rPr>
              <a:t>It is commonly linked to Edward Laurens Mark, a zoologist at Harvard University, who in 1881 introduced an author–date system in his work to make scientific sources easier to track.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D45EC31-9604-CFA8-7F9E-7ACDC4EA9E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The Harvard Referencing Style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F67FCAC-4B7A-599C-4166-85DBC49C6D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232893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9437530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20A4D3-B1D7-1A11-2690-8485D2D232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F76EC6-5DD5-1EEF-012C-0407ACE7DA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solidFill>
                  <a:srgbClr val="0070C0"/>
                </a:solidFill>
              </a:rPr>
              <a:t>This approach—using the author’s surname and year of publication in the text—was designed to help readers quickly identify and locate sources without interrupting the flow of writing.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8046FEFA-B08E-F736-D4B0-E2D9E34A1D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The Harvard Referencing Style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5FDC18A-0C21-3DBC-A560-47BE755BC6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232893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20712215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D57D71-4FBA-CF6E-1468-AF3B8AEF45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4C190-9241-B456-CAA3-0994B6B438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solidFill>
                  <a:srgbClr val="0070C0"/>
                </a:solidFill>
              </a:rPr>
              <a:t>Over time, this system was adopted more widely across disciplines and became known informally as the “Harvard system,” although there is no single official version.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solidFill>
                  <a:srgbClr val="0070C0"/>
                </a:solidFill>
              </a:rPr>
              <a:t>This is the system that we use in our Academic Discipline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88FEF8A4-4E33-FF59-556B-3999226A51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The Harvard Referencing Style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1254416-7834-BB5F-A518-B578C42FBD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232893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13802258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F60B3A-FE4E-FC28-6781-BDD0CC4774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9A5891-B01E-C554-6F90-D57B05FDE1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We will now look at a short video from London South Bank University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As you watch the video make a note of any key messages or questions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EA5704E1-BE7B-7BB5-3E27-EDAEEDA3C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The Harvard Referencing System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9FA0EA7-9AA0-F295-DF84-A7DDAF67E4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2328932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/>
              <a:t>Cym</a:t>
            </a:r>
          </a:p>
        </p:txBody>
      </p:sp>
      <p:pic>
        <p:nvPicPr>
          <p:cNvPr id="8" name="Picture 7">
            <a:hlinkClick r:id="rId3"/>
            <a:extLst>
              <a:ext uri="{FF2B5EF4-FFF2-40B4-BE49-F238E27FC236}">
                <a16:creationId xmlns:a16="http://schemas.microsoft.com/office/drawing/2014/main" id="{0862EB43-B9A6-5A16-786E-7D6175F3C9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2525" y="4154557"/>
            <a:ext cx="1698949" cy="179204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3EF6711-3C3E-E884-C0BE-A86A85448A53}"/>
              </a:ext>
            </a:extLst>
          </p:cNvPr>
          <p:cNvSpPr txBox="1"/>
          <p:nvPr/>
        </p:nvSpPr>
        <p:spPr>
          <a:xfrm>
            <a:off x="5276851" y="5551509"/>
            <a:ext cx="38671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(London South Bank University, 2015)</a:t>
            </a:r>
          </a:p>
        </p:txBody>
      </p:sp>
    </p:spTree>
    <p:extLst>
      <p:ext uri="{BB962C8B-B14F-4D97-AF65-F5344CB8AC3E}">
        <p14:creationId xmlns:p14="http://schemas.microsoft.com/office/powerpoint/2010/main" val="14218837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302625-B9C9-165F-CDF3-70C84A3E8E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BFC382-1D2B-46DA-C40E-ED3CE321F1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Your Tutor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The </a:t>
            </a:r>
            <a:r>
              <a:rPr lang="en-GB" sz="2400" dirty="0">
                <a:solidFill>
                  <a:srgbClr val="0070C0"/>
                </a:solidFill>
                <a:hlinkClick r:id="rId3"/>
              </a:rPr>
              <a:t>UWTSD Library</a:t>
            </a:r>
            <a:r>
              <a:rPr lang="en-GB" sz="2400" dirty="0">
                <a:solidFill>
                  <a:srgbClr val="0070C0"/>
                </a:solidFill>
              </a:rPr>
              <a:t> (UWTSD, 2026a)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  <a:hlinkClick r:id="rId4"/>
              </a:rPr>
              <a:t>Student Support &amp; Wellbeing</a:t>
            </a:r>
            <a:r>
              <a:rPr lang="en-GB" sz="2400" dirty="0">
                <a:solidFill>
                  <a:srgbClr val="0070C0"/>
                </a:solidFill>
              </a:rPr>
              <a:t> (UWTSD, 2026b)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09A3817-0C9C-FD66-6457-17F6DBEC6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Referencing Support at UWTSD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C5795EB-B9A3-F9D3-D650-BE76B6D59C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232893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304369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4CF03C-6D2A-7DF9-6C04-BFA55A28CD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3B1230-18F2-37F9-F72C-2B73BD630C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Using the Guided Study sheet and the handout provided, complete a citation and a reference for the textbook, article and webpage.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34B91FE2-8671-86EF-E03F-2645432D29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Guided Study: Referencing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B9857A46-4E16-D7EE-EDE3-8A630F349A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232893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9730721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F2DE6A-96C1-0C63-C362-D9F4BEE477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FFC893-3BD1-64D1-9610-C5740F366B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Complete the Quiz on Moodle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355245E9-6C3F-3941-B91F-57C60810C6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Before the Next Session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EF3C67A-C462-99C6-26E6-846E8C56CE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232893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0768996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8771A5-4775-F0B1-C5EC-6BAD8F129E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F5A9015-4960-714F-866F-5D1FD7E658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/>
              <a:t>Cyfeiriadau</a:t>
            </a:r>
            <a:br>
              <a:rPr lang="en-GB" b="1" dirty="0"/>
            </a:b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4B53B6A-1B77-2D51-4481-5DC1929839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49" y="1825625"/>
            <a:ext cx="7680463" cy="380986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40052492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E2BCAE-B9D1-953B-70F1-9157D1FDD5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4133BC-6116-9D80-C057-EA15F930C9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8650" y="1413501"/>
            <a:ext cx="7886700" cy="3809862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000" dirty="0">
                <a:solidFill>
                  <a:srgbClr val="0070C0"/>
                </a:solidFill>
              </a:rPr>
              <a:t>London South Bank University (2015) </a:t>
            </a:r>
            <a:r>
              <a:rPr lang="en-GB" sz="2000" i="1" dirty="0">
                <a:solidFill>
                  <a:srgbClr val="0070C0"/>
                </a:solidFill>
              </a:rPr>
              <a:t>Harvard referencing tutorial</a:t>
            </a:r>
            <a:r>
              <a:rPr lang="en-GB" sz="2000" dirty="0">
                <a:solidFill>
                  <a:srgbClr val="0070C0"/>
                </a:solidFill>
              </a:rPr>
              <a:t> [Video] Available at: </a:t>
            </a:r>
            <a:r>
              <a:rPr lang="en-GB" sz="2000" dirty="0">
                <a:hlinkClick r:id="rId3"/>
              </a:rPr>
              <a:t>Harvard Referencing Tutorial – YouTube</a:t>
            </a:r>
            <a:r>
              <a:rPr lang="en-GB" sz="2000" dirty="0"/>
              <a:t> [Last Accessed 27/05/2026]</a:t>
            </a:r>
            <a:endParaRPr lang="en-GB" sz="2000" i="1" dirty="0">
              <a:solidFill>
                <a:srgbClr val="0070C0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000" dirty="0">
                <a:solidFill>
                  <a:srgbClr val="0070C0"/>
                </a:solidFill>
              </a:rPr>
              <a:t>Pears, R. &amp; Shields, G. (2016) </a:t>
            </a:r>
            <a:r>
              <a:rPr lang="en-GB" sz="2000" i="1" dirty="0">
                <a:solidFill>
                  <a:srgbClr val="0070C0"/>
                </a:solidFill>
              </a:rPr>
              <a:t>Cite Them Right</a:t>
            </a:r>
            <a:r>
              <a:rPr lang="en-GB" sz="2000" dirty="0">
                <a:solidFill>
                  <a:srgbClr val="0070C0"/>
                </a:solidFill>
              </a:rPr>
              <a:t> (10</a:t>
            </a:r>
            <a:r>
              <a:rPr lang="en-GB" sz="2000" baseline="30000" dirty="0">
                <a:solidFill>
                  <a:srgbClr val="0070C0"/>
                </a:solidFill>
              </a:rPr>
              <a:t>th</a:t>
            </a:r>
            <a:r>
              <a:rPr lang="en-GB" sz="2000" dirty="0">
                <a:solidFill>
                  <a:srgbClr val="0070C0"/>
                </a:solidFill>
              </a:rPr>
              <a:t> Ed.)  Palgrave Macmillan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000" dirty="0">
                <a:solidFill>
                  <a:srgbClr val="0070C0"/>
                </a:solidFill>
              </a:rPr>
              <a:t>Pears, R. and Shields, G. (2025) ‘Harvard referencing’. In: </a:t>
            </a:r>
            <a:r>
              <a:rPr lang="en-GB" sz="2000" i="1" dirty="0">
                <a:solidFill>
                  <a:srgbClr val="0070C0"/>
                </a:solidFill>
              </a:rPr>
              <a:t>Cite them right: the essential referencing guide</a:t>
            </a:r>
            <a:r>
              <a:rPr lang="en-GB" sz="2000" dirty="0">
                <a:solidFill>
                  <a:srgbClr val="0070C0"/>
                </a:solidFill>
              </a:rPr>
              <a:t>. Available at: </a:t>
            </a:r>
            <a:r>
              <a:rPr lang="en-GB" sz="2000" dirty="0">
                <a:hlinkClick r:id="rId4"/>
              </a:rPr>
              <a:t>Cite Them Right</a:t>
            </a:r>
            <a:r>
              <a:rPr lang="en-GB" sz="2000" dirty="0"/>
              <a:t> [Last Accessed 27/05/2026]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000" dirty="0">
                <a:solidFill>
                  <a:srgbClr val="0070C0"/>
                </a:solidFill>
              </a:rPr>
              <a:t>UWTSD (2026a) </a:t>
            </a:r>
            <a:r>
              <a:rPr lang="en-GB" sz="2000" i="1" dirty="0">
                <a:solidFill>
                  <a:srgbClr val="0070C0"/>
                </a:solidFill>
              </a:rPr>
              <a:t>Library &amp; learning resources</a:t>
            </a:r>
            <a:r>
              <a:rPr lang="en-GB" sz="2000" dirty="0">
                <a:solidFill>
                  <a:srgbClr val="0070C0"/>
                </a:solidFill>
              </a:rPr>
              <a:t> Available at: </a:t>
            </a:r>
            <a:r>
              <a:rPr lang="en-GB" sz="2000" dirty="0">
                <a:hlinkClick r:id="rId5"/>
              </a:rPr>
              <a:t>Library and Learning Resources | University of Wales Trinity Saint David</a:t>
            </a:r>
            <a:r>
              <a:rPr lang="en-GB" sz="2000" dirty="0"/>
              <a:t> [Last Accessed 27/05/2026]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000" dirty="0">
                <a:solidFill>
                  <a:srgbClr val="0070C0"/>
                </a:solidFill>
              </a:rPr>
              <a:t>UWTSD (2026b) </a:t>
            </a:r>
            <a:r>
              <a:rPr lang="en-GB" sz="2000" i="1" dirty="0">
                <a:solidFill>
                  <a:srgbClr val="0070C0"/>
                </a:solidFill>
              </a:rPr>
              <a:t>Student support &amp; wellbeing</a:t>
            </a:r>
            <a:r>
              <a:rPr lang="en-GB" sz="2000" dirty="0">
                <a:solidFill>
                  <a:srgbClr val="0070C0"/>
                </a:solidFill>
              </a:rPr>
              <a:t> Available at: </a:t>
            </a:r>
            <a:r>
              <a:rPr lang="en-GB" sz="2000" dirty="0">
                <a:hlinkClick r:id="rId6"/>
              </a:rPr>
              <a:t>Student Support and Wellbeing | University of Wales Trinity Saint David</a:t>
            </a:r>
            <a:r>
              <a:rPr lang="en-GB" sz="2000" dirty="0"/>
              <a:t> [Last Accessed 27/05/2026]</a:t>
            </a:r>
            <a:endParaRPr lang="en-GB" sz="2000" i="1" dirty="0">
              <a:solidFill>
                <a:srgbClr val="0070C0"/>
              </a:solidFill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5C63FF79-0DF8-330B-707E-E9AB7D9E0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87938"/>
            <a:ext cx="7886700" cy="1325563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0070C0"/>
                </a:solidFill>
              </a:rPr>
              <a:t>References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57769965"/>
      </p:ext>
    </p:extLst>
  </p:cSld>
  <p:clrMapOvr>
    <a:masterClrMapping/>
  </p:clrMapOvr>
</p:sld>
</file>

<file path=ppt/theme/theme1.xml><?xml version="1.0" encoding="utf-8"?>
<a:theme xmlns:a="http://schemas.openxmlformats.org/drawingml/2006/main" name="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Accessib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Accessib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144F219396AFE458016C97602F34B7A" ma:contentTypeVersion="15" ma:contentTypeDescription="Create a new document." ma:contentTypeScope="" ma:versionID="cd6363ea4f4541baaf4aadf57a86f719">
  <xsd:schema xmlns:xsd="http://www.w3.org/2001/XMLSchema" xmlns:xs="http://www.w3.org/2001/XMLSchema" xmlns:p="http://schemas.microsoft.com/office/2006/metadata/properties" xmlns:ns2="e4a72011-89be-41d7-bd49-565121a9e247" xmlns:ns3="16bfc89a-06a0-41d6-ae50-6ff65b36cb8b" targetNamespace="http://schemas.microsoft.com/office/2006/metadata/properties" ma:root="true" ma:fieldsID="24f73608559c122f1aad4c20a927a94a" ns2:_="" ns3:_="">
    <xsd:import namespace="e4a72011-89be-41d7-bd49-565121a9e247"/>
    <xsd:import namespace="16bfc89a-06a0-41d6-ae50-6ff65b36cb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a72011-89be-41d7-bd49-565121a9e24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bfc89a-06a0-41d6-ae50-6ff65b36cb8b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7" nillable="true" ma:displayName="Taxonomy Catch All Column" ma:hidden="true" ma:list="{953f2175-e71b-4bc5-bf24-4d540adc5750}" ma:internalName="TaxCatchAll" ma:showField="CatchAllData" ma:web="16bfc89a-06a0-41d6-ae50-6ff65b36cb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6bfc89a-06a0-41d6-ae50-6ff65b36cb8b" xsi:nil="true"/>
    <lcf76f155ced4ddcb4097134ff3c332f xmlns="e4a72011-89be-41d7-bd49-565121a9e24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20A647C-70E8-4659-9076-F0AF24D2395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0D339CC-99A4-447B-AA14-72B5CE1FDB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4a72011-89be-41d7-bd49-565121a9e247"/>
    <ds:schemaRef ds:uri="16bfc89a-06a0-41d6-ae50-6ff65b36cb8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CC11202-4772-4863-908B-7D5F533EFAA1}">
  <ds:schemaRefs>
    <ds:schemaRef ds:uri="http://schemas.microsoft.com/office/2006/metadata/properties"/>
    <ds:schemaRef ds:uri="http://schemas.microsoft.com/office/infopath/2007/PartnerControls"/>
    <ds:schemaRef ds:uri="16bfc89a-06a0-41d6-ae50-6ff65b36cb8b"/>
    <ds:schemaRef ds:uri="e4a72011-89be-41d7-bd49-565121a9e247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1_CYFLWYNIAD_INTRODUCTION_STAFF</Template>
  <TotalTime>0</TotalTime>
  <Words>1286</Words>
  <Application>Microsoft Office PowerPoint</Application>
  <PresentationFormat>On-screen Show (4:3)</PresentationFormat>
  <Paragraphs>118</Paragraphs>
  <Slides>23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23</vt:i4>
      </vt:variant>
    </vt:vector>
  </HeadingPairs>
  <TitlesOfParts>
    <vt:vector size="31" baseType="lpstr">
      <vt:lpstr>Arial</vt:lpstr>
      <vt:lpstr>Calibri</vt:lpstr>
      <vt:lpstr>Calibri Light</vt:lpstr>
      <vt:lpstr>Times New Roman</vt:lpstr>
      <vt:lpstr>Sub Title 1</vt:lpstr>
      <vt:lpstr>Accessible 2</vt:lpstr>
      <vt:lpstr>1_Sub Title 1</vt:lpstr>
      <vt:lpstr>1_Accessible 2</vt:lpstr>
      <vt:lpstr>ECCE4001 Pwy ydw i?: Archwilio Hunaniaeth Broffesiynol  ECCE4001 Who Am I?: Exploring Professional Identity  Thema 4: Theme 4: Developing Academic Skills - Referencing  </vt:lpstr>
      <vt:lpstr>Click to Add Title (Cym) Theme Content</vt:lpstr>
      <vt:lpstr>Astudiaeth dan Arweiniad - Cyfeirio Guided Study - Referencing</vt:lpstr>
      <vt:lpstr>(Cym) What is referencing?</vt:lpstr>
      <vt:lpstr>(Cym) Reasons for Referencing</vt:lpstr>
      <vt:lpstr>(Cym) Reasons For Referencing</vt:lpstr>
      <vt:lpstr>(Cym) Reasons For Referencing</vt:lpstr>
      <vt:lpstr>(Cym) Reasons For Referencing</vt:lpstr>
      <vt:lpstr>(Cym) Reasons For Referencing</vt:lpstr>
      <vt:lpstr>(Cym) Essential Resource for Referencing</vt:lpstr>
      <vt:lpstr>(Cym) Referencing Styles</vt:lpstr>
      <vt:lpstr>(Cym) Referencing Styles</vt:lpstr>
      <vt:lpstr>(Cym) Referencing Styles</vt:lpstr>
      <vt:lpstr>(Cym) Referencing Styles</vt:lpstr>
      <vt:lpstr>(Cym) The Harvard Referencing Style</vt:lpstr>
      <vt:lpstr>(Cym) The Harvard Referencing Style</vt:lpstr>
      <vt:lpstr>(Cym) The Harvard Referencing Style</vt:lpstr>
      <vt:lpstr>(Cym) The Harvard Referencing System</vt:lpstr>
      <vt:lpstr>(Cym) Referencing Support at UWTSD</vt:lpstr>
      <vt:lpstr>(Cym) Guided Study: Referencing</vt:lpstr>
      <vt:lpstr>(Cym) Before the Next Session</vt:lpstr>
      <vt:lpstr>Cyfeiriadau 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Ken Dicks</cp:lastModifiedBy>
  <cp:revision>162</cp:revision>
  <dcterms:created xsi:type="dcterms:W3CDTF">2017-02-08T11:33:06Z</dcterms:created>
  <dcterms:modified xsi:type="dcterms:W3CDTF">2026-06-09T14:09:37Z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0x010100B144F219396AFE458016C97602F34B7A</vt:lpwstr>
  </property>
  <property fmtid="{D5CDD505-2E9C-101B-9397-08002B2CF9AE}" pid="3" name="MediaServiceImageTags">
    <vt:lpwstr/>
  </property>
</Properties>
</file>