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0" d="100"/>
          <a:sy n="120" d="100"/>
        </p:scale>
        <p:origin x="-136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printerSettings" Target="printerSettings/printerSettings1.bin"/><Relationship Id="rId8" Type="http://schemas.openxmlformats.org/officeDocument/2006/relationships/presProps" Target="presProps.xml"/><Relationship Id="rId9" Type="http://schemas.openxmlformats.org/officeDocument/2006/relationships/viewProps" Target="viewProps.xml"/><Relationship Id="rId10" Type="http://schemas.openxmlformats.org/officeDocument/2006/relationships/theme" Target="theme/theme1.xml"/><Relationship Id="rId1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624388" y="228600"/>
            <a:ext cx="2057400" cy="2039112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34471"/>
            <a:ext cx="7556313" cy="995082"/>
          </a:xfrm>
        </p:spPr>
        <p:txBody>
          <a:bodyPr anchor="b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498518" y="1129553"/>
            <a:ext cx="7558960" cy="774700"/>
          </a:xfrm>
        </p:spPr>
        <p:txBody>
          <a:bodyPr vert="horz" lIns="91440" tIns="45720" rIns="91440" bIns="45720" rtlCol="0" anchor="t" anchorCtr="0">
            <a:noAutofit/>
          </a:bodyPr>
          <a:lstStyle>
            <a:lvl1pPr marL="0" indent="0">
              <a:buNone/>
              <a:defRPr kumimoji="0" sz="2400" b="0" i="0" u="none" strike="noStrike" kern="1200" cap="none" spc="0" normalizeH="0" baseline="0">
                <a:ln>
                  <a:noFill/>
                </a:ln>
                <a:solidFill>
                  <a:schemeClr val="accent3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2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00600" y="4624668"/>
            <a:ext cx="4038600" cy="933450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00600" y="5562599"/>
            <a:ext cx="4038600" cy="748553"/>
          </a:xfrm>
        </p:spPr>
        <p:txBody>
          <a:bodyPr>
            <a:normAutofit/>
          </a:bodyPr>
          <a:lstStyle>
            <a:lvl1pPr marL="0" indent="0" algn="l">
              <a:spcBef>
                <a:spcPts val="300"/>
              </a:spcBef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800600" y="6425640"/>
            <a:ext cx="1232647" cy="365125"/>
          </a:xfrm>
        </p:spPr>
        <p:txBody>
          <a:bodyPr/>
          <a:lstStyle>
            <a:lvl1pPr algn="l">
              <a:defRPr/>
            </a:lvl1pPr>
          </a:lstStyle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311153" y="6425640"/>
            <a:ext cx="2617694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82575" y="228600"/>
            <a:ext cx="4235450" cy="4187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4624388" y="237744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2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74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1779494"/>
            <a:ext cx="3086100" cy="2040905"/>
          </a:xfrm>
        </p:spPr>
        <p:txBody>
          <a:bodyPr lIns="45720" tIns="45720" rIns="45720" anchor="t">
            <a:noAutofit/>
          </a:bodyPr>
          <a:lstStyle>
            <a:lvl1pPr marL="0" indent="0" algn="ctr">
              <a:spcBef>
                <a:spcPts val="600"/>
              </a:spcBef>
              <a:buNone/>
              <a:defRPr sz="4600">
                <a:solidFill>
                  <a:schemeClr val="bg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58907" y="228600"/>
            <a:ext cx="820093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5638800" cy="1362075"/>
          </a:xfrm>
        </p:spPr>
        <p:txBody>
          <a:bodyPr anchor="b" anchorCtr="0">
            <a:normAutofit/>
          </a:bodyPr>
          <a:lstStyle>
            <a:lvl1pPr algn="l">
              <a:defRPr sz="3200" b="0" cap="none" baseline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4495800"/>
            <a:ext cx="5638800" cy="1500187"/>
          </a:xfrm>
        </p:spPr>
        <p:txBody>
          <a:bodyPr anchor="t" anchorCtr="0">
            <a:normAutofit/>
          </a:bodyPr>
          <a:lstStyle>
            <a:lvl1pPr marL="0" indent="0">
              <a:spcBef>
                <a:spcPts val="300"/>
              </a:spcBef>
              <a:buNone/>
              <a:defRPr sz="1400" cap="none" baseline="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906" y="6248774"/>
            <a:ext cx="1474694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286000" y="6248774"/>
            <a:ext cx="5638800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305800" y="6248774"/>
            <a:ext cx="554038" cy="365125"/>
          </a:xfrm>
        </p:spPr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003612" y="3110754"/>
            <a:ext cx="260909" cy="615553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40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9" name="Rectangle 8"/>
          <p:cNvSpPr/>
          <p:nvPr/>
        </p:nvSpPr>
        <p:spPr>
          <a:xfrm>
            <a:off x="285750" y="228600"/>
            <a:ext cx="212725" cy="634523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210550" y="282574"/>
            <a:ext cx="642097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8068235" y="282574"/>
            <a:ext cx="91440" cy="16002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9987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541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399878" y="2447365"/>
            <a:ext cx="3657600" cy="3678797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7541" y="2070847"/>
            <a:ext cx="3657600" cy="322729"/>
          </a:xfrm>
          <a:prstGeom prst="rect">
            <a:avLst/>
          </a:prstGeom>
          <a:solidFill>
            <a:schemeClr val="accent3"/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99878" y="2070847"/>
            <a:ext cx="3657600" cy="3227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tIns="0" bIns="0" anchor="ctr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Content, Top and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8517" y="1985963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Content Placeholder 2"/>
          <p:cNvSpPr>
            <a:spLocks noGrp="1"/>
          </p:cNvSpPr>
          <p:nvPr>
            <p:ph sz="half" idx="14"/>
          </p:nvPr>
        </p:nvSpPr>
        <p:spPr>
          <a:xfrm>
            <a:off x="498517" y="4164965"/>
            <a:ext cx="7569157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Rectangle 13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05800" y="242234"/>
            <a:ext cx="554038" cy="365125"/>
          </a:xfrm>
        </p:spPr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Content Placeholder 2"/>
          <p:cNvSpPr>
            <a:spLocks noGrp="1"/>
          </p:cNvSpPr>
          <p:nvPr>
            <p:ph sz="half" idx="15"/>
          </p:nvPr>
        </p:nvSpPr>
        <p:spPr>
          <a:xfrm>
            <a:off x="498518" y="1985963"/>
            <a:ext cx="3657600" cy="4140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3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half" idx="17"/>
          </p:nvPr>
        </p:nvSpPr>
        <p:spPr>
          <a:xfrm>
            <a:off x="502920" y="1985963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4" name="Content Placeholder 2"/>
          <p:cNvSpPr>
            <a:spLocks noGrp="1"/>
          </p:cNvSpPr>
          <p:nvPr>
            <p:ph sz="half" idx="18"/>
          </p:nvPr>
        </p:nvSpPr>
        <p:spPr>
          <a:xfrm>
            <a:off x="502920" y="4164965"/>
            <a:ext cx="3657413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5" name="Content Placeholder 2"/>
          <p:cNvSpPr>
            <a:spLocks noGrp="1"/>
          </p:cNvSpPr>
          <p:nvPr>
            <p:ph sz="half" idx="1"/>
          </p:nvPr>
        </p:nvSpPr>
        <p:spPr>
          <a:xfrm>
            <a:off x="4410075" y="1985963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16" name="Content Placeholder 2"/>
          <p:cNvSpPr>
            <a:spLocks noGrp="1"/>
          </p:cNvSpPr>
          <p:nvPr>
            <p:ph sz="half" idx="16"/>
          </p:nvPr>
        </p:nvSpPr>
        <p:spPr>
          <a:xfrm>
            <a:off x="4410075" y="4169664"/>
            <a:ext cx="3657600" cy="196596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3451225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5" y="2571750"/>
            <a:ext cx="3255264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8775" y="273050"/>
            <a:ext cx="4597399" cy="585311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3" y="3733800"/>
            <a:ext cx="325526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59305" y="6423585"/>
            <a:ext cx="3316941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69404" y="3124200"/>
            <a:ext cx="3898272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6" y="228600"/>
            <a:ext cx="3460658" cy="634523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169404" y="3995737"/>
            <a:ext cx="3898272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3990110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6505" y="4424082"/>
            <a:ext cx="6191157" cy="83371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28600"/>
            <a:ext cx="637838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6505" y="5257799"/>
            <a:ext cx="6191157" cy="885825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802438" y="2377440"/>
            <a:ext cx="2057400" cy="20391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27212" y="4632792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4" y="228600"/>
            <a:ext cx="6387167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6181611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6179566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212262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46481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6802438" y="237494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6802438" y="4535424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282575" y="228600"/>
            <a:ext cx="4235450" cy="634523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0554" y="2571750"/>
            <a:ext cx="4016633" cy="1162050"/>
          </a:xfrm>
        </p:spPr>
        <p:txBody>
          <a:bodyPr anchor="b">
            <a:normAutofit/>
          </a:bodyPr>
          <a:lstStyle>
            <a:lvl1pPr algn="l">
              <a:defRPr sz="2600" b="0">
                <a:solidFill>
                  <a:schemeClr val="bg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94" y="3733800"/>
            <a:ext cx="4015304" cy="2392363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>
                <a:solidFill>
                  <a:schemeClr val="bg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48000" y="6235607"/>
            <a:ext cx="13483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81095" y="6235607"/>
            <a:ext cx="259070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424891" y="174812"/>
            <a:ext cx="413309" cy="8309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54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02438" y="228600"/>
            <a:ext cx="2057400" cy="20391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624388" y="4534726"/>
            <a:ext cx="2057400" cy="203911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4624388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3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4624388" y="2381663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5"/>
          </p:nvPr>
        </p:nvSpPr>
        <p:spPr>
          <a:xfrm>
            <a:off x="6803136" y="2381662"/>
            <a:ext cx="2057400" cy="418795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s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53000" y="3124200"/>
            <a:ext cx="3108960" cy="871538"/>
          </a:xfrm>
        </p:spPr>
        <p:txBody>
          <a:bodyPr anchor="b">
            <a:normAutofit/>
          </a:bodyPr>
          <a:lstStyle>
            <a:lvl1pPr algn="l">
              <a:defRPr sz="2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77905" y="2365248"/>
            <a:ext cx="4240119" cy="418795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0" y="3995737"/>
            <a:ext cx="3108960" cy="2147888"/>
          </a:xfrm>
        </p:spPr>
        <p:txBody>
          <a:bodyPr/>
          <a:lstStyle>
            <a:lvl1pPr marL="0" indent="0">
              <a:spcBef>
                <a:spcPts val="60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91399" y="6423585"/>
            <a:ext cx="1537447" cy="365125"/>
          </a:xfrm>
        </p:spPr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91000" y="6423585"/>
            <a:ext cx="30051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4750361" y="3370730"/>
            <a:ext cx="220568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2400" b="1" baseline="0">
                <a:solidFill>
                  <a:schemeClr val="accent1">
                    <a:lumMod val="60000"/>
                    <a:lumOff val="40000"/>
                  </a:schemeClr>
                </a:solidFill>
              </a:rPr>
              <a:t>+ </a:t>
            </a:r>
          </a:p>
        </p:txBody>
      </p:sp>
      <p:sp>
        <p:nvSpPr>
          <p:cNvPr id="14" name="Picture Placeholder 12"/>
          <p:cNvSpPr>
            <a:spLocks noGrp="1"/>
          </p:cNvSpPr>
          <p:nvPr>
            <p:ph type="pic" sz="quarter" idx="13"/>
          </p:nvPr>
        </p:nvSpPr>
        <p:spPr>
          <a:xfrm>
            <a:off x="27790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  <p:sp>
        <p:nvSpPr>
          <p:cNvPr id="15" name="Picture Placeholder 12"/>
          <p:cNvSpPr>
            <a:spLocks noGrp="1"/>
          </p:cNvSpPr>
          <p:nvPr>
            <p:ph type="pic" sz="quarter" idx="14"/>
          </p:nvPr>
        </p:nvSpPr>
        <p:spPr>
          <a:xfrm>
            <a:off x="2460625" y="228600"/>
            <a:ext cx="2057400" cy="2039112"/>
          </a:xfrm>
        </p:spPr>
        <p:txBody>
          <a:bodyPr/>
          <a:lstStyle>
            <a:lvl1pPr>
              <a:buNone/>
              <a:defRPr/>
            </a:lvl1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8166847" y="282574"/>
            <a:ext cx="685800" cy="1600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223185" y="228600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166847" y="282573"/>
            <a:ext cx="685800" cy="30221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5772" y="954742"/>
            <a:ext cx="681318" cy="5171422"/>
          </a:xfrm>
        </p:spPr>
        <p:txBody>
          <a:bodyPr vert="eaVert" anchor="t" anchorCtr="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58756"/>
            <a:ext cx="6858000" cy="5184869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16200000">
            <a:off x="8593111" y="561668"/>
            <a:ext cx="260909" cy="55399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/>
          <a:p>
            <a:r>
              <a:rPr sz="3600" b="1">
                <a:solidFill>
                  <a:schemeClr val="accent1">
                    <a:lumMod val="60000"/>
                    <a:lumOff val="40000"/>
                  </a:schemeClr>
                </a:solidFill>
              </a:rPr>
              <a:t>+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20" Type="http://schemas.openxmlformats.org/officeDocument/2006/relationships/slideLayout" Target="../slideLayouts/slideLayout20.xml"/><Relationship Id="rId21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slideLayout" Target="../slideLayouts/slideLayout18.xml"/><Relationship Id="rId19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8474" y="484094"/>
            <a:ext cx="7556313" cy="111610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474" y="1981200"/>
            <a:ext cx="7556313" cy="4144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795247" y="6423585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4EEE262D-DB07-B44C-8A78-DA573A5C3A30}" type="datetimeFigureOut">
              <a:rPr lang="en-US" smtClean="0"/>
              <a:t>01/12/16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01706" y="6423585"/>
            <a:ext cx="61228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05800" y="242234"/>
            <a:ext cx="5540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bg1"/>
                </a:solidFill>
              </a:defRPr>
            </a:lvl1pPr>
          </a:lstStyle>
          <a:p>
            <a:fld id="{5B036241-4B1E-F248-AF30-417BF75F69FD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</p:sldLayoutIdLst>
  <p:txStyles>
    <p:titleStyle>
      <a:lvl1pPr algn="l" defTabSz="914400" rtl="0" eaLnBrk="1" latinLnBrk="0" hangingPunct="1">
        <a:spcBef>
          <a:spcPct val="0"/>
        </a:spcBef>
        <a:buNone/>
        <a:defRPr sz="3600" b="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2000"/>
        </a:spcBef>
        <a:buClr>
          <a:schemeClr val="accent1"/>
        </a:buClr>
        <a:buSzPct val="75000"/>
        <a:buFont typeface="Wingdings" pitchFamily="2" charset="2"/>
        <a:buChar char="n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600"/>
        </a:spcBef>
        <a:buClr>
          <a:schemeClr val="accent1"/>
        </a:buClr>
        <a:buSzPct val="75000"/>
        <a:buFont typeface="Wingdings" pitchFamily="2" charset="2"/>
        <a:buChar char="n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377950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1603375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1830388" indent="-22860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75000"/>
        <a:buFont typeface="Wingdings" pitchFamily="2" charset="2"/>
        <a:buChar char=""/>
        <a:defRPr lang="en-US" sz="1800" kern="1200" baseline="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057400" indent="-2286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"/>
        <a:defRPr lang="en-US" sz="1800" kern="1200" baseline="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bi.nlm.nih.gov/entrez/query.fcgi?db=pubmed&amp;cmd=Retrieve&amp;dopt=AbstractPlus&amp;list_uids=15960795&amp;query_hl=1&amp;itool=pubmed_docsum" TargetMode="External"/><Relationship Id="rId4" Type="http://schemas.openxmlformats.org/officeDocument/2006/relationships/hyperlink" Target="http://books.google.com/books?hl=en&amp;lr=&amp;id=3ZlrPlpU1oAC&amp;oi=fnd&amp;pg=PP7&amp;sig=FFTYgu7vn9Xy6Z5yzWg2jR_jIV4&amp;dq=Critical+Issues+in+Qualitative+Research+Methods&amp;prev=http://scholar.google.com/scholar?q=Critical+Issues+in+Qualitative+Research+Methods&amp;num=100&amp;hl=en&amp;lr=&amp;sa=G" TargetMode="External"/><Relationship Id="rId5" Type="http://schemas.openxmlformats.org/officeDocument/2006/relationships/hyperlink" Target="http://bmj.bmjjournals.com/cgi/content/full/311/7000/299" TargetMode="External"/><Relationship Id="rId6" Type="http://schemas.openxmlformats.org/officeDocument/2006/relationships/hyperlink" Target="http://books.google.com/books?hl=en&amp;lr=&amp;id=HTOQOPlA2MsC&amp;oi=fnd&amp;pg=PR5&amp;sig=cgk1j15hawtmtzH8w8GZlUbXJX4&amp;dq=Successful+Focus+Groups:+Advancing+the+State+of+the+Art&amp;prev=http://scholar.google.com/scholar?q=Successful+Focus+Groups:+Advancing+the+State+of+the+Art&amp;num=100&amp;hl=en&amp;lr=&amp;sa=G" TargetMode="External"/><Relationship Id="rId7" Type="http://schemas.openxmlformats.org/officeDocument/2006/relationships/hyperlink" Target="http://www.ncbi.nlm.nih.gov/entrez/query.fcgi?db=pubmed&amp;cmd=Retrieve&amp;dopt=AbstractPlus&amp;list_uids=9354990&amp;query_hl=9&amp;itool=pubmed_docsum" TargetMode="External"/><Relationship Id="rId8" Type="http://schemas.openxmlformats.org/officeDocument/2006/relationships/hyperlink" Target="http://www.qualres.org/HomeFocu-3647.html" TargetMode="External"/><Relationship Id="rId9" Type="http://schemas.openxmlformats.org/officeDocument/2006/relationships/hyperlink" Target="http://www.ncbi.nlm.nih.gov/entrez/query.fcgi?CMD=search&amp;DB=pubmed" TargetMode="External"/><Relationship Id="rId10" Type="http://schemas.openxmlformats.org/officeDocument/2006/relationships/hyperlink" Target="http://www.blackwell-synergy.com/doi/abs/10.1111/j.1471-6402.1999.tb00355.x" TargetMode="External"/><Relationship Id="rId1" Type="http://schemas.openxmlformats.org/officeDocument/2006/relationships/slideLayout" Target="../slideLayouts/slideLayout2.xml"/><Relationship Id="rId2" Type="http://schemas.openxmlformats.org/officeDocument/2006/relationships/hyperlink" Target="http://qhr.sagepub.com/cgi/content/abstract/5/4/4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Focus Groups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As a research method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7214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3418" y="1160805"/>
            <a:ext cx="7556313" cy="744196"/>
          </a:xfrm>
        </p:spPr>
        <p:txBody>
          <a:bodyPr/>
          <a:lstStyle/>
          <a:p>
            <a:r>
              <a:rPr lang="en-US" dirty="0" smtClean="0"/>
              <a:t>Defined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418" y="2025650"/>
            <a:ext cx="7611369" cy="8239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50683"/>
            <a:ext cx="9144000" cy="2700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717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042147"/>
            <a:ext cx="7556313" cy="1116106"/>
          </a:xfrm>
        </p:spPr>
        <p:txBody>
          <a:bodyPr/>
          <a:lstStyle/>
          <a:p>
            <a:r>
              <a:rPr lang="en-US" dirty="0" smtClean="0"/>
              <a:t>When used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73" y="2228850"/>
            <a:ext cx="8615871" cy="3105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8607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8474" y="1894416"/>
            <a:ext cx="7556313" cy="764739"/>
          </a:xfrm>
        </p:spPr>
        <p:txBody>
          <a:bodyPr/>
          <a:lstStyle/>
          <a:p>
            <a:r>
              <a:rPr lang="en-US" dirty="0" smtClean="0"/>
              <a:t>Benefits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474" y="2755900"/>
            <a:ext cx="8621183" cy="1294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488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Asbury, J. (1995). "Overview of focus group research." </a:t>
            </a:r>
            <a:r>
              <a:rPr lang="en-GB" dirty="0">
                <a:hlinkClick r:id="rId2"/>
              </a:rPr>
              <a:t>Qualitative Health Research</a:t>
            </a:r>
            <a:r>
              <a:rPr lang="en-GB" dirty="0"/>
              <a:t>. 5(4). 414-420.</a:t>
            </a:r>
          </a:p>
          <a:p>
            <a:r>
              <a:rPr lang="en-GB" dirty="0"/>
              <a:t>Barbour, RS. (2005). "Making sense of focus groups." </a:t>
            </a:r>
            <a:r>
              <a:rPr lang="en-GB" dirty="0">
                <a:hlinkClick r:id="rId3"/>
              </a:rPr>
              <a:t>Medical Education</a:t>
            </a:r>
            <a:r>
              <a:rPr lang="en-GB" dirty="0"/>
              <a:t>. 39(7), 742-750.</a:t>
            </a:r>
          </a:p>
          <a:p>
            <a:r>
              <a:rPr lang="en-GB" dirty="0"/>
              <a:t>Carey, MA. (1994). "The group effect in focus groups: Planning, implementing and interpreting focus group research." In </a:t>
            </a:r>
            <a:r>
              <a:rPr lang="en-GB" dirty="0">
                <a:hlinkClick r:id="rId4"/>
              </a:rPr>
              <a:t>Critical Issues in Qualitative Research Methods</a:t>
            </a:r>
            <a:r>
              <a:rPr lang="en-GB" dirty="0"/>
              <a:t>, J. Morse (Ed.) pp. 225-251. Thousand Oaks, CA: Sage Publications.</a:t>
            </a:r>
          </a:p>
          <a:p>
            <a:r>
              <a:rPr lang="en-GB" dirty="0" err="1"/>
              <a:t>Kitzinger</a:t>
            </a:r>
            <a:r>
              <a:rPr lang="en-GB" dirty="0"/>
              <a:t>, J. (1995). "Qualitative research: Introducing focus groups." </a:t>
            </a:r>
            <a:r>
              <a:rPr lang="en-GB" dirty="0">
                <a:hlinkClick r:id="rId5"/>
              </a:rPr>
              <a:t>BMJ</a:t>
            </a:r>
            <a:r>
              <a:rPr lang="en-GB" dirty="0"/>
              <a:t>. 311(7000),299-302.</a:t>
            </a:r>
          </a:p>
          <a:p>
            <a:r>
              <a:rPr lang="en-GB" dirty="0"/>
              <a:t>Morgan, DL. (1993). </a:t>
            </a:r>
            <a:r>
              <a:rPr lang="en-GB" dirty="0">
                <a:hlinkClick r:id="rId6"/>
              </a:rPr>
              <a:t>Successful Focus Groups: Advancing the State of the Art</a:t>
            </a:r>
            <a:r>
              <a:rPr lang="en-GB" dirty="0"/>
              <a:t>. Thousand Oaks, CA: Sage Publications.</a:t>
            </a:r>
          </a:p>
          <a:p>
            <a:r>
              <a:rPr lang="en-GB" dirty="0"/>
              <a:t>Reed, J. &amp;* Payton, VR. (1997). "Focus groups: Issues of analysis and interpretation." </a:t>
            </a:r>
            <a:r>
              <a:rPr lang="en-GB" dirty="0">
                <a:hlinkClick r:id="rId7"/>
              </a:rPr>
              <a:t>Journal of Advanced Nursing</a:t>
            </a:r>
            <a:r>
              <a:rPr lang="en-GB" dirty="0"/>
              <a:t>. 26(4), 765-771.</a:t>
            </a:r>
          </a:p>
          <a:p>
            <a:r>
              <a:rPr lang="en-GB" dirty="0"/>
              <a:t>Qualitative Research Guidelines project (2016) Focus groups, </a:t>
            </a:r>
            <a:r>
              <a:rPr lang="en-GB" u="sng" dirty="0">
                <a:hlinkClick r:id="rId8"/>
              </a:rPr>
              <a:t>http://www.qualres.org/HomeFocu-3647.html</a:t>
            </a:r>
            <a:r>
              <a:rPr lang="en-GB" dirty="0"/>
              <a:t>, [Accessed Thursday, 1 December 2016].</a:t>
            </a:r>
          </a:p>
          <a:p>
            <a:r>
              <a:rPr lang="en-GB" dirty="0" err="1"/>
              <a:t>Twinn</a:t>
            </a:r>
            <a:r>
              <a:rPr lang="en-GB" dirty="0"/>
              <a:t>, S. (1998). "An analysis of the effectiveness of focus groups as a method of qualitative data collection with Chinese populations in nursing research." </a:t>
            </a:r>
            <a:r>
              <a:rPr lang="en-GB" dirty="0">
                <a:hlinkClick r:id="rId9"/>
              </a:rPr>
              <a:t>Journal of Advanced Nursing</a:t>
            </a:r>
            <a:r>
              <a:rPr lang="en-GB" dirty="0"/>
              <a:t>. 28(3), 654-661.</a:t>
            </a:r>
          </a:p>
          <a:p>
            <a:r>
              <a:rPr lang="en-GB" dirty="0"/>
              <a:t>Wilkinson, S. (1999). "Focus groups a feminist method." </a:t>
            </a:r>
            <a:r>
              <a:rPr lang="en-GB" dirty="0">
                <a:hlinkClick r:id="rId10"/>
              </a:rPr>
              <a:t>Psychology of Women Quarterly</a:t>
            </a:r>
            <a:r>
              <a:rPr lang="en-GB" dirty="0"/>
              <a:t>. 23, 221-224.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2011089"/>
      </p:ext>
    </p:extLst>
  </p:cSld>
  <p:clrMapOvr>
    <a:masterClrMapping/>
  </p:clrMapOvr>
</p:sld>
</file>

<file path=ppt/theme/theme1.xml><?xml version="1.0" encoding="utf-8"?>
<a:theme xmlns:a="http://schemas.openxmlformats.org/drawingml/2006/main" name="Advantage">
  <a:themeElements>
    <a:clrScheme name="Advantage">
      <a:dk1>
        <a:sysClr val="windowText" lastClr="000000"/>
      </a:dk1>
      <a:lt1>
        <a:sysClr val="window" lastClr="FFFFFF"/>
      </a:lt1>
      <a:dk2>
        <a:srgbClr val="2B142D"/>
      </a:dk2>
      <a:lt2>
        <a:srgbClr val="C3AFCC"/>
      </a:lt2>
      <a:accent1>
        <a:srgbClr val="663366"/>
      </a:accent1>
      <a:accent2>
        <a:srgbClr val="330F42"/>
      </a:accent2>
      <a:accent3>
        <a:srgbClr val="666699"/>
      </a:accent3>
      <a:accent4>
        <a:srgbClr val="999966"/>
      </a:accent4>
      <a:accent5>
        <a:srgbClr val="F7901E"/>
      </a:accent5>
      <a:accent6>
        <a:srgbClr val="A3A101"/>
      </a:accent6>
      <a:hlink>
        <a:srgbClr val="BC5FBC"/>
      </a:hlink>
      <a:folHlink>
        <a:srgbClr val="9775A7"/>
      </a:folHlink>
    </a:clrScheme>
    <a:fontScheme name="Advantage">
      <a:maj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ajorFont>
      <a:minorFont>
        <a:latin typeface="Rockwell"/>
        <a:ea typeface=""/>
        <a:cs typeface=""/>
        <a:font script="Jpan" typeface="ＭＳ ゴシック"/>
        <a:font script="Hans" typeface="宋体"/>
        <a:font script="Hant" typeface="新細明體"/>
      </a:minorFont>
    </a:fontScheme>
    <a:fmtScheme name="Advantage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6000000" scaled="1"/>
        </a:gradFill>
        <a:gradFill rotWithShape="1">
          <a:gsLst>
            <a:gs pos="0">
              <a:schemeClr val="phClr">
                <a:shade val="40000"/>
                <a:alpha val="100000"/>
                <a:satMod val="150000"/>
                <a:lumMod val="100000"/>
              </a:schemeClr>
            </a:gs>
            <a:gs pos="100000">
              <a:schemeClr val="phClr">
                <a:tint val="70000"/>
                <a:shade val="100000"/>
                <a:alpha val="100000"/>
                <a:satMod val="200000"/>
                <a:lum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FFFFFF">
                <a:alpha val="75000"/>
              </a:srgbClr>
            </a:innerShdw>
            <a:outerShdw blurRad="63500" dist="25400" dir="5400000" rotWithShape="0">
              <a:srgbClr val="808080">
                <a:alpha val="7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twoPt" dir="tl">
              <a:rot lat="0" lon="0" rev="4500000"/>
            </a:lightRig>
          </a:scene3d>
          <a:sp3d>
            <a:bevelT w="635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1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Advantage.thmx</Template>
  <TotalTime>12</TotalTime>
  <Words>27</Words>
  <Application>Microsoft Macintosh PowerPoint</Application>
  <PresentationFormat>On-screen Show (4:3)</PresentationFormat>
  <Paragraphs>15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Advantage</vt:lpstr>
      <vt:lpstr>Focus Groups</vt:lpstr>
      <vt:lpstr>Defined</vt:lpstr>
      <vt:lpstr>When used</vt:lpstr>
      <vt:lpstr>Benefits</vt:lpstr>
      <vt:lpstr>References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Focus Groups</dc:title>
  <dc:creator>Alex Bell</dc:creator>
  <cp:lastModifiedBy>Alex Bell</cp:lastModifiedBy>
  <cp:revision>2</cp:revision>
  <dcterms:created xsi:type="dcterms:W3CDTF">2016-12-01T20:24:22Z</dcterms:created>
  <dcterms:modified xsi:type="dcterms:W3CDTF">2016-12-01T20:37:14Z</dcterms:modified>
</cp:coreProperties>
</file>