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26"/>
  </p:notesMasterIdLst>
  <p:sldIdLst>
    <p:sldId id="256" r:id="rId2"/>
    <p:sldId id="257" r:id="rId3"/>
    <p:sldId id="258" r:id="rId4"/>
    <p:sldId id="263" r:id="rId5"/>
    <p:sldId id="259" r:id="rId6"/>
    <p:sldId id="264" r:id="rId7"/>
    <p:sldId id="260" r:id="rId8"/>
    <p:sldId id="265" r:id="rId9"/>
    <p:sldId id="261" r:id="rId10"/>
    <p:sldId id="262" r:id="rId11"/>
    <p:sldId id="267" r:id="rId12"/>
    <p:sldId id="268" r:id="rId13"/>
    <p:sldId id="269" r:id="rId14"/>
    <p:sldId id="278" r:id="rId15"/>
    <p:sldId id="279" r:id="rId16"/>
    <p:sldId id="270" r:id="rId17"/>
    <p:sldId id="271" r:id="rId18"/>
    <p:sldId id="272" r:id="rId19"/>
    <p:sldId id="273" r:id="rId20"/>
    <p:sldId id="274" r:id="rId21"/>
    <p:sldId id="275" r:id="rId22"/>
    <p:sldId id="276" r:id="rId23"/>
    <p:sldId id="277" r:id="rId24"/>
    <p:sldId id="266"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019" autoAdjust="0"/>
  </p:normalViewPr>
  <p:slideViewPr>
    <p:cSldViewPr snapToGrid="0">
      <p:cViewPr varScale="1">
        <p:scale>
          <a:sx n="93" d="100"/>
          <a:sy n="93" d="100"/>
        </p:scale>
        <p:origin x="127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41863C-FE6E-4EF4-ABCD-5B7CFD3CD4DB}" type="datetimeFigureOut">
              <a:rPr lang="en-US" smtClean="0"/>
              <a:t>4/29/2024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2C6A86-01A8-4A03-B148-0C4E87D03C02}" type="slidenum">
              <a:rPr lang="en-US" smtClean="0"/>
              <a:t>‹#›</a:t>
            </a:fld>
            <a:endParaRPr lang="en-US"/>
          </a:p>
        </p:txBody>
      </p:sp>
    </p:spTree>
    <p:extLst>
      <p:ext uri="{BB962C8B-B14F-4D97-AF65-F5344CB8AC3E}">
        <p14:creationId xmlns:p14="http://schemas.microsoft.com/office/powerpoint/2010/main" val="1102859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a:t>
            </a:fld>
            <a:endParaRPr lang="en-US"/>
          </a:p>
        </p:txBody>
      </p:sp>
    </p:spTree>
    <p:extLst>
      <p:ext uri="{BB962C8B-B14F-4D97-AF65-F5344CB8AC3E}">
        <p14:creationId xmlns:p14="http://schemas.microsoft.com/office/powerpoint/2010/main" val="875607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can see there are various types of tools used in digital forensics, with each specialising in a particular area of a technology.</a:t>
            </a:r>
            <a:br>
              <a:rPr lang="en-GB" dirty="0"/>
            </a:br>
            <a:br>
              <a:rPr lang="en-GB" dirty="0"/>
            </a:br>
            <a:r>
              <a:rPr lang="en-GB" dirty="0"/>
              <a:t>I am going to go through each solution that falls within each of these categories, along with detailing each of their features and how they are used fundamentally in a real-world use scenario.</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2</a:t>
            </a:fld>
            <a:endParaRPr lang="en-US"/>
          </a:p>
        </p:txBody>
      </p:sp>
    </p:spTree>
    <p:extLst>
      <p:ext uri="{BB962C8B-B14F-4D97-AF65-F5344CB8AC3E}">
        <p14:creationId xmlns:p14="http://schemas.microsoft.com/office/powerpoint/2010/main" val="40679840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Arial" panose="020B0604020202020204" pitchFamily="34" charset="0"/>
                <a:ea typeface="Times New Roman" panose="02020603050405020304" pitchFamily="18" charset="0"/>
              </a:rPr>
              <a:t>Autopsy</a:t>
            </a:r>
            <a:r>
              <a:rPr lang="en-GB" sz="1800" dirty="0">
                <a:effectLst/>
                <a:latin typeface="Arial" panose="020B0604020202020204" pitchFamily="34" charset="0"/>
                <a:ea typeface="Times New Roman" panose="02020603050405020304" pitchFamily="18" charset="0"/>
              </a:rPr>
              <a:t> – is an open source forensics tool for diagnosing and analysing raw data from physical drives or E01 Disk images to determine the possible cause of event [1]</a:t>
            </a:r>
            <a:r>
              <a:rPr lang="en-GB" sz="2800" dirty="0"/>
              <a:t>, whilst preserving the data integrity and authenticity</a:t>
            </a: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Keyword searching</a:t>
            </a:r>
            <a:r>
              <a:rPr lang="en-GB" sz="1800" dirty="0">
                <a:effectLst/>
                <a:latin typeface="Arial" panose="020B0604020202020204" pitchFamily="34" charset="0"/>
                <a:ea typeface="Times New Roman" panose="02020603050405020304" pitchFamily="18" charset="0"/>
              </a:rPr>
              <a:t> – This allows the professional to carry out any pattern recognition from within disk image files, search for any file specific names, or any keywords within the file structures [2]. </a:t>
            </a:r>
          </a:p>
          <a:p>
            <a:pPr marL="342900" lvl="0" indent="-342900">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File Carving </a:t>
            </a:r>
            <a:r>
              <a:rPr lang="en-GB" sz="1800" dirty="0">
                <a:effectLst/>
                <a:latin typeface="Arial" panose="020B0604020202020204" pitchFamily="34" charset="0"/>
                <a:ea typeface="Times New Roman" panose="02020603050405020304" pitchFamily="18" charset="0"/>
              </a:rPr>
              <a:t>– This provides capabilities to recover any hidden or deleted data, along with the extraction facilities of deleted files or any fragments that remain [3]. These features will allow the investigator to carry out extensive reports that can be used as evidence in court.</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Hash Analysis </a:t>
            </a:r>
            <a:r>
              <a:rPr lang="en-GB" sz="1800" dirty="0">
                <a:effectLst/>
                <a:latin typeface="Arial" panose="020B0604020202020204" pitchFamily="34" charset="0"/>
                <a:ea typeface="Times New Roman" panose="02020603050405020304" pitchFamily="18" charset="0"/>
              </a:rPr>
              <a:t>– One of the key fundamentals to forensics in the digital world, is to maintain integrity of the data, a way to tell if the data has not been tampered or altered before or during analysis, is to create cryptographic hashes on the files or the image itself [4], that is something Autopsy is able to carry out before through investigations are further carried out . If any of that data has been tampered with, this can be identified by having a mismatch in the hash value. Autopsy has a central database built in, so during every iteration of the investigation, everything is stamped as you go along to refer back to if required.</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Disk Imaging</a:t>
            </a:r>
            <a:r>
              <a:rPr lang="en-GB" sz="1800" dirty="0">
                <a:effectLst/>
                <a:latin typeface="Arial" panose="020B0604020202020204" pitchFamily="34" charset="0"/>
                <a:ea typeface="Times New Roman" panose="02020603050405020304" pitchFamily="18" charset="0"/>
              </a:rPr>
              <a:t> – Imaging support for logical disk drives and partitions is one of the standard features within this solution, this allows forensics to maintain the integrity of the organic evidence and create further copies if and where required [5].</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Analysis of File Systems</a:t>
            </a:r>
            <a:r>
              <a:rPr lang="en-GB" sz="1800" dirty="0">
                <a:effectLst/>
                <a:latin typeface="Arial" panose="020B0604020202020204" pitchFamily="34" charset="0"/>
                <a:ea typeface="Times New Roman" panose="02020603050405020304" pitchFamily="18" charset="0"/>
              </a:rPr>
              <a:t> – There are capabilities that can allow investigators to initiate further analysis methods on a number of file system formats so they are able to gather further information from their various directory structures, attributes or even metadata. File system formats Autopsy fully support include </a:t>
            </a:r>
            <a:r>
              <a:rPr lang="en-GB" sz="1800" dirty="0" err="1">
                <a:effectLst/>
                <a:latin typeface="Arial" panose="020B0604020202020204" pitchFamily="34" charset="0"/>
                <a:ea typeface="Times New Roman" panose="02020603050405020304" pitchFamily="18" charset="0"/>
              </a:rPr>
              <a:t>exFAT</a:t>
            </a:r>
            <a:r>
              <a:rPr lang="en-GB" sz="1800" dirty="0">
                <a:effectLst/>
                <a:latin typeface="Arial" panose="020B0604020202020204" pitchFamily="34" charset="0"/>
                <a:ea typeface="Times New Roman" panose="02020603050405020304" pitchFamily="18" charset="0"/>
              </a:rPr>
              <a:t>, FAT, NTFS and many more [6].</a:t>
            </a:r>
          </a:p>
          <a:p>
            <a:pPr marL="0" lvl="0" indent="0">
              <a:buFont typeface="Arial" panose="020B0604020202020204" pitchFamily="34" charset="0"/>
              <a:buNone/>
            </a:pPr>
            <a:endParaRPr lang="en-GB" sz="1800" dirty="0">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dirty="0">
                <a:effectLst/>
                <a:latin typeface="Arial" panose="020B0604020202020204" pitchFamily="34" charset="0"/>
                <a:ea typeface="Times New Roman" panose="02020603050405020304" pitchFamily="18" charset="0"/>
              </a:rPr>
              <a:t>A real world use case example of when Autopsy would be instrumental is – A law enforcement operation targeting child exploitation online where the illegal content was allegedly stored on a home computer. It was required that the data would need to acquired whilst preserving its integrity. </a:t>
            </a:r>
            <a:br>
              <a:rPr lang="en-GB" sz="1800" b="0" dirty="0">
                <a:effectLst/>
                <a:latin typeface="Arial" panose="020B0604020202020204" pitchFamily="34" charset="0"/>
                <a:ea typeface="Times New Roman" panose="02020603050405020304" pitchFamily="18" charset="0"/>
              </a:rPr>
            </a:br>
            <a:br>
              <a:rPr lang="en-GB" sz="1800" b="0" dirty="0">
                <a:effectLst/>
                <a:latin typeface="Arial" panose="020B0604020202020204" pitchFamily="34" charset="0"/>
                <a:ea typeface="Times New Roman" panose="02020603050405020304" pitchFamily="18" charset="0"/>
              </a:rPr>
            </a:br>
            <a:r>
              <a:rPr lang="en-GB" sz="1800" b="0" dirty="0">
                <a:effectLst/>
                <a:latin typeface="Arial" panose="020B0604020202020204" pitchFamily="34" charset="0"/>
                <a:ea typeface="Times New Roman" panose="02020603050405020304" pitchFamily="18" charset="0"/>
              </a:rPr>
              <a:t>In this scenario there would be a number of challenges faced, these being that a tool was required that could inspect deleted files and something that could reconstruct a timeline of events to provide as evidence. In this matter, Autopsy was crucial in order to getting all this information together to provide to the court of law as it has deleted file recovery features built in that can allow any content that is pivotal to the investigation to be recovered. </a:t>
            </a:r>
            <a:r>
              <a:rPr lang="en-GB" sz="1800" b="0" dirty="0" err="1">
                <a:effectLst/>
                <a:latin typeface="Arial" panose="020B0604020202020204" pitchFamily="34" charset="0"/>
                <a:ea typeface="Times New Roman" panose="02020603050405020304" pitchFamily="18" charset="0"/>
              </a:rPr>
              <a:t>Autospy</a:t>
            </a:r>
            <a:r>
              <a:rPr lang="en-GB" sz="1800" b="0" dirty="0">
                <a:effectLst/>
                <a:latin typeface="Arial" panose="020B0604020202020204" pitchFamily="34" charset="0"/>
                <a:ea typeface="Times New Roman" panose="02020603050405020304" pitchFamily="18" charset="0"/>
              </a:rPr>
              <a:t> was able to provide a timeline of activity where a report was generated so forensics can see what was accessed, uploaded or deleted at what time. </a:t>
            </a:r>
            <a:br>
              <a:rPr lang="en-GB" sz="1800" b="0" dirty="0">
                <a:effectLst/>
                <a:latin typeface="Arial" panose="020B0604020202020204" pitchFamily="34" charset="0"/>
                <a:ea typeface="Times New Roman" panose="02020603050405020304" pitchFamily="18" charset="0"/>
              </a:rPr>
            </a:br>
            <a:br>
              <a:rPr lang="en-GB" sz="1800" b="0" dirty="0">
                <a:effectLst/>
                <a:latin typeface="Arial" panose="020B0604020202020204" pitchFamily="34" charset="0"/>
                <a:ea typeface="Times New Roman" panose="02020603050405020304" pitchFamily="18" charset="0"/>
              </a:rPr>
            </a:br>
            <a:r>
              <a:rPr lang="en-GB" sz="1800" b="0" dirty="0">
                <a:effectLst/>
                <a:latin typeface="Arial" panose="020B0604020202020204" pitchFamily="34" charset="0"/>
                <a:ea typeface="Times New Roman" panose="02020603050405020304" pitchFamily="18" charset="0"/>
              </a:rPr>
              <a:t>This investigation was successful, where the suspect was convicted as it was </a:t>
            </a:r>
            <a:r>
              <a:rPr lang="en-GB" sz="1800" b="0" dirty="0" err="1">
                <a:effectLst/>
                <a:latin typeface="Arial" panose="020B0604020202020204" pitchFamily="34" charset="0"/>
                <a:ea typeface="Times New Roman" panose="02020603050405020304" pitchFamily="18" charset="0"/>
              </a:rPr>
              <a:t>Cooberate</a:t>
            </a:r>
            <a:r>
              <a:rPr lang="en-GB" sz="1800" b="0" dirty="0">
                <a:effectLst/>
                <a:latin typeface="Arial" panose="020B0604020202020204" pitchFamily="34" charset="0"/>
                <a:ea typeface="Times New Roman" panose="02020603050405020304" pitchFamily="18" charset="0"/>
              </a:rPr>
              <a:t> that they committed the offense thanks to the capabilities Autopsy had to offer, as the professionals managed to gather detailed reports factoring in file deletions and a full reconstruction of events.</a:t>
            </a:r>
            <a:endParaRPr lang="en-US" sz="1800" b="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12C6A86-01A8-4A03-B148-0C4E87D03C02}" type="slidenum">
              <a:rPr lang="en-US" smtClean="0"/>
              <a:t>3</a:t>
            </a:fld>
            <a:endParaRPr lang="en-US"/>
          </a:p>
        </p:txBody>
      </p:sp>
    </p:spTree>
    <p:extLst>
      <p:ext uri="{BB962C8B-B14F-4D97-AF65-F5344CB8AC3E}">
        <p14:creationId xmlns:p14="http://schemas.microsoft.com/office/powerpoint/2010/main" val="15352937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4</a:t>
            </a:fld>
            <a:endParaRPr lang="en-US"/>
          </a:p>
        </p:txBody>
      </p:sp>
    </p:spTree>
    <p:extLst>
      <p:ext uri="{BB962C8B-B14F-4D97-AF65-F5344CB8AC3E}">
        <p14:creationId xmlns:p14="http://schemas.microsoft.com/office/powerpoint/2010/main" val="2044158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Arial" panose="020B0604020202020204" pitchFamily="34" charset="0"/>
                <a:ea typeface="Times New Roman" panose="02020603050405020304" pitchFamily="18" charset="0"/>
              </a:rPr>
              <a:t>Volatility</a:t>
            </a:r>
            <a:r>
              <a:rPr lang="en-GB" sz="1800" dirty="0">
                <a:effectLst/>
                <a:latin typeface="Arial" panose="020B0604020202020204" pitchFamily="34" charset="0"/>
                <a:ea typeface="Times New Roman" panose="02020603050405020304" pitchFamily="18" charset="0"/>
              </a:rPr>
              <a:t> – is a solution that allows any piece of hardware that utilises volatile memory to be analysed, this can include the inspection into Random Access Memory (RAM) data [7]. Volatility is also an open-source type of solution that is profoundly used by forensic investigators and specialists within the cyber security field.</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Key features for this solution include (and are not limited to):</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Memory Snapshots</a:t>
            </a:r>
            <a:r>
              <a:rPr lang="en-GB" sz="1800" dirty="0">
                <a:effectLst/>
                <a:latin typeface="Arial" panose="020B0604020202020204" pitchFamily="34" charset="0"/>
                <a:ea typeface="Times New Roman" panose="02020603050405020304" pitchFamily="18" charset="0"/>
              </a:rPr>
              <a:t> – The solution can allow professionals to capture a live snapshot of active processes and data within the computer’ memory for that current place in time. Preserving this allows the investigators to go into the memory in future to run any analysis required.</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Digital Fingerprinting</a:t>
            </a:r>
            <a:r>
              <a:rPr lang="en-GB" sz="1800" dirty="0">
                <a:effectLst/>
                <a:latin typeface="Arial" panose="020B0604020202020204" pitchFamily="34" charset="0"/>
                <a:ea typeface="Times New Roman" panose="02020603050405020304" pitchFamily="18" charset="0"/>
              </a:rPr>
              <a:t> –This feature allows professionals to run a full trace on anything malicious or illegal in software or data that allows them to find its source, either that being an individual or a group of cyber criminals. </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Continuous Improvements</a:t>
            </a:r>
            <a:r>
              <a:rPr lang="en-GB" sz="1800" dirty="0">
                <a:effectLst/>
                <a:latin typeface="Arial" panose="020B0604020202020204" pitchFamily="34" charset="0"/>
                <a:ea typeface="Times New Roman" panose="02020603050405020304" pitchFamily="18" charset="0"/>
              </a:rPr>
              <a:t> – As this tool is open-source, it is always continuously available for future developments from the open community. With that being said, there are continuous improvements and fixes being added regularly, so you can guarantee if there are any changes with any standards or if any new technology is introduced in future, this solution will be able to accommodate this.</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Cross-Platform Analysis</a:t>
            </a:r>
            <a:r>
              <a:rPr lang="en-GB" sz="1800" dirty="0">
                <a:effectLst/>
                <a:latin typeface="Arial" panose="020B0604020202020204" pitchFamily="34" charset="0"/>
                <a:ea typeface="Times New Roman" panose="02020603050405020304" pitchFamily="18" charset="0"/>
              </a:rPr>
              <a:t> – No matter what device platform the investigation is being undertaken on, this solution is able to analyse and provide further insights for each of these systems seamlessly [8].</a:t>
            </a:r>
          </a:p>
          <a:p>
            <a:pPr marL="0" lvl="0" indent="0">
              <a:buFont typeface="Arial" panose="020B0604020202020204" pitchFamily="34" charset="0"/>
              <a:buNone/>
            </a:pP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A example use case scenario of when this tool was instrumental to an investigation, is that a large organisation was hit with a ransomware attack that of course encrypted all of their business critical data. As a precaution the their security team immediately cut the main access to the affected workstations and servers. The challenges faced would be that it would be difficult to detect any malware initially in the system memory and also a reconstruction of how the malware got to the devices along as it bypassed a lot of security mechanisms that are in place. </a:t>
            </a:r>
            <a:br>
              <a:rPr lang="en-GB" sz="1800" dirty="0">
                <a:effectLst/>
                <a:latin typeface="Arial" panose="020B0604020202020204" pitchFamily="34" charset="0"/>
                <a:ea typeface="Times New Roman" panose="02020603050405020304" pitchFamily="18" charset="0"/>
              </a:rPr>
            </a:b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How did volatility help with resolving the case? It was absolutely key in analysing the memory dumps from all the infected systems and managed to provide the key data of processes that the ransomware harnessed or even created.</a:t>
            </a:r>
            <a:br>
              <a:rPr lang="en-GB" sz="1800" dirty="0">
                <a:effectLst/>
                <a:latin typeface="Arial" panose="020B0604020202020204" pitchFamily="34" charset="0"/>
                <a:ea typeface="Times New Roman" panose="02020603050405020304" pitchFamily="18" charset="0"/>
              </a:rPr>
            </a:b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As the investigation concluded, it was deemed successful, as the security team managed to find a way to mitigate the attack from happening in future by monitoring its behaviour patterns. This had managed to save them in paying the ransom to the criminal organisation who co-ordinated the attack.</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5</a:t>
            </a:fld>
            <a:endParaRPr lang="en-US"/>
          </a:p>
        </p:txBody>
      </p:sp>
    </p:spTree>
    <p:extLst>
      <p:ext uri="{BB962C8B-B14F-4D97-AF65-F5344CB8AC3E}">
        <p14:creationId xmlns:p14="http://schemas.microsoft.com/office/powerpoint/2010/main" val="12391156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Arial" panose="020B0604020202020204" pitchFamily="34" charset="0"/>
                <a:ea typeface="Times New Roman" panose="02020603050405020304" pitchFamily="18" charset="0"/>
              </a:rPr>
              <a:t>Wireshark</a:t>
            </a:r>
            <a:r>
              <a:rPr lang="en-GB" sz="1800" dirty="0">
                <a:effectLst/>
                <a:latin typeface="Arial" panose="020B0604020202020204" pitchFamily="34" charset="0"/>
                <a:ea typeface="Times New Roman" panose="02020603050405020304" pitchFamily="18" charset="0"/>
              </a:rPr>
              <a:t> – is a widely used open-source network analyser, where professionals are able to monitor or even capture all data that is traveling across networks in real-time [9].</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Key features for this solution include (and are not limited to):</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Multiple Platform Support</a:t>
            </a:r>
            <a:r>
              <a:rPr lang="en-GB" sz="1800" dirty="0">
                <a:effectLst/>
                <a:latin typeface="Arial" panose="020B0604020202020204" pitchFamily="34" charset="0"/>
                <a:ea typeface="Times New Roman" panose="02020603050405020304" pitchFamily="18" charset="0"/>
              </a:rPr>
              <a:t> – All networking devices today, communicate with each other using the same networking standards and protocols across the board, because of this Wireshark is able to real-time inspect and capture live traffic on a range of devices no matter what Operating system or hardware they are using. As long as the target device network attached the traffic is available.</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Filtering capabilities</a:t>
            </a:r>
            <a:r>
              <a:rPr lang="en-GB" sz="1800" dirty="0">
                <a:effectLst/>
                <a:latin typeface="Arial" panose="020B0604020202020204" pitchFamily="34" charset="0"/>
                <a:ea typeface="Times New Roman" panose="02020603050405020304" pitchFamily="18" charset="0"/>
              </a:rPr>
              <a:t> – There are very powerful search and filtering features available, that allows investigators to focus primarily on network data based on their protocols, port numbers, destination/target addresses and more [10].</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Packet Decryption</a:t>
            </a:r>
            <a:r>
              <a:rPr lang="en-GB" sz="1800" dirty="0">
                <a:effectLst/>
                <a:latin typeface="Arial" panose="020B0604020202020204" pitchFamily="34" charset="0"/>
                <a:ea typeface="Times New Roman" panose="02020603050405020304" pitchFamily="18" charset="0"/>
              </a:rPr>
              <a:t> – Wireshark has functionality that supports packet decryption, this is on condition that the investigator or professional have access to the required encryption keys to allow the decryption process to happen [11].</a:t>
            </a:r>
            <a:endParaRPr lang="en-US" sz="1800" dirty="0">
              <a:effectLst/>
              <a:latin typeface="Times New Roman" panose="02020603050405020304" pitchFamily="18" charset="0"/>
              <a:ea typeface="Times New Roman" panose="02020603050405020304" pitchFamily="18" charset="0"/>
            </a:endParaRPr>
          </a:p>
          <a:p>
            <a:br>
              <a:rPr lang="en-US" dirty="0"/>
            </a:br>
            <a:r>
              <a:rPr lang="en-US" dirty="0"/>
              <a:t>A scenario where Wireshark would be used is for example, would be that a organization within the financial sector were carrying out their annual security and network audit where it was suspected that there was an internal threat harvesting and sending out sensitive financial information externally. Some of the main challenges faced with investigating this matter, would be that a tool that allows network traffic to be filtered criteria based effectively, aside from the large volume of network flows within the organizations network as a whole. Also we will need something that would give us an idea of what protocol and ports this unauthorized device is using to receive and transmit the data to the unknown entity.</a:t>
            </a:r>
            <a:br>
              <a:rPr lang="en-US" dirty="0"/>
            </a:br>
            <a:br>
              <a:rPr lang="en-US" dirty="0"/>
            </a:br>
            <a:r>
              <a:rPr lang="en-US" dirty="0"/>
              <a:t>Wireshark allowed the professionals to capture the live traffic on the network where they were able to filter these packets down to the device source address, along with where the data was being sent to, with what port and protocol that’s being used.</a:t>
            </a:r>
          </a:p>
          <a:p>
            <a:endParaRPr lang="en-US" dirty="0"/>
          </a:p>
          <a:p>
            <a:r>
              <a:rPr lang="en-US" dirty="0"/>
              <a:t>As a result, it concluded that there was an insider on the network who was the culprit behind the data leaks. Wireshark allowed the security team to understand how the breach happened and how to put further measures on the network in place for future to mitigate such an incident.</a:t>
            </a:r>
          </a:p>
        </p:txBody>
      </p:sp>
      <p:sp>
        <p:nvSpPr>
          <p:cNvPr id="4" name="Slide Number Placeholder 3"/>
          <p:cNvSpPr>
            <a:spLocks noGrp="1"/>
          </p:cNvSpPr>
          <p:nvPr>
            <p:ph type="sldNum" sz="quarter" idx="5"/>
          </p:nvPr>
        </p:nvSpPr>
        <p:spPr/>
        <p:txBody>
          <a:bodyPr/>
          <a:lstStyle/>
          <a:p>
            <a:fld id="{412C6A86-01A8-4A03-B148-0C4E87D03C02}" type="slidenum">
              <a:rPr lang="en-US" smtClean="0"/>
              <a:t>7</a:t>
            </a:fld>
            <a:endParaRPr lang="en-US"/>
          </a:p>
        </p:txBody>
      </p:sp>
    </p:spTree>
    <p:extLst>
      <p:ext uri="{BB962C8B-B14F-4D97-AF65-F5344CB8AC3E}">
        <p14:creationId xmlns:p14="http://schemas.microsoft.com/office/powerpoint/2010/main" val="3735926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Arial" panose="020B0604020202020204" pitchFamily="34" charset="0"/>
                <a:ea typeface="Times New Roman" panose="02020603050405020304" pitchFamily="18" charset="0"/>
              </a:rPr>
              <a:t>Cellebrite </a:t>
            </a:r>
            <a:r>
              <a:rPr lang="en-GB" sz="1800" dirty="0">
                <a:effectLst/>
                <a:latin typeface="Arial" panose="020B0604020202020204" pitchFamily="34" charset="0"/>
                <a:ea typeface="Times New Roman" panose="02020603050405020304" pitchFamily="18" charset="0"/>
              </a:rPr>
              <a:t>– Cellebrite is a specialised piece of software that is used to break down data for further analysis and also provided the ability to extract all that crucial information from any mobile or digital device. It is classified as a ‘Universal Forensic Extraction Device (UFED) [12].</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Key features for this solution include (and are not limited to):</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Password Decryption / Bypass</a:t>
            </a:r>
            <a:r>
              <a:rPr lang="en-GB" sz="1800" dirty="0">
                <a:effectLst/>
                <a:latin typeface="Arial" panose="020B0604020202020204" pitchFamily="34" charset="0"/>
                <a:ea typeface="Times New Roman" panose="02020603050405020304" pitchFamily="18" charset="0"/>
              </a:rPr>
              <a:t> – Gathering data today does pose quite a challenge. Cellebrite have features that allow professionals to bypass any password or encryption barriers, that will allow them to access all locked data that sit behind these security mechanisms [13]. </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Advanced Reporting</a:t>
            </a:r>
            <a:r>
              <a:rPr lang="en-GB" sz="1800" dirty="0">
                <a:effectLst/>
                <a:latin typeface="Arial" panose="020B0604020202020204" pitchFamily="34" charset="0"/>
                <a:ea typeface="Times New Roman" panose="02020603050405020304" pitchFamily="18" charset="0"/>
              </a:rPr>
              <a:t> - Typically collating all information into a report is quite labour intensive, but with Cellebrite, it allows professionals to generate reports and documentation for any extracted data, timestamps, hardware information, metadata at ease.</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Cloud Extraction </a:t>
            </a:r>
            <a:r>
              <a:rPr lang="en-GB" sz="1800" dirty="0">
                <a:effectLst/>
                <a:latin typeface="Arial" panose="020B0604020202020204" pitchFamily="34" charset="0"/>
                <a:ea typeface="Times New Roman" panose="02020603050405020304" pitchFamily="18" charset="0"/>
              </a:rPr>
              <a:t>– Using cloud extraction features on Cellebrite, allows investigators to extract any data from any cloud storage solutions that are linked up to the device, these can include – iCloud, OneDrive, Google Drive etc. Natively modern smartphones create backups on the providers cloud service so users can restore their handset back to its last stable build, when using this tool investigators are able to inspect previous backup data if ever required.</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Data Extraction</a:t>
            </a:r>
            <a:r>
              <a:rPr lang="en-GB" sz="1800" dirty="0">
                <a:effectLst/>
                <a:latin typeface="Arial" panose="020B0604020202020204" pitchFamily="34" charset="0"/>
                <a:ea typeface="Times New Roman" panose="02020603050405020304" pitchFamily="18" charset="0"/>
              </a:rPr>
              <a:t> – Cellebrite supports data extraction from file systems from all levels of structure, this can include data that reside within applications, any personal user data that can reside in internal storage memory or expansion storage cards such as SD card technology etc. This solution supports data extraction for a range of devices, including – Android, iOS, Windows [14]. </a:t>
            </a:r>
            <a:br>
              <a:rPr lang="en-GB" sz="1800" dirty="0">
                <a:effectLst/>
                <a:latin typeface="Arial" panose="020B0604020202020204" pitchFamily="34" charset="0"/>
                <a:ea typeface="Times New Roman" panose="02020603050405020304" pitchFamily="18" charset="0"/>
              </a:rPr>
            </a:br>
            <a:endParaRPr lang="en-GB" sz="1800" dirty="0">
              <a:effectLst/>
              <a:latin typeface="Arial" panose="020B0604020202020204" pitchFamily="34" charset="0"/>
              <a:ea typeface="Times New Roman" panose="02020603050405020304" pitchFamily="18" charset="0"/>
            </a:endParaRPr>
          </a:p>
          <a:p>
            <a:pPr marL="342900" lvl="0" indent="-342900">
              <a:buFont typeface="Arial" panose="020B0604020202020204" pitchFamily="34" charset="0"/>
              <a:buChar char="-"/>
            </a:pPr>
            <a:r>
              <a:rPr lang="en-GB" sz="1800" b="1" kern="0" dirty="0">
                <a:effectLst/>
                <a:latin typeface="Arial" panose="020B0604020202020204" pitchFamily="34" charset="0"/>
                <a:ea typeface="Times New Roman" panose="02020603050405020304" pitchFamily="18" charset="0"/>
              </a:rPr>
              <a:t>Logical and Physical Data Extraction – </a:t>
            </a:r>
            <a:r>
              <a:rPr lang="en-GB" sz="1800" kern="0" dirty="0">
                <a:effectLst/>
                <a:latin typeface="Arial" panose="020B0604020202020204" pitchFamily="34" charset="0"/>
                <a:ea typeface="Times New Roman" panose="02020603050405020304" pitchFamily="18" charset="0"/>
              </a:rPr>
              <a:t>These features allow bit-by-bit copies of the physical internal storage of a device, that will include any system file data or anything that has been deleted. </a:t>
            </a:r>
            <a:br>
              <a:rPr lang="en-GB" sz="1800" kern="0" dirty="0">
                <a:effectLst/>
                <a:latin typeface="Arial" panose="020B0604020202020204" pitchFamily="34" charset="0"/>
                <a:ea typeface="Times New Roman" panose="02020603050405020304" pitchFamily="18" charset="0"/>
              </a:rPr>
            </a:br>
            <a:r>
              <a:rPr lang="en-GB" sz="1800" kern="0" dirty="0">
                <a:effectLst/>
                <a:latin typeface="Arial" panose="020B0604020202020204" pitchFamily="34" charset="0"/>
                <a:ea typeface="Times New Roman" panose="02020603050405020304" pitchFamily="18" charset="0"/>
              </a:rPr>
              <a:t>From the logical element of things, this will focus on data such as Messages, Contacts, Call logs, multimedia content and anything else that is stored and generated by the user themselves.</a:t>
            </a:r>
          </a:p>
          <a:p>
            <a:pPr marL="342900" lvl="0" indent="-342900">
              <a:buFont typeface="Arial" panose="020B0604020202020204" pitchFamily="34" charset="0"/>
              <a:buChar char="-"/>
            </a:pPr>
            <a:endParaRPr lang="en-GB" sz="1800" kern="0" dirty="0">
              <a:effectLst/>
              <a:latin typeface="Arial" panose="020B0604020202020204" pitchFamily="34" charset="0"/>
            </a:endParaRPr>
          </a:p>
          <a:p>
            <a:pPr marL="0" lvl="0" indent="0">
              <a:buFont typeface="Arial" panose="020B0604020202020204" pitchFamily="34" charset="0"/>
              <a:buNone/>
            </a:pPr>
            <a:r>
              <a:rPr lang="en-GB" sz="1800" kern="0" dirty="0">
                <a:effectLst/>
                <a:latin typeface="Arial" panose="020B0604020202020204" pitchFamily="34" charset="0"/>
              </a:rPr>
              <a:t>A use case example of when this has been used would be where a act of terrorism has suspectedly been planned through encrypted message channels on their smartphones. Due to this being a matter of national security, the investigators would need to act fast in preventing the threat from happening. The law enforcement had intel on potential suspects where their mobile phones got seized during a raid.</a:t>
            </a:r>
            <a:br>
              <a:rPr lang="en-GB" sz="1800" kern="0" dirty="0">
                <a:effectLst/>
                <a:latin typeface="Arial" panose="020B0604020202020204" pitchFamily="34" charset="0"/>
              </a:rPr>
            </a:br>
            <a:br>
              <a:rPr lang="en-GB" sz="1800" kern="0" dirty="0">
                <a:effectLst/>
                <a:latin typeface="Arial" panose="020B0604020202020204" pitchFamily="34" charset="0"/>
              </a:rPr>
            </a:br>
            <a:r>
              <a:rPr lang="en-GB" sz="1800" kern="0" dirty="0">
                <a:effectLst/>
                <a:latin typeface="Arial" panose="020B0604020202020204" pitchFamily="34" charset="0"/>
              </a:rPr>
              <a:t>With this matter, the challenges identified would be that it may strike a bit of a challenge as the devices were encryption secured and that given the urgency of this matter, data extraction and analysis would need to be conducted sharpish.</a:t>
            </a:r>
            <a:br>
              <a:rPr lang="en-GB" sz="1800" kern="0" dirty="0">
                <a:effectLst/>
                <a:latin typeface="Arial" panose="020B0604020202020204" pitchFamily="34" charset="0"/>
              </a:rPr>
            </a:br>
            <a:br>
              <a:rPr lang="en-GB" sz="1800" kern="0" dirty="0">
                <a:effectLst/>
                <a:latin typeface="Arial" panose="020B0604020202020204" pitchFamily="34" charset="0"/>
              </a:rPr>
            </a:br>
            <a:r>
              <a:rPr lang="en-GB" sz="1800" kern="0" dirty="0">
                <a:effectLst/>
                <a:latin typeface="Arial" panose="020B0604020202020204" pitchFamily="34" charset="0"/>
              </a:rPr>
              <a:t>Using Cellebrite, forensics were able to bypass the lock screen encryption allowing access to the critical data, allowing them to gather geo location analysis to see what locations the communication was taking place, along with using in-built features to cross reference who they were communicating with so information exchanges can be compared to see if there was anyone else involved so they can be arrested.</a:t>
            </a:r>
            <a:br>
              <a:rPr lang="en-GB" sz="1800" kern="0" dirty="0">
                <a:effectLst/>
                <a:latin typeface="Arial" panose="020B0604020202020204" pitchFamily="34" charset="0"/>
              </a:rPr>
            </a:br>
            <a:br>
              <a:rPr lang="en-GB" sz="1800" kern="0" dirty="0">
                <a:effectLst/>
                <a:latin typeface="Arial" panose="020B0604020202020204" pitchFamily="34" charset="0"/>
              </a:rPr>
            </a:br>
            <a:r>
              <a:rPr lang="en-GB" sz="1800" kern="0" dirty="0">
                <a:effectLst/>
                <a:latin typeface="Arial" panose="020B0604020202020204" pitchFamily="34" charset="0"/>
              </a:rPr>
              <a:t>As a conclusion to this example, Cellebrite allowed the terrorists to be identified and the attack being mitigated in a very swift manner due to the powerful data extraction and analysis features provided within this tool.  </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9</a:t>
            </a:fld>
            <a:endParaRPr lang="en-US"/>
          </a:p>
        </p:txBody>
      </p:sp>
    </p:spTree>
    <p:extLst>
      <p:ext uri="{BB962C8B-B14F-4D97-AF65-F5344CB8AC3E}">
        <p14:creationId xmlns:p14="http://schemas.microsoft.com/office/powerpoint/2010/main" val="1161652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10</a:t>
            </a:fld>
            <a:endParaRPr lang="en-US"/>
          </a:p>
        </p:txBody>
      </p:sp>
    </p:spTree>
    <p:extLst>
      <p:ext uri="{BB962C8B-B14F-4D97-AF65-F5344CB8AC3E}">
        <p14:creationId xmlns:p14="http://schemas.microsoft.com/office/powerpoint/2010/main" val="18420205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Machine learning / AI – This solution can help identify particular patterns in data analysing and provide further automation to gather deeper telemetry in order to get more meaning out of the findings conventional forensics software were unable to find. A powerful part of this technology in forensics, is that the machine will be able to intelligently inspect specific keywords, images, metadata that it feels is related to the investigation itself.</a:t>
            </a:r>
          </a:p>
          <a:p>
            <a:endParaRPr lang="en-GB" dirty="0"/>
          </a:p>
          <a:p>
            <a:r>
              <a:rPr lang="en-US" dirty="0"/>
              <a:t>Mobile and Internet of Things – At present, due to there being such an influx of the market being dominated by mobile devices, smart home IoT devices, wearables and vehicle infotainment systems. tools have needed to be adapted so they are able to acquire and analyze data on these hardware platforms.</a:t>
            </a:r>
          </a:p>
          <a:p>
            <a:endParaRPr lang="en-US" dirty="0"/>
          </a:p>
          <a:p>
            <a:r>
              <a:rPr lang="en-US" dirty="0"/>
              <a:t>Advanced reporting solutions – Another innovative game changer, is that there are tools slowly becoming available that can generate very informational reports by the click of a button, that will give a clear picture of what has been gathered that can be provided to the relevant agencies.</a:t>
            </a:r>
            <a:endParaRPr lang="en-GB" dirty="0"/>
          </a:p>
        </p:txBody>
      </p:sp>
      <p:sp>
        <p:nvSpPr>
          <p:cNvPr id="4" name="Slide Number Placeholder 3"/>
          <p:cNvSpPr>
            <a:spLocks noGrp="1"/>
          </p:cNvSpPr>
          <p:nvPr>
            <p:ph type="sldNum" sz="quarter" idx="5"/>
          </p:nvPr>
        </p:nvSpPr>
        <p:spPr/>
        <p:txBody>
          <a:bodyPr/>
          <a:lstStyle/>
          <a:p>
            <a:fld id="{412C6A86-01A8-4A03-B148-0C4E87D03C02}" type="slidenum">
              <a:rPr lang="en-US" smtClean="0"/>
              <a:t>11</a:t>
            </a:fld>
            <a:endParaRPr lang="en-US"/>
          </a:p>
        </p:txBody>
      </p:sp>
    </p:spTree>
    <p:extLst>
      <p:ext uri="{BB962C8B-B14F-4D97-AF65-F5344CB8AC3E}">
        <p14:creationId xmlns:p14="http://schemas.microsoft.com/office/powerpoint/2010/main" val="12709454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now going to give you an analysis of my findings based on the image obtained from a thumb drive that was connected to PC ID IQ-205-20 where there were suspicions that there was cyberbullying being committed through social media channels. The findings were all aggregated using the Autopsy forensics tool. Of course these are a brief example of some of the key findings, but further in-depth context can be referred to in my report that was submitted 3 days ago.</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12</a:t>
            </a:fld>
            <a:endParaRPr lang="en-US"/>
          </a:p>
        </p:txBody>
      </p:sp>
    </p:spTree>
    <p:extLst>
      <p:ext uri="{BB962C8B-B14F-4D97-AF65-F5344CB8AC3E}">
        <p14:creationId xmlns:p14="http://schemas.microsoft.com/office/powerpoint/2010/main" val="2369379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13</a:t>
            </a:fld>
            <a:endParaRPr lang="en-US"/>
          </a:p>
        </p:txBody>
      </p:sp>
    </p:spTree>
    <p:extLst>
      <p:ext uri="{BB962C8B-B14F-4D97-AF65-F5344CB8AC3E}">
        <p14:creationId xmlns:p14="http://schemas.microsoft.com/office/powerpoint/2010/main" val="11732129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were quite a lot of screenshots of interaction from various people to a particular person by the looks of things, but with this example the person is clearly committing a cyberbullying offence against a person called Emmy?</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14</a:t>
            </a:fld>
            <a:endParaRPr lang="en-US"/>
          </a:p>
        </p:txBody>
      </p:sp>
    </p:spTree>
    <p:extLst>
      <p:ext uri="{BB962C8B-B14F-4D97-AF65-F5344CB8AC3E}">
        <p14:creationId xmlns:p14="http://schemas.microsoft.com/office/powerpoint/2010/main" val="13569571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particular name flagged up twice for interaction with the victim, her name is a Justine Elias, this person looks to be using various communication channels to harass the victim</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15</a:t>
            </a:fld>
            <a:endParaRPr lang="en-US"/>
          </a:p>
        </p:txBody>
      </p:sp>
    </p:spTree>
    <p:extLst>
      <p:ext uri="{BB962C8B-B14F-4D97-AF65-F5344CB8AC3E}">
        <p14:creationId xmlns:p14="http://schemas.microsoft.com/office/powerpoint/2010/main" val="19826837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built in credit card categorisation filters, Autopsy managed to provide me with a txt file that contained a number of bank account numbers for individuals.</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16</a:t>
            </a:fld>
            <a:endParaRPr lang="en-US"/>
          </a:p>
        </p:txBody>
      </p:sp>
    </p:spTree>
    <p:extLst>
      <p:ext uri="{BB962C8B-B14F-4D97-AF65-F5344CB8AC3E}">
        <p14:creationId xmlns:p14="http://schemas.microsoft.com/office/powerpoint/2010/main" val="39246145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txt file with 2x plain passwords was identified when going through the txt file filters in the solution, these were used later on in the investigation to gather data from encrypted data.</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17</a:t>
            </a:fld>
            <a:endParaRPr lang="en-US"/>
          </a:p>
        </p:txBody>
      </p:sp>
    </p:spTree>
    <p:extLst>
      <p:ext uri="{BB962C8B-B14F-4D97-AF65-F5344CB8AC3E}">
        <p14:creationId xmlns:p14="http://schemas.microsoft.com/office/powerpoint/2010/main" val="16939499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Office categorisation flagged an excel spreadsheet containing lots of user identities, names, addresses etc.</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18</a:t>
            </a:fld>
            <a:endParaRPr lang="en-US"/>
          </a:p>
        </p:txBody>
      </p:sp>
    </p:spTree>
    <p:extLst>
      <p:ext uri="{BB962C8B-B14F-4D97-AF65-F5344CB8AC3E}">
        <p14:creationId xmlns:p14="http://schemas.microsoft.com/office/powerpoint/2010/main" val="4090573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RAR file was flagged with the software, and when exporting and opening appeared to be password encrypted.</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19</a:t>
            </a:fld>
            <a:endParaRPr lang="en-US"/>
          </a:p>
        </p:txBody>
      </p:sp>
    </p:spTree>
    <p:extLst>
      <p:ext uri="{BB962C8B-B14F-4D97-AF65-F5344CB8AC3E}">
        <p14:creationId xmlns:p14="http://schemas.microsoft.com/office/powerpoint/2010/main" val="17480505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tried both the passwords that were provided in the readme.txt file as mentioned previously in the report, this then allowed me through to view the files. These files appeared to be encrypted further due to their format and the fact I am unable to open them, so I needed to source the tool the suspect and potentially re-engineer it to reverse the process.</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20</a:t>
            </a:fld>
            <a:endParaRPr lang="en-US"/>
          </a:p>
        </p:txBody>
      </p:sp>
    </p:spTree>
    <p:extLst>
      <p:ext uri="{BB962C8B-B14F-4D97-AF65-F5344CB8AC3E}">
        <p14:creationId xmlns:p14="http://schemas.microsoft.com/office/powerpoint/2010/main" val="34139128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decided to go down the timeline route to see if anything else was suspiciously run around the time the police report </a:t>
            </a:r>
            <a:r>
              <a:rPr lang="en-GB" dirty="0" err="1"/>
              <a:t>rar</a:t>
            </a:r>
            <a:r>
              <a:rPr lang="en-GB" dirty="0"/>
              <a:t> file was encrypted, as this would give a good indicator of what tool was used to encrypt. As you can see an encrypt_file.cpp file was last used. Upon closer inspection into the code it has the capabilities to decrypt the files, but the components are missing so I would need to use an appropriate compiler to re-build the script in order to allow it to run.</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21</a:t>
            </a:fld>
            <a:endParaRPr lang="en-US"/>
          </a:p>
        </p:txBody>
      </p:sp>
    </p:spTree>
    <p:extLst>
      <p:ext uri="{BB962C8B-B14F-4D97-AF65-F5344CB8AC3E}">
        <p14:creationId xmlns:p14="http://schemas.microsoft.com/office/powerpoint/2010/main" val="8648986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a:t>
            </a:r>
            <a:r>
              <a:rPr lang="en-US" dirty="0" err="1"/>
              <a:t>nce</a:t>
            </a:r>
            <a:r>
              <a:rPr lang="en-US" dirty="0"/>
              <a:t> the script was re-compiled and launched, I pointed it to the both encrypted police report files that I had extracted previously and added a .</a:t>
            </a:r>
            <a:r>
              <a:rPr lang="en-US" dirty="0" err="1"/>
              <a:t>png</a:t>
            </a:r>
            <a:r>
              <a:rPr lang="en-US" dirty="0"/>
              <a:t>. Format at the end, where I was then able to view the report as a whole where I was able to draw a conclusion using this and all the evidence gathered to provide to the relevant authorities. </a:t>
            </a:r>
          </a:p>
        </p:txBody>
      </p:sp>
      <p:sp>
        <p:nvSpPr>
          <p:cNvPr id="4" name="Slide Number Placeholder 3"/>
          <p:cNvSpPr>
            <a:spLocks noGrp="1"/>
          </p:cNvSpPr>
          <p:nvPr>
            <p:ph type="sldNum" sz="quarter" idx="5"/>
          </p:nvPr>
        </p:nvSpPr>
        <p:spPr/>
        <p:txBody>
          <a:bodyPr/>
          <a:lstStyle/>
          <a:p>
            <a:fld id="{412C6A86-01A8-4A03-B148-0C4E87D03C02}" type="slidenum">
              <a:rPr lang="en-US" smtClean="0"/>
              <a:t>22</a:t>
            </a:fld>
            <a:endParaRPr lang="en-US"/>
          </a:p>
        </p:txBody>
      </p:sp>
    </p:spTree>
    <p:extLst>
      <p:ext uri="{BB962C8B-B14F-4D97-AF65-F5344CB8AC3E}">
        <p14:creationId xmlns:p14="http://schemas.microsoft.com/office/powerpoint/2010/main" val="18736802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23</a:t>
            </a:fld>
            <a:endParaRPr lang="en-US"/>
          </a:p>
        </p:txBody>
      </p:sp>
    </p:spTree>
    <p:extLst>
      <p:ext uri="{BB962C8B-B14F-4D97-AF65-F5344CB8AC3E}">
        <p14:creationId xmlns:p14="http://schemas.microsoft.com/office/powerpoint/2010/main" val="36447722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24</a:t>
            </a:fld>
            <a:endParaRPr lang="en-US"/>
          </a:p>
        </p:txBody>
      </p:sp>
    </p:spTree>
    <p:extLst>
      <p:ext uri="{BB962C8B-B14F-4D97-AF65-F5344CB8AC3E}">
        <p14:creationId xmlns:p14="http://schemas.microsoft.com/office/powerpoint/2010/main" val="23302423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4170450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1577296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3320198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655C2E-D24E-4131-A6D5-E86E5F298BCF}" type="datetimeFigureOut">
              <a:rPr lang="en-US" smtClean="0"/>
              <a:t>4/29/2024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1824450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655C2E-D24E-4131-A6D5-E86E5F298BCF}" type="datetimeFigureOut">
              <a:rPr lang="en-US" smtClean="0"/>
              <a:t>4/29/2024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2013179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655C2E-D24E-4131-A6D5-E86E5F298BCF}" type="datetimeFigureOut">
              <a:rPr lang="en-US" smtClean="0"/>
              <a:t>4/29/2024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1623797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655C2E-D24E-4131-A6D5-E86E5F298BCF}" type="datetimeFigureOut">
              <a:rPr lang="en-US" smtClean="0"/>
              <a:t>4/29/2024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637819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0655C2E-D24E-4131-A6D5-E86E5F298BCF}" type="datetimeFigureOut">
              <a:rPr lang="en-US" smtClean="0"/>
              <a:t>4/29/2024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88919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67FB07-6835-4709-B523-5C2C9D89E150}" type="slidenum">
              <a:rPr lang="en-US" smtClean="0"/>
              <a:t>‹#›</a:t>
            </a:fld>
            <a:endParaRPr lang="en-US"/>
          </a:p>
        </p:txBody>
      </p:sp>
      <p:sp>
        <p:nvSpPr>
          <p:cNvPr id="5" name="Date Placeholder 4"/>
          <p:cNvSpPr>
            <a:spLocks noGrp="1"/>
          </p:cNvSpPr>
          <p:nvPr>
            <p:ph type="dt" sz="half" idx="10"/>
          </p:nvPr>
        </p:nvSpPr>
        <p:spPr/>
        <p:txBody>
          <a:bodyPr/>
          <a:lstStyle/>
          <a:p>
            <a:fld id="{40655C2E-D24E-4131-A6D5-E86E5F298BCF}" type="datetimeFigureOut">
              <a:rPr lang="en-US" smtClean="0"/>
              <a:t>4/29/2024</a:t>
            </a:fld>
            <a:endParaRPr lang="en-US"/>
          </a:p>
        </p:txBody>
      </p:sp>
    </p:spTree>
    <p:extLst>
      <p:ext uri="{BB962C8B-B14F-4D97-AF65-F5344CB8AC3E}">
        <p14:creationId xmlns:p14="http://schemas.microsoft.com/office/powerpoint/2010/main" val="86217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3414378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013715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21538006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972116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1846094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7876933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1885710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0655C2E-D24E-4131-A6D5-E86E5F298BCF}" type="datetimeFigureOut">
              <a:rPr lang="en-US" smtClean="0"/>
              <a:t>4/29/2024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E67FB07-6835-4709-B523-5C2C9D89E150}" type="slidenum">
              <a:rPr lang="en-US" smtClean="0"/>
              <a:t>‹#›</a:t>
            </a:fld>
            <a:endParaRPr lang="en-US"/>
          </a:p>
        </p:txBody>
      </p:sp>
    </p:spTree>
    <p:extLst>
      <p:ext uri="{BB962C8B-B14F-4D97-AF65-F5344CB8AC3E}">
        <p14:creationId xmlns:p14="http://schemas.microsoft.com/office/powerpoint/2010/main" val="1788135258"/>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sleuthkit.org/autopsy/docs/user-docs/4.5.0/uilayout_page.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lackhatethicalhacking.com/tools/volatility-framework/#google_vignette"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wireshark.org/docs/wsug_html_chunked/ChUseMainWindowSection.html"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cellebrite.com/en/the-power-of-actionable-intelligence-in-the-upcoming-ufed-physical-analyzer-release/"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apps.dtic.mil/sti/citations/ADA594490" TargetMode="External"/><Relationship Id="rId13" Type="http://schemas.openxmlformats.org/officeDocument/2006/relationships/hyperlink" Target="https://journal.sgu.ac.id/ejaict/index.php/EJAICT/article/view/55" TargetMode="External"/><Relationship Id="rId3" Type="http://schemas.openxmlformats.org/officeDocument/2006/relationships/hyperlink" Target="https://www.ingentaconnect.com/contentone/asp/jctn/2020/00000017/00000006/art00007" TargetMode="External"/><Relationship Id="rId7" Type="http://schemas.openxmlformats.org/officeDocument/2006/relationships/hyperlink" Target="https://www.researchgate.net/profile/Mamoun-Alazab/publication/228412978_Effective_digital_forensic_analysis_of_the_NTFS_disk_image/links/02e7e5373fdfe799b6000000/Effective-digital-forensic-analysis-of-the-NTFS-disk-image.pdf?_sg%5B0%5D=started_experiment_milestone&amp;origin=journalDetail" TargetMode="External"/><Relationship Id="rId12" Type="http://schemas.openxmlformats.org/officeDocument/2006/relationships/hyperlink" Target="https://books.google.co.uk/books?hl=en&amp;lr=&amp;id=AwgvDwAAQBAJ&amp;oi=fnd&amp;pg=PR15&amp;dq=wireshark+packet+decryption&amp;ots=42Un0WmUwt&amp;sig=Qjdho9LGg8OgXGe8jFq1lR71bYg&amp;redir_esc=y#v=onepage&amp;q=wireshark%20packet%20decryption&amp;f=false"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ejournal.pnc.ac.id/index.php/infotekmesin/article/view/1844" TargetMode="External"/><Relationship Id="rId11" Type="http://schemas.openxmlformats.org/officeDocument/2006/relationships/hyperlink" Target="https://ui.adsabs.harvard.edu/abs/2010IJCA....6g...1B/abstract" TargetMode="External"/><Relationship Id="rId5" Type="http://schemas.openxmlformats.org/officeDocument/2006/relationships/hyperlink" Target="https://ieeexplore.ieee.org/abstract/document/8392304" TargetMode="External"/><Relationship Id="rId15" Type="http://schemas.openxmlformats.org/officeDocument/2006/relationships/hyperlink" Target="https://papers.ssrn.com/sol3/papers.cfm?abstract_id=4483864" TargetMode="External"/><Relationship Id="rId10" Type="http://schemas.openxmlformats.org/officeDocument/2006/relationships/hyperlink" Target="https://www.inderscienceonline.com/doi/abs/10.1504/IJSN.2015.070421" TargetMode="External"/><Relationship Id="rId4" Type="http://schemas.openxmlformats.org/officeDocument/2006/relationships/hyperlink" Target="https://www.igi-global.com/article/evaluation-of-autopsy-and-volatility-for-cybercrime-investigation/240651" TargetMode="External"/><Relationship Id="rId9" Type="http://schemas.openxmlformats.org/officeDocument/2006/relationships/hyperlink" Target="https://go.gale.com/ps/i.do?id=GALE%7CA689977160&amp;sid=googleScholar&amp;v=2.1&amp;it=r&amp;linkaccess=abs&amp;issn=17269679&amp;p=AONE&amp;sw=w&amp;userGroupName=anon%7Eeaef65a9&amp;aty=open-web-entry" TargetMode="External"/><Relationship Id="rId14" Type="http://schemas.openxmlformats.org/officeDocument/2006/relationships/hyperlink" Target="https://ieeexplore.ieee.org/abstract/document/83553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099CF-1E1E-2F0E-8E08-666528DDCE0B}"/>
              </a:ext>
            </a:extLst>
          </p:cNvPr>
          <p:cNvSpPr>
            <a:spLocks noGrp="1"/>
          </p:cNvSpPr>
          <p:nvPr>
            <p:ph type="ctrTitle"/>
          </p:nvPr>
        </p:nvSpPr>
        <p:spPr/>
        <p:txBody>
          <a:bodyPr/>
          <a:lstStyle/>
          <a:p>
            <a:r>
              <a:rPr lang="en-GB"/>
              <a:t>Digital Forensics</a:t>
            </a:r>
            <a:endParaRPr lang="en-US" dirty="0"/>
          </a:p>
        </p:txBody>
      </p:sp>
      <p:sp>
        <p:nvSpPr>
          <p:cNvPr id="3" name="Subtitle 2">
            <a:extLst>
              <a:ext uri="{FF2B5EF4-FFF2-40B4-BE49-F238E27FC236}">
                <a16:creationId xmlns:a16="http://schemas.microsoft.com/office/drawing/2014/main" id="{9693FF43-F23E-E949-F611-4BD2C9831D0A}"/>
              </a:ext>
            </a:extLst>
          </p:cNvPr>
          <p:cNvSpPr>
            <a:spLocks noGrp="1"/>
          </p:cNvSpPr>
          <p:nvPr>
            <p:ph type="subTitle" idx="1"/>
          </p:nvPr>
        </p:nvSpPr>
        <p:spPr/>
        <p:txBody>
          <a:bodyPr/>
          <a:lstStyle/>
          <a:p>
            <a:r>
              <a:rPr lang="en-GB" dirty="0"/>
              <a:t>by Jonney Corner (1809784)</a:t>
            </a:r>
            <a:endParaRPr lang="en-US" dirty="0"/>
          </a:p>
        </p:txBody>
      </p:sp>
    </p:spTree>
    <p:extLst>
      <p:ext uri="{BB962C8B-B14F-4D97-AF65-F5344CB8AC3E}">
        <p14:creationId xmlns:p14="http://schemas.microsoft.com/office/powerpoint/2010/main" val="2120817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69117-ED4D-51A6-48FF-F3DCA449E4AB}"/>
              </a:ext>
            </a:extLst>
          </p:cNvPr>
          <p:cNvSpPr>
            <a:spLocks noGrp="1"/>
          </p:cNvSpPr>
          <p:nvPr>
            <p:ph type="title"/>
          </p:nvPr>
        </p:nvSpPr>
        <p:spPr/>
        <p:txBody>
          <a:bodyPr/>
          <a:lstStyle/>
          <a:p>
            <a:r>
              <a:rPr lang="en-GB" dirty="0"/>
              <a:t>Task 1 - Categorisation of Digital Forensics Tools</a:t>
            </a:r>
            <a:endParaRPr lang="en-US" dirty="0"/>
          </a:p>
        </p:txBody>
      </p:sp>
      <p:sp>
        <p:nvSpPr>
          <p:cNvPr id="3" name="Content Placeholder 2">
            <a:extLst>
              <a:ext uri="{FF2B5EF4-FFF2-40B4-BE49-F238E27FC236}">
                <a16:creationId xmlns:a16="http://schemas.microsoft.com/office/drawing/2014/main" id="{BAE60887-CBDE-A388-66D2-4D8547B3D20B}"/>
              </a:ext>
            </a:extLst>
          </p:cNvPr>
          <p:cNvSpPr>
            <a:spLocks noGrp="1"/>
          </p:cNvSpPr>
          <p:nvPr>
            <p:ph idx="1"/>
          </p:nvPr>
        </p:nvSpPr>
        <p:spPr/>
        <p:txBody>
          <a:bodyPr/>
          <a:lstStyle/>
          <a:p>
            <a:r>
              <a:rPr lang="en-GB" dirty="0"/>
              <a:t>Disk Analysis</a:t>
            </a:r>
            <a:br>
              <a:rPr lang="en-GB" dirty="0"/>
            </a:br>
            <a:endParaRPr lang="en-GB" dirty="0"/>
          </a:p>
          <a:p>
            <a:r>
              <a:rPr lang="en-GB" dirty="0"/>
              <a:t>Memory Forensics</a:t>
            </a:r>
            <a:br>
              <a:rPr lang="en-GB" dirty="0"/>
            </a:br>
            <a:endParaRPr lang="en-GB" dirty="0"/>
          </a:p>
          <a:p>
            <a:r>
              <a:rPr lang="en-GB" dirty="0"/>
              <a:t>Network Forensics</a:t>
            </a:r>
            <a:br>
              <a:rPr lang="en-GB" dirty="0"/>
            </a:br>
            <a:endParaRPr lang="en-GB" dirty="0"/>
          </a:p>
          <a:p>
            <a:r>
              <a:rPr lang="en-US" dirty="0"/>
              <a:t>Mobile Forensics</a:t>
            </a:r>
          </a:p>
        </p:txBody>
      </p:sp>
    </p:spTree>
    <p:extLst>
      <p:ext uri="{BB962C8B-B14F-4D97-AF65-F5344CB8AC3E}">
        <p14:creationId xmlns:p14="http://schemas.microsoft.com/office/powerpoint/2010/main" val="1526303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C44FE-1C24-6A86-27D1-0EAD3602EAD3}"/>
              </a:ext>
            </a:extLst>
          </p:cNvPr>
          <p:cNvSpPr>
            <a:spLocks noGrp="1"/>
          </p:cNvSpPr>
          <p:nvPr>
            <p:ph type="title"/>
          </p:nvPr>
        </p:nvSpPr>
        <p:spPr/>
        <p:txBody>
          <a:bodyPr/>
          <a:lstStyle/>
          <a:p>
            <a:r>
              <a:rPr lang="en-GB" dirty="0"/>
              <a:t>Disk Analysis Tools</a:t>
            </a:r>
            <a:endParaRPr lang="en-US" dirty="0"/>
          </a:p>
        </p:txBody>
      </p:sp>
      <p:sp>
        <p:nvSpPr>
          <p:cNvPr id="3" name="Content Placeholder 2">
            <a:extLst>
              <a:ext uri="{FF2B5EF4-FFF2-40B4-BE49-F238E27FC236}">
                <a16:creationId xmlns:a16="http://schemas.microsoft.com/office/drawing/2014/main" id="{52BFCE72-DF73-3D12-7AE5-93D009C9F19E}"/>
              </a:ext>
            </a:extLst>
          </p:cNvPr>
          <p:cNvSpPr>
            <a:spLocks noGrp="1"/>
          </p:cNvSpPr>
          <p:nvPr>
            <p:ph idx="1"/>
          </p:nvPr>
        </p:nvSpPr>
        <p:spPr/>
        <p:txBody>
          <a:bodyPr>
            <a:normAutofit/>
          </a:bodyPr>
          <a:lstStyle/>
          <a:p>
            <a:r>
              <a:rPr lang="en-GB" b="1" dirty="0"/>
              <a:t>Autopsy</a:t>
            </a:r>
            <a:r>
              <a:rPr lang="en-GB" dirty="0"/>
              <a:t> – </a:t>
            </a:r>
            <a:r>
              <a:rPr lang="en-GB" dirty="0">
                <a:effectLst/>
                <a:ea typeface="Times New Roman" panose="02020603050405020304" pitchFamily="18" charset="0"/>
              </a:rPr>
              <a:t>is an open source forensics tool for diagnosing and analysing raw data from physical drives or E01 Disk images to determine the possible cause of event </a:t>
            </a:r>
            <a:r>
              <a:rPr lang="en-GB" dirty="0"/>
              <a:t>whilst preserving the integrity and authenticity of the data.</a:t>
            </a:r>
            <a:br>
              <a:rPr lang="en-GB" dirty="0"/>
            </a:br>
            <a:br>
              <a:rPr lang="en-GB" dirty="0"/>
            </a:br>
            <a:r>
              <a:rPr lang="en-GB" dirty="0"/>
              <a:t>Key </a:t>
            </a:r>
            <a:r>
              <a:rPr lang="en-GB" b="1" dirty="0"/>
              <a:t>Features Include:</a:t>
            </a:r>
            <a:br>
              <a:rPr lang="en-GB" dirty="0"/>
            </a:br>
            <a:r>
              <a:rPr lang="en-GB" dirty="0"/>
              <a:t>- Keyword Searching</a:t>
            </a:r>
            <a:br>
              <a:rPr lang="en-GB" dirty="0"/>
            </a:br>
            <a:r>
              <a:rPr lang="en-GB" dirty="0"/>
              <a:t>- File Carving</a:t>
            </a:r>
            <a:br>
              <a:rPr lang="en-GB" dirty="0"/>
            </a:br>
            <a:r>
              <a:rPr lang="en-GB" dirty="0"/>
              <a:t>- Hash Analysis</a:t>
            </a:r>
            <a:br>
              <a:rPr lang="en-GB" dirty="0"/>
            </a:br>
            <a:r>
              <a:rPr lang="en-GB" dirty="0"/>
              <a:t>- Disk Imaging</a:t>
            </a:r>
            <a:br>
              <a:rPr lang="en-GB" dirty="0"/>
            </a:br>
            <a:r>
              <a:rPr lang="en-GB" dirty="0"/>
              <a:t>- Analysis of File Systems</a:t>
            </a:r>
            <a:br>
              <a:rPr lang="en-GB" dirty="0"/>
            </a:br>
            <a:endParaRPr lang="en-US" dirty="0"/>
          </a:p>
        </p:txBody>
      </p:sp>
      <p:pic>
        <p:nvPicPr>
          <p:cNvPr id="1028" name="Picture 4">
            <a:extLst>
              <a:ext uri="{FF2B5EF4-FFF2-40B4-BE49-F238E27FC236}">
                <a16:creationId xmlns:a16="http://schemas.microsoft.com/office/drawing/2014/main" id="{69886EC7-F3A0-CB52-A8A2-1BD7C2D141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10338" y="3429001"/>
            <a:ext cx="5270390" cy="1965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3022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11D800F9-CF24-B4DE-E0F0-DC4574FEDE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390" y="562332"/>
            <a:ext cx="7035945" cy="53607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3FA03D8-2720-0115-DAE0-3A31ACE88B3A}"/>
              </a:ext>
            </a:extLst>
          </p:cNvPr>
          <p:cNvSpPr txBox="1"/>
          <p:nvPr/>
        </p:nvSpPr>
        <p:spPr>
          <a:xfrm>
            <a:off x="657390" y="6008261"/>
            <a:ext cx="6102926" cy="369332"/>
          </a:xfrm>
          <a:prstGeom prst="rect">
            <a:avLst/>
          </a:prstGeom>
          <a:noFill/>
        </p:spPr>
        <p:txBody>
          <a:bodyPr wrap="square">
            <a:spAutoFit/>
          </a:bodyPr>
          <a:lstStyle/>
          <a:p>
            <a:r>
              <a:rPr lang="en-US" dirty="0">
                <a:hlinkClick r:id="rId4"/>
              </a:rPr>
              <a:t>Autopsy User Documentation: UI Layout (sleuthkit.org)</a:t>
            </a:r>
            <a:endParaRPr lang="en-US" dirty="0"/>
          </a:p>
        </p:txBody>
      </p:sp>
    </p:spTree>
    <p:extLst>
      <p:ext uri="{BB962C8B-B14F-4D97-AF65-F5344CB8AC3E}">
        <p14:creationId xmlns:p14="http://schemas.microsoft.com/office/powerpoint/2010/main" val="77052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308B3-05D4-2F55-5E58-C2BF8E29D776}"/>
              </a:ext>
            </a:extLst>
          </p:cNvPr>
          <p:cNvSpPr>
            <a:spLocks noGrp="1"/>
          </p:cNvSpPr>
          <p:nvPr>
            <p:ph type="title"/>
          </p:nvPr>
        </p:nvSpPr>
        <p:spPr/>
        <p:txBody>
          <a:bodyPr/>
          <a:lstStyle/>
          <a:p>
            <a:r>
              <a:rPr lang="en-GB" dirty="0"/>
              <a:t>Memory Forensics</a:t>
            </a:r>
            <a:endParaRPr lang="en-US" dirty="0"/>
          </a:p>
        </p:txBody>
      </p:sp>
      <p:sp>
        <p:nvSpPr>
          <p:cNvPr id="3" name="Content Placeholder 2">
            <a:extLst>
              <a:ext uri="{FF2B5EF4-FFF2-40B4-BE49-F238E27FC236}">
                <a16:creationId xmlns:a16="http://schemas.microsoft.com/office/drawing/2014/main" id="{A4113D8A-B435-2459-3B99-01693DE0367E}"/>
              </a:ext>
            </a:extLst>
          </p:cNvPr>
          <p:cNvSpPr>
            <a:spLocks noGrp="1"/>
          </p:cNvSpPr>
          <p:nvPr>
            <p:ph idx="1"/>
          </p:nvPr>
        </p:nvSpPr>
        <p:spPr/>
        <p:txBody>
          <a:bodyPr/>
          <a:lstStyle/>
          <a:p>
            <a:r>
              <a:rPr lang="en-GB" b="1" dirty="0"/>
              <a:t>Volatility</a:t>
            </a:r>
            <a:r>
              <a:rPr lang="en-GB" dirty="0"/>
              <a:t> – An open-source solution that can analyse and inspect data on a device on condition it has Random Access Memory (RAM) installed.</a:t>
            </a:r>
            <a:br>
              <a:rPr lang="en-GB" dirty="0"/>
            </a:br>
            <a:br>
              <a:rPr lang="en-GB" dirty="0"/>
            </a:br>
            <a:r>
              <a:rPr lang="en-GB" dirty="0"/>
              <a:t>Key </a:t>
            </a:r>
            <a:r>
              <a:rPr lang="en-GB" b="1" dirty="0"/>
              <a:t>Features Include:</a:t>
            </a:r>
            <a:br>
              <a:rPr lang="en-GB" dirty="0"/>
            </a:br>
            <a:r>
              <a:rPr lang="en-GB" dirty="0"/>
              <a:t>- Memory Snapshots</a:t>
            </a:r>
            <a:br>
              <a:rPr lang="en-GB" dirty="0"/>
            </a:br>
            <a:r>
              <a:rPr lang="en-GB" dirty="0"/>
              <a:t>- Digital Fingerprinting</a:t>
            </a:r>
            <a:br>
              <a:rPr lang="en-GB" dirty="0"/>
            </a:br>
            <a:r>
              <a:rPr lang="en-GB" dirty="0"/>
              <a:t>- Continuous Improvements</a:t>
            </a:r>
            <a:br>
              <a:rPr lang="en-GB" dirty="0"/>
            </a:br>
            <a:r>
              <a:rPr lang="en-GB" dirty="0"/>
              <a:t>- Cross-Platform Analysis</a:t>
            </a:r>
            <a:endParaRPr lang="en-US" dirty="0"/>
          </a:p>
        </p:txBody>
      </p:sp>
      <p:pic>
        <p:nvPicPr>
          <p:cNvPr id="2050" name="Picture 2">
            <a:extLst>
              <a:ext uri="{FF2B5EF4-FFF2-40B4-BE49-F238E27FC236}">
                <a16:creationId xmlns:a16="http://schemas.microsoft.com/office/drawing/2014/main" id="{403CB3E3-BFBE-36DF-E32C-B330643A5A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1083" y="3206574"/>
            <a:ext cx="4628203" cy="25984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5509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6A06B1F5-CF31-06B4-C61C-5659814060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2817" y="458066"/>
            <a:ext cx="8317130" cy="47258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34D0988-82C3-BF89-7173-E555E20BDA71}"/>
              </a:ext>
            </a:extLst>
          </p:cNvPr>
          <p:cNvSpPr txBox="1"/>
          <p:nvPr/>
        </p:nvSpPr>
        <p:spPr>
          <a:xfrm>
            <a:off x="482817" y="5373075"/>
            <a:ext cx="7347384" cy="369332"/>
          </a:xfrm>
          <a:prstGeom prst="rect">
            <a:avLst/>
          </a:prstGeom>
          <a:noFill/>
        </p:spPr>
        <p:txBody>
          <a:bodyPr wrap="square">
            <a:spAutoFit/>
          </a:bodyPr>
          <a:lstStyle/>
          <a:p>
            <a:r>
              <a:rPr lang="en-GB" dirty="0">
                <a:hlinkClick r:id="rId3"/>
              </a:rPr>
              <a:t>Volatility Memory Forensics Framework | Black Hat Ethical Hacking</a:t>
            </a:r>
            <a:endParaRPr lang="en-US" dirty="0"/>
          </a:p>
        </p:txBody>
      </p:sp>
    </p:spTree>
    <p:extLst>
      <p:ext uri="{BB962C8B-B14F-4D97-AF65-F5344CB8AC3E}">
        <p14:creationId xmlns:p14="http://schemas.microsoft.com/office/powerpoint/2010/main" val="1518932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D2E76-53E5-0DDA-14DE-08586FEA8A75}"/>
              </a:ext>
            </a:extLst>
          </p:cNvPr>
          <p:cNvSpPr>
            <a:spLocks noGrp="1"/>
          </p:cNvSpPr>
          <p:nvPr>
            <p:ph type="title"/>
          </p:nvPr>
        </p:nvSpPr>
        <p:spPr/>
        <p:txBody>
          <a:bodyPr/>
          <a:lstStyle/>
          <a:p>
            <a:r>
              <a:rPr lang="en-GB" dirty="0"/>
              <a:t>Network Forensics</a:t>
            </a:r>
            <a:endParaRPr lang="en-US" dirty="0"/>
          </a:p>
        </p:txBody>
      </p:sp>
      <p:sp>
        <p:nvSpPr>
          <p:cNvPr id="3" name="Content Placeholder 2">
            <a:extLst>
              <a:ext uri="{FF2B5EF4-FFF2-40B4-BE49-F238E27FC236}">
                <a16:creationId xmlns:a16="http://schemas.microsoft.com/office/drawing/2014/main" id="{9CED9740-9AA9-4FFA-CB68-CDE0845A2B46}"/>
              </a:ext>
            </a:extLst>
          </p:cNvPr>
          <p:cNvSpPr>
            <a:spLocks noGrp="1"/>
          </p:cNvSpPr>
          <p:nvPr>
            <p:ph idx="1"/>
          </p:nvPr>
        </p:nvSpPr>
        <p:spPr/>
        <p:txBody>
          <a:bodyPr/>
          <a:lstStyle/>
          <a:p>
            <a:r>
              <a:rPr lang="en-GB" b="1" dirty="0"/>
              <a:t>Wireshark</a:t>
            </a:r>
            <a:r>
              <a:rPr lang="en-GB" dirty="0"/>
              <a:t> – An open-source network analysing solution to allow the monitoring and capture of all network data in real-time</a:t>
            </a:r>
            <a:br>
              <a:rPr lang="en-GB" dirty="0"/>
            </a:br>
            <a:br>
              <a:rPr lang="en-GB" dirty="0"/>
            </a:br>
            <a:r>
              <a:rPr lang="en-GB" dirty="0"/>
              <a:t>Key </a:t>
            </a:r>
            <a:r>
              <a:rPr lang="en-GB" b="1" dirty="0"/>
              <a:t>Features Include:</a:t>
            </a:r>
            <a:br>
              <a:rPr lang="en-GB" dirty="0"/>
            </a:br>
            <a:r>
              <a:rPr lang="en-GB" dirty="0"/>
              <a:t>- Multiple Platform Support</a:t>
            </a:r>
            <a:br>
              <a:rPr lang="en-US" dirty="0"/>
            </a:br>
            <a:r>
              <a:rPr lang="en-US" dirty="0"/>
              <a:t>- Filtering Capabilities</a:t>
            </a:r>
            <a:br>
              <a:rPr lang="en-US" dirty="0"/>
            </a:br>
            <a:r>
              <a:rPr lang="en-US" dirty="0"/>
              <a:t>- Packet Decryption</a:t>
            </a:r>
            <a:endParaRPr lang="en-GB" dirty="0"/>
          </a:p>
        </p:txBody>
      </p:sp>
      <p:pic>
        <p:nvPicPr>
          <p:cNvPr id="1030" name="Picture 6" descr="Wireshark – Secuneus Tech | Learn Cyber Security">
            <a:extLst>
              <a:ext uri="{FF2B5EF4-FFF2-40B4-BE49-F238E27FC236}">
                <a16:creationId xmlns:a16="http://schemas.microsoft.com/office/drawing/2014/main" id="{9BCB71CE-835A-2782-B671-4FC0AD37EE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9600" y="3024783"/>
            <a:ext cx="2670002" cy="2670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1206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s main">
            <a:extLst>
              <a:ext uri="{FF2B5EF4-FFF2-40B4-BE49-F238E27FC236}">
                <a16:creationId xmlns:a16="http://schemas.microsoft.com/office/drawing/2014/main" id="{83CD34EE-CDF6-C746-7F6F-D54781F6E2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886" y="321091"/>
            <a:ext cx="6790027" cy="50443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419E537-9E64-4AD0-643E-577C1848933C}"/>
              </a:ext>
            </a:extLst>
          </p:cNvPr>
          <p:cNvSpPr txBox="1"/>
          <p:nvPr/>
        </p:nvSpPr>
        <p:spPr>
          <a:xfrm>
            <a:off x="376886" y="5571676"/>
            <a:ext cx="6102926" cy="369332"/>
          </a:xfrm>
          <a:prstGeom prst="rect">
            <a:avLst/>
          </a:prstGeom>
          <a:noFill/>
        </p:spPr>
        <p:txBody>
          <a:bodyPr wrap="square">
            <a:spAutoFit/>
          </a:bodyPr>
          <a:lstStyle/>
          <a:p>
            <a:r>
              <a:rPr lang="en-GB" dirty="0">
                <a:hlinkClick r:id="rId3"/>
              </a:rPr>
              <a:t>3.3. The Main window (wireshark.org)</a:t>
            </a:r>
            <a:endParaRPr lang="en-US" dirty="0"/>
          </a:p>
        </p:txBody>
      </p:sp>
    </p:spTree>
    <p:extLst>
      <p:ext uri="{BB962C8B-B14F-4D97-AF65-F5344CB8AC3E}">
        <p14:creationId xmlns:p14="http://schemas.microsoft.com/office/powerpoint/2010/main" val="1618695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C132F-44CB-C7E0-7CBD-10FDBCED2D36}"/>
              </a:ext>
            </a:extLst>
          </p:cNvPr>
          <p:cNvSpPr>
            <a:spLocks noGrp="1"/>
          </p:cNvSpPr>
          <p:nvPr>
            <p:ph type="title"/>
          </p:nvPr>
        </p:nvSpPr>
        <p:spPr/>
        <p:txBody>
          <a:bodyPr/>
          <a:lstStyle/>
          <a:p>
            <a:r>
              <a:rPr lang="en-GB" dirty="0"/>
              <a:t>Mobile Forensics</a:t>
            </a:r>
            <a:endParaRPr lang="en-US" dirty="0"/>
          </a:p>
        </p:txBody>
      </p:sp>
      <p:sp>
        <p:nvSpPr>
          <p:cNvPr id="3" name="Content Placeholder 2">
            <a:extLst>
              <a:ext uri="{FF2B5EF4-FFF2-40B4-BE49-F238E27FC236}">
                <a16:creationId xmlns:a16="http://schemas.microsoft.com/office/drawing/2014/main" id="{03A2B8CA-7F2E-6151-2286-A4A7499D8F7C}"/>
              </a:ext>
            </a:extLst>
          </p:cNvPr>
          <p:cNvSpPr>
            <a:spLocks noGrp="1"/>
          </p:cNvSpPr>
          <p:nvPr>
            <p:ph idx="1"/>
          </p:nvPr>
        </p:nvSpPr>
        <p:spPr/>
        <p:txBody>
          <a:bodyPr/>
          <a:lstStyle/>
          <a:p>
            <a:r>
              <a:rPr lang="en-GB" b="1" dirty="0"/>
              <a:t>Cellebrite</a:t>
            </a:r>
            <a:r>
              <a:rPr lang="en-GB" dirty="0"/>
              <a:t> – A specialist solution that is used to extract information from any mobile or digital device.</a:t>
            </a:r>
            <a:br>
              <a:rPr lang="en-GB" dirty="0"/>
            </a:br>
            <a:br>
              <a:rPr lang="en-GB" dirty="0"/>
            </a:br>
            <a:r>
              <a:rPr lang="en-GB" dirty="0"/>
              <a:t>Key </a:t>
            </a:r>
            <a:r>
              <a:rPr lang="en-GB" b="1" dirty="0"/>
              <a:t>Features include:</a:t>
            </a:r>
            <a:br>
              <a:rPr lang="en-GB" dirty="0"/>
            </a:br>
            <a:r>
              <a:rPr lang="en-GB" dirty="0"/>
              <a:t>- Password Decryption / Bypass</a:t>
            </a:r>
            <a:br>
              <a:rPr lang="en-US" dirty="0"/>
            </a:br>
            <a:r>
              <a:rPr lang="en-US" dirty="0"/>
              <a:t>- Advanced Reporting</a:t>
            </a:r>
            <a:br>
              <a:rPr lang="en-US" dirty="0"/>
            </a:br>
            <a:r>
              <a:rPr lang="en-US" dirty="0"/>
              <a:t>- Cloud Extraction</a:t>
            </a:r>
            <a:br>
              <a:rPr lang="en-US" dirty="0"/>
            </a:br>
            <a:r>
              <a:rPr lang="en-US" dirty="0"/>
              <a:t>- Data Extraction</a:t>
            </a:r>
            <a:br>
              <a:rPr lang="en-US" dirty="0"/>
            </a:br>
            <a:r>
              <a:rPr lang="en-US" dirty="0"/>
              <a:t>- Logical and Physical Data Extraction</a:t>
            </a:r>
            <a:endParaRPr lang="en-GB" dirty="0"/>
          </a:p>
        </p:txBody>
      </p:sp>
      <p:pic>
        <p:nvPicPr>
          <p:cNvPr id="2050" name="Picture 2" descr="Cellebrite UFED │Access And Extract Digital Data │, 44% OFF">
            <a:extLst>
              <a:ext uri="{FF2B5EF4-FFF2-40B4-BE49-F238E27FC236}">
                <a16:creationId xmlns:a16="http://schemas.microsoft.com/office/drawing/2014/main" id="{A16A3517-F6E0-231E-3915-EF568B3CC7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5459" y="3029412"/>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5266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C27B30E2-B9C2-651A-6251-844E18BABB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692" y="588512"/>
            <a:ext cx="7783982" cy="41732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4688949-9A21-9B77-FB06-0B12E8F15D83}"/>
              </a:ext>
            </a:extLst>
          </p:cNvPr>
          <p:cNvSpPr txBox="1"/>
          <p:nvPr/>
        </p:nvSpPr>
        <p:spPr>
          <a:xfrm>
            <a:off x="580692" y="4939454"/>
            <a:ext cx="8553034" cy="646331"/>
          </a:xfrm>
          <a:prstGeom prst="rect">
            <a:avLst/>
          </a:prstGeom>
          <a:noFill/>
        </p:spPr>
        <p:txBody>
          <a:bodyPr wrap="square">
            <a:spAutoFit/>
          </a:bodyPr>
          <a:lstStyle/>
          <a:p>
            <a:r>
              <a:rPr lang="en-GB" dirty="0">
                <a:hlinkClick r:id="rId4"/>
              </a:rPr>
              <a:t>The Power Of Actionable Intelligence In the Upcoming Cellebrite Physical Analyzer Release - Cellebrite</a:t>
            </a:r>
            <a:endParaRPr lang="en-US" dirty="0"/>
          </a:p>
        </p:txBody>
      </p:sp>
    </p:spTree>
    <p:extLst>
      <p:ext uri="{BB962C8B-B14F-4D97-AF65-F5344CB8AC3E}">
        <p14:creationId xmlns:p14="http://schemas.microsoft.com/office/powerpoint/2010/main" val="30853092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8CE5A-5EBB-61D1-A57B-05241EC21EAA}"/>
              </a:ext>
            </a:extLst>
          </p:cNvPr>
          <p:cNvSpPr>
            <a:spLocks noGrp="1"/>
          </p:cNvSpPr>
          <p:nvPr>
            <p:ph type="title"/>
          </p:nvPr>
        </p:nvSpPr>
        <p:spPr/>
        <p:txBody>
          <a:bodyPr/>
          <a:lstStyle/>
          <a:p>
            <a:r>
              <a:rPr lang="en-GB" dirty="0"/>
              <a:t>Recent Advancements and Innovations in Digital Forensics</a:t>
            </a:r>
            <a:endParaRPr lang="en-US" dirty="0"/>
          </a:p>
        </p:txBody>
      </p:sp>
      <p:sp>
        <p:nvSpPr>
          <p:cNvPr id="3" name="Content Placeholder 2">
            <a:extLst>
              <a:ext uri="{FF2B5EF4-FFF2-40B4-BE49-F238E27FC236}">
                <a16:creationId xmlns:a16="http://schemas.microsoft.com/office/drawing/2014/main" id="{9EC8FB7B-BE76-08CA-010A-2736368C7B13}"/>
              </a:ext>
            </a:extLst>
          </p:cNvPr>
          <p:cNvSpPr>
            <a:spLocks noGrp="1"/>
          </p:cNvSpPr>
          <p:nvPr>
            <p:ph idx="1"/>
          </p:nvPr>
        </p:nvSpPr>
        <p:spPr/>
        <p:txBody>
          <a:bodyPr/>
          <a:lstStyle/>
          <a:p>
            <a:r>
              <a:rPr lang="en-GB" dirty="0"/>
              <a:t>Machine learning / AI – Can help identify patterns in data and has ‘dig deep’ capabilities to find further data that could be missed along with providing automation efforts.</a:t>
            </a:r>
          </a:p>
          <a:p>
            <a:r>
              <a:rPr lang="en-US" dirty="0"/>
              <a:t>Mobile and Internet of Things – Further tools are being adapted to analyze and acquire data on Smart devices and mobile handsets.</a:t>
            </a:r>
          </a:p>
          <a:p>
            <a:r>
              <a:rPr lang="en-US" dirty="0"/>
              <a:t>Advanced Reporting solutions – The ability to automatically generate meaningful and comprehensive reports that can be provided to the relevant agencies.</a:t>
            </a:r>
            <a:br>
              <a:rPr lang="en-US" dirty="0"/>
            </a:br>
            <a:br>
              <a:rPr lang="en-US" dirty="0"/>
            </a:br>
            <a:endParaRPr lang="en-US" dirty="0"/>
          </a:p>
        </p:txBody>
      </p:sp>
    </p:spTree>
    <p:extLst>
      <p:ext uri="{BB962C8B-B14F-4D97-AF65-F5344CB8AC3E}">
        <p14:creationId xmlns:p14="http://schemas.microsoft.com/office/powerpoint/2010/main" val="30864470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7FB25-AEF8-E7EA-B49B-7103585AF49D}"/>
              </a:ext>
            </a:extLst>
          </p:cNvPr>
          <p:cNvSpPr>
            <a:spLocks noGrp="1"/>
          </p:cNvSpPr>
          <p:nvPr>
            <p:ph type="title"/>
          </p:nvPr>
        </p:nvSpPr>
        <p:spPr>
          <a:xfrm>
            <a:off x="649625" y="2768600"/>
            <a:ext cx="8596668" cy="1320800"/>
          </a:xfrm>
        </p:spPr>
        <p:txBody>
          <a:bodyPr/>
          <a:lstStyle/>
          <a:p>
            <a:r>
              <a:rPr lang="en-GB" dirty="0"/>
              <a:t>Task 3 - Cyberbullying Forensics Report</a:t>
            </a:r>
            <a:endParaRPr lang="en-US" dirty="0"/>
          </a:p>
        </p:txBody>
      </p:sp>
    </p:spTree>
    <p:extLst>
      <p:ext uri="{BB962C8B-B14F-4D97-AF65-F5344CB8AC3E}">
        <p14:creationId xmlns:p14="http://schemas.microsoft.com/office/powerpoint/2010/main" val="1947818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6D04F-F4B9-4F5D-55C3-90228E1CEF94}"/>
              </a:ext>
            </a:extLst>
          </p:cNvPr>
          <p:cNvSpPr>
            <a:spLocks noGrp="1"/>
          </p:cNvSpPr>
          <p:nvPr>
            <p:ph type="title"/>
          </p:nvPr>
        </p:nvSpPr>
        <p:spPr/>
        <p:txBody>
          <a:bodyPr/>
          <a:lstStyle/>
          <a:p>
            <a:r>
              <a:rPr lang="en-GB" dirty="0"/>
              <a:t>Key Investigatory information</a:t>
            </a:r>
            <a:endParaRPr lang="en-US" dirty="0"/>
          </a:p>
        </p:txBody>
      </p:sp>
      <p:pic>
        <p:nvPicPr>
          <p:cNvPr id="10" name="Picture 9">
            <a:extLst>
              <a:ext uri="{FF2B5EF4-FFF2-40B4-BE49-F238E27FC236}">
                <a16:creationId xmlns:a16="http://schemas.microsoft.com/office/drawing/2014/main" id="{2403A7DD-2C34-06DE-36BD-B3164F77FEF2}"/>
              </a:ext>
            </a:extLst>
          </p:cNvPr>
          <p:cNvPicPr>
            <a:picLocks noChangeAspect="1"/>
          </p:cNvPicPr>
          <p:nvPr/>
        </p:nvPicPr>
        <p:blipFill>
          <a:blip r:embed="rId3"/>
          <a:stretch>
            <a:fillRect/>
          </a:stretch>
        </p:blipFill>
        <p:spPr>
          <a:xfrm>
            <a:off x="677334" y="1528618"/>
            <a:ext cx="6402339" cy="4310485"/>
          </a:xfrm>
          <a:prstGeom prst="rect">
            <a:avLst/>
          </a:prstGeom>
        </p:spPr>
      </p:pic>
    </p:spTree>
    <p:extLst>
      <p:ext uri="{BB962C8B-B14F-4D97-AF65-F5344CB8AC3E}">
        <p14:creationId xmlns:p14="http://schemas.microsoft.com/office/powerpoint/2010/main" val="3531120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04F12-86F5-0AD1-3258-B5940E0A4529}"/>
              </a:ext>
            </a:extLst>
          </p:cNvPr>
          <p:cNvSpPr>
            <a:spLocks noGrp="1"/>
          </p:cNvSpPr>
          <p:nvPr>
            <p:ph type="title"/>
          </p:nvPr>
        </p:nvSpPr>
        <p:spPr/>
        <p:txBody>
          <a:bodyPr/>
          <a:lstStyle/>
          <a:p>
            <a:r>
              <a:rPr lang="en-GB" dirty="0"/>
              <a:t>Instagram Bullying Message</a:t>
            </a:r>
            <a:endParaRPr lang="en-US" dirty="0"/>
          </a:p>
        </p:txBody>
      </p:sp>
      <p:pic>
        <p:nvPicPr>
          <p:cNvPr id="4" name="Content Placeholder 3">
            <a:extLst>
              <a:ext uri="{FF2B5EF4-FFF2-40B4-BE49-F238E27FC236}">
                <a16:creationId xmlns:a16="http://schemas.microsoft.com/office/drawing/2014/main" id="{93E48F2F-BF79-2BD5-0192-B6A497592462}"/>
              </a:ext>
            </a:extLst>
          </p:cNvPr>
          <p:cNvPicPr>
            <a:picLocks noGrp="1" noChangeAspect="1"/>
          </p:cNvPicPr>
          <p:nvPr>
            <p:ph idx="1"/>
          </p:nvPr>
        </p:nvPicPr>
        <p:blipFill>
          <a:blip r:embed="rId3"/>
          <a:stretch>
            <a:fillRect/>
          </a:stretch>
        </p:blipFill>
        <p:spPr>
          <a:xfrm>
            <a:off x="677334" y="1488281"/>
            <a:ext cx="8783113" cy="4224150"/>
          </a:xfrm>
          <a:prstGeom prst="rect">
            <a:avLst/>
          </a:prstGeom>
        </p:spPr>
      </p:pic>
    </p:spTree>
    <p:extLst>
      <p:ext uri="{BB962C8B-B14F-4D97-AF65-F5344CB8AC3E}">
        <p14:creationId xmlns:p14="http://schemas.microsoft.com/office/powerpoint/2010/main" val="8376640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1BD07-EA7D-A91E-FC7B-F042B5BA9A93}"/>
              </a:ext>
            </a:extLst>
          </p:cNvPr>
          <p:cNvSpPr>
            <a:spLocks noGrp="1"/>
          </p:cNvSpPr>
          <p:nvPr>
            <p:ph type="title"/>
          </p:nvPr>
        </p:nvSpPr>
        <p:spPr/>
        <p:txBody>
          <a:bodyPr/>
          <a:lstStyle/>
          <a:p>
            <a:r>
              <a:rPr lang="en-GB" dirty="0"/>
              <a:t>Instagram and </a:t>
            </a:r>
            <a:r>
              <a:rPr lang="en-GB" dirty="0" err="1"/>
              <a:t>Whatsapp</a:t>
            </a:r>
            <a:r>
              <a:rPr lang="en-GB" dirty="0"/>
              <a:t> messages from Justine Elias</a:t>
            </a:r>
            <a:endParaRPr lang="en-US" dirty="0"/>
          </a:p>
        </p:txBody>
      </p:sp>
      <p:pic>
        <p:nvPicPr>
          <p:cNvPr id="4" name="Picture 3">
            <a:extLst>
              <a:ext uri="{FF2B5EF4-FFF2-40B4-BE49-F238E27FC236}">
                <a16:creationId xmlns:a16="http://schemas.microsoft.com/office/drawing/2014/main" id="{1DCC36C9-C5EB-BC90-1B8B-5BC6436D2DB5}"/>
              </a:ext>
            </a:extLst>
          </p:cNvPr>
          <p:cNvPicPr>
            <a:picLocks noChangeAspect="1"/>
          </p:cNvPicPr>
          <p:nvPr/>
        </p:nvPicPr>
        <p:blipFill>
          <a:blip r:embed="rId3"/>
          <a:stretch>
            <a:fillRect/>
          </a:stretch>
        </p:blipFill>
        <p:spPr>
          <a:xfrm>
            <a:off x="185789" y="1930400"/>
            <a:ext cx="7355442" cy="3503265"/>
          </a:xfrm>
          <a:prstGeom prst="rect">
            <a:avLst/>
          </a:prstGeom>
        </p:spPr>
      </p:pic>
      <p:pic>
        <p:nvPicPr>
          <p:cNvPr id="5" name="Picture 4">
            <a:extLst>
              <a:ext uri="{FF2B5EF4-FFF2-40B4-BE49-F238E27FC236}">
                <a16:creationId xmlns:a16="http://schemas.microsoft.com/office/drawing/2014/main" id="{0D9CB93F-DEE1-C93F-C843-821DF003F7DF}"/>
              </a:ext>
            </a:extLst>
          </p:cNvPr>
          <p:cNvPicPr>
            <a:picLocks noChangeAspect="1"/>
          </p:cNvPicPr>
          <p:nvPr/>
        </p:nvPicPr>
        <p:blipFill>
          <a:blip r:embed="rId4"/>
          <a:stretch>
            <a:fillRect/>
          </a:stretch>
        </p:blipFill>
        <p:spPr>
          <a:xfrm>
            <a:off x="5117386" y="3429000"/>
            <a:ext cx="6635533" cy="3154714"/>
          </a:xfrm>
          <a:prstGeom prst="rect">
            <a:avLst/>
          </a:prstGeom>
        </p:spPr>
      </p:pic>
    </p:spTree>
    <p:extLst>
      <p:ext uri="{BB962C8B-B14F-4D97-AF65-F5344CB8AC3E}">
        <p14:creationId xmlns:p14="http://schemas.microsoft.com/office/powerpoint/2010/main" val="18974161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4EDCC-A282-F92B-415A-4323A6001B3D}"/>
              </a:ext>
            </a:extLst>
          </p:cNvPr>
          <p:cNvSpPr>
            <a:spLocks noGrp="1"/>
          </p:cNvSpPr>
          <p:nvPr>
            <p:ph type="title"/>
          </p:nvPr>
        </p:nvSpPr>
        <p:spPr/>
        <p:txBody>
          <a:bodyPr/>
          <a:lstStyle/>
          <a:p>
            <a:r>
              <a:rPr lang="en-GB" dirty="0"/>
              <a:t>Bank Account details</a:t>
            </a:r>
            <a:endParaRPr lang="en-US" dirty="0"/>
          </a:p>
        </p:txBody>
      </p:sp>
      <p:pic>
        <p:nvPicPr>
          <p:cNvPr id="7" name="Picture 6">
            <a:extLst>
              <a:ext uri="{FF2B5EF4-FFF2-40B4-BE49-F238E27FC236}">
                <a16:creationId xmlns:a16="http://schemas.microsoft.com/office/drawing/2014/main" id="{A708438C-7E1B-7BE2-7B57-9DA7FCF62436}"/>
              </a:ext>
            </a:extLst>
          </p:cNvPr>
          <p:cNvPicPr>
            <a:picLocks noChangeAspect="1"/>
          </p:cNvPicPr>
          <p:nvPr/>
        </p:nvPicPr>
        <p:blipFill>
          <a:blip r:embed="rId3"/>
          <a:stretch>
            <a:fillRect/>
          </a:stretch>
        </p:blipFill>
        <p:spPr>
          <a:xfrm>
            <a:off x="677333" y="1569546"/>
            <a:ext cx="9771101" cy="4678854"/>
          </a:xfrm>
          <a:prstGeom prst="rect">
            <a:avLst/>
          </a:prstGeom>
        </p:spPr>
      </p:pic>
    </p:spTree>
    <p:extLst>
      <p:ext uri="{BB962C8B-B14F-4D97-AF65-F5344CB8AC3E}">
        <p14:creationId xmlns:p14="http://schemas.microsoft.com/office/powerpoint/2010/main" val="3246330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F8279-49C1-F99D-8846-447CA7FA2F9C}"/>
              </a:ext>
            </a:extLst>
          </p:cNvPr>
          <p:cNvSpPr>
            <a:spLocks noGrp="1"/>
          </p:cNvSpPr>
          <p:nvPr>
            <p:ph type="title"/>
          </p:nvPr>
        </p:nvSpPr>
        <p:spPr/>
        <p:txBody>
          <a:bodyPr/>
          <a:lstStyle/>
          <a:p>
            <a:r>
              <a:rPr lang="en-GB" dirty="0"/>
              <a:t>Passwords in text file</a:t>
            </a:r>
            <a:endParaRPr lang="en-US" dirty="0"/>
          </a:p>
        </p:txBody>
      </p:sp>
      <p:pic>
        <p:nvPicPr>
          <p:cNvPr id="4" name="Picture 3">
            <a:extLst>
              <a:ext uri="{FF2B5EF4-FFF2-40B4-BE49-F238E27FC236}">
                <a16:creationId xmlns:a16="http://schemas.microsoft.com/office/drawing/2014/main" id="{3DD39511-402C-EAC7-C496-5E82EF08337B}"/>
              </a:ext>
            </a:extLst>
          </p:cNvPr>
          <p:cNvPicPr>
            <a:picLocks noChangeAspect="1"/>
          </p:cNvPicPr>
          <p:nvPr/>
        </p:nvPicPr>
        <p:blipFill>
          <a:blip r:embed="rId3"/>
          <a:stretch>
            <a:fillRect/>
          </a:stretch>
        </p:blipFill>
        <p:spPr>
          <a:xfrm>
            <a:off x="677334" y="1576763"/>
            <a:ext cx="9661621" cy="4636752"/>
          </a:xfrm>
          <a:prstGeom prst="rect">
            <a:avLst/>
          </a:prstGeom>
        </p:spPr>
      </p:pic>
    </p:spTree>
    <p:extLst>
      <p:ext uri="{BB962C8B-B14F-4D97-AF65-F5344CB8AC3E}">
        <p14:creationId xmlns:p14="http://schemas.microsoft.com/office/powerpoint/2010/main" val="25773492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D5236-6C6A-DB9B-9727-A22C44F640E6}"/>
              </a:ext>
            </a:extLst>
          </p:cNvPr>
          <p:cNvSpPr>
            <a:spLocks noGrp="1"/>
          </p:cNvSpPr>
          <p:nvPr>
            <p:ph type="title"/>
          </p:nvPr>
        </p:nvSpPr>
        <p:spPr/>
        <p:txBody>
          <a:bodyPr/>
          <a:lstStyle/>
          <a:p>
            <a:r>
              <a:rPr lang="en-GB" dirty="0"/>
              <a:t>Identity Spreadsheet</a:t>
            </a:r>
            <a:endParaRPr lang="en-US" dirty="0"/>
          </a:p>
        </p:txBody>
      </p:sp>
      <p:pic>
        <p:nvPicPr>
          <p:cNvPr id="4" name="Picture 3">
            <a:extLst>
              <a:ext uri="{FF2B5EF4-FFF2-40B4-BE49-F238E27FC236}">
                <a16:creationId xmlns:a16="http://schemas.microsoft.com/office/drawing/2014/main" id="{57466682-13BC-3904-7D93-738534D264E1}"/>
              </a:ext>
            </a:extLst>
          </p:cNvPr>
          <p:cNvPicPr>
            <a:picLocks noChangeAspect="1"/>
          </p:cNvPicPr>
          <p:nvPr/>
        </p:nvPicPr>
        <p:blipFill>
          <a:blip r:embed="rId3"/>
          <a:stretch>
            <a:fillRect/>
          </a:stretch>
        </p:blipFill>
        <p:spPr>
          <a:xfrm>
            <a:off x="765464" y="1394489"/>
            <a:ext cx="9402140" cy="4497156"/>
          </a:xfrm>
          <a:prstGeom prst="rect">
            <a:avLst/>
          </a:prstGeom>
        </p:spPr>
      </p:pic>
    </p:spTree>
    <p:extLst>
      <p:ext uri="{BB962C8B-B14F-4D97-AF65-F5344CB8AC3E}">
        <p14:creationId xmlns:p14="http://schemas.microsoft.com/office/powerpoint/2010/main" val="19853096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8B420-1378-B1F4-BACA-4B1BFF5BB84B}"/>
              </a:ext>
            </a:extLst>
          </p:cNvPr>
          <p:cNvSpPr>
            <a:spLocks noGrp="1"/>
          </p:cNvSpPr>
          <p:nvPr>
            <p:ph type="title"/>
          </p:nvPr>
        </p:nvSpPr>
        <p:spPr/>
        <p:txBody>
          <a:bodyPr/>
          <a:lstStyle/>
          <a:p>
            <a:r>
              <a:rPr lang="en-GB" dirty="0"/>
              <a:t>Protected RAR File</a:t>
            </a:r>
            <a:endParaRPr lang="en-US" dirty="0"/>
          </a:p>
        </p:txBody>
      </p:sp>
      <p:pic>
        <p:nvPicPr>
          <p:cNvPr id="4" name="Content Placeholder 3">
            <a:extLst>
              <a:ext uri="{FF2B5EF4-FFF2-40B4-BE49-F238E27FC236}">
                <a16:creationId xmlns:a16="http://schemas.microsoft.com/office/drawing/2014/main" id="{640A4801-C2DE-6353-8B2C-051315776DD0}"/>
              </a:ext>
            </a:extLst>
          </p:cNvPr>
          <p:cNvPicPr>
            <a:picLocks noGrp="1" noChangeAspect="1"/>
          </p:cNvPicPr>
          <p:nvPr>
            <p:ph idx="1"/>
          </p:nvPr>
        </p:nvPicPr>
        <p:blipFill>
          <a:blip r:embed="rId3"/>
          <a:stretch>
            <a:fillRect/>
          </a:stretch>
        </p:blipFill>
        <p:spPr>
          <a:xfrm>
            <a:off x="677333" y="1353199"/>
            <a:ext cx="10041769" cy="4819001"/>
          </a:xfrm>
          <a:prstGeom prst="rect">
            <a:avLst/>
          </a:prstGeom>
        </p:spPr>
      </p:pic>
    </p:spTree>
    <p:extLst>
      <p:ext uri="{BB962C8B-B14F-4D97-AF65-F5344CB8AC3E}">
        <p14:creationId xmlns:p14="http://schemas.microsoft.com/office/powerpoint/2010/main" val="23699761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D5773-9334-DCB8-42AB-BC05E92F4755}"/>
              </a:ext>
            </a:extLst>
          </p:cNvPr>
          <p:cNvSpPr>
            <a:spLocks noGrp="1"/>
          </p:cNvSpPr>
          <p:nvPr>
            <p:ph type="title"/>
          </p:nvPr>
        </p:nvSpPr>
        <p:spPr/>
        <p:txBody>
          <a:bodyPr/>
          <a:lstStyle/>
          <a:p>
            <a:r>
              <a:rPr lang="en-GB" dirty="0"/>
              <a:t>Protected RAR File</a:t>
            </a:r>
            <a:endParaRPr lang="en-US" dirty="0"/>
          </a:p>
        </p:txBody>
      </p:sp>
      <p:pic>
        <p:nvPicPr>
          <p:cNvPr id="4" name="Content Placeholder 3">
            <a:extLst>
              <a:ext uri="{FF2B5EF4-FFF2-40B4-BE49-F238E27FC236}">
                <a16:creationId xmlns:a16="http://schemas.microsoft.com/office/drawing/2014/main" id="{FB06FFC7-6A2E-5EF4-1AFA-543B1EACD2B3}"/>
              </a:ext>
            </a:extLst>
          </p:cNvPr>
          <p:cNvPicPr>
            <a:picLocks noGrp="1" noChangeAspect="1"/>
          </p:cNvPicPr>
          <p:nvPr>
            <p:ph idx="1"/>
          </p:nvPr>
        </p:nvPicPr>
        <p:blipFill>
          <a:blip r:embed="rId3"/>
          <a:stretch>
            <a:fillRect/>
          </a:stretch>
        </p:blipFill>
        <p:spPr>
          <a:xfrm>
            <a:off x="677333" y="1370879"/>
            <a:ext cx="10021513" cy="4801321"/>
          </a:xfrm>
          <a:prstGeom prst="rect">
            <a:avLst/>
          </a:prstGeom>
        </p:spPr>
      </p:pic>
    </p:spTree>
    <p:extLst>
      <p:ext uri="{BB962C8B-B14F-4D97-AF65-F5344CB8AC3E}">
        <p14:creationId xmlns:p14="http://schemas.microsoft.com/office/powerpoint/2010/main" val="26740530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FFF2A-8EB3-359A-E2C6-D96479E237ED}"/>
              </a:ext>
            </a:extLst>
          </p:cNvPr>
          <p:cNvSpPr>
            <a:spLocks noGrp="1"/>
          </p:cNvSpPr>
          <p:nvPr>
            <p:ph type="title"/>
          </p:nvPr>
        </p:nvSpPr>
        <p:spPr/>
        <p:txBody>
          <a:bodyPr/>
          <a:lstStyle/>
          <a:p>
            <a:r>
              <a:rPr lang="en-GB" dirty="0"/>
              <a:t>Timeline features</a:t>
            </a:r>
            <a:endParaRPr lang="en-US" dirty="0"/>
          </a:p>
        </p:txBody>
      </p:sp>
      <p:pic>
        <p:nvPicPr>
          <p:cNvPr id="4" name="Picture 3">
            <a:extLst>
              <a:ext uri="{FF2B5EF4-FFF2-40B4-BE49-F238E27FC236}">
                <a16:creationId xmlns:a16="http://schemas.microsoft.com/office/drawing/2014/main" id="{7C89508D-82AE-4A21-F679-D044DD5D7279}"/>
              </a:ext>
            </a:extLst>
          </p:cNvPr>
          <p:cNvPicPr>
            <a:picLocks noChangeAspect="1"/>
          </p:cNvPicPr>
          <p:nvPr/>
        </p:nvPicPr>
        <p:blipFill>
          <a:blip r:embed="rId3"/>
          <a:stretch>
            <a:fillRect/>
          </a:stretch>
        </p:blipFill>
        <p:spPr>
          <a:xfrm>
            <a:off x="765464" y="1391662"/>
            <a:ext cx="9770918" cy="4696513"/>
          </a:xfrm>
          <a:prstGeom prst="rect">
            <a:avLst/>
          </a:prstGeom>
        </p:spPr>
      </p:pic>
    </p:spTree>
    <p:extLst>
      <p:ext uri="{BB962C8B-B14F-4D97-AF65-F5344CB8AC3E}">
        <p14:creationId xmlns:p14="http://schemas.microsoft.com/office/powerpoint/2010/main" val="12939248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5107E-EBDA-82A9-1DE4-865A677A0041}"/>
              </a:ext>
            </a:extLst>
          </p:cNvPr>
          <p:cNvSpPr>
            <a:spLocks noGrp="1"/>
          </p:cNvSpPr>
          <p:nvPr>
            <p:ph type="title"/>
          </p:nvPr>
        </p:nvSpPr>
        <p:spPr/>
        <p:txBody>
          <a:bodyPr/>
          <a:lstStyle/>
          <a:p>
            <a:r>
              <a:rPr lang="en-GB" dirty="0"/>
              <a:t>Decrypted Police Report </a:t>
            </a:r>
            <a:endParaRPr lang="en-US" dirty="0"/>
          </a:p>
        </p:txBody>
      </p:sp>
      <p:pic>
        <p:nvPicPr>
          <p:cNvPr id="4" name="Content Placeholder 3">
            <a:extLst>
              <a:ext uri="{FF2B5EF4-FFF2-40B4-BE49-F238E27FC236}">
                <a16:creationId xmlns:a16="http://schemas.microsoft.com/office/drawing/2014/main" id="{56904F5E-1FBA-88C7-6272-86AAD11DEB55}"/>
              </a:ext>
            </a:extLst>
          </p:cNvPr>
          <p:cNvPicPr>
            <a:picLocks noGrp="1" noChangeAspect="1"/>
          </p:cNvPicPr>
          <p:nvPr>
            <p:ph idx="1"/>
          </p:nvPr>
        </p:nvPicPr>
        <p:blipFill>
          <a:blip r:embed="rId3"/>
          <a:stretch>
            <a:fillRect/>
          </a:stretch>
        </p:blipFill>
        <p:spPr>
          <a:xfrm>
            <a:off x="677333" y="1488281"/>
            <a:ext cx="9628791" cy="4611183"/>
          </a:xfrm>
          <a:prstGeom prst="rect">
            <a:avLst/>
          </a:prstGeom>
        </p:spPr>
      </p:pic>
    </p:spTree>
    <p:extLst>
      <p:ext uri="{BB962C8B-B14F-4D97-AF65-F5344CB8AC3E}">
        <p14:creationId xmlns:p14="http://schemas.microsoft.com/office/powerpoint/2010/main" val="25064516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0D487-EC5D-903A-5F75-3D4B86D628F2}"/>
              </a:ext>
            </a:extLst>
          </p:cNvPr>
          <p:cNvSpPr>
            <a:spLocks noGrp="1"/>
          </p:cNvSpPr>
          <p:nvPr>
            <p:ph type="title"/>
          </p:nvPr>
        </p:nvSpPr>
        <p:spPr>
          <a:xfrm>
            <a:off x="1113753" y="2768600"/>
            <a:ext cx="8596668" cy="1320800"/>
          </a:xfrm>
        </p:spPr>
        <p:txBody>
          <a:bodyPr/>
          <a:lstStyle/>
          <a:p>
            <a:r>
              <a:rPr lang="en-GB" dirty="0"/>
              <a:t>Any questions?</a:t>
            </a:r>
            <a:endParaRPr lang="en-US" dirty="0"/>
          </a:p>
        </p:txBody>
      </p:sp>
    </p:spTree>
    <p:extLst>
      <p:ext uri="{BB962C8B-B14F-4D97-AF65-F5344CB8AC3E}">
        <p14:creationId xmlns:p14="http://schemas.microsoft.com/office/powerpoint/2010/main" val="34301855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0A29D-EA7E-3219-B432-2CF9CCF48FBC}"/>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04F027FE-A421-963F-2849-05EEDD92ED0A}"/>
              </a:ext>
            </a:extLst>
          </p:cNvPr>
          <p:cNvSpPr>
            <a:spLocks noGrp="1"/>
          </p:cNvSpPr>
          <p:nvPr>
            <p:ph idx="1"/>
          </p:nvPr>
        </p:nvSpPr>
        <p:spPr>
          <a:xfrm>
            <a:off x="677334" y="1270000"/>
            <a:ext cx="8596668" cy="5130800"/>
          </a:xfrm>
        </p:spPr>
        <p:txBody>
          <a:bodyPr>
            <a:noAutofit/>
          </a:bodyPr>
          <a:lstStyle/>
          <a:p>
            <a:r>
              <a:rPr lang="en-GB" sz="1000" dirty="0"/>
              <a:t>[1] </a:t>
            </a:r>
            <a:r>
              <a:rPr lang="en-GB" sz="1000" dirty="0">
                <a:hlinkClick r:id="rId3"/>
              </a:rPr>
              <a:t>Analysis of Digital Forensic Tools: </a:t>
            </a:r>
            <a:r>
              <a:rPr lang="en-GB" sz="1000" dirty="0" err="1">
                <a:hlinkClick r:id="rId3"/>
              </a:rPr>
              <a:t>Ingenta</a:t>
            </a:r>
            <a:r>
              <a:rPr lang="en-GB" sz="1000" dirty="0">
                <a:hlinkClick r:id="rId3"/>
              </a:rPr>
              <a:t> Connect</a:t>
            </a:r>
            <a:endParaRPr lang="en-GB" sz="1000" dirty="0"/>
          </a:p>
          <a:p>
            <a:r>
              <a:rPr lang="en-GB" sz="1000" dirty="0"/>
              <a:t>[2] </a:t>
            </a:r>
            <a:r>
              <a:rPr lang="en-US" sz="1000" dirty="0">
                <a:hlinkClick r:id="rId4"/>
              </a:rPr>
              <a:t>Evaluation of Autopsy and Volatility for Cybercrime Investigation: A Forensic Lucid Case Study: Security &amp; Forensics Journal Article | IGI Global (igi-global.com</a:t>
            </a:r>
            <a:endParaRPr lang="en-US" sz="1000" dirty="0"/>
          </a:p>
          <a:p>
            <a:r>
              <a:rPr lang="en-US" sz="1000" dirty="0"/>
              <a:t>[3] </a:t>
            </a:r>
            <a:r>
              <a:rPr lang="en-GB" sz="1000" dirty="0">
                <a:hlinkClick r:id="rId5"/>
              </a:rPr>
              <a:t>A study on digital forensic tools | IEEE Conference Publication | IEEE Xplore</a:t>
            </a:r>
            <a:endParaRPr lang="en-GB" sz="1000" dirty="0"/>
          </a:p>
          <a:p>
            <a:r>
              <a:rPr lang="en-GB" sz="1000" dirty="0"/>
              <a:t>[4] </a:t>
            </a:r>
            <a:r>
              <a:rPr lang="en-GB" sz="1000" dirty="0">
                <a:hlinkClick r:id="rId6"/>
              </a:rPr>
              <a:t>Comparative Analysis of Cloning-Hashing Applications for Securing Digital Evidence | </a:t>
            </a:r>
            <a:r>
              <a:rPr lang="en-GB" sz="1000" dirty="0" err="1">
                <a:hlinkClick r:id="rId6"/>
              </a:rPr>
              <a:t>Infotekmesin</a:t>
            </a:r>
            <a:r>
              <a:rPr lang="en-GB" sz="1000" dirty="0">
                <a:hlinkClick r:id="rId6"/>
              </a:rPr>
              <a:t> (pnc.ac.id)</a:t>
            </a:r>
            <a:endParaRPr lang="en-GB" sz="1000" dirty="0"/>
          </a:p>
          <a:p>
            <a:r>
              <a:rPr lang="en-GB" sz="1000" dirty="0">
                <a:latin typeface="Arial" panose="020B0604020202020204" pitchFamily="34" charset="0"/>
              </a:rPr>
              <a:t>[5] </a:t>
            </a:r>
            <a:r>
              <a:rPr lang="en-GB" sz="1000" dirty="0">
                <a:hlinkClick r:id="rId3"/>
              </a:rPr>
              <a:t>Analysis of Digital Forensic Tools: </a:t>
            </a:r>
            <a:r>
              <a:rPr lang="en-GB" sz="1000" dirty="0" err="1">
                <a:hlinkClick r:id="rId3"/>
              </a:rPr>
              <a:t>Ingenta</a:t>
            </a:r>
            <a:r>
              <a:rPr lang="en-GB" sz="1000" dirty="0">
                <a:hlinkClick r:id="rId3"/>
              </a:rPr>
              <a:t> Connect</a:t>
            </a:r>
            <a:endParaRPr lang="en-GB" sz="1000" dirty="0"/>
          </a:p>
          <a:p>
            <a:r>
              <a:rPr lang="en-GB" sz="1000" dirty="0">
                <a:latin typeface="Arial" panose="020B0604020202020204" pitchFamily="34" charset="0"/>
              </a:rPr>
              <a:t>[6] </a:t>
            </a:r>
            <a:r>
              <a:rPr lang="en-US" sz="1000" dirty="0">
                <a:hlinkClick r:id="rId7"/>
              </a:rPr>
              <a:t>Effective-digital-forensic-analysis-of-the-NTFS-disk-image.pdf (researchgate.net)</a:t>
            </a:r>
            <a:endParaRPr lang="en-US" sz="1000" dirty="0"/>
          </a:p>
          <a:p>
            <a:r>
              <a:rPr lang="en-US" sz="1000" dirty="0"/>
              <a:t>[7] </a:t>
            </a:r>
            <a:r>
              <a:rPr lang="en-GB" sz="1000" dirty="0">
                <a:effectLst/>
                <a:latin typeface="Arial" panose="020B0604020202020204" pitchFamily="34" charset="0"/>
                <a:ea typeface="Times New Roman" panose="02020603050405020304" pitchFamily="18" charset="0"/>
              </a:rPr>
              <a:t> </a:t>
            </a:r>
            <a:r>
              <a:rPr lang="en-GB" sz="1000" dirty="0">
                <a:hlinkClick r:id="rId8"/>
              </a:rPr>
              <a:t>Memory Forensics: Review of Acquisition and Analysis Techniques (dtic.mil)</a:t>
            </a:r>
            <a:endParaRPr lang="en-GB" sz="1000" dirty="0"/>
          </a:p>
          <a:p>
            <a:r>
              <a:rPr lang="en-GB" sz="1000" dirty="0"/>
              <a:t>[8] </a:t>
            </a:r>
            <a:r>
              <a:rPr lang="en-GB" sz="1000" dirty="0">
                <a:hlinkClick r:id="rId9"/>
              </a:rPr>
              <a:t>ENTERPRISE TOOLS FOR DATA FORENSICS. - Document - Gale Academic OneFile</a:t>
            </a:r>
            <a:endParaRPr lang="en-GB" sz="1000" dirty="0"/>
          </a:p>
          <a:p>
            <a:r>
              <a:rPr lang="en-GB" sz="1000" dirty="0"/>
              <a:t>[9] </a:t>
            </a:r>
            <a:r>
              <a:rPr lang="en-GB" sz="1000" dirty="0">
                <a:hlinkClick r:id="rId10"/>
              </a:rPr>
              <a:t>Network forensics analysis using Wireshark | International Journal of Security and Networks (inderscienceonline.com)</a:t>
            </a:r>
            <a:r>
              <a:rPr lang="en-GB" sz="1000" dirty="0">
                <a:effectLst/>
                <a:latin typeface="Arial" panose="020B0604020202020204" pitchFamily="34" charset="0"/>
                <a:ea typeface="Times New Roman" panose="02020603050405020304" pitchFamily="18" charset="0"/>
              </a:rPr>
              <a:t>.</a:t>
            </a:r>
            <a:endParaRPr lang="en-GB" sz="1000" dirty="0"/>
          </a:p>
          <a:p>
            <a:r>
              <a:rPr lang="en-US" sz="1000" dirty="0"/>
              <a:t>[10] </a:t>
            </a:r>
            <a:r>
              <a:rPr lang="en-GB" sz="1000" dirty="0">
                <a:hlinkClick r:id="rId11"/>
              </a:rPr>
              <a:t>Evaluation of the Capabilities of </a:t>
            </a:r>
            <a:r>
              <a:rPr lang="en-GB" sz="1000" dirty="0" err="1">
                <a:hlinkClick r:id="rId11"/>
              </a:rPr>
              <a:t>WireShark</a:t>
            </a:r>
            <a:r>
              <a:rPr lang="en-GB" sz="1000" dirty="0">
                <a:hlinkClick r:id="rId11"/>
              </a:rPr>
              <a:t> as a tool for Intrusion Detection - NASA/ADS (harvard.edu)</a:t>
            </a:r>
            <a:endParaRPr lang="en-GB" sz="1000" dirty="0"/>
          </a:p>
          <a:p>
            <a:r>
              <a:rPr lang="en-GB" sz="1000" dirty="0">
                <a:latin typeface="Arial" panose="020B0604020202020204" pitchFamily="34" charset="0"/>
              </a:rPr>
              <a:t>[11] </a:t>
            </a:r>
            <a:r>
              <a:rPr lang="en-GB" sz="1000" dirty="0">
                <a:hlinkClick r:id="rId12"/>
              </a:rPr>
              <a:t>Practical Packet Analysis, 3rd Edition: Using Wireshark to Solve Real-World ... - Chris Sanders - Google Books</a:t>
            </a:r>
            <a:endParaRPr lang="en-GB" sz="1000" dirty="0"/>
          </a:p>
          <a:p>
            <a:r>
              <a:rPr lang="en-GB" sz="1000" dirty="0">
                <a:latin typeface="Arial" panose="020B0604020202020204" pitchFamily="34" charset="0"/>
              </a:rPr>
              <a:t>[12] </a:t>
            </a:r>
            <a:r>
              <a:rPr lang="en-GB" sz="1000" dirty="0">
                <a:hlinkClick r:id="rId13"/>
              </a:rPr>
              <a:t>Forensic Analysis of Artifacts of Giant Instant Messaging “WhatsApp” in Android Smartphone | Journal of Applied Information, Communication and Technology (sgu.ac.id)</a:t>
            </a:r>
            <a:r>
              <a:rPr lang="en-GB" sz="1000" dirty="0">
                <a:effectLst/>
                <a:latin typeface="Arial" panose="020B0604020202020204" pitchFamily="34" charset="0"/>
                <a:ea typeface="Times New Roman" panose="02020603050405020304" pitchFamily="18" charset="0"/>
              </a:rPr>
              <a:t>. </a:t>
            </a:r>
          </a:p>
          <a:p>
            <a:r>
              <a:rPr lang="en-GB" sz="1000" dirty="0">
                <a:latin typeface="Arial" panose="020B0604020202020204" pitchFamily="34" charset="0"/>
                <a:ea typeface="Times New Roman" panose="02020603050405020304" pitchFamily="18" charset="0"/>
              </a:rPr>
              <a:t>[13] </a:t>
            </a:r>
            <a:r>
              <a:rPr lang="en-GB" sz="1000" dirty="0">
                <a:hlinkClick r:id="rId14"/>
              </a:rPr>
              <a:t>Forensic analysis of encrypted instant messaging applications on Android | IEEE Conference Publication | IEEE Xplore</a:t>
            </a:r>
            <a:endParaRPr lang="en-GB" sz="1000" dirty="0"/>
          </a:p>
          <a:p>
            <a:r>
              <a:rPr lang="en-GB" sz="1000" dirty="0"/>
              <a:t>[14] </a:t>
            </a:r>
            <a:r>
              <a:rPr lang="en-US" sz="1000" dirty="0">
                <a:hlinkClick r:id="rId15"/>
              </a:rPr>
              <a:t>Lawfully Data Collection Techniques in Mobile Forensic &amp;Amp; Analysis Using Cellebrite Physical Analyzer by Arsalan Ahmed Alyas, Vipin Kumar :: SSRN</a:t>
            </a:r>
            <a:endParaRPr lang="en-GB" sz="1000" dirty="0"/>
          </a:p>
          <a:p>
            <a:endParaRPr lang="en-GB" sz="1000" dirty="0">
              <a:effectLst/>
              <a:latin typeface="Arial" panose="020B0604020202020204" pitchFamily="34" charset="0"/>
              <a:ea typeface="Times New Roman" panose="02020603050405020304" pitchFamily="18" charset="0"/>
            </a:endParaRPr>
          </a:p>
          <a:p>
            <a:endParaRPr lang="en-GB" sz="1000" dirty="0">
              <a:latin typeface="Arial" panose="020B0604020202020204" pitchFamily="34" charset="0"/>
            </a:endParaRPr>
          </a:p>
          <a:p>
            <a:endParaRPr lang="en-US" sz="1000" dirty="0"/>
          </a:p>
          <a:p>
            <a:endParaRPr lang="en-GB" sz="1000" dirty="0">
              <a:latin typeface="Arial" panose="020B0604020202020204" pitchFamily="34" charset="0"/>
            </a:endParaRPr>
          </a:p>
          <a:p>
            <a:endParaRPr lang="en-US" sz="1000" dirty="0"/>
          </a:p>
          <a:p>
            <a:endParaRPr lang="en-US" sz="1000" dirty="0"/>
          </a:p>
          <a:p>
            <a:endParaRPr lang="en-US" sz="1000" dirty="0"/>
          </a:p>
        </p:txBody>
      </p:sp>
    </p:spTree>
    <p:extLst>
      <p:ext uri="{BB962C8B-B14F-4D97-AF65-F5344CB8AC3E}">
        <p14:creationId xmlns:p14="http://schemas.microsoft.com/office/powerpoint/2010/main" val="180215249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384</TotalTime>
  <Words>3509</Words>
  <Application>Microsoft Office PowerPoint</Application>
  <PresentationFormat>Widescreen</PresentationFormat>
  <Paragraphs>131</Paragraphs>
  <Slides>24</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Times New Roman</vt:lpstr>
      <vt:lpstr>Trebuchet MS</vt:lpstr>
      <vt:lpstr>Wingdings 3</vt:lpstr>
      <vt:lpstr>Facet</vt:lpstr>
      <vt:lpstr>Digital Forensics</vt:lpstr>
      <vt:lpstr>Task 1 - Categorisation of Digital Forensics Tools</vt:lpstr>
      <vt:lpstr>Disk Analysis Tools</vt:lpstr>
      <vt:lpstr>PowerPoint Presentation</vt:lpstr>
      <vt:lpstr>Memory Forensics</vt:lpstr>
      <vt:lpstr>PowerPoint Presentation</vt:lpstr>
      <vt:lpstr>Network Forensics</vt:lpstr>
      <vt:lpstr>PowerPoint Presentation</vt:lpstr>
      <vt:lpstr>Mobile Forensics</vt:lpstr>
      <vt:lpstr>PowerPoint Presentation</vt:lpstr>
      <vt:lpstr>Recent Advancements and Innovations in Digital Forensics</vt:lpstr>
      <vt:lpstr>Task 3 - Cyberbullying Forensics Report</vt:lpstr>
      <vt:lpstr>Key Investigatory information</vt:lpstr>
      <vt:lpstr>Instagram Bullying Message</vt:lpstr>
      <vt:lpstr>Instagram and Whatsapp messages from Justine Elias</vt:lpstr>
      <vt:lpstr>Bank Account details</vt:lpstr>
      <vt:lpstr>Passwords in text file</vt:lpstr>
      <vt:lpstr>Identity Spreadsheet</vt:lpstr>
      <vt:lpstr>Protected RAR File</vt:lpstr>
      <vt:lpstr>Protected RAR File</vt:lpstr>
      <vt:lpstr>Timeline features</vt:lpstr>
      <vt:lpstr>Decrypted Police Report </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Jonney Corner</dc:creator>
  <cp:lastModifiedBy>Jonney Corner</cp:lastModifiedBy>
  <cp:revision>36</cp:revision>
  <dcterms:created xsi:type="dcterms:W3CDTF">2024-04-28T12:36:30Z</dcterms:created>
  <dcterms:modified xsi:type="dcterms:W3CDTF">2024-04-29T13:10:13Z</dcterms:modified>
</cp:coreProperties>
</file>