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7" r:id="rId2"/>
    <p:sldId id="258" r:id="rId3"/>
    <p:sldId id="259" r:id="rId4"/>
    <p:sldId id="260" r:id="rId5"/>
    <p:sldId id="264" r:id="rId6"/>
    <p:sldId id="267" r:id="rId7"/>
    <p:sldId id="263" r:id="rId8"/>
    <p:sldId id="261" r:id="rId9"/>
    <p:sldId id="256" r:id="rId10"/>
    <p:sldId id="265" r:id="rId11"/>
    <p:sldId id="266"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69" autoAdjust="0"/>
    <p:restoredTop sz="94660"/>
  </p:normalViewPr>
  <p:slideViewPr>
    <p:cSldViewPr snapToGrid="0">
      <p:cViewPr varScale="1">
        <p:scale>
          <a:sx n="120" d="100"/>
          <a:sy n="120" d="100"/>
        </p:scale>
        <p:origin x="120"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2438062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916969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3930750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1CDED1C-B696-4B36-B862-2D17CA3718ED}"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3974564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1CDED1C-B696-4B36-B862-2D17CA3718ED}" type="datetimeFigureOut">
              <a:rPr lang="en-GB" smtClean="0"/>
              <a:t>29/05/2020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3073406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1CDED1C-B696-4B36-B862-2D17CA3718ED}" type="datetimeFigureOut">
              <a:rPr lang="en-GB" smtClean="0"/>
              <a:t>29/05/2020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2673559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CDED1C-B696-4B36-B862-2D17CA3718ED}" type="datetimeFigureOut">
              <a:rPr lang="en-GB" smtClean="0"/>
              <a:t>29/05/2020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1957790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CDED1C-B696-4B36-B862-2D17CA3718ED}"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3063160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49746-7014-4317-BC36-43C058A1E124}" type="slidenum">
              <a:rPr lang="en-GB" smtClean="0"/>
              <a:t>‹#›</a:t>
            </a:fld>
            <a:endParaRPr lang="en-GB"/>
          </a:p>
        </p:txBody>
      </p:sp>
      <p:sp>
        <p:nvSpPr>
          <p:cNvPr id="5" name="Date Placeholder 4"/>
          <p:cNvSpPr>
            <a:spLocks noGrp="1"/>
          </p:cNvSpPr>
          <p:nvPr>
            <p:ph type="dt" sz="half" idx="10"/>
          </p:nvPr>
        </p:nvSpPr>
        <p:spPr/>
        <p:txBody>
          <a:bodyPr/>
          <a:lstStyle/>
          <a:p>
            <a:fld id="{71CDED1C-B696-4B36-B862-2D17CA3718ED}" type="datetimeFigureOut">
              <a:rPr lang="en-GB" smtClean="0"/>
              <a:t>29/05/2020</a:t>
            </a:fld>
            <a:endParaRPr lang="en-GB"/>
          </a:p>
        </p:txBody>
      </p:sp>
    </p:spTree>
    <p:extLst>
      <p:ext uri="{BB962C8B-B14F-4D97-AF65-F5344CB8AC3E}">
        <p14:creationId xmlns:p14="http://schemas.microsoft.com/office/powerpoint/2010/main" val="183229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2864532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82765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1071514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370891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1538930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677219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1CDED1C-B696-4B36-B862-2D17CA3718ED}"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49746-7014-4317-BC36-43C058A1E124}" type="slidenum">
              <a:rPr lang="en-GB" smtClean="0"/>
              <a:t>‹#›</a:t>
            </a:fld>
            <a:endParaRPr lang="en-GB"/>
          </a:p>
        </p:txBody>
      </p:sp>
    </p:spTree>
    <p:extLst>
      <p:ext uri="{BB962C8B-B14F-4D97-AF65-F5344CB8AC3E}">
        <p14:creationId xmlns:p14="http://schemas.microsoft.com/office/powerpoint/2010/main" val="1829610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CDED1C-B696-4B36-B862-2D17CA3718ED}" type="datetimeFigureOut">
              <a:rPr lang="en-GB" smtClean="0"/>
              <a:t>29/05/2020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B49746-7014-4317-BC36-43C058A1E124}" type="slidenum">
              <a:rPr lang="en-GB" smtClean="0"/>
              <a:t>‹#›</a:t>
            </a:fld>
            <a:endParaRPr lang="en-GB"/>
          </a:p>
        </p:txBody>
      </p:sp>
    </p:spTree>
    <p:extLst>
      <p:ext uri="{BB962C8B-B14F-4D97-AF65-F5344CB8AC3E}">
        <p14:creationId xmlns:p14="http://schemas.microsoft.com/office/powerpoint/2010/main" val="1689528023"/>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483213" y="4058405"/>
            <a:ext cx="7766936" cy="1646302"/>
          </a:xfrm>
        </p:spPr>
        <p:txBody>
          <a:bodyPr/>
          <a:lstStyle/>
          <a:p>
            <a:pPr algn="ctr"/>
            <a:r>
              <a:rPr lang="en-GB" sz="4400" dirty="0" smtClean="0"/>
              <a:t>Expansion and Redesign of Sims Metal Non Ferrous Facility</a:t>
            </a:r>
            <a:endParaRPr lang="en-GB" sz="4400" dirty="0"/>
          </a:p>
        </p:txBody>
      </p:sp>
      <p:sp>
        <p:nvSpPr>
          <p:cNvPr id="5" name="Subtitle 4"/>
          <p:cNvSpPr>
            <a:spLocks noGrp="1"/>
          </p:cNvSpPr>
          <p:nvPr>
            <p:ph type="subTitle" idx="1"/>
          </p:nvPr>
        </p:nvSpPr>
        <p:spPr>
          <a:xfrm>
            <a:off x="1483213" y="5761101"/>
            <a:ext cx="7766936" cy="1096899"/>
          </a:xfrm>
        </p:spPr>
        <p:txBody>
          <a:bodyPr/>
          <a:lstStyle/>
          <a:p>
            <a:pPr algn="ctr"/>
            <a:r>
              <a:rPr lang="en-GB" dirty="0" smtClean="0"/>
              <a:t>All work Conducting by Major Projects Team at Johnson Controls Swansea</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7927" y="1311371"/>
            <a:ext cx="3014590" cy="132499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86401" y="1414399"/>
            <a:ext cx="3537668" cy="1314833"/>
          </a:xfrm>
          <a:prstGeom prst="rect">
            <a:avLst/>
          </a:prstGeom>
        </p:spPr>
      </p:pic>
    </p:spTree>
    <p:extLst>
      <p:ext uri="{BB962C8B-B14F-4D97-AF65-F5344CB8AC3E}">
        <p14:creationId xmlns:p14="http://schemas.microsoft.com/office/powerpoint/2010/main" val="1634431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Site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3440" y="1639252"/>
            <a:ext cx="4644404" cy="3099725"/>
          </a:xfrm>
          <a:prstGeom prst="rect">
            <a:avLst/>
          </a:prstGeom>
        </p:spPr>
      </p:pic>
      <p:sp>
        <p:nvSpPr>
          <p:cNvPr id="5" name="Rectangle 4"/>
          <p:cNvSpPr/>
          <p:nvPr/>
        </p:nvSpPr>
        <p:spPr>
          <a:xfrm>
            <a:off x="6249726" y="1135232"/>
            <a:ext cx="4754880" cy="2308324"/>
          </a:xfrm>
          <a:prstGeom prst="rect">
            <a:avLst/>
          </a:prstGeom>
        </p:spPr>
        <p:txBody>
          <a:bodyPr wrap="square">
            <a:spAutoFit/>
          </a:bodyPr>
          <a:lstStyle/>
          <a:p>
            <a:r>
              <a:rPr lang="en-US" sz="1200" dirty="0">
                <a:latin typeface="Arial" panose="020B0604020202020204" pitchFamily="34" charset="0"/>
                <a:ea typeface="Constantia" panose="02030602050306030303" pitchFamily="18" charset="0"/>
              </a:rPr>
              <a:t>July 2019 our company more specifically my colleagues in sales secured the order for the extension of a current project, this project was to provide a deluge sprinkler system to the ferrous sorting building and storage bunkers situated beyond fed off an existing system i.e. previously installed pump and water storage facility. Due to severe deterioration of the previous system via lack of management and maintenance from the previous installation team and parent company it was clear to me and my colleagues that a full overhaul of the previous existing system was needed to ensure that the final result would meet the standards of our company, the insurer and the governing bodies, in this case the insurer had chosen to select the Factory Mutual standards for fire suppression. </a:t>
            </a:r>
            <a:endParaRPr lang="en-GB" sz="12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7431" y="3668782"/>
            <a:ext cx="3190875" cy="1428750"/>
          </a:xfrm>
          <a:prstGeom prst="rect">
            <a:avLst/>
          </a:prstGeom>
        </p:spPr>
      </p:pic>
      <p:sp>
        <p:nvSpPr>
          <p:cNvPr id="7" name="TextBox 6"/>
          <p:cNvSpPr txBox="1"/>
          <p:nvPr/>
        </p:nvSpPr>
        <p:spPr>
          <a:xfrm>
            <a:off x="853440" y="4738977"/>
            <a:ext cx="3522428" cy="523220"/>
          </a:xfrm>
          <a:prstGeom prst="rect">
            <a:avLst/>
          </a:prstGeom>
          <a:noFill/>
        </p:spPr>
        <p:txBody>
          <a:bodyPr wrap="square" rtlCol="0">
            <a:spAutoFit/>
          </a:bodyPr>
          <a:lstStyle/>
          <a:p>
            <a:r>
              <a:rPr lang="en-GB" sz="1400" dirty="0" smtClean="0"/>
              <a:t>Situated on the mouth of the </a:t>
            </a:r>
            <a:r>
              <a:rPr lang="en-GB" sz="1400" dirty="0"/>
              <a:t>S</a:t>
            </a:r>
            <a:r>
              <a:rPr lang="en-GB" sz="1400" dirty="0" smtClean="0"/>
              <a:t>evern Estuary in the town of </a:t>
            </a:r>
            <a:r>
              <a:rPr lang="en-GB" sz="1400" dirty="0" err="1" smtClean="0"/>
              <a:t>Avonmouth</a:t>
            </a:r>
            <a:endParaRPr lang="en-GB" sz="1400"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33407" y="5054254"/>
            <a:ext cx="3200400" cy="1428750"/>
          </a:xfrm>
          <a:prstGeom prst="rect">
            <a:avLst/>
          </a:prstGeom>
        </p:spPr>
      </p:pic>
      <p:sp>
        <p:nvSpPr>
          <p:cNvPr id="9" name="TextBox 8"/>
          <p:cNvSpPr txBox="1"/>
          <p:nvPr/>
        </p:nvSpPr>
        <p:spPr>
          <a:xfrm>
            <a:off x="8217673" y="5507019"/>
            <a:ext cx="3522428" cy="307777"/>
          </a:xfrm>
          <a:prstGeom prst="rect">
            <a:avLst/>
          </a:prstGeom>
          <a:noFill/>
        </p:spPr>
        <p:txBody>
          <a:bodyPr wrap="square" rtlCol="0">
            <a:spAutoFit/>
          </a:bodyPr>
          <a:lstStyle/>
          <a:p>
            <a:r>
              <a:rPr lang="en-GB" sz="1400" dirty="0" smtClean="0"/>
              <a:t>Artists Designs of Future Sites.</a:t>
            </a:r>
            <a:endParaRPr lang="en-GB" sz="1400" dirty="0"/>
          </a:p>
        </p:txBody>
      </p:sp>
    </p:spTree>
    <p:extLst>
      <p:ext uri="{BB962C8B-B14F-4D97-AF65-F5344CB8AC3E}">
        <p14:creationId xmlns:p14="http://schemas.microsoft.com/office/powerpoint/2010/main" val="1774405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Process</a:t>
            </a:r>
            <a:endParaRPr lang="en-GB" dirty="0"/>
          </a:p>
        </p:txBody>
      </p:sp>
      <p:sp>
        <p:nvSpPr>
          <p:cNvPr id="4" name="Rectangle 3"/>
          <p:cNvSpPr/>
          <p:nvPr/>
        </p:nvSpPr>
        <p:spPr>
          <a:xfrm>
            <a:off x="5282317" y="1270000"/>
            <a:ext cx="6096000" cy="954107"/>
          </a:xfrm>
          <a:prstGeom prst="rect">
            <a:avLst/>
          </a:prstGeom>
        </p:spPr>
        <p:txBody>
          <a:bodyPr>
            <a:spAutoFit/>
          </a:bodyPr>
          <a:lstStyle/>
          <a:p>
            <a:r>
              <a:rPr lang="en-US" sz="1400" dirty="0">
                <a:latin typeface="Arial" panose="020B0604020202020204" pitchFamily="34" charset="0"/>
                <a:ea typeface="Constantia" panose="02030602050306030303" pitchFamily="18" charset="0"/>
              </a:rPr>
              <a:t>Once the contract was secured we began the planning stages of the project. In the initial stages of our project to ensure that our project would run in an orderly and smooth manner the sales team created a Tender document.</a:t>
            </a:r>
            <a:endParaRPr lang="en-GB" sz="1400" dirty="0"/>
          </a:p>
        </p:txBody>
      </p:sp>
      <p:pic>
        <p:nvPicPr>
          <p:cNvPr id="5" name="Picture 4"/>
          <p:cNvPicPr>
            <a:picLocks noChangeAspect="1"/>
          </p:cNvPicPr>
          <p:nvPr/>
        </p:nvPicPr>
        <p:blipFill>
          <a:blip r:embed="rId2"/>
          <a:stretch>
            <a:fillRect/>
          </a:stretch>
        </p:blipFill>
        <p:spPr>
          <a:xfrm>
            <a:off x="677334" y="1469667"/>
            <a:ext cx="1862769" cy="2620367"/>
          </a:xfrm>
          <a:prstGeom prst="rect">
            <a:avLst/>
          </a:prstGeom>
        </p:spPr>
      </p:pic>
      <p:pic>
        <p:nvPicPr>
          <p:cNvPr id="6" name="Picture 5"/>
          <p:cNvPicPr>
            <a:picLocks noChangeAspect="1"/>
          </p:cNvPicPr>
          <p:nvPr/>
        </p:nvPicPr>
        <p:blipFill>
          <a:blip r:embed="rId3"/>
          <a:stretch>
            <a:fillRect/>
          </a:stretch>
        </p:blipFill>
        <p:spPr>
          <a:xfrm>
            <a:off x="2540103" y="1469667"/>
            <a:ext cx="1855319" cy="2620367"/>
          </a:xfrm>
          <a:prstGeom prst="rect">
            <a:avLst/>
          </a:prstGeom>
        </p:spPr>
      </p:pic>
      <p:sp>
        <p:nvSpPr>
          <p:cNvPr id="7" name="Rectangle 6"/>
          <p:cNvSpPr/>
          <p:nvPr/>
        </p:nvSpPr>
        <p:spPr>
          <a:xfrm>
            <a:off x="527437" y="4313699"/>
            <a:ext cx="4139979" cy="1600438"/>
          </a:xfrm>
          <a:prstGeom prst="rect">
            <a:avLst/>
          </a:prstGeom>
        </p:spPr>
        <p:txBody>
          <a:bodyPr wrap="square">
            <a:spAutoFit/>
          </a:bodyPr>
          <a:lstStyle/>
          <a:p>
            <a:r>
              <a:rPr lang="en-US" sz="1400" dirty="0">
                <a:latin typeface="Arial" panose="020B0604020202020204" pitchFamily="34" charset="0"/>
                <a:ea typeface="Constantia" panose="02030602050306030303" pitchFamily="18" charset="0"/>
              </a:rPr>
              <a:t>The tender document outlined basic requirements that our system would have to meet and a basic time scale on when these tasks would need to be met by. Also in our tender doc we outline the basis of our proposal and the design standards that our systems w</a:t>
            </a:r>
            <a:r>
              <a:rPr lang="en-US" sz="1400" dirty="0" smtClean="0">
                <a:latin typeface="Arial" panose="020B0604020202020204" pitchFamily="34" charset="0"/>
                <a:ea typeface="Constantia" panose="02030602050306030303" pitchFamily="18" charset="0"/>
              </a:rPr>
              <a:t>ill </a:t>
            </a:r>
            <a:r>
              <a:rPr lang="en-US" sz="1400" dirty="0">
                <a:latin typeface="Arial" panose="020B0604020202020204" pitchFamily="34" charset="0"/>
                <a:ea typeface="Constantia" panose="02030602050306030303" pitchFamily="18" charset="0"/>
              </a:rPr>
              <a:t>need to meet in order to pass the crucial and necessary jurisdictions of the insurers.</a:t>
            </a:r>
            <a:endParaRPr lang="en-GB" sz="1400" dirty="0"/>
          </a:p>
        </p:txBody>
      </p:sp>
      <p:pic>
        <p:nvPicPr>
          <p:cNvPr id="8" name="Picture 7"/>
          <p:cNvPicPr/>
          <p:nvPr/>
        </p:nvPicPr>
        <p:blipFill>
          <a:blip r:embed="rId4" cstate="print">
            <a:extLst>
              <a:ext uri="{28A0092B-C50C-407E-A947-70E740481C1C}">
                <a14:useLocalDpi xmlns:a14="http://schemas.microsoft.com/office/drawing/2010/main" val="0"/>
              </a:ext>
            </a:extLst>
          </a:blip>
          <a:stretch>
            <a:fillRect/>
          </a:stretch>
        </p:blipFill>
        <p:spPr>
          <a:xfrm>
            <a:off x="5799565" y="2488192"/>
            <a:ext cx="3646170" cy="2549525"/>
          </a:xfrm>
          <a:prstGeom prst="rect">
            <a:avLst/>
          </a:prstGeom>
        </p:spPr>
      </p:pic>
      <p:sp>
        <p:nvSpPr>
          <p:cNvPr id="9" name="Rectangle 8"/>
          <p:cNvSpPr/>
          <p:nvPr/>
        </p:nvSpPr>
        <p:spPr>
          <a:xfrm>
            <a:off x="5552661" y="5175473"/>
            <a:ext cx="6096000" cy="954107"/>
          </a:xfrm>
          <a:prstGeom prst="rect">
            <a:avLst/>
          </a:prstGeom>
        </p:spPr>
        <p:txBody>
          <a:bodyPr>
            <a:spAutoFit/>
          </a:bodyPr>
          <a:lstStyle/>
          <a:p>
            <a:r>
              <a:rPr lang="en-US" sz="1400" dirty="0">
                <a:latin typeface="Arial" panose="020B0604020202020204" pitchFamily="34" charset="0"/>
                <a:ea typeface="Constantia" panose="02030602050306030303" pitchFamily="18" charset="0"/>
              </a:rPr>
              <a:t>Once </a:t>
            </a:r>
            <a:r>
              <a:rPr lang="en-US" sz="1400" dirty="0" smtClean="0">
                <a:latin typeface="Arial" panose="020B0604020202020204" pitchFamily="34" charset="0"/>
                <a:ea typeface="Constantia" panose="02030602050306030303" pitchFamily="18" charset="0"/>
              </a:rPr>
              <a:t>the </a:t>
            </a:r>
            <a:r>
              <a:rPr lang="en-US" sz="1400" dirty="0">
                <a:latin typeface="Arial" panose="020B0604020202020204" pitchFamily="34" charset="0"/>
                <a:ea typeface="Constantia" panose="02030602050306030303" pitchFamily="18" charset="0"/>
              </a:rPr>
              <a:t>tender document is fully complete and all my colleagues as well as myself are in agreements that we have met all standards and all issues have been raised and dealt with then we move onto the next phase of preparing and executing a Gantt Chart.</a:t>
            </a:r>
            <a:endParaRPr lang="en-GB" sz="1400" dirty="0"/>
          </a:p>
        </p:txBody>
      </p:sp>
    </p:spTree>
    <p:extLst>
      <p:ext uri="{BB962C8B-B14F-4D97-AF65-F5344CB8AC3E}">
        <p14:creationId xmlns:p14="http://schemas.microsoft.com/office/powerpoint/2010/main" val="2621155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Gannt</a:t>
            </a:r>
            <a:r>
              <a:rPr lang="en-GB" dirty="0" smtClean="0"/>
              <a:t> Charts</a:t>
            </a:r>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6968407" y="1353783"/>
            <a:ext cx="3646170" cy="2549525"/>
          </a:xfrm>
          <a:prstGeom prst="rect">
            <a:avLst/>
          </a:prstGeom>
        </p:spPr>
      </p:pic>
      <p:sp>
        <p:nvSpPr>
          <p:cNvPr id="5" name="Rectangle 4"/>
          <p:cNvSpPr/>
          <p:nvPr/>
        </p:nvSpPr>
        <p:spPr>
          <a:xfrm>
            <a:off x="344557" y="1353783"/>
            <a:ext cx="6096000" cy="1815882"/>
          </a:xfrm>
          <a:prstGeom prst="rect">
            <a:avLst/>
          </a:prstGeom>
        </p:spPr>
        <p:txBody>
          <a:bodyPr>
            <a:spAutoFit/>
          </a:bodyPr>
          <a:lstStyle/>
          <a:p>
            <a:r>
              <a:rPr lang="en-US" sz="1400" dirty="0">
                <a:latin typeface="Arial" panose="020B0604020202020204" pitchFamily="34" charset="0"/>
                <a:ea typeface="Constantia" panose="02030602050306030303" pitchFamily="18" charset="0"/>
              </a:rPr>
              <a:t>Gantt Charts were first produced by the American mechanical engineer, Henry Gantt in around 1910. Gantts visual work flow chart was based off a concept by polish engineer, Karol </a:t>
            </a:r>
            <a:r>
              <a:rPr lang="en-US" sz="1400" dirty="0" err="1">
                <a:latin typeface="Arial" panose="020B0604020202020204" pitchFamily="34" charset="0"/>
                <a:ea typeface="Constantia" panose="02030602050306030303" pitchFamily="18" charset="0"/>
              </a:rPr>
              <a:t>Adamiecki</a:t>
            </a:r>
            <a:r>
              <a:rPr lang="en-US" sz="1400" dirty="0">
                <a:latin typeface="Arial" panose="020B0604020202020204" pitchFamily="34" charset="0"/>
                <a:ea typeface="Constantia" panose="02030602050306030303" pitchFamily="18" charset="0"/>
              </a:rPr>
              <a:t>. Gantts chart was revolutionary as it allowed supervisors to see if their work “was on, ahead, or behind schedule,” Gantt charts have been used throughout the industry and in some of the largest projects in last few century’s since its fabrication. Gantt charts were first famously used during the hoover dam production from 1931-1936. </a:t>
            </a:r>
            <a:endParaRPr lang="en-GB" sz="1400"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168" y="3379305"/>
            <a:ext cx="1779797" cy="2226364"/>
          </a:xfrm>
          <a:prstGeom prst="rect">
            <a:avLst/>
          </a:prstGeom>
        </p:spPr>
      </p:pic>
      <p:sp>
        <p:nvSpPr>
          <p:cNvPr id="7" name="Rectangle 6"/>
          <p:cNvSpPr/>
          <p:nvPr/>
        </p:nvSpPr>
        <p:spPr>
          <a:xfrm>
            <a:off x="2896924" y="4157268"/>
            <a:ext cx="6096000" cy="2031325"/>
          </a:xfrm>
          <a:prstGeom prst="rect">
            <a:avLst/>
          </a:prstGeom>
        </p:spPr>
        <p:txBody>
          <a:bodyPr>
            <a:spAutoFit/>
          </a:bodyPr>
          <a:lstStyle/>
          <a:p>
            <a:r>
              <a:rPr lang="en-US" sz="1400" dirty="0">
                <a:latin typeface="Arial" panose="020B0604020202020204" pitchFamily="34" charset="0"/>
                <a:ea typeface="Constantia" panose="02030602050306030303" pitchFamily="18" charset="0"/>
              </a:rPr>
              <a:t>Renowned American consulting engineer, Henry Wallace Clark described the necessity of the use of Gantt charts in large projects in his book “The Gantt Chart, a working tool of management”, He outlines the advantages of Gantt Charts saying, “Recording that plan on a chart where it can be seen by others has a tendency to make it definite and accurate and to promote the assignment of clear-cut tasks to individuals. The plan is presented clearly on these charts it can be understood in detail and as a whole not only by the executive himself but also by those above him and by his subordinates.” </a:t>
            </a:r>
            <a:endParaRPr lang="en-GB" sz="1400" dirty="0"/>
          </a:p>
        </p:txBody>
      </p:sp>
    </p:spTree>
    <p:extLst>
      <p:ext uri="{BB962C8B-B14F-4D97-AF65-F5344CB8AC3E}">
        <p14:creationId xmlns:p14="http://schemas.microsoft.com/office/powerpoint/2010/main" val="3815783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Site Visits and Design</a:t>
            </a:r>
            <a:endParaRPr lang="en-GB" dirty="0"/>
          </a:p>
        </p:txBody>
      </p:sp>
      <p:sp>
        <p:nvSpPr>
          <p:cNvPr id="4" name="Rectangle 3"/>
          <p:cNvSpPr/>
          <p:nvPr/>
        </p:nvSpPr>
        <p:spPr>
          <a:xfrm>
            <a:off x="463826" y="1351722"/>
            <a:ext cx="4579149" cy="3539430"/>
          </a:xfrm>
          <a:prstGeom prst="rect">
            <a:avLst/>
          </a:prstGeom>
        </p:spPr>
        <p:txBody>
          <a:bodyPr wrap="square">
            <a:spAutoFit/>
          </a:bodyPr>
          <a:lstStyle/>
          <a:p>
            <a:r>
              <a:rPr lang="en-US" sz="1400" dirty="0">
                <a:latin typeface="Arial" panose="020B0604020202020204" pitchFamily="34" charset="0"/>
                <a:ea typeface="Constantia" panose="02030602050306030303" pitchFamily="18" charset="0"/>
              </a:rPr>
              <a:t>After all planning and timescale had been decided, I and my other colleague were brought in by our sales and coordinating teams to begin the preliminary design stage. At this point only basic theoretical design had been conducted by our sales team in order to secure the order. These designs are only evaluations for number of sprinkler heads and pipe routes so we can estimate a final product cost to put to our clients before we secure the contract, this is so they can compare our costs and estimations against our rivals. As with any projects, change is inevitable, so by the time the project had moved onto the design phase, most of these earlier estimation design have become superseded and major alterations and redesigns are necessary. I as a designer then had to visit the site to conduct my first site survey on the job.</a:t>
            </a:r>
            <a:endParaRPr lang="en-GB" sz="1400" dirty="0"/>
          </a:p>
        </p:txBody>
      </p:sp>
      <p:pic>
        <p:nvPicPr>
          <p:cNvPr id="8" name="Picture 7" descr="C:\Users\jbaylio\Documents\CL2001561 Sims Metals Avonmouth\08 - Project - Site Management\Photos\Photos\CT 200113 - Non Ferrous\20200113_144004.jpg"/>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5198840" y="1585709"/>
            <a:ext cx="2455545" cy="1783454"/>
          </a:xfrm>
          <a:prstGeom prst="rect">
            <a:avLst/>
          </a:prstGeom>
          <a:noFill/>
          <a:ln>
            <a:noFill/>
          </a:ln>
        </p:spPr>
      </p:pic>
      <p:pic>
        <p:nvPicPr>
          <p:cNvPr id="9" name="Picture 8" descr="C:\Users\jbaylio\Documents\CL2001561 Sims Metals Avonmouth\08 - Project - Site Management\Photos\Photos\CT 200113 - Non Ferrous\20200113_144330.jpg"/>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7368635" y="1612368"/>
            <a:ext cx="2454910" cy="1782839"/>
          </a:xfrm>
          <a:prstGeom prst="rect">
            <a:avLst/>
          </a:prstGeom>
          <a:noFill/>
          <a:ln>
            <a:noFill/>
          </a:ln>
        </p:spPr>
      </p:pic>
      <p:pic>
        <p:nvPicPr>
          <p:cNvPr id="10" name="Picture 9" descr="C:\Users\jbaylio\Documents\CL2001561 Sims Metals Avonmouth\08 - Project - Site Management\Photos\Photos\CT 200113 - Non Ferrous\20200113_144940.jpg"/>
          <p:cNvPicPr/>
          <p:nvPr/>
        </p:nvPicPr>
        <p:blipFill>
          <a:blip r:embed="rId4" cstate="print">
            <a:extLst>
              <a:ext uri="{28A0092B-C50C-407E-A947-70E740481C1C}">
                <a14:useLocalDpi xmlns:a14="http://schemas.microsoft.com/office/drawing/2010/main" val="0"/>
              </a:ext>
            </a:extLst>
          </a:blip>
          <a:srcRect/>
          <a:stretch>
            <a:fillRect/>
          </a:stretch>
        </p:blipFill>
        <p:spPr bwMode="auto">
          <a:xfrm rot="5400000">
            <a:off x="9536781" y="1586722"/>
            <a:ext cx="2461260" cy="1787143"/>
          </a:xfrm>
          <a:prstGeom prst="rect">
            <a:avLst/>
          </a:prstGeom>
          <a:noFill/>
          <a:ln>
            <a:noFill/>
          </a:ln>
        </p:spPr>
      </p:pic>
      <p:pic>
        <p:nvPicPr>
          <p:cNvPr id="16" name="Picture 15" descr="C:\Users\jbaylio\Documents\CL2001561 Sims Metals Avonmouth\08 - Project - Site Management\Photos\Photos\OB 200220\image00008.jpeg"/>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400000">
            <a:off x="7435502" y="4261329"/>
            <a:ext cx="2321176" cy="1782840"/>
          </a:xfrm>
          <a:prstGeom prst="rect">
            <a:avLst/>
          </a:prstGeom>
          <a:noFill/>
          <a:ln>
            <a:noFill/>
          </a:ln>
        </p:spPr>
      </p:pic>
      <p:pic>
        <p:nvPicPr>
          <p:cNvPr id="17" name="Picture 16" descr="C:\Users\jbaylio\Documents\CL2001561 Sims Metals Avonmouth\08 - Project - Site Management\Photos\Photos\OB 200220\image00015.jpeg"/>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5266023" y="4261023"/>
            <a:ext cx="2321177" cy="1783455"/>
          </a:xfrm>
          <a:prstGeom prst="rect">
            <a:avLst/>
          </a:prstGeom>
          <a:noFill/>
          <a:ln>
            <a:noFill/>
          </a:ln>
        </p:spPr>
      </p:pic>
      <p:pic>
        <p:nvPicPr>
          <p:cNvPr id="18" name="Picture 17" descr="C:\Users\jbaylio\Documents\CL2001561 Sims Metals Avonmouth\08 - Project - Site Management\Photos\Photos\OB 200220\image00020.jpeg"/>
          <p:cNvPicPr/>
          <p:nvPr/>
        </p:nvPicPr>
        <p:blipFill>
          <a:blip r:embed="rId7" cstate="print">
            <a:extLst>
              <a:ext uri="{28A0092B-C50C-407E-A947-70E740481C1C}">
                <a14:useLocalDpi xmlns:a14="http://schemas.microsoft.com/office/drawing/2010/main" val="0"/>
              </a:ext>
            </a:extLst>
          </a:blip>
          <a:srcRect/>
          <a:stretch>
            <a:fillRect/>
          </a:stretch>
        </p:blipFill>
        <p:spPr bwMode="auto">
          <a:xfrm rot="5400000">
            <a:off x="9606823" y="4259177"/>
            <a:ext cx="2321176" cy="1787144"/>
          </a:xfrm>
          <a:prstGeom prst="rect">
            <a:avLst/>
          </a:prstGeom>
          <a:noFill/>
          <a:ln>
            <a:noFill/>
          </a:ln>
        </p:spPr>
      </p:pic>
    </p:spTree>
    <p:extLst>
      <p:ext uri="{BB962C8B-B14F-4D97-AF65-F5344CB8AC3E}">
        <p14:creationId xmlns:p14="http://schemas.microsoft.com/office/powerpoint/2010/main" val="1020497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431" y="219986"/>
            <a:ext cx="8596668" cy="1320800"/>
          </a:xfrm>
        </p:spPr>
        <p:txBody>
          <a:bodyPr/>
          <a:lstStyle/>
          <a:p>
            <a:r>
              <a:rPr lang="en-GB" dirty="0" smtClean="0"/>
              <a:t>Implementation of Design</a:t>
            </a:r>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332484" y="891376"/>
            <a:ext cx="2201037" cy="1638554"/>
          </a:xfrm>
          <a:prstGeom prst="rect">
            <a:avLst/>
          </a:prstGeom>
        </p:spPr>
      </p:pic>
      <p:pic>
        <p:nvPicPr>
          <p:cNvPr id="5" name="Picture 4"/>
          <p:cNvPicPr/>
          <p:nvPr/>
        </p:nvPicPr>
        <p:blipFill>
          <a:blip r:embed="rId3" cstate="print">
            <a:extLst>
              <a:ext uri="{28A0092B-C50C-407E-A947-70E740481C1C}">
                <a14:useLocalDpi xmlns:a14="http://schemas.microsoft.com/office/drawing/2010/main" val="0"/>
              </a:ext>
            </a:extLst>
          </a:blip>
          <a:stretch>
            <a:fillRect/>
          </a:stretch>
        </p:blipFill>
        <p:spPr>
          <a:xfrm>
            <a:off x="4383394" y="891375"/>
            <a:ext cx="2617954" cy="1638555"/>
          </a:xfrm>
          <a:prstGeom prst="rect">
            <a:avLst/>
          </a:prstGeom>
        </p:spPr>
      </p:pic>
      <p:pic>
        <p:nvPicPr>
          <p:cNvPr id="6" name="Picture 5"/>
          <p:cNvPicPr>
            <a:picLocks noChangeAspect="1"/>
          </p:cNvPicPr>
          <p:nvPr/>
        </p:nvPicPr>
        <p:blipFill>
          <a:blip r:embed="rId4"/>
          <a:stretch>
            <a:fillRect/>
          </a:stretch>
        </p:blipFill>
        <p:spPr>
          <a:xfrm>
            <a:off x="8851221" y="891376"/>
            <a:ext cx="2304459" cy="1638555"/>
          </a:xfrm>
          <a:prstGeom prst="rect">
            <a:avLst/>
          </a:prstGeom>
        </p:spPr>
      </p:pic>
      <p:pic>
        <p:nvPicPr>
          <p:cNvPr id="7" name="Picture 6"/>
          <p:cNvPicPr>
            <a:picLocks noChangeAspect="1"/>
          </p:cNvPicPr>
          <p:nvPr/>
        </p:nvPicPr>
        <p:blipFill>
          <a:blip r:embed="rId5"/>
          <a:stretch>
            <a:fillRect/>
          </a:stretch>
        </p:blipFill>
        <p:spPr>
          <a:xfrm>
            <a:off x="332482" y="4110893"/>
            <a:ext cx="2201037" cy="1551334"/>
          </a:xfrm>
          <a:prstGeom prst="rect">
            <a:avLst/>
          </a:prstGeom>
        </p:spPr>
      </p:pic>
      <p:sp>
        <p:nvSpPr>
          <p:cNvPr id="8" name="Rectangle 7"/>
          <p:cNvSpPr/>
          <p:nvPr/>
        </p:nvSpPr>
        <p:spPr>
          <a:xfrm>
            <a:off x="193923" y="2495066"/>
            <a:ext cx="2478157" cy="1615827"/>
          </a:xfrm>
          <a:prstGeom prst="rect">
            <a:avLst/>
          </a:prstGeom>
        </p:spPr>
        <p:txBody>
          <a:bodyPr wrap="square">
            <a:spAutoFit/>
          </a:bodyPr>
          <a:lstStyle/>
          <a:p>
            <a:r>
              <a:rPr lang="en-US" sz="1100" dirty="0">
                <a:latin typeface="Arial" panose="020B0604020202020204" pitchFamily="34" charset="0"/>
                <a:ea typeface="Constantia" panose="02030602050306030303" pitchFamily="18" charset="0"/>
              </a:rPr>
              <a:t>After all planning and timescale had been decided, I and my other colleague were brought in by our sales and coordinating teams to begin the preliminary design stage. At this point only basic theoretical design had been conducted by our sales team in order to secure the order.</a:t>
            </a:r>
            <a:endParaRPr lang="en-GB" sz="1100" dirty="0"/>
          </a:p>
        </p:txBody>
      </p:sp>
      <p:sp>
        <p:nvSpPr>
          <p:cNvPr id="9" name="Rectangle 8"/>
          <p:cNvSpPr/>
          <p:nvPr/>
        </p:nvSpPr>
        <p:spPr>
          <a:xfrm>
            <a:off x="4244833" y="2529930"/>
            <a:ext cx="2855682" cy="1615827"/>
          </a:xfrm>
          <a:prstGeom prst="rect">
            <a:avLst/>
          </a:prstGeom>
        </p:spPr>
        <p:txBody>
          <a:bodyPr wrap="square">
            <a:spAutoFit/>
          </a:bodyPr>
          <a:lstStyle/>
          <a:p>
            <a:r>
              <a:rPr lang="en-US" sz="1100" dirty="0">
                <a:latin typeface="Arial" panose="020B0604020202020204" pitchFamily="34" charset="0"/>
                <a:ea typeface="Constantia" panose="02030602050306030303" pitchFamily="18" charset="0"/>
              </a:rPr>
              <a:t>Once the initial site survey was complete, I was able to draw up a first revision drawing to be sent for comment and approval to both the insurer and our clients, this took approximately 2 weeks as it had to be fully hydraulically calculated and also reviewed and checked by an internal reviewer, this internal reviewer was a more senior design colleague. </a:t>
            </a:r>
            <a:endParaRPr lang="en-GB" sz="1100" dirty="0"/>
          </a:p>
        </p:txBody>
      </p:sp>
      <p:sp>
        <p:nvSpPr>
          <p:cNvPr id="10" name="Rectangle 9"/>
          <p:cNvSpPr/>
          <p:nvPr/>
        </p:nvSpPr>
        <p:spPr>
          <a:xfrm>
            <a:off x="193921" y="5662227"/>
            <a:ext cx="3598851" cy="1107996"/>
          </a:xfrm>
          <a:prstGeom prst="rect">
            <a:avLst/>
          </a:prstGeom>
        </p:spPr>
        <p:txBody>
          <a:bodyPr wrap="square">
            <a:spAutoFit/>
          </a:bodyPr>
          <a:lstStyle/>
          <a:p>
            <a:r>
              <a:rPr lang="en-US" sz="1100" dirty="0">
                <a:latin typeface="Arial" panose="020B0604020202020204" pitchFamily="34" charset="0"/>
                <a:ea typeface="Constantia" panose="02030602050306030303" pitchFamily="18" charset="0"/>
              </a:rPr>
              <a:t>As you can see the comparison between the early estimation drawings and the first revision drawings is drastically different, as earlier stated there has been major layout changes to the site and also in early estimations the extensions of protection to the nonferrous building was never taken into consideration.</a:t>
            </a:r>
            <a:endParaRPr lang="en-GB" sz="1100" dirty="0"/>
          </a:p>
        </p:txBody>
      </p:sp>
      <p:sp>
        <p:nvSpPr>
          <p:cNvPr id="19" name="Rectangle 18"/>
          <p:cNvSpPr/>
          <p:nvPr/>
        </p:nvSpPr>
        <p:spPr>
          <a:xfrm>
            <a:off x="8308497" y="2529930"/>
            <a:ext cx="3389906" cy="1384995"/>
          </a:xfrm>
          <a:prstGeom prst="rect">
            <a:avLst/>
          </a:prstGeom>
        </p:spPr>
        <p:txBody>
          <a:bodyPr wrap="square">
            <a:spAutoFit/>
          </a:bodyPr>
          <a:lstStyle/>
          <a:p>
            <a:r>
              <a:rPr lang="en-US" sz="1200" dirty="0">
                <a:latin typeface="Arial" panose="020B0604020202020204" pitchFamily="34" charset="0"/>
                <a:cs typeface="Arial" panose="020B0604020202020204" pitchFamily="34" charset="0"/>
              </a:rPr>
              <a:t>After this drawing was received by our clients a few issues were raised due to clashes with our pipework and the electrical trays that already fixed into position by our clients.  A second revision was then made by myself taking into consideration these changes and a second hydraulic calculation was completed.</a:t>
            </a:r>
            <a:endParaRPr lang="en-GB" sz="1200" dirty="0">
              <a:latin typeface="Arial" panose="020B0604020202020204" pitchFamily="34" charset="0"/>
              <a:cs typeface="Arial" panose="020B0604020202020204" pitchFamily="34" charset="0"/>
            </a:endParaRPr>
          </a:p>
        </p:txBody>
      </p:sp>
      <p:sp>
        <p:nvSpPr>
          <p:cNvPr id="20" name="Rectangle 19"/>
          <p:cNvSpPr/>
          <p:nvPr/>
        </p:nvSpPr>
        <p:spPr>
          <a:xfrm>
            <a:off x="4844995" y="5577588"/>
            <a:ext cx="4147930" cy="1277273"/>
          </a:xfrm>
          <a:prstGeom prst="rect">
            <a:avLst/>
          </a:prstGeom>
        </p:spPr>
        <p:txBody>
          <a:bodyPr wrap="square">
            <a:spAutoFit/>
          </a:bodyPr>
          <a:lstStyle/>
          <a:p>
            <a:r>
              <a:rPr lang="en-US" sz="1100" dirty="0">
                <a:latin typeface="Arial" panose="020B0604020202020204" pitchFamily="34" charset="0"/>
                <a:ea typeface="Constantia" panose="02030602050306030303" pitchFamily="18" charset="0"/>
              </a:rPr>
              <a:t>After receiving positive feedback from our clients and they had agreed to all amendments my drawings were signed off and sent for fabrication by our partners in MP&amp;F (Mechanical Pipe and Fabrication). The design of the nonferrous building had to be placed on pause however due to the ongoing COVID-19 situation as the Sites were closed no pipework of materials could be delivered so the </a:t>
            </a:r>
            <a:r>
              <a:rPr lang="en-US" sz="1100" dirty="0">
                <a:latin typeface="Arial" panose="020B0604020202020204" pitchFamily="34" charset="0"/>
                <a:cs typeface="Arial" panose="020B0604020202020204" pitchFamily="34" charset="0"/>
              </a:rPr>
              <a:t>fabrication was placed on hold. </a:t>
            </a:r>
            <a:endParaRPr lang="en-GB" sz="1100" dirty="0">
              <a:latin typeface="Arial" panose="020B0604020202020204" pitchFamily="34" charset="0"/>
              <a:cs typeface="Arial" panose="020B0604020202020204" pitchFamily="34" charset="0"/>
            </a:endParaRPr>
          </a:p>
        </p:txBody>
      </p:sp>
      <p:pic>
        <p:nvPicPr>
          <p:cNvPr id="23" name="Picture 22"/>
          <p:cNvPicPr/>
          <p:nvPr/>
        </p:nvPicPr>
        <p:blipFill>
          <a:blip r:embed="rId6" cstate="print">
            <a:extLst>
              <a:ext uri="{28A0092B-C50C-407E-A947-70E740481C1C}">
                <a14:useLocalDpi xmlns:a14="http://schemas.microsoft.com/office/drawing/2010/main" val="0"/>
              </a:ext>
            </a:extLst>
          </a:blip>
          <a:stretch>
            <a:fillRect/>
          </a:stretch>
        </p:blipFill>
        <p:spPr>
          <a:xfrm>
            <a:off x="5504086" y="3961761"/>
            <a:ext cx="2419848" cy="1704809"/>
          </a:xfrm>
          <a:prstGeom prst="rect">
            <a:avLst/>
          </a:prstGeom>
        </p:spPr>
      </p:pic>
    </p:spTree>
    <p:extLst>
      <p:ext uri="{BB962C8B-B14F-4D97-AF65-F5344CB8AC3E}">
        <p14:creationId xmlns:p14="http://schemas.microsoft.com/office/powerpoint/2010/main" val="1291366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Belbins Team Roles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347" y="1785730"/>
            <a:ext cx="2540000" cy="3048000"/>
          </a:xfrm>
          <a:prstGeom prst="rect">
            <a:avLst/>
          </a:prstGeom>
        </p:spPr>
      </p:pic>
      <p:sp>
        <p:nvSpPr>
          <p:cNvPr id="5" name="Rectangle 4"/>
          <p:cNvSpPr/>
          <p:nvPr/>
        </p:nvSpPr>
        <p:spPr>
          <a:xfrm>
            <a:off x="4272500" y="1785730"/>
            <a:ext cx="6096000" cy="3870868"/>
          </a:xfrm>
          <a:prstGeom prst="rect">
            <a:avLst/>
          </a:prstGeom>
        </p:spPr>
        <p:txBody>
          <a:bodyPr>
            <a:spAutoFit/>
          </a:bodyPr>
          <a:lstStyle/>
          <a:p>
            <a:pPr>
              <a:lnSpc>
                <a:spcPct val="110000"/>
              </a:lnSpc>
              <a:spcBef>
                <a:spcPts val="600"/>
              </a:spcBef>
              <a:spcAft>
                <a:spcPts val="1000"/>
              </a:spcAft>
            </a:pPr>
            <a:r>
              <a:rPr lang="en-US" sz="1400" dirty="0">
                <a:latin typeface="Arial" panose="020B0604020202020204" pitchFamily="34" charset="0"/>
                <a:ea typeface="Constantia" panose="02030602050306030303" pitchFamily="18" charset="0"/>
                <a:cs typeface="Times New Roman" panose="02020603050405020304" pitchFamily="18" charset="0"/>
              </a:rPr>
              <a:t>Meredith Belbin produced a theory on team roles and attributes over a ten year period, eventually arriving at what we recognize as Belbin’s theory on team roles in 1981. He first began studying teams at Henley Management College in 1960. Belbin is quoted as saying a team role is, “a tendency to behave, contribute and interrelate with others in a particular way.” That quote can be misconstrued or interpreted however when you delve further into Belbin’s research and his final theory, Team roles can be subdivide into 3 Divisions each containing 3 subdivisions, There are 3 ‘Action orientated roles’, 3 ‘People orientated Roles’ and finally 3 ‘Cerebral Roles’. The 3 ‘Action orientated role’ can be applied to the colleagues on my project that would be completing the projects on the course such as designers, sales teams and project supervisors, they are as followed, Shaper, Implementers and complete finishers. The 3 people orientated roles are more suited to my colleagues such as site supervisors and senior designers. Finally the 3 cerebral roles, Plant, Monitor Evaluator and Specialist can be associated with those such as, insurers, fabricators and our installation teams.</a:t>
            </a:r>
            <a:endParaRPr lang="en-GB" sz="1400" dirty="0">
              <a:effectLst/>
              <a:latin typeface="Constantia" panose="02030602050306030303" pitchFamily="18" charset="0"/>
              <a:ea typeface="Constantia" panose="02030602050306030303" pitchFamily="18" charset="0"/>
              <a:cs typeface="Times New Roman" panose="02020603050405020304" pitchFamily="18" charset="0"/>
            </a:endParaRPr>
          </a:p>
        </p:txBody>
      </p:sp>
    </p:spTree>
    <p:extLst>
      <p:ext uri="{BB962C8B-B14F-4D97-AF65-F5344CB8AC3E}">
        <p14:creationId xmlns:p14="http://schemas.microsoft.com/office/powerpoint/2010/main" val="933249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Belbins</a:t>
            </a:r>
            <a:r>
              <a:rPr lang="en-GB" dirty="0" smtClean="0"/>
              <a:t> Team Roles Assigned</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587070638"/>
              </p:ext>
            </p:extLst>
          </p:nvPr>
        </p:nvGraphicFramePr>
        <p:xfrm>
          <a:off x="677334" y="1364199"/>
          <a:ext cx="10510150" cy="4511311"/>
        </p:xfrm>
        <a:graphic>
          <a:graphicData uri="http://schemas.openxmlformats.org/drawingml/2006/table">
            <a:tbl>
              <a:tblPr firstRow="1" firstCol="1" bandRow="1">
                <a:tableStyleId>{5C22544A-7EE6-4342-B048-85BDC9FD1C3A}</a:tableStyleId>
              </a:tblPr>
              <a:tblGrid>
                <a:gridCol w="2074640"/>
                <a:gridCol w="2074640"/>
                <a:gridCol w="2074640"/>
                <a:gridCol w="4286230"/>
              </a:tblGrid>
              <a:tr h="227144">
                <a:tc>
                  <a:txBody>
                    <a:bodyPr/>
                    <a:lstStyle/>
                    <a:p>
                      <a:pPr>
                        <a:lnSpc>
                          <a:spcPct val="110000"/>
                        </a:lnSpc>
                        <a:spcBef>
                          <a:spcPts val="600"/>
                        </a:spcBef>
                        <a:spcAft>
                          <a:spcPts val="0"/>
                        </a:spcAft>
                      </a:pPr>
                      <a:r>
                        <a:rPr lang="en-US" sz="800" dirty="0">
                          <a:effectLst/>
                        </a:rPr>
                        <a:t>Colleague </a:t>
                      </a:r>
                      <a:endParaRPr lang="en-GB" sz="8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Project Occupation</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Belbin Team Role most identifiable </a:t>
                      </a:r>
                      <a:endParaRPr lang="en-GB" sz="800">
                        <a:effectLst/>
                      </a:endParaRPr>
                    </a:p>
                    <a:p>
                      <a:pPr>
                        <a:lnSpc>
                          <a:spcPct val="110000"/>
                        </a:lnSpc>
                        <a:spcBef>
                          <a:spcPts val="600"/>
                        </a:spcBef>
                        <a:spcAft>
                          <a:spcPts val="0"/>
                        </a:spcAft>
                      </a:pPr>
                      <a:r>
                        <a:rPr lang="en-US" sz="800">
                          <a:effectLst/>
                        </a:rPr>
                        <a:t> </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Reason </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154407">
                <a:tc>
                  <a:txBody>
                    <a:bodyPr/>
                    <a:lstStyle/>
                    <a:p>
                      <a:pPr>
                        <a:lnSpc>
                          <a:spcPct val="110000"/>
                        </a:lnSpc>
                        <a:spcBef>
                          <a:spcPts val="600"/>
                        </a:spcBef>
                        <a:spcAft>
                          <a:spcPts val="0"/>
                        </a:spcAft>
                      </a:pPr>
                      <a:r>
                        <a:rPr lang="en-US" sz="800">
                          <a:effectLst/>
                        </a:rPr>
                        <a:t>Myself </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Junior Designer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Implementer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As an implementer I am key to putting ideas on paper whilst also being disciplined and reliable. </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308814">
                <a:tc>
                  <a:txBody>
                    <a:bodyPr/>
                    <a:lstStyle/>
                    <a:p>
                      <a:pPr>
                        <a:lnSpc>
                          <a:spcPct val="110000"/>
                        </a:lnSpc>
                        <a:spcBef>
                          <a:spcPts val="600"/>
                        </a:spcBef>
                        <a:spcAft>
                          <a:spcPts val="0"/>
                        </a:spcAft>
                      </a:pPr>
                      <a:r>
                        <a:rPr lang="en-US" sz="800">
                          <a:effectLst/>
                        </a:rPr>
                        <a:t>A</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Senior Designer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Shaper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dirty="0">
                          <a:effectLst/>
                        </a:rPr>
                        <a:t>The shaper needs to be the driving force behind the team to allow them overcome problems encountered whilst also not being afraid to upset others, colleague B perfectly embodies these aspects.</a:t>
                      </a:r>
                      <a:endParaRPr lang="en-GB" sz="8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360282">
                <a:tc>
                  <a:txBody>
                    <a:bodyPr/>
                    <a:lstStyle/>
                    <a:p>
                      <a:pPr>
                        <a:lnSpc>
                          <a:spcPct val="110000"/>
                        </a:lnSpc>
                        <a:spcBef>
                          <a:spcPts val="600"/>
                        </a:spcBef>
                        <a:spcAft>
                          <a:spcPts val="0"/>
                        </a:spcAft>
                      </a:pPr>
                      <a:r>
                        <a:rPr lang="en-US" sz="800">
                          <a:effectLst/>
                        </a:rPr>
                        <a:t>B</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Sales</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Resource Investigator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The resource investigator team role is for someone who explores opportunities, communicative and promotes decision making all of which is completed by this significant member of our sales teams.</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308814">
                <a:tc>
                  <a:txBody>
                    <a:bodyPr/>
                    <a:lstStyle/>
                    <a:p>
                      <a:pPr>
                        <a:lnSpc>
                          <a:spcPct val="110000"/>
                        </a:lnSpc>
                        <a:spcBef>
                          <a:spcPts val="600"/>
                        </a:spcBef>
                        <a:spcAft>
                          <a:spcPts val="0"/>
                        </a:spcAft>
                      </a:pPr>
                      <a:r>
                        <a:rPr lang="en-US" sz="800">
                          <a:effectLst/>
                        </a:rPr>
                        <a:t>C</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Sales</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Team worker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dirty="0">
                          <a:effectLst/>
                        </a:rPr>
                        <a:t>A Team Worker needs to be co-operative, diplomatic and a problem solver, as this particular colleague mostly deals with client issues and requests, they mostly associate with this role.</a:t>
                      </a:r>
                      <a:endParaRPr lang="en-GB" sz="8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411751">
                <a:tc>
                  <a:txBody>
                    <a:bodyPr/>
                    <a:lstStyle/>
                    <a:p>
                      <a:pPr>
                        <a:lnSpc>
                          <a:spcPct val="110000"/>
                        </a:lnSpc>
                        <a:spcBef>
                          <a:spcPts val="600"/>
                        </a:spcBef>
                        <a:spcAft>
                          <a:spcPts val="0"/>
                        </a:spcAft>
                      </a:pPr>
                      <a:r>
                        <a:rPr lang="en-US" sz="800">
                          <a:effectLst/>
                        </a:rPr>
                        <a:t>D</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Project Supervisor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Coordinator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As the name suggests the coordinator is someone who leads, they’re most likely the manager and key influencer in a team the delegate, promote decision making and clarifies goals, all key attributes of our project supervisor.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514689">
                <a:tc>
                  <a:txBody>
                    <a:bodyPr/>
                    <a:lstStyle/>
                    <a:p>
                      <a:pPr>
                        <a:lnSpc>
                          <a:spcPct val="110000"/>
                        </a:lnSpc>
                        <a:spcBef>
                          <a:spcPts val="600"/>
                        </a:spcBef>
                        <a:spcAft>
                          <a:spcPts val="0"/>
                        </a:spcAft>
                      </a:pPr>
                      <a:r>
                        <a:rPr lang="en-US" sz="800">
                          <a:effectLst/>
                        </a:rPr>
                        <a:t>E</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Site  Supervisor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Monitor Evaluator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Unlike the project supervisor the site supervisor has a much smaller cooperative group to oversee, limited only to what goes on, on site, however colleague shares many aspects of a monitor evaluator, such as an even temperance, strategic decision making skills and judges accurately. </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463220">
                <a:tc>
                  <a:txBody>
                    <a:bodyPr/>
                    <a:lstStyle/>
                    <a:p>
                      <a:pPr>
                        <a:lnSpc>
                          <a:spcPct val="110000"/>
                        </a:lnSpc>
                        <a:spcBef>
                          <a:spcPts val="600"/>
                        </a:spcBef>
                        <a:spcAft>
                          <a:spcPts val="0"/>
                        </a:spcAft>
                      </a:pPr>
                      <a:r>
                        <a:rPr lang="en-US" sz="800">
                          <a:effectLst/>
                        </a:rPr>
                        <a:t>F</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Insurer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Specialist</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The insurers are only concerned about one thing within this project and that is that the overall design of the system complies with FM standards and legislation, they have no concern with timescale or planning, they are single minded and provide specialist knowledge all key factors of a specialist.</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211441">
                <a:tc>
                  <a:txBody>
                    <a:bodyPr/>
                    <a:lstStyle/>
                    <a:p>
                      <a:pPr>
                        <a:lnSpc>
                          <a:spcPct val="110000"/>
                        </a:lnSpc>
                        <a:spcBef>
                          <a:spcPts val="600"/>
                        </a:spcBef>
                        <a:spcAft>
                          <a:spcPts val="0"/>
                        </a:spcAft>
                      </a:pPr>
                      <a:r>
                        <a:rPr lang="en-US" sz="800">
                          <a:effectLst/>
                        </a:rPr>
                        <a:t>G</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Fabricator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Plant</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rowSpan="2">
                  <a:txBody>
                    <a:bodyPr/>
                    <a:lstStyle/>
                    <a:p>
                      <a:pPr>
                        <a:lnSpc>
                          <a:spcPct val="110000"/>
                        </a:lnSpc>
                        <a:spcBef>
                          <a:spcPts val="600"/>
                        </a:spcBef>
                        <a:spcAft>
                          <a:spcPts val="0"/>
                        </a:spcAft>
                      </a:pPr>
                      <a:r>
                        <a:rPr lang="en-US" sz="800">
                          <a:effectLst/>
                        </a:rPr>
                        <a:t>Both fabricator and installation teams are key problem solvers but lack communicative skills and are too immersed. Both fabricators and installation teams mainly deal with problems as soon as they arise but rarely feel the need to tell supervisors and designers until much further on down the line.</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r h="303248">
                <a:tc>
                  <a:txBody>
                    <a:bodyPr/>
                    <a:lstStyle/>
                    <a:p>
                      <a:pPr>
                        <a:lnSpc>
                          <a:spcPct val="110000"/>
                        </a:lnSpc>
                        <a:spcBef>
                          <a:spcPts val="600"/>
                        </a:spcBef>
                        <a:spcAft>
                          <a:spcPts val="0"/>
                        </a:spcAft>
                      </a:pPr>
                      <a:r>
                        <a:rPr lang="en-US" sz="800">
                          <a:effectLst/>
                        </a:rPr>
                        <a:t>H</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Installation Teams</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Plant</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vMerge="1">
                  <a:txBody>
                    <a:bodyPr/>
                    <a:lstStyle/>
                    <a:p>
                      <a:endParaRPr lang="en-GB"/>
                    </a:p>
                  </a:txBody>
                  <a:tcPr/>
                </a:tc>
              </a:tr>
              <a:tr h="617627">
                <a:tc>
                  <a:txBody>
                    <a:bodyPr/>
                    <a:lstStyle/>
                    <a:p>
                      <a:pPr>
                        <a:lnSpc>
                          <a:spcPct val="110000"/>
                        </a:lnSpc>
                        <a:spcBef>
                          <a:spcPts val="600"/>
                        </a:spcBef>
                        <a:spcAft>
                          <a:spcPts val="0"/>
                        </a:spcAft>
                      </a:pPr>
                      <a:r>
                        <a:rPr lang="en-US" sz="800">
                          <a:effectLst/>
                        </a:rPr>
                        <a:t>I</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Design Manager </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a:effectLst/>
                        </a:rPr>
                        <a:t>Complete Finisher</a:t>
                      </a:r>
                      <a:endParaRPr lang="en-GB" sz="80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c>
                  <a:txBody>
                    <a:bodyPr/>
                    <a:lstStyle/>
                    <a:p>
                      <a:pPr>
                        <a:lnSpc>
                          <a:spcPct val="110000"/>
                        </a:lnSpc>
                        <a:spcBef>
                          <a:spcPts val="600"/>
                        </a:spcBef>
                        <a:spcAft>
                          <a:spcPts val="0"/>
                        </a:spcAft>
                      </a:pPr>
                      <a:r>
                        <a:rPr lang="en-US" sz="800" dirty="0">
                          <a:effectLst/>
                        </a:rPr>
                        <a:t>The design manager sees over our final designs and makes crucial decisions on what to submit and when they are submitted he is anxious to get the job done and has an extreme eye for detail spotting the smallest mistakes in our drawing and is the final stage before all drawings are submitted to our clients. These are all key personality traits of a complete finisher.</a:t>
                      </a:r>
                      <a:endParaRPr lang="en-GB" sz="8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txBody>
                  <a:tcPr marL="19141" marR="19141" marT="0" marB="0"/>
                </a:tc>
              </a:tr>
            </a:tbl>
          </a:graphicData>
        </a:graphic>
      </p:graphicFrame>
    </p:spTree>
    <p:extLst>
      <p:ext uri="{BB962C8B-B14F-4D97-AF65-F5344CB8AC3E}">
        <p14:creationId xmlns:p14="http://schemas.microsoft.com/office/powerpoint/2010/main" val="1715581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3123" y="159026"/>
            <a:ext cx="8038769" cy="6401753"/>
          </a:xfrm>
          <a:prstGeom prst="rect">
            <a:avLst/>
          </a:prstGeom>
          <a:noFill/>
        </p:spPr>
        <p:txBody>
          <a:bodyPr wrap="square" rtlCol="0">
            <a:spAutoFit/>
          </a:bodyPr>
          <a:lstStyle/>
          <a:p>
            <a:r>
              <a:rPr lang="en-GB" sz="1400" u="sng" dirty="0" smtClean="0"/>
              <a:t>Adaptive leadership</a:t>
            </a:r>
          </a:p>
          <a:p>
            <a:endParaRPr lang="en-GB" sz="1400" u="sng" dirty="0"/>
          </a:p>
          <a:p>
            <a:pPr marL="171450" indent="-171450">
              <a:buFont typeface="Arial" panose="020B0604020202020204" pitchFamily="34" charset="0"/>
              <a:buChar char="•"/>
            </a:pPr>
            <a:r>
              <a:rPr lang="en-GB" sz="1200" dirty="0" smtClean="0"/>
              <a:t>The Adaptive leadership model was introduced by Ronald Heifetz and Marty </a:t>
            </a:r>
            <a:r>
              <a:rPr lang="en-GB" sz="1200" dirty="0" err="1" smtClean="0"/>
              <a:t>Linsky</a:t>
            </a:r>
            <a:r>
              <a:rPr lang="en-GB" sz="1200" dirty="0" smtClean="0"/>
              <a:t>, after 30 years of research at Harvard University. All of their findings was published in a paper titled</a:t>
            </a:r>
            <a:r>
              <a:rPr lang="en-GB" sz="1400" dirty="0" smtClean="0"/>
              <a:t>, “</a:t>
            </a:r>
            <a:r>
              <a:rPr lang="en-GB" sz="1200" dirty="0" smtClean="0"/>
              <a:t>The </a:t>
            </a:r>
            <a:r>
              <a:rPr lang="en-GB" sz="1200" dirty="0"/>
              <a:t>Practice of Adaptive Leadership: Tools and Tactics for Changing Your Organization and the </a:t>
            </a:r>
            <a:r>
              <a:rPr lang="en-GB" sz="1200" dirty="0" smtClean="0"/>
              <a:t>World”.       </a:t>
            </a:r>
            <a:endParaRPr lang="en-GB" sz="1200" dirty="0"/>
          </a:p>
          <a:p>
            <a:pPr marL="171450" indent="-171450">
              <a:buFont typeface="Arial" panose="020B0604020202020204" pitchFamily="34" charset="0"/>
              <a:buChar char="•"/>
            </a:pPr>
            <a:r>
              <a:rPr lang="en-GB" sz="1200" dirty="0" smtClean="0"/>
              <a:t>The Basic definition for this leadership model “is the activity of mobilizing people to tackle tough Challenges and thrive”. </a:t>
            </a:r>
          </a:p>
          <a:p>
            <a:pPr marL="171450" indent="-171450">
              <a:buFont typeface="Arial" panose="020B0604020202020204" pitchFamily="34" charset="0"/>
              <a:buChar char="•"/>
            </a:pPr>
            <a:r>
              <a:rPr lang="en-GB" sz="1200" dirty="0" smtClean="0"/>
              <a:t>Adaptive leadership is different to the more traditional ideas of leadership, “where an individual single-handedly generates results by enforcing his or her will.” These views can be deemed as outdated in many areas of both industry and society as a whole. </a:t>
            </a:r>
          </a:p>
          <a:p>
            <a:pPr marL="171450" indent="-171450">
              <a:buFont typeface="Arial" panose="020B0604020202020204" pitchFamily="34" charset="0"/>
              <a:buChar char="•"/>
            </a:pPr>
            <a:r>
              <a:rPr lang="en-GB" sz="1200" dirty="0" smtClean="0"/>
              <a:t>The Adaptive Leadership model is based on an idea that, “Leadership is now a team sport”.</a:t>
            </a:r>
          </a:p>
          <a:p>
            <a:endParaRPr lang="en-GB" sz="1200" u="sng" dirty="0"/>
          </a:p>
          <a:p>
            <a:r>
              <a:rPr lang="en-GB" sz="1400" u="sng" dirty="0" smtClean="0"/>
              <a:t>The Main Principles of Adaptive Leadership </a:t>
            </a:r>
          </a:p>
          <a:p>
            <a:endParaRPr lang="en-GB" sz="1400" u="sng" dirty="0"/>
          </a:p>
          <a:p>
            <a:pPr marL="171450" indent="-171450">
              <a:buFont typeface="Arial" panose="020B0604020202020204" pitchFamily="34" charset="0"/>
              <a:buChar char="•"/>
            </a:pPr>
            <a:r>
              <a:rPr lang="en-GB" sz="1200" dirty="0" smtClean="0"/>
              <a:t>Emotional Intelligence -  </a:t>
            </a:r>
          </a:p>
          <a:p>
            <a:r>
              <a:rPr lang="en-GB" sz="1200" dirty="0"/>
              <a:t>  </a:t>
            </a:r>
            <a:r>
              <a:rPr lang="en-GB" sz="1200" dirty="0" smtClean="0"/>
              <a:t>   The ability to recognise your own emotions </a:t>
            </a:r>
            <a:r>
              <a:rPr lang="en-GB" sz="1200" dirty="0"/>
              <a:t>a</a:t>
            </a:r>
            <a:r>
              <a:rPr lang="en-GB" sz="1200" dirty="0" smtClean="0"/>
              <a:t>nd the emotions of those on your team. This is crucial to build trust within your team. </a:t>
            </a:r>
          </a:p>
          <a:p>
            <a:pPr marL="171450" indent="-171450">
              <a:buFont typeface="Arial" panose="020B0604020202020204" pitchFamily="34" charset="0"/>
              <a:buChar char="•"/>
            </a:pPr>
            <a:r>
              <a:rPr lang="en-GB" sz="1200" dirty="0" smtClean="0"/>
              <a:t>Organizational Justice – </a:t>
            </a:r>
          </a:p>
          <a:p>
            <a:r>
              <a:rPr lang="en-GB" sz="1200" dirty="0"/>
              <a:t> </a:t>
            </a:r>
            <a:r>
              <a:rPr lang="en-GB" sz="1200" dirty="0" smtClean="0"/>
              <a:t>    Adaptive Leaders know what strategy's need to be brought in and implemented for the good of the organization/team whilst also upholding a “culture of honesty”. They are willing to be flexible in regards to peoples views and values.</a:t>
            </a:r>
          </a:p>
          <a:p>
            <a:pPr marL="171450" indent="-171450">
              <a:buFont typeface="Arial" panose="020B0604020202020204" pitchFamily="34" charset="0"/>
              <a:buChar char="•"/>
            </a:pPr>
            <a:r>
              <a:rPr lang="en-GB" sz="1200" dirty="0" smtClean="0"/>
              <a:t>Development- </a:t>
            </a:r>
          </a:p>
          <a:p>
            <a:r>
              <a:rPr lang="en-GB" sz="1200" dirty="0"/>
              <a:t> </a:t>
            </a:r>
            <a:r>
              <a:rPr lang="en-GB" sz="1200" dirty="0" smtClean="0"/>
              <a:t>     The growth and development of the team is the main goal for an adaptive leader through learning new things. An adaptive leader is willing to try many different techniques to achieve their desired results.</a:t>
            </a:r>
          </a:p>
          <a:p>
            <a:pPr marL="171450" indent="-171450">
              <a:buFont typeface="Arial" panose="020B0604020202020204" pitchFamily="34" charset="0"/>
              <a:buChar char="•"/>
            </a:pPr>
            <a:r>
              <a:rPr lang="en-GB" sz="1200" dirty="0" smtClean="0"/>
              <a:t>Character – </a:t>
            </a:r>
          </a:p>
          <a:p>
            <a:r>
              <a:rPr lang="en-GB" sz="1200" dirty="0"/>
              <a:t> </a:t>
            </a:r>
            <a:r>
              <a:rPr lang="en-GB" sz="1200" dirty="0" smtClean="0"/>
              <a:t>     An adaptive leader needs  strong character and will, they may not always be right, but they will always earn respect. </a:t>
            </a:r>
          </a:p>
          <a:p>
            <a:endParaRPr lang="en-GB" sz="1200" dirty="0"/>
          </a:p>
          <a:p>
            <a:r>
              <a:rPr lang="en-GB" sz="1400" u="sng" dirty="0" smtClean="0"/>
              <a:t>Challenges with implementing an Adaptive Leadership Style</a:t>
            </a:r>
          </a:p>
          <a:p>
            <a:endParaRPr lang="en-GB" sz="1400" u="sng" dirty="0"/>
          </a:p>
          <a:p>
            <a:pPr marL="171450" indent="-171450">
              <a:buFont typeface="Arial" panose="020B0604020202020204" pitchFamily="34" charset="0"/>
              <a:buChar char="•"/>
            </a:pPr>
            <a:r>
              <a:rPr lang="en-GB" sz="1200" dirty="0" smtClean="0"/>
              <a:t>If they are to be truly adaptive some leaders may need to reassess and change their own personal values and behaviour, this can be very difficult for strong willed leaders, as they may see this as them being disloyal to themselves. </a:t>
            </a:r>
          </a:p>
          <a:p>
            <a:pPr marL="171450" indent="-171450">
              <a:buFont typeface="Arial" panose="020B0604020202020204" pitchFamily="34" charset="0"/>
              <a:buChar char="•"/>
            </a:pPr>
            <a:r>
              <a:rPr lang="en-GB" sz="1200" dirty="0" smtClean="0"/>
              <a:t>As Adaptive leaders are willing to change their techniques and strategies, some workers are used to a more structured team environment, these changes can cause fractures in a team dynamic so work rates drop and in some cases rules are broken. </a:t>
            </a:r>
          </a:p>
          <a:p>
            <a:pPr marL="171450" indent="-171450">
              <a:buFont typeface="Arial" panose="020B0604020202020204" pitchFamily="34" charset="0"/>
              <a:buChar char="•"/>
            </a:pPr>
            <a:endParaRPr lang="en-GB" sz="1200" dirty="0" smtClean="0"/>
          </a:p>
          <a:p>
            <a:endParaRPr lang="en-GB" sz="1200" dirty="0" smtClean="0"/>
          </a:p>
        </p:txBody>
      </p:sp>
      <p:pic>
        <p:nvPicPr>
          <p:cNvPr id="1026" name="Picture 2" descr="Four Main Principles of Adaptive Leade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49605" y="243192"/>
            <a:ext cx="3108945" cy="16890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The Practice of Adaptive Leadership: Tools and Tactics for Changing Your Organization and the Worl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4230" y="2095066"/>
            <a:ext cx="1594341" cy="20358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778240" y="4293704"/>
            <a:ext cx="2886323" cy="2185214"/>
          </a:xfrm>
          <a:prstGeom prst="rect">
            <a:avLst/>
          </a:prstGeom>
          <a:noFill/>
        </p:spPr>
        <p:txBody>
          <a:bodyPr wrap="square" rtlCol="0">
            <a:spAutoFit/>
          </a:bodyPr>
          <a:lstStyle/>
          <a:p>
            <a:r>
              <a:rPr lang="en-GB" sz="1400" u="sng" dirty="0" smtClean="0"/>
              <a:t>When an Adaptive Leadership </a:t>
            </a:r>
            <a:r>
              <a:rPr lang="en-GB" sz="1400" u="sng" dirty="0"/>
              <a:t>M</a:t>
            </a:r>
            <a:r>
              <a:rPr lang="en-GB" sz="1400" u="sng" dirty="0" smtClean="0"/>
              <a:t>ay </a:t>
            </a:r>
            <a:r>
              <a:rPr lang="en-GB" sz="1400" u="sng" dirty="0"/>
              <a:t>B</a:t>
            </a:r>
            <a:r>
              <a:rPr lang="en-GB" sz="1400" u="sng" dirty="0" smtClean="0"/>
              <a:t>e Necessary </a:t>
            </a:r>
          </a:p>
          <a:p>
            <a:endParaRPr lang="en-GB" sz="1200" dirty="0" smtClean="0"/>
          </a:p>
          <a:p>
            <a:r>
              <a:rPr lang="en-GB" sz="1200" dirty="0" smtClean="0"/>
              <a:t>When organisations implementing a more traditional leadership style become tired and no longer see progressive results, an adaptive leadership style can be brought in to “shake things up” it is not always seen as a permanent solution but can revive productivity and progression within an organisation.</a:t>
            </a:r>
            <a:endParaRPr lang="en-GB" sz="1200" dirty="0"/>
          </a:p>
        </p:txBody>
      </p:sp>
    </p:spTree>
    <p:extLst>
      <p:ext uri="{BB962C8B-B14F-4D97-AF65-F5344CB8AC3E}">
        <p14:creationId xmlns:p14="http://schemas.microsoft.com/office/powerpoint/2010/main" val="2203640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Aspects of Management Styles</a:t>
            </a:r>
            <a:endParaRPr lang="en-GB" dirty="0"/>
          </a:p>
        </p:txBody>
      </p:sp>
      <p:sp>
        <p:nvSpPr>
          <p:cNvPr id="5" name="Rectangle 4"/>
          <p:cNvSpPr/>
          <p:nvPr/>
        </p:nvSpPr>
        <p:spPr>
          <a:xfrm>
            <a:off x="352508" y="1645450"/>
            <a:ext cx="6096000" cy="1923604"/>
          </a:xfrm>
          <a:prstGeom prst="rect">
            <a:avLst/>
          </a:prstGeom>
        </p:spPr>
        <p:txBody>
          <a:bodyPr>
            <a:spAutoFit/>
          </a:bodyPr>
          <a:lstStyle/>
          <a:p>
            <a:pPr>
              <a:spcAft>
                <a:spcPts val="0"/>
              </a:spcAft>
            </a:pPr>
            <a:r>
              <a:rPr lang="en-GB" sz="1200" dirty="0">
                <a:latin typeface="Arial" panose="020B0604020202020204" pitchFamily="34" charset="0"/>
                <a:ea typeface="Times New Roman" panose="02020603050405020304" pitchFamily="18" charset="0"/>
              </a:rPr>
              <a:t>Theories on management can differ from large scale industry where the management theories are aimed at tackling larger groups and the management of huge teams and sectors. However, in our company rather than working as one large corporate group, we are subdivided into both target sectors of fire suppression and integrated solutions. In the Swansea office we are delegated to the Major projects group and intern are Managed by a single figure. Colleague D our project supervisor. When researching management ideologies and theories 3 Management theories were easily relatable to how we as company work and are managed by those colleagues in a higher responsibility position, these management theories were, The Scientific Management </a:t>
            </a:r>
            <a:endParaRPr lang="en-GB" sz="1200" dirty="0"/>
          </a:p>
          <a:p>
            <a:r>
              <a:rPr lang="en-GB" sz="1200" dirty="0">
                <a:latin typeface="Arial" panose="020B0604020202020204" pitchFamily="34" charset="0"/>
                <a:ea typeface="Times New Roman" panose="02020603050405020304" pitchFamily="18" charset="0"/>
              </a:rPr>
              <a:t>Theory, the Classical Management Theory and the Bureaucratic Management Theory. </a:t>
            </a:r>
            <a:endParaRPr lang="en-GB" sz="2000" dirty="0"/>
          </a:p>
        </p:txBody>
      </p:sp>
      <p:pic>
        <p:nvPicPr>
          <p:cNvPr id="6" name="Picture 5"/>
          <p:cNvPicPr>
            <a:picLocks noChangeAspect="1"/>
          </p:cNvPicPr>
          <p:nvPr/>
        </p:nvPicPr>
        <p:blipFill>
          <a:blip r:embed="rId2"/>
          <a:stretch>
            <a:fillRect/>
          </a:stretch>
        </p:blipFill>
        <p:spPr>
          <a:xfrm>
            <a:off x="7446357" y="1645450"/>
            <a:ext cx="3655289" cy="1802047"/>
          </a:xfrm>
          <a:prstGeom prst="rect">
            <a:avLst/>
          </a:prstGeom>
        </p:spPr>
      </p:pic>
      <p:sp>
        <p:nvSpPr>
          <p:cNvPr id="7" name="Rectangle 6"/>
          <p:cNvSpPr/>
          <p:nvPr/>
        </p:nvSpPr>
        <p:spPr>
          <a:xfrm>
            <a:off x="352508" y="3959781"/>
            <a:ext cx="6096000" cy="1754326"/>
          </a:xfrm>
          <a:prstGeom prst="rect">
            <a:avLst/>
          </a:prstGeom>
        </p:spPr>
        <p:txBody>
          <a:bodyPr>
            <a:spAutoFit/>
          </a:bodyPr>
          <a:lstStyle/>
          <a:p>
            <a:pPr>
              <a:spcAft>
                <a:spcPts val="0"/>
              </a:spcAft>
            </a:pPr>
            <a:r>
              <a:rPr lang="en-GB" sz="1200" dirty="0">
                <a:latin typeface="Arial" panose="020B0604020202020204" pitchFamily="34" charset="0"/>
                <a:ea typeface="Times New Roman" panose="02020603050405020304" pitchFamily="18" charset="0"/>
              </a:rPr>
              <a:t>The Classical management theory was created at the end of the 19</a:t>
            </a:r>
            <a:r>
              <a:rPr lang="en-GB" sz="1200" baseline="30000" dirty="0">
                <a:latin typeface="Arial" panose="020B0604020202020204" pitchFamily="34" charset="0"/>
                <a:ea typeface="Times New Roman" panose="02020603050405020304" pitchFamily="18" charset="0"/>
              </a:rPr>
              <a:t>th</a:t>
            </a:r>
            <a:r>
              <a:rPr lang="en-GB" sz="1200" dirty="0">
                <a:latin typeface="Arial" panose="020B0604020202020204" pitchFamily="34" charset="0"/>
                <a:ea typeface="Times New Roman" panose="02020603050405020304" pitchFamily="18" charset="0"/>
              </a:rPr>
              <a:t> century to ensure that each job or task was streamlined and efficient. The main concepts for the classical theory is a hierarchical structure, where a single figurehead or board is at the top of the workplace and oversee the production and progression and subdivide responsibility down through managers and specialists. Expanding more on these specialists, the classical theory uses specialists who understand their role and understand that they work together to form a large driving specialist workforce in a subdivided group or job, this helps to increase productivity. These concepts are seen throughout our company and office.</a:t>
            </a:r>
            <a:endParaRPr lang="en-GB" sz="1200" dirty="0">
              <a:effectLst/>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21933" y="3864365"/>
            <a:ext cx="3347500" cy="2028191"/>
          </a:xfrm>
          <a:prstGeom prst="rect">
            <a:avLst/>
          </a:prstGeom>
        </p:spPr>
      </p:pic>
    </p:spTree>
    <p:extLst>
      <p:ext uri="{BB962C8B-B14F-4D97-AF65-F5344CB8AC3E}">
        <p14:creationId xmlns:p14="http://schemas.microsoft.com/office/powerpoint/2010/main" val="844236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GB" dirty="0" smtClean="0"/>
              <a:t>Thank You Very Much for Listening. </a:t>
            </a:r>
            <a:endParaRPr lang="en-GB" dirty="0"/>
          </a:p>
        </p:txBody>
      </p:sp>
      <p:sp>
        <p:nvSpPr>
          <p:cNvPr id="5" name="Subtitle 4"/>
          <p:cNvSpPr>
            <a:spLocks noGrp="1"/>
          </p:cNvSpPr>
          <p:nvPr>
            <p:ph type="subTitle" idx="1"/>
          </p:nvPr>
        </p:nvSpPr>
        <p:spPr/>
        <p:txBody>
          <a:bodyPr/>
          <a:lstStyle/>
          <a:p>
            <a:pPr algn="ctr"/>
            <a:r>
              <a:rPr lang="en-GB" dirty="0" smtClean="0"/>
              <a:t>Any Questions may be asked now.</a:t>
            </a:r>
            <a:endParaRPr lang="en-GB" dirty="0"/>
          </a:p>
        </p:txBody>
      </p:sp>
    </p:spTree>
    <p:extLst>
      <p:ext uri="{BB962C8B-B14F-4D97-AF65-F5344CB8AC3E}">
        <p14:creationId xmlns:p14="http://schemas.microsoft.com/office/powerpoint/2010/main" val="3154053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Rectangle 3"/>
          <p:cNvSpPr/>
          <p:nvPr/>
        </p:nvSpPr>
        <p:spPr>
          <a:xfrm>
            <a:off x="677334" y="1536102"/>
            <a:ext cx="9276521" cy="4188839"/>
          </a:xfrm>
          <a:prstGeom prst="rect">
            <a:avLst/>
          </a:prstGeom>
        </p:spPr>
        <p:txBody>
          <a:bodyPr wrap="square">
            <a:spAutoFit/>
          </a:bodyPr>
          <a:lstStyle/>
          <a:p>
            <a:pPr marL="285750" indent="-285750">
              <a:lnSpc>
                <a:spcPct val="110000"/>
              </a:lnSpc>
              <a:spcBef>
                <a:spcPts val="600"/>
              </a:spcBef>
              <a:spcAft>
                <a:spcPts val="900"/>
              </a:spcAft>
            </a:pPr>
            <a:r>
              <a:rPr lang="en-GB" sz="6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Dowding</a:t>
            </a:r>
            <a:r>
              <a:rPr lang="en-GB" sz="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 </a:t>
            </a:r>
            <a:r>
              <a:rPr lang="en-GB" sz="6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Mugridge</a:t>
            </a:r>
            <a:r>
              <a:rPr lang="en-GB" sz="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T., Swift, C., Jackson, K., Hancock, J., Bell, S., Dunne, K., Bishop, L., Hughes, M., Robinson, R. and Gledhill, A., 2020. </a:t>
            </a:r>
            <a:r>
              <a:rPr lang="en-GB" sz="600" i="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Gantt Charts: Planning And Scheduling Team Projects</a:t>
            </a:r>
            <a:r>
              <a:rPr lang="en-GB" sz="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[online] Mindtools.com. Available at</a:t>
            </a:r>
            <a:r>
              <a:rPr lang="en-GB" sz="6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 &lt;</a:t>
            </a:r>
            <a:r>
              <a:rPr lang="en-GB" sz="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https://www.mindtools.com/pages/article/newPPM_03.htm&gt; </a:t>
            </a:r>
            <a:r>
              <a:rPr lang="en-GB" sz="800" dirty="0" smtClean="0">
                <a:solidFill>
                  <a:srgbClr val="595959"/>
                </a:solidFill>
                <a:latin typeface="Constantia" panose="02030602050306030303" pitchFamily="18" charset="0"/>
                <a:ea typeface="Times New Roman" panose="02020603050405020304" pitchFamily="18" charset="0"/>
                <a:cs typeface="Times New Roman" panose="02020603050405020304" pitchFamily="18" charset="0"/>
              </a:rPr>
              <a:t>                                                                                                                                                                                                                                                                                        </a:t>
            </a:r>
            <a:r>
              <a:rPr lang="en-US" sz="600" dirty="0" err="1"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Kashyap</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S., 2018.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How To Use Gantt Chart To Kickstart A Project Like A Boss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Proofhub.com. Available at: &lt;https://www.proofhub.com/articles/uses-of-gantt-chart&gt; </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Clark</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W., 1922.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The Gantt Chart, A Working Tool Of Management</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1st ed. New York: The Ronald press company,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p.3.</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Teams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L. and Belbin, T.,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Meredith Belbin's Team Roles – </a:t>
            </a:r>
            <a:r>
              <a:rPr lang="en-US" sz="600" i="1"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Businessballs.Com</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Businessballs.com. Available at: &lt;https://www.businessballs.com/leading-teams/team-roles-meredith-belbin/&gt; [Accessed 8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Moultrie</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J.,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Belbin's Team Roles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Ifm.eng.cam.ac.uk. Available at: &lt;https://www.ifm.eng.cam.ac.uk/research/dmg/tools-and-techniques/belbins-team-roles/&gt; [Accessed 8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Heifetz</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R. and </a:t>
            </a:r>
            <a:r>
              <a:rPr lang="en-US" sz="600"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Linsky</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M.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Becoming an Adaptive Leader</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Lifelongfaith.com. Available at: https://www.lifelongfaith.com/uploads/5/1/6/4/5164069/becoming_an_adaptive_leader.pdf [Accessed 13 Feb.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Corporate </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Finance Institute.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Adaptive Leadership - Know the Traits of Adaptive Leaders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https://corporatefinanceinstitute.com/resources/careers/soft-skills/adaptive-leadership/ [Accessed 13 Feb.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Hks.harvard.edu</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Ronald Heifetz</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https://www.hks.harvard.edu/faculty/ronald-heifetz [Accessed 13 Feb.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Cambridge </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Leadership Associates.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Adaptive Leadership</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https://cambridge-leadership.com/adaptive-leadership/ [Accessed 13 Feb.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err="1"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Regoli</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N.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11 Advantages and Disadvantages of Adaptive Leadership Styles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FutureofWorking.com. Available at: https://futureofworking.com/11-advantages-and-disadvantages-of-adaptive-leadership-styles/ [Accessed 13 Feb.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333333"/>
                </a:solidFill>
                <a:latin typeface="Arial" panose="020B0604020202020204" pitchFamily="34" charset="0"/>
                <a:ea typeface="Constantia" panose="02030602050306030303" pitchFamily="18" charset="0"/>
                <a:cs typeface="Times New Roman" panose="02020603050405020304" pitchFamily="18" charset="0"/>
              </a:rPr>
              <a:t>Heifetz</a:t>
            </a:r>
            <a:r>
              <a:rPr lang="en-US" sz="600" dirty="0">
                <a:solidFill>
                  <a:srgbClr val="333333"/>
                </a:solidFill>
                <a:latin typeface="Arial" panose="020B0604020202020204" pitchFamily="34" charset="0"/>
                <a:ea typeface="Constantia" panose="02030602050306030303" pitchFamily="18" charset="0"/>
                <a:cs typeface="Times New Roman" panose="02020603050405020304" pitchFamily="18" charset="0"/>
              </a:rPr>
              <a:t>, Ronald A., Marty </a:t>
            </a:r>
            <a:r>
              <a:rPr lang="en-US" sz="600" dirty="0" err="1">
                <a:solidFill>
                  <a:srgbClr val="333333"/>
                </a:solidFill>
                <a:latin typeface="Arial" panose="020B0604020202020204" pitchFamily="34" charset="0"/>
                <a:ea typeface="Constantia" panose="02030602050306030303" pitchFamily="18" charset="0"/>
                <a:cs typeface="Times New Roman" panose="02020603050405020304" pitchFamily="18" charset="0"/>
              </a:rPr>
              <a:t>Linsky</a:t>
            </a:r>
            <a:r>
              <a:rPr lang="en-US" sz="600" dirty="0">
                <a:solidFill>
                  <a:srgbClr val="333333"/>
                </a:solidFill>
                <a:latin typeface="Arial" panose="020B0604020202020204" pitchFamily="34" charset="0"/>
                <a:ea typeface="Constantia" panose="02030602050306030303" pitchFamily="18" charset="0"/>
                <a:cs typeface="Times New Roman" panose="02020603050405020304" pitchFamily="18" charset="0"/>
              </a:rPr>
              <a:t>, and Alexander </a:t>
            </a:r>
            <a:r>
              <a:rPr lang="en-US" sz="600" dirty="0" err="1">
                <a:solidFill>
                  <a:srgbClr val="333333"/>
                </a:solidFill>
                <a:latin typeface="Arial" panose="020B0604020202020204" pitchFamily="34" charset="0"/>
                <a:ea typeface="Constantia" panose="02030602050306030303" pitchFamily="18" charset="0"/>
                <a:cs typeface="Times New Roman" panose="02020603050405020304" pitchFamily="18" charset="0"/>
              </a:rPr>
              <a:t>Grashow</a:t>
            </a:r>
            <a:r>
              <a:rPr lang="en-US" sz="600" dirty="0">
                <a:solidFill>
                  <a:srgbClr val="333333"/>
                </a:solidFill>
                <a:latin typeface="Arial" panose="020B0604020202020204" pitchFamily="34" charset="0"/>
                <a:ea typeface="Constantia" panose="02030602050306030303" pitchFamily="18" charset="0"/>
                <a:cs typeface="Times New Roman" panose="02020603050405020304" pitchFamily="18" charset="0"/>
              </a:rPr>
              <a:t>. </a:t>
            </a:r>
            <a:r>
              <a:rPr lang="en-US" sz="600" i="1" dirty="0">
                <a:solidFill>
                  <a:srgbClr val="333333"/>
                </a:solidFill>
                <a:latin typeface="Arial" panose="020B0604020202020204" pitchFamily="34" charset="0"/>
                <a:ea typeface="Constantia" panose="02030602050306030303" pitchFamily="18" charset="0"/>
                <a:cs typeface="Times New Roman" panose="02020603050405020304" pitchFamily="18" charset="0"/>
              </a:rPr>
              <a:t>The Practice of Adaptive Leadership: Tools and Tactics for Changing Your Organization and the World.</a:t>
            </a:r>
            <a:r>
              <a:rPr lang="en-US" sz="600" dirty="0">
                <a:solidFill>
                  <a:srgbClr val="333333"/>
                </a:solidFill>
                <a:latin typeface="Arial" panose="020B0604020202020204" pitchFamily="34" charset="0"/>
                <a:ea typeface="Constantia" panose="02030602050306030303" pitchFamily="18" charset="0"/>
                <a:cs typeface="Times New Roman" panose="02020603050405020304" pitchFamily="18" charset="0"/>
              </a:rPr>
              <a:t> Harvard Business Press, </a:t>
            </a:r>
            <a:r>
              <a:rPr lang="en-US" sz="600" dirty="0" smtClean="0">
                <a:solidFill>
                  <a:srgbClr val="333333"/>
                </a:solidFill>
                <a:latin typeface="Arial" panose="020B0604020202020204" pitchFamily="34" charset="0"/>
                <a:ea typeface="Constantia" panose="02030602050306030303" pitchFamily="18" charset="0"/>
                <a:cs typeface="Times New Roman" panose="02020603050405020304" pitchFamily="18" charset="0"/>
              </a:rPr>
              <a:t>2009</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err="1"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Mackechnie</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P.,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What Are The Belbin 'Team Roles'?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Businesscoaching.co.uk. Available at: &lt;https://www.businesscoaching.co.uk/files/belbin_team_role_theories.pdf&gt; [Accessed 12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err="1"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Moga</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B., 2017.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Belbin Team Roles: Theory And Practice · </a:t>
            </a:r>
            <a:r>
              <a:rPr lang="en-US" sz="600" i="1"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Activecollab</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 Blog</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t>
            </a:r>
            <a:r>
              <a:rPr lang="en-US" sz="600"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ActiveCollab</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Available at: &lt;https://activecollab.com/blog/collaboration/belbin-team-roles-theory-practice&gt; [Accessed 13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Prichard</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J. and Stanton, N.,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Testing </a:t>
            </a:r>
            <a:r>
              <a:rPr lang="en-US" sz="600" i="1"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Belbin’S</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 Team Role Theory Of Effective Groups | Emerald Insight</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Emerald.com. Available at: &lt;https://www.emerald.com/insight/content/doi/10.1108/02621719910371164/full/html&gt; [Accessed 13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Teambuilding.co.uk</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Belbin Team Role Theory</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&lt;https://www.teambuilding.co.uk/theory/belbin-team-role.html&gt; [Accessed 13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err="1"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Smartsheet</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How To Use Teamwork Roles To Build Winning Teams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&lt;https://www.smartsheet.com/how-to-use-team-roles-to-boost-performance&gt; [Accessed 13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Villanovau.com</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2019.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The Classical Management Theory</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&lt;https://www.villanovau.com/resources/leadership/classical-management-theory/&gt;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Team</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S., </a:t>
            </a:r>
            <a:r>
              <a:rPr lang="en-US" sz="600"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n.d.</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The 11 Most Important Management Theories For Small Business | Sling</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Sling. Available at: &lt;https://getsling.com/blog/management-theories/&gt;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err="1"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Caramela</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S., </a:t>
            </a:r>
            <a:r>
              <a:rPr lang="en-US" sz="600"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n.d.</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The Management Theory Of Frederick Taylor - </a:t>
            </a:r>
            <a:r>
              <a:rPr lang="en-US" sz="600" i="1"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Business.Com</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business.com. Available at: &lt;https://www.business.com/articles/management-theory-of-frederick-taylor/&gt;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err="1"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Enyart</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S. and Womack, W., </a:t>
            </a:r>
            <a:r>
              <a:rPr lang="en-US" sz="600"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n.d.</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Frederick </a:t>
            </a:r>
            <a:r>
              <a:rPr lang="en-US" sz="600" i="1"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Taylor’S</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 Scientific Management | Organization And Administration In Recreation, Sport And Leisure Management</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Oer.missouriwestern.edu. Available at: &lt;https://oer.missouriwestern.edu/rsm424/chapter/frederick-taylors-scientific-management/&gt;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Business </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Jargons. </a:t>
            </a:r>
            <a:r>
              <a:rPr lang="en-US" sz="600"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n.d.</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What Is Scientific Management Theory? Definition And Meaning - Business Jargons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&lt;https://businessjargons.com/scientific-management-theory.html&gt;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Expert </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Program Management. 2018.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Expert Program Management</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&lt;https://expertprogrammanagement.com/2018/05/taylors-scientific-management/&gt;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Mulder</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P., 2017.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What Is Max Weber Bureaucracy Theory? Definition &amp; Examples | </a:t>
            </a:r>
            <a:r>
              <a:rPr lang="en-US" sz="600" i="1"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Toolshero</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t>
            </a:r>
            <a:r>
              <a:rPr lang="en-US" sz="600"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toolshero</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Available at: &lt;https://www.toolshero.com/management/bureaucratic-theory-weber/&gt;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iEduNote.com</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a:t>
            </a:r>
            <a:r>
              <a:rPr lang="en-US" sz="600" dirty="0" err="1">
                <a:solidFill>
                  <a:srgbClr val="000000"/>
                </a:solidFill>
                <a:latin typeface="Arial" panose="020B0604020202020204" pitchFamily="34" charset="0"/>
                <a:ea typeface="Constantia" panose="02030602050306030303" pitchFamily="18" charset="0"/>
                <a:cs typeface="Times New Roman" panose="02020603050405020304" pitchFamily="18" charset="0"/>
              </a:rPr>
              <a:t>n.d.</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Bureaucratic Management Theory By Max Weber</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Available at: &lt;https://www.iedunote.com/bureaucratic-management-theory-max-weber&gt;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Lucas</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S., 2020.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How To Use The Principles Of Adaptive Leadership In The Workplace</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The Balance Careers. Available at: &lt;https://www.thebalancecareers.com/using-principles-of-adaptive-leadership-in-the-workplace-4161276&gt;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GB" sz="800" dirty="0" smtClean="0">
                <a:solidFill>
                  <a:srgbClr val="595959"/>
                </a:solidFill>
                <a:latin typeface="Constantia" panose="02030602050306030303" pitchFamily="18" charset="0"/>
                <a:ea typeface="Constantia" panose="02030602050306030303" pitchFamily="18" charset="0"/>
                <a:cs typeface="Times New Roman" panose="02020603050405020304" pitchFamily="18" charset="0"/>
              </a:rPr>
              <a:t>                                                                                                                                                                                                                                                                                                                                                                                                 </a:t>
            </a:r>
            <a:r>
              <a:rPr lang="en-US" sz="600" dirty="0" err="1"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Mcfarland</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R., 2019. </a:t>
            </a:r>
            <a:r>
              <a:rPr lang="en-US" sz="600" i="1" dirty="0">
                <a:solidFill>
                  <a:srgbClr val="000000"/>
                </a:solidFill>
                <a:latin typeface="Arial" panose="020B0604020202020204" pitchFamily="34" charset="0"/>
                <a:ea typeface="Constantia" panose="02030602050306030303" pitchFamily="18" charset="0"/>
                <a:cs typeface="Times New Roman" panose="02020603050405020304" pitchFamily="18" charset="0"/>
              </a:rPr>
              <a:t>What Is Adaptive Leadership?</a:t>
            </a:r>
            <a:r>
              <a:rPr lang="en-US" sz="600" dirty="0">
                <a:solidFill>
                  <a:srgbClr val="000000"/>
                </a:solidFill>
                <a:latin typeface="Arial" panose="020B0604020202020204" pitchFamily="34" charset="0"/>
                <a:ea typeface="Constantia" panose="02030602050306030303" pitchFamily="18" charset="0"/>
                <a:cs typeface="Times New Roman" panose="02020603050405020304" pitchFamily="18" charset="0"/>
              </a:rPr>
              <a:t>. [online] Opensource.com. Available at: &lt;https://opensource.com/open-organization/19/3/adaptive-leadership-review&gt; [Accessed 14 May 2020</a:t>
            </a:r>
            <a:r>
              <a:rPr lang="en-US" sz="600" dirty="0" smtClean="0">
                <a:solidFill>
                  <a:srgbClr val="000000"/>
                </a:solidFill>
                <a:latin typeface="Arial" panose="020B0604020202020204" pitchFamily="34" charset="0"/>
                <a:ea typeface="Constantia" panose="02030602050306030303" pitchFamily="18" charset="0"/>
                <a:cs typeface="Times New Roman" panose="02020603050405020304" pitchFamily="18" charset="0"/>
              </a:rPr>
              <a:t>].</a:t>
            </a:r>
            <a:r>
              <a:rPr lang="en-GB" sz="800" dirty="0"/>
              <a:t> </a:t>
            </a:r>
            <a:r>
              <a:rPr lang="en-GB" sz="800" dirty="0" smtClean="0"/>
              <a:t>                                                                  </a:t>
            </a:r>
            <a:r>
              <a:rPr lang="en-GB" sz="600" dirty="0" smtClean="0">
                <a:latin typeface="Arial" panose="020B0604020202020204" pitchFamily="34" charset="0"/>
                <a:cs typeface="Arial" panose="020B0604020202020204" pitchFamily="34" charset="0"/>
              </a:rPr>
              <a:t>Summerfield</a:t>
            </a:r>
            <a:r>
              <a:rPr lang="en-GB" sz="600" dirty="0">
                <a:latin typeface="Arial" panose="020B0604020202020204" pitchFamily="34" charset="0"/>
                <a:cs typeface="Arial" panose="020B0604020202020204" pitchFamily="34" charset="0"/>
              </a:rPr>
              <a:t>, R., 2020. </a:t>
            </a:r>
            <a:r>
              <a:rPr lang="en-GB" sz="600" i="1" dirty="0">
                <a:latin typeface="Arial" panose="020B0604020202020204" pitchFamily="34" charset="0"/>
                <a:cs typeface="Arial" panose="020B0604020202020204" pitchFamily="34" charset="0"/>
              </a:rPr>
              <a:t>Johnson Controls To Buy Tyco In $16.5Bn Inversion Deal — Financier Worldwide</a:t>
            </a:r>
            <a:r>
              <a:rPr lang="en-GB" sz="600" dirty="0">
                <a:latin typeface="Arial" panose="020B0604020202020204" pitchFamily="34" charset="0"/>
                <a:cs typeface="Arial" panose="020B0604020202020204" pitchFamily="34" charset="0"/>
              </a:rPr>
              <a:t>. [online] Financier Worldwide. Available at: &lt;https://www.financierworldwide.com/johnson-controls-to-buy-tyco-in-165bn-inversion-deal#.XtDtsvhKhaQ&gt; [Accessed 29 May 2020].</a:t>
            </a:r>
            <a:endParaRPr lang="en-US" sz="400" dirty="0" smtClean="0">
              <a:solidFill>
                <a:srgbClr val="000000"/>
              </a:solidFill>
              <a:latin typeface="Arial" panose="020B0604020202020204" pitchFamily="34" charset="0"/>
              <a:ea typeface="Constantia" panose="02030602050306030303" pitchFamily="18" charset="0"/>
              <a:cs typeface="Arial" panose="020B0604020202020204" pitchFamily="34" charset="0"/>
            </a:endParaRPr>
          </a:p>
        </p:txBody>
      </p:sp>
    </p:spTree>
    <p:extLst>
      <p:ext uri="{BB962C8B-B14F-4D97-AF65-F5344CB8AC3E}">
        <p14:creationId xmlns:p14="http://schemas.microsoft.com/office/powerpoint/2010/main" val="19502053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530</TotalTime>
  <Words>2396</Words>
  <Application>Microsoft Office PowerPoint</Application>
  <PresentationFormat>Widescreen</PresentationFormat>
  <Paragraphs>101</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Constantia</vt:lpstr>
      <vt:lpstr>Times New Roman</vt:lpstr>
      <vt:lpstr>Trebuchet MS</vt:lpstr>
      <vt:lpstr>Wingdings 3</vt:lpstr>
      <vt:lpstr>Facet</vt:lpstr>
      <vt:lpstr>Expansion and Redesign of Sims Metal Non Ferrous Facility</vt:lpstr>
      <vt:lpstr>The Site </vt:lpstr>
      <vt:lpstr>Planning Process</vt:lpstr>
      <vt:lpstr>Gannt Charts</vt:lpstr>
      <vt:lpstr>Site Visits and Design</vt:lpstr>
      <vt:lpstr>Implementation of Design</vt:lpstr>
      <vt:lpstr>Belbins Team Roles</vt:lpstr>
      <vt:lpstr>Belbins Team Roles Assigned</vt:lpstr>
      <vt:lpstr>PowerPoint Presentation</vt:lpstr>
      <vt:lpstr>Key Aspects of Management Styles</vt:lpstr>
      <vt:lpstr>Thank You Very Much for Listening. </vt:lpstr>
      <vt:lpstr>References</vt:lpstr>
    </vt:vector>
  </TitlesOfParts>
  <Company>Johnson Controls, Inc.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Owen Bayliss</dc:creator>
  <cp:lastModifiedBy>Owen Bayliss</cp:lastModifiedBy>
  <cp:revision>19</cp:revision>
  <dcterms:created xsi:type="dcterms:W3CDTF">2020-02-13T15:38:34Z</dcterms:created>
  <dcterms:modified xsi:type="dcterms:W3CDTF">2020-05-29T11:25:45Z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be01c0c-f9b3-4dc4-af0b-a82110cc37cd_Enabled">
    <vt:lpwstr>True</vt:lpwstr>
  </property>
  <property fmtid="{D5CDD505-2E9C-101B-9397-08002B2CF9AE}" pid="3" name="MSIP_Label_6be01c0c-f9b3-4dc4-af0b-a82110cc37cd_SiteId">
    <vt:lpwstr>a1f1e214-7ded-45b6-81a1-9e8ae3459641</vt:lpwstr>
  </property>
  <property fmtid="{D5CDD505-2E9C-101B-9397-08002B2CF9AE}" pid="4" name="MSIP_Label_6be01c0c-f9b3-4dc4-af0b-a82110cc37cd_Owner">
    <vt:lpwstr>jbaylio@jci.com</vt:lpwstr>
  </property>
  <property fmtid="{D5CDD505-2E9C-101B-9397-08002B2CF9AE}" pid="5" name="MSIP_Label_6be01c0c-f9b3-4dc4-af0b-a82110cc37cd_SetDate">
    <vt:lpwstr>2020-02-13T16:07:06.4067220Z</vt:lpwstr>
  </property>
  <property fmtid="{D5CDD505-2E9C-101B-9397-08002B2CF9AE}" pid="6" name="MSIP_Label_6be01c0c-f9b3-4dc4-af0b-a82110cc37cd_Name">
    <vt:lpwstr>Internal</vt:lpwstr>
  </property>
  <property fmtid="{D5CDD505-2E9C-101B-9397-08002B2CF9AE}" pid="7" name="MSIP_Label_6be01c0c-f9b3-4dc4-af0b-a82110cc37cd_Application">
    <vt:lpwstr>Microsoft Azure Information Protection</vt:lpwstr>
  </property>
  <property fmtid="{D5CDD505-2E9C-101B-9397-08002B2CF9AE}" pid="8" name="MSIP_Label_6be01c0c-f9b3-4dc4-af0b-a82110cc37cd_ActionId">
    <vt:lpwstr>e5d654cc-494b-4d1f-9e36-49653b204b9d</vt:lpwstr>
  </property>
  <property fmtid="{D5CDD505-2E9C-101B-9397-08002B2CF9AE}" pid="9" name="MSIP_Label_6be01c0c-f9b3-4dc4-af0b-a82110cc37cd_Extended_MSFT_Method">
    <vt:lpwstr>Automatic</vt:lpwstr>
  </property>
  <property fmtid="{D5CDD505-2E9C-101B-9397-08002B2CF9AE}" pid="10" name="Information Classification">
    <vt:lpwstr>Internal</vt:lpwstr>
  </property>
</Properties>
</file>