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60" r:id="rId1"/>
  </p:sldMasterIdLst>
  <p:notesMasterIdLst>
    <p:notesMasterId r:id="rId11"/>
  </p:notesMasterIdLst>
  <p:handoutMasterIdLst>
    <p:handoutMasterId r:id="rId12"/>
  </p:handoutMasterIdLst>
  <p:sldIdLst>
    <p:sldId id="283" r:id="rId2"/>
    <p:sldId id="278" r:id="rId3"/>
    <p:sldId id="279" r:id="rId4"/>
    <p:sldId id="280" r:id="rId5"/>
    <p:sldId id="281" r:id="rId6"/>
    <p:sldId id="282" r:id="rId7"/>
    <p:sldId id="286" r:id="rId8"/>
    <p:sldId id="285" r:id="rId9"/>
    <p:sldId id="284" r:id="rId10"/>
  </p:sldIdLst>
  <p:sldSz cx="9144000" cy="6858000" type="screen4x3"/>
  <p:notesSz cx="6858000" cy="9144000"/>
  <p:embeddedFontLst>
    <p:embeddedFont>
      <p:font typeface="Calibri" panose="020F0502020204030204" pitchFamily="34" charset="0"/>
      <p:regular r:id="rId13"/>
      <p:bold r:id="rId14"/>
      <p:italic r:id="rId15"/>
      <p:boldItalic r:id="rId16"/>
    </p:embeddedFont>
    <p:embeddedFont>
      <p:font typeface="Comic Sans MS" panose="030F0702030302020204" pitchFamily="66" charset="0"/>
      <p:regular r:id="rId17"/>
      <p:bold r:id="rId18"/>
      <p:italic r:id="rId19"/>
      <p:boldItalic r:id="rId20"/>
    </p:embeddedFont>
    <p:embeddedFont>
      <p:font typeface="Twinkl" panose="020B0604020202020204" charset="0"/>
      <p:regular r:id="rId21"/>
      <p:bold r:id="rId22"/>
    </p:embeddedFont>
    <p:embeddedFont>
      <p:font typeface="Twinkl SemiBold" charset="0"/>
      <p:bold r:id="rId2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  <p15:guide id="4" pos="340" userDrawn="1">
          <p15:clr>
            <a:srgbClr val="A4A3A4"/>
          </p15:clr>
        </p15:guide>
        <p15:guide id="5" orient="horz" pos="3974" userDrawn="1">
          <p15:clr>
            <a:srgbClr val="A4A3A4"/>
          </p15:clr>
        </p15:guide>
        <p15:guide id="6" pos="5420" userDrawn="1">
          <p15:clr>
            <a:srgbClr val="A4A3A4"/>
          </p15:clr>
        </p15:guide>
        <p15:guide id="7" orient="horz" pos="346" userDrawn="1">
          <p15:clr>
            <a:srgbClr val="A4A3A4"/>
          </p15:clr>
        </p15:guide>
        <p15:guide id="8" pos="476" userDrawn="1">
          <p15:clr>
            <a:srgbClr val="A4A3A4"/>
          </p15:clr>
        </p15:guide>
        <p15:guide id="9" orient="horz" pos="482" userDrawn="1">
          <p15:clr>
            <a:srgbClr val="A4A3A4"/>
          </p15:clr>
        </p15:guide>
        <p15:guide id="10" orient="horz" pos="3838" userDrawn="1">
          <p15:clr>
            <a:srgbClr val="A4A3A4"/>
          </p15:clr>
        </p15:guide>
        <p15:guide id="11" pos="5284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DE1E5A"/>
    <a:srgbClr val="18A0DB"/>
    <a:srgbClr val="BC0105"/>
    <a:srgbClr val="4DB1E3"/>
    <a:srgbClr val="80C1EB"/>
    <a:srgbClr val="ACDDFC"/>
    <a:srgbClr val="4AA1D9"/>
    <a:srgbClr val="21A6F9"/>
    <a:srgbClr val="1C1C1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 showGuides="1">
      <p:cViewPr varScale="1">
        <p:scale>
          <a:sx n="63" d="100"/>
          <a:sy n="63" d="100"/>
        </p:scale>
        <p:origin x="72" y="835"/>
      </p:cViewPr>
      <p:guideLst>
        <p:guide orient="horz" pos="2160"/>
        <p:guide pos="2880"/>
        <p:guide pos="340"/>
        <p:guide orient="horz" pos="3974"/>
        <p:guide pos="5420"/>
        <p:guide orient="horz" pos="346"/>
        <p:guide pos="476"/>
        <p:guide orient="horz" pos="482"/>
        <p:guide orient="horz" pos="3838"/>
        <p:guide pos="5284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 showGuides="1">
      <p:cViewPr varScale="1">
        <p:scale>
          <a:sx n="77" d="100"/>
          <a:sy n="77" d="100"/>
        </p:scale>
        <p:origin x="2646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font" Target="fonts/font6.fntdata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font" Target="fonts/font9.fntdata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17" Type="http://schemas.openxmlformats.org/officeDocument/2006/relationships/font" Target="fonts/font5.fntdata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font" Target="fonts/font8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23" Type="http://schemas.openxmlformats.org/officeDocument/2006/relationships/font" Target="fonts/font11.fntdata"/><Relationship Id="rId10" Type="http://schemas.openxmlformats.org/officeDocument/2006/relationships/slide" Target="slides/slide9.xml"/><Relationship Id="rId19" Type="http://schemas.openxmlformats.org/officeDocument/2006/relationships/font" Target="fonts/font7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Relationship Id="rId22" Type="http://schemas.openxmlformats.org/officeDocument/2006/relationships/font" Target="fonts/font10.fntdata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34F151-63AC-41CE-96F5-7702E930870C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76B846-B279-40AC-BFF5-DBC4013370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539701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02C5D1-7818-41B5-ABAD-5E4B38A5388F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521341-850D-40E1-BB3D-87946DC9B0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70487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22767" y="6196125"/>
            <a:ext cx="576495" cy="580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0407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Box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 userDrawn="1"/>
        </p:nvSpPr>
        <p:spPr bwMode="auto">
          <a:xfrm>
            <a:off x="457198" y="438151"/>
            <a:ext cx="8220075" cy="5957887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350" dirty="0">
                <a:latin typeface="Twinkl" pitchFamily="50" charset="0"/>
              </a:rPr>
              <a:t> </a:t>
            </a: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72497" y="5734211"/>
            <a:ext cx="576495" cy="580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98710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/>
          <p:cNvSpPr/>
          <p:nvPr userDrawn="1"/>
        </p:nvSpPr>
        <p:spPr bwMode="auto">
          <a:xfrm>
            <a:off x="457198" y="438151"/>
            <a:ext cx="8220075" cy="5957887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350" dirty="0">
                <a:latin typeface="Twinkl" pitchFamily="50" charset="0"/>
              </a:rPr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457198" y="478895"/>
            <a:ext cx="8220075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0794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im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/>
          <p:cNvSpPr/>
          <p:nvPr userDrawn="1"/>
        </p:nvSpPr>
        <p:spPr bwMode="auto">
          <a:xfrm>
            <a:off x="503239" y="2930434"/>
            <a:ext cx="8137524" cy="3414803"/>
          </a:xfrm>
          <a:prstGeom prst="roundRect">
            <a:avLst>
              <a:gd name="adj" fmla="val 6409"/>
            </a:avLst>
          </a:prstGeom>
          <a:solidFill>
            <a:srgbClr val="FFF9E7"/>
          </a:solidFill>
          <a:ln w="25400" cap="rnd">
            <a:solidFill>
              <a:srgbClr val="FEFBD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350" dirty="0">
                <a:latin typeface="Twinkl" pitchFamily="50" charset="0"/>
              </a:rPr>
              <a:t> </a:t>
            </a:r>
          </a:p>
        </p:txBody>
      </p:sp>
      <p:sp>
        <p:nvSpPr>
          <p:cNvPr id="8" name="Rounded Rectangle 7"/>
          <p:cNvSpPr/>
          <p:nvPr userDrawn="1"/>
        </p:nvSpPr>
        <p:spPr bwMode="auto">
          <a:xfrm>
            <a:off x="503239" y="512763"/>
            <a:ext cx="8137524" cy="2193019"/>
          </a:xfrm>
          <a:prstGeom prst="roundRect">
            <a:avLst>
              <a:gd name="adj" fmla="val 6409"/>
            </a:avLst>
          </a:prstGeom>
          <a:solidFill>
            <a:srgbClr val="FFF9E7"/>
          </a:solidFill>
          <a:ln w="25400" cap="rnd">
            <a:solidFill>
              <a:srgbClr val="FEFBD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350" dirty="0">
                <a:latin typeface="Twinkl" pitchFamily="50" charset="0"/>
              </a:rPr>
              <a:t> </a:t>
            </a:r>
          </a:p>
        </p:txBody>
      </p:sp>
      <p:sp>
        <p:nvSpPr>
          <p:cNvPr id="9" name="Title 1"/>
          <p:cNvSpPr txBox="1">
            <a:spLocks/>
          </p:cNvSpPr>
          <p:nvPr userDrawn="1"/>
        </p:nvSpPr>
        <p:spPr>
          <a:xfrm>
            <a:off x="628650" y="3071286"/>
            <a:ext cx="7886700" cy="540000"/>
          </a:xfrm>
          <a:prstGeom prst="rect">
            <a:avLst/>
          </a:prstGeom>
        </p:spPr>
        <p:txBody>
          <a:bodyPr lIns="0" tIns="0" rIns="0" bIns="0" anchor="ctr" anchorCtr="1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Sassoon Infant Md" panose="02000603050000020003" pitchFamily="50" charset="0"/>
                <a:ea typeface="+mj-ea"/>
                <a:cs typeface="+mj-cs"/>
              </a:defRPr>
            </a:lvl1pPr>
          </a:lstStyle>
          <a:p>
            <a:r>
              <a:rPr lang="en-US" sz="3600" dirty="0">
                <a:latin typeface="Twinkl" pitchFamily="50" charset="0"/>
              </a:rPr>
              <a:t>Success Criteria</a:t>
            </a:r>
          </a:p>
        </p:txBody>
      </p:sp>
      <p:sp>
        <p:nvSpPr>
          <p:cNvPr id="10" name="Title 1"/>
          <p:cNvSpPr txBox="1">
            <a:spLocks/>
          </p:cNvSpPr>
          <p:nvPr userDrawn="1"/>
        </p:nvSpPr>
        <p:spPr>
          <a:xfrm>
            <a:off x="628648" y="734785"/>
            <a:ext cx="7886700" cy="540000"/>
          </a:xfrm>
          <a:prstGeom prst="rect">
            <a:avLst/>
          </a:prstGeom>
        </p:spPr>
        <p:txBody>
          <a:bodyPr lIns="0" tIns="0" rIns="0" bIns="0" anchor="ctr" anchorCtr="1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Sassoon Infant Md" panose="02000603050000020003" pitchFamily="50" charset="0"/>
                <a:ea typeface="+mj-ea"/>
                <a:cs typeface="+mj-cs"/>
              </a:defRPr>
            </a:lvl1pPr>
          </a:lstStyle>
          <a:p>
            <a:r>
              <a:rPr lang="en-US" sz="3600" dirty="0">
                <a:latin typeface="Twinkl" pitchFamily="50" charset="0"/>
              </a:rPr>
              <a:t>Aim</a:t>
            </a:r>
          </a:p>
        </p:txBody>
      </p:sp>
      <p:sp>
        <p:nvSpPr>
          <p:cNvPr id="11" name="Content Placeholder 15"/>
          <p:cNvSpPr>
            <a:spLocks noGrp="1"/>
          </p:cNvSpPr>
          <p:nvPr>
            <p:ph idx="1"/>
          </p:nvPr>
        </p:nvSpPr>
        <p:spPr>
          <a:xfrm>
            <a:off x="628650" y="1127760"/>
            <a:ext cx="7886700" cy="1409700"/>
          </a:xfrm>
        </p:spPr>
        <p:txBody>
          <a:bodyPr>
            <a:normAutofit fontScale="92500" lnSpcReduction="10000"/>
          </a:bodyPr>
          <a:lstStyle>
            <a:lvl1pPr>
              <a:defRPr>
                <a:latin typeface="Twinkl" pitchFamily="50" charset="0"/>
              </a:defRPr>
            </a:lvl1pPr>
            <a:lvl2pPr>
              <a:defRPr/>
            </a:lvl2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2" name="Content Placeholder 15"/>
          <p:cNvSpPr txBox="1">
            <a:spLocks/>
          </p:cNvSpPr>
          <p:nvPr userDrawn="1"/>
        </p:nvSpPr>
        <p:spPr>
          <a:xfrm>
            <a:off x="628650" y="3466803"/>
            <a:ext cx="7886700" cy="1409700"/>
          </a:xfrm>
          <a:prstGeom prst="rect">
            <a:avLst/>
          </a:prstGeom>
          <a:noFill/>
          <a:ln w="25400">
            <a:noFill/>
          </a:ln>
        </p:spPr>
        <p:txBody>
          <a:bodyPr vert="horz" lIns="180000" tIns="252000" rIns="252000" bIns="18000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1C1C1C"/>
                </a:solidFill>
                <a:latin typeface="Sassoon Infant Rg" panose="02000503030000020003" pitchFamily="50" charset="0"/>
                <a:ea typeface="Sassoon Infant Rg" panose="02000503030000020003" pitchFamily="50" charset="0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1C1C1C"/>
                </a:solidFill>
                <a:latin typeface="Sassoon Infant Rg" panose="02000503030000020003" pitchFamily="50" charset="0"/>
                <a:ea typeface="Sassoon Infant Rg" panose="02000503030000020003" pitchFamily="50" charset="0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rgbClr val="1C1C1C"/>
                </a:solidFill>
                <a:latin typeface="Sassoon Infant Rg" panose="02000503030000020003" pitchFamily="50" charset="0"/>
                <a:ea typeface="Sassoon Infant Rg" panose="02000503030000020003" pitchFamily="50" charset="0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rgbClr val="1C1C1C"/>
                </a:solidFill>
                <a:latin typeface="Sassoon Infant Rg" panose="02000503030000020003" pitchFamily="50" charset="0"/>
                <a:ea typeface="Sassoon Infant Rg" panose="02000503030000020003" pitchFamily="50" charset="0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rgbClr val="1C1C1C"/>
                </a:solidFill>
                <a:latin typeface="Sassoon Infant Rg" panose="02000503030000020003" pitchFamily="50" charset="0"/>
                <a:ea typeface="Sassoon Infant Rg" panose="02000503030000020003" pitchFamily="50" charset="0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latin typeface="Twinkl" pitchFamily="50" charset="0"/>
              </a:rPr>
              <a:t>Statement 1 Lorem ipsum </a:t>
            </a:r>
            <a:r>
              <a:rPr lang="en-GB" dirty="0" err="1">
                <a:latin typeface="Twinkl" pitchFamily="50" charset="0"/>
              </a:rPr>
              <a:t>dolor</a:t>
            </a:r>
            <a:r>
              <a:rPr lang="en-GB" dirty="0">
                <a:latin typeface="Twinkl" pitchFamily="50" charset="0"/>
              </a:rPr>
              <a:t> sit </a:t>
            </a:r>
            <a:r>
              <a:rPr lang="en-GB" dirty="0" err="1">
                <a:latin typeface="Twinkl" pitchFamily="50" charset="0"/>
              </a:rPr>
              <a:t>amet</a:t>
            </a:r>
            <a:r>
              <a:rPr lang="en-GB" dirty="0">
                <a:latin typeface="Twinkl" pitchFamily="50" charset="0"/>
              </a:rPr>
              <a:t>, </a:t>
            </a:r>
            <a:r>
              <a:rPr lang="en-GB" dirty="0" err="1">
                <a:latin typeface="Twinkl" pitchFamily="50" charset="0"/>
              </a:rPr>
              <a:t>consectetur</a:t>
            </a:r>
            <a:r>
              <a:rPr lang="en-GB" dirty="0">
                <a:latin typeface="Twinkl" pitchFamily="50" charset="0"/>
              </a:rPr>
              <a:t> </a:t>
            </a:r>
            <a:r>
              <a:rPr lang="en-GB" dirty="0" err="1">
                <a:latin typeface="Twinkl" pitchFamily="50" charset="0"/>
              </a:rPr>
              <a:t>adipiscing</a:t>
            </a:r>
            <a:r>
              <a:rPr lang="en-GB" dirty="0">
                <a:latin typeface="Twinkl" pitchFamily="50" charset="0"/>
              </a:rPr>
              <a:t> </a:t>
            </a:r>
            <a:r>
              <a:rPr lang="en-GB" dirty="0" err="1">
                <a:latin typeface="Twinkl" pitchFamily="50" charset="0"/>
              </a:rPr>
              <a:t>elit</a:t>
            </a:r>
            <a:r>
              <a:rPr lang="en-GB" dirty="0">
                <a:latin typeface="Twinkl" pitchFamily="50" charset="0"/>
              </a:rPr>
              <a:t>.</a:t>
            </a:r>
          </a:p>
          <a:p>
            <a:r>
              <a:rPr lang="en-GB" dirty="0">
                <a:latin typeface="Twinkl" pitchFamily="50" charset="0"/>
              </a:rPr>
              <a:t>Statement 2</a:t>
            </a:r>
          </a:p>
          <a:p>
            <a:pPr lvl="1"/>
            <a:r>
              <a:rPr lang="en-GB" dirty="0">
                <a:latin typeface="Twinkl" pitchFamily="50" charset="0"/>
              </a:rPr>
              <a:t>Sub statement</a:t>
            </a:r>
          </a:p>
        </p:txBody>
      </p:sp>
    </p:spTree>
    <p:extLst>
      <p:ext uri="{BB962C8B-B14F-4D97-AF65-F5344CB8AC3E}">
        <p14:creationId xmlns:p14="http://schemas.microsoft.com/office/powerpoint/2010/main" val="22575232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nd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22767" y="6196125"/>
            <a:ext cx="576495" cy="580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9737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9745" y="695325"/>
            <a:ext cx="8164510" cy="1150938"/>
          </a:xfrm>
          <a:prstGeom prst="roundRect">
            <a:avLst>
              <a:gd name="adj" fmla="val 9641"/>
            </a:avLst>
          </a:prstGeom>
          <a:noFill/>
          <a:ln w="25400">
            <a:noFill/>
          </a:ln>
        </p:spPr>
        <p:txBody>
          <a:bodyPr vert="horz" lIns="252000" tIns="252000" rIns="252000" bIns="252000" rtlCol="0" anchor="ctr" anchorCtr="1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745" y="1957386"/>
            <a:ext cx="8164510" cy="4387851"/>
          </a:xfrm>
          <a:prstGeom prst="roundRect">
            <a:avLst>
              <a:gd name="adj" fmla="val 2585"/>
            </a:avLst>
          </a:prstGeom>
          <a:noFill/>
          <a:ln w="25400">
            <a:noFill/>
          </a:ln>
        </p:spPr>
        <p:txBody>
          <a:bodyPr vert="horz" lIns="252000" tIns="252000" rIns="252000" bIns="25200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892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7" r:id="rId2"/>
    <p:sldLayoutId id="2147483662" r:id="rId3"/>
    <p:sldLayoutId id="2147483663" r:id="rId4"/>
    <p:sldLayoutId id="2147483666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rgbClr val="1C1C1C"/>
          </a:solidFill>
          <a:latin typeface="Twinkl" pitchFamily="50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rgbClr val="1C1C1C"/>
          </a:solidFill>
          <a:latin typeface="Twinkl" pitchFamily="50" charset="0"/>
          <a:ea typeface="Sassoon Infant Rg" panose="02000503030000020003" pitchFamily="50" charset="0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rgbClr val="1C1C1C"/>
          </a:solidFill>
          <a:latin typeface="Twinkl" pitchFamily="50" charset="0"/>
          <a:ea typeface="Sassoon Infant Rg" panose="02000503030000020003" pitchFamily="50" charset="0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rgbClr val="1C1C1C"/>
          </a:solidFill>
          <a:latin typeface="Twinkl" pitchFamily="50" charset="0"/>
          <a:ea typeface="Sassoon Infant Rg" panose="02000503030000020003" pitchFamily="50" charset="0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rgbClr val="1C1C1C"/>
          </a:solidFill>
          <a:latin typeface="Twinkl" pitchFamily="50" charset="0"/>
          <a:ea typeface="Sassoon Infant Rg" panose="02000503030000020003" pitchFamily="50" charset="0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rgbClr val="1C1C1C"/>
          </a:solidFill>
          <a:latin typeface="Twinkl" pitchFamily="50" charset="0"/>
          <a:ea typeface="Sassoon Infant Rg" panose="02000503030000020003" pitchFamily="50" charset="0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288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slide" Target="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slide" Target="slide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slide" Target="slide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T3Y9E31yFGo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TfEoVxy7VDQ" TargetMode="External"/><Relationship Id="rId2" Type="http://schemas.openxmlformats.org/officeDocument/2006/relationships/hyperlink" Target="https://www.youtube.com/watch?v=S87jWwzvwd8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www.youtube.com/watch?v=d-S1o5OmMMo" TargetMode="External"/><Relationship Id="rId5" Type="http://schemas.openxmlformats.org/officeDocument/2006/relationships/hyperlink" Target="https://www.youtube.com/watch?v=BvBtS0e0CEM" TargetMode="External"/><Relationship Id="rId4" Type="http://schemas.openxmlformats.org/officeDocument/2006/relationships/hyperlink" Target="https://www.youtube.com/watch?v=y7ZEVA5dy-Y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ACF9C16D-B26F-4D74-9414-4CDA1C3C7219}"/>
              </a:ext>
            </a:extLst>
          </p:cNvPr>
          <p:cNvSpPr txBox="1"/>
          <p:nvPr/>
        </p:nvSpPr>
        <p:spPr>
          <a:xfrm>
            <a:off x="2560320" y="1645920"/>
            <a:ext cx="523036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err="1">
                <a:latin typeface="Comic Sans MS" panose="030F0702030302020204" pitchFamily="66" charset="0"/>
              </a:rPr>
              <a:t>Cerddoriaeth</a:t>
            </a:r>
            <a:r>
              <a:rPr lang="en-GB" sz="3000" dirty="0">
                <a:latin typeface="Comic Sans MS" panose="030F0702030302020204" pitchFamily="66" charset="0"/>
              </a:rPr>
              <a:t> </a:t>
            </a:r>
            <a:r>
              <a:rPr lang="en-GB" sz="3000" dirty="0" err="1">
                <a:latin typeface="Comic Sans MS" panose="030F0702030302020204" pitchFamily="66" charset="0"/>
              </a:rPr>
              <a:t>Gymraeg</a:t>
            </a:r>
            <a:r>
              <a:rPr lang="en-GB" sz="3000" dirty="0">
                <a:latin typeface="Comic Sans MS" panose="030F0702030302020204" pitchFamily="66" charset="0"/>
              </a:rPr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55AC2AF-E101-409E-A987-D80C125E3FA4}"/>
              </a:ext>
            </a:extLst>
          </p:cNvPr>
          <p:cNvSpPr txBox="1"/>
          <p:nvPr/>
        </p:nvSpPr>
        <p:spPr>
          <a:xfrm>
            <a:off x="694944" y="2718816"/>
            <a:ext cx="79491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err="1">
                <a:latin typeface="Comic Sans MS" panose="030F0702030302020204" pitchFamily="66" charset="0"/>
              </a:rPr>
              <a:t>Dydd</a:t>
            </a:r>
            <a:r>
              <a:rPr lang="en-GB" sz="4000" dirty="0">
                <a:latin typeface="Comic Sans MS" panose="030F0702030302020204" pitchFamily="66" charset="0"/>
              </a:rPr>
              <a:t> </a:t>
            </a:r>
            <a:r>
              <a:rPr lang="en-GB" sz="4000" dirty="0" err="1">
                <a:latin typeface="Comic Sans MS" panose="030F0702030302020204" pitchFamily="66" charset="0"/>
              </a:rPr>
              <a:t>Iau</a:t>
            </a:r>
            <a:r>
              <a:rPr lang="en-GB" sz="4000" dirty="0">
                <a:latin typeface="Comic Sans MS" panose="030F0702030302020204" pitchFamily="66" charset="0"/>
              </a:rPr>
              <a:t> 7ain </a:t>
            </a:r>
            <a:r>
              <a:rPr lang="en-GB" sz="4000" dirty="0" err="1">
                <a:latin typeface="Comic Sans MS" panose="030F0702030302020204" pitchFamily="66" charset="0"/>
              </a:rPr>
              <a:t>Chwefror</a:t>
            </a:r>
            <a:r>
              <a:rPr lang="en-GB" sz="4000" dirty="0">
                <a:latin typeface="Comic Sans MS" panose="030F0702030302020204" pitchFamily="66" charset="0"/>
              </a:rPr>
              <a:t> 2020 </a:t>
            </a:r>
          </a:p>
        </p:txBody>
      </p:sp>
    </p:spTree>
    <p:extLst>
      <p:ext uri="{BB962C8B-B14F-4D97-AF65-F5344CB8AC3E}">
        <p14:creationId xmlns:p14="http://schemas.microsoft.com/office/powerpoint/2010/main" val="753103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370B1-5000-4E5C-812A-DEE3EA2373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E945749D-EE9D-4C03-9748-4F96E3BD18B8}"/>
              </a:ext>
            </a:extLst>
          </p:cNvPr>
          <p:cNvGrpSpPr/>
          <p:nvPr/>
        </p:nvGrpSpPr>
        <p:grpSpPr>
          <a:xfrm>
            <a:off x="661530" y="1882726"/>
            <a:ext cx="1936750" cy="3477358"/>
            <a:chOff x="877764" y="1797001"/>
            <a:chExt cx="1936750" cy="3477358"/>
          </a:xfrm>
        </p:grpSpPr>
        <p:pic>
          <p:nvPicPr>
            <p:cNvPr id="4" name="Picture 3">
              <a:hlinkClick r:id="rId4" action="ppaction://hlinksldjump"/>
              <a:extLst>
                <a:ext uri="{FF2B5EF4-FFF2-40B4-BE49-F238E27FC236}">
                  <a16:creationId xmlns:a16="http://schemas.microsoft.com/office/drawing/2014/main" id="{D3CBE905-741C-4E82-AF54-D5FF53F467D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82096" y="1797001"/>
              <a:ext cx="1528086" cy="2744668"/>
            </a:xfrm>
            <a:prstGeom prst="rect">
              <a:avLst/>
            </a:prstGeom>
          </p:spPr>
        </p:pic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0E480EBC-2B8C-4630-9846-6AD21429D20B}"/>
                </a:ext>
              </a:extLst>
            </p:cNvPr>
            <p:cNvSpPr txBox="1"/>
            <p:nvPr/>
          </p:nvSpPr>
          <p:spPr>
            <a:xfrm>
              <a:off x="877764" y="4628028"/>
              <a:ext cx="193675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3600" b="1" dirty="0" err="1">
                  <a:ln w="12700">
                    <a:solidFill>
                      <a:schemeClr val="tx1"/>
                    </a:solidFill>
                  </a:ln>
                </a:rPr>
                <a:t>ffidil</a:t>
              </a:r>
              <a:endParaRPr lang="en-GB" sz="3600" b="1" dirty="0">
                <a:ln w="12700">
                  <a:solidFill>
                    <a:schemeClr val="tx1"/>
                  </a:solidFill>
                </a:ln>
              </a:endParaRPr>
            </a:p>
          </p:txBody>
        </p:sp>
      </p:grpSp>
      <p:pic>
        <p:nvPicPr>
          <p:cNvPr id="6" name="Violin">
            <a:hlinkClick r:id="" action="ppaction://media"/>
            <a:extLst>
              <a:ext uri="{FF2B5EF4-FFF2-40B4-BE49-F238E27FC236}">
                <a16:creationId xmlns:a16="http://schemas.microsoft.com/office/drawing/2014/main" id="{C957643C-9999-4D3A-BF81-F38AF511FF7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233127" y="1981687"/>
            <a:ext cx="4527550" cy="2546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6897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370B1-5000-4E5C-812A-DEE3EA2373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ACC9843-79CF-4425-ADB4-6C1540BA6E98}"/>
              </a:ext>
            </a:extLst>
          </p:cNvPr>
          <p:cNvGrpSpPr/>
          <p:nvPr/>
        </p:nvGrpSpPr>
        <p:grpSpPr>
          <a:xfrm>
            <a:off x="624306" y="2727073"/>
            <a:ext cx="3244148" cy="2695573"/>
            <a:chOff x="3088695" y="1704241"/>
            <a:chExt cx="3244148" cy="2695573"/>
          </a:xfrm>
        </p:grpSpPr>
        <p:pic>
          <p:nvPicPr>
            <p:cNvPr id="4" name="Picture 3">
              <a:hlinkClick r:id="rId4" action="ppaction://hlinksldjump"/>
              <a:extLst>
                <a:ext uri="{FF2B5EF4-FFF2-40B4-BE49-F238E27FC236}">
                  <a16:creationId xmlns:a16="http://schemas.microsoft.com/office/drawing/2014/main" id="{00925121-7BAB-45EB-833B-EC850BB79F9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088695" y="1704241"/>
              <a:ext cx="3244148" cy="1933676"/>
            </a:xfrm>
            <a:prstGeom prst="rect">
              <a:avLst/>
            </a:prstGeom>
          </p:spPr>
        </p:pic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2C419A16-DB36-4D10-9812-9ED697736474}"/>
                </a:ext>
              </a:extLst>
            </p:cNvPr>
            <p:cNvSpPr txBox="1"/>
            <p:nvPr/>
          </p:nvSpPr>
          <p:spPr>
            <a:xfrm>
              <a:off x="3300177" y="3753483"/>
              <a:ext cx="193675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3600" b="1" dirty="0" err="1">
                  <a:ln w="12700">
                    <a:solidFill>
                      <a:schemeClr val="tx1"/>
                    </a:solidFill>
                  </a:ln>
                </a:rPr>
                <a:t>gitâr</a:t>
              </a:r>
              <a:endParaRPr lang="en-GB" sz="3600" b="1" dirty="0">
                <a:ln w="12700">
                  <a:solidFill>
                    <a:schemeClr val="tx1"/>
                  </a:solidFill>
                </a:ln>
              </a:endParaRPr>
            </a:p>
          </p:txBody>
        </p:sp>
      </p:grpSp>
      <p:pic>
        <p:nvPicPr>
          <p:cNvPr id="6" name="Guitar">
            <a:hlinkClick r:id="" action="ppaction://media"/>
            <a:extLst>
              <a:ext uri="{FF2B5EF4-FFF2-40B4-BE49-F238E27FC236}">
                <a16:creationId xmlns:a16="http://schemas.microsoft.com/office/drawing/2014/main" id="{50FD3262-3544-44F9-86FA-4B5A10ACB9B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136720" y="2197251"/>
            <a:ext cx="4382974" cy="2463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3132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370B1-5000-4E5C-812A-DEE3EA2373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hlinkClick r:id="" action="ppaction://noaction"/>
            <a:extLst>
              <a:ext uri="{FF2B5EF4-FFF2-40B4-BE49-F238E27FC236}">
                <a16:creationId xmlns:a16="http://schemas.microsoft.com/office/drawing/2014/main" id="{E38315DE-4809-4DC2-982E-B9AB2A1A89C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850" y="2656711"/>
            <a:ext cx="2405879" cy="154457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3E077D0-E954-45BD-BF1F-CFE02C0DF7B3}"/>
              </a:ext>
            </a:extLst>
          </p:cNvPr>
          <p:cNvSpPr txBox="1"/>
          <p:nvPr/>
        </p:nvSpPr>
        <p:spPr>
          <a:xfrm>
            <a:off x="1261979" y="4397113"/>
            <a:ext cx="19367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err="1">
                <a:ln w="12700">
                  <a:solidFill>
                    <a:schemeClr val="tx1"/>
                  </a:solidFill>
                </a:ln>
              </a:rPr>
              <a:t>ffliwt</a:t>
            </a:r>
            <a:endParaRPr lang="en-GB" sz="3600" b="1" dirty="0">
              <a:ln w="12700">
                <a:solidFill>
                  <a:schemeClr val="tx1"/>
                </a:solidFill>
              </a:ln>
            </a:endParaRPr>
          </a:p>
        </p:txBody>
      </p:sp>
      <p:pic>
        <p:nvPicPr>
          <p:cNvPr id="8" name="Flute">
            <a:hlinkClick r:id="" action="ppaction://media"/>
            <a:extLst>
              <a:ext uri="{FF2B5EF4-FFF2-40B4-BE49-F238E27FC236}">
                <a16:creationId xmlns:a16="http://schemas.microsoft.com/office/drawing/2014/main" id="{A79949FE-A5A9-439C-ABF6-D92DDFDE5FA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865832" y="2137718"/>
            <a:ext cx="4591219" cy="2582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187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370B1-5000-4E5C-812A-DEE3EA2373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hlinkClick r:id="" action="ppaction://noaction"/>
            <a:extLst>
              <a:ext uri="{FF2B5EF4-FFF2-40B4-BE49-F238E27FC236}">
                <a16:creationId xmlns:a16="http://schemas.microsoft.com/office/drawing/2014/main" id="{7F180E32-B531-4BD6-84EA-13CC69EA1A6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270" y="2613026"/>
            <a:ext cx="3232790" cy="205739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E3F0B8F-82C5-484C-9E9F-3340387C5E2B}"/>
              </a:ext>
            </a:extLst>
          </p:cNvPr>
          <p:cNvSpPr txBox="1"/>
          <p:nvPr/>
        </p:nvSpPr>
        <p:spPr>
          <a:xfrm>
            <a:off x="1300290" y="5060508"/>
            <a:ext cx="19367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err="1">
                <a:ln w="12700">
                  <a:solidFill>
                    <a:schemeClr val="tx1"/>
                  </a:solidFill>
                </a:ln>
              </a:rPr>
              <a:t>drwm</a:t>
            </a:r>
            <a:endParaRPr lang="en-GB" sz="3600" b="1" dirty="0">
              <a:ln w="12700">
                <a:solidFill>
                  <a:schemeClr val="tx1"/>
                </a:solidFill>
              </a:ln>
            </a:endParaRPr>
          </a:p>
        </p:txBody>
      </p:sp>
      <p:pic>
        <p:nvPicPr>
          <p:cNvPr id="5" name="Drums">
            <a:hlinkClick r:id="" action="ppaction://media"/>
            <a:extLst>
              <a:ext uri="{FF2B5EF4-FFF2-40B4-BE49-F238E27FC236}">
                <a16:creationId xmlns:a16="http://schemas.microsoft.com/office/drawing/2014/main" id="{0A84E6F0-97D3-4B2E-AEED-2E33D3BA946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403124" y="1954466"/>
            <a:ext cx="3641599" cy="2731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5342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1FC85B-745C-4FAB-8E7A-123A5B9187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87A07E7E-AFF0-43F7-83CD-9FC0CCC2D042}"/>
              </a:ext>
            </a:extLst>
          </p:cNvPr>
          <p:cNvGrpSpPr/>
          <p:nvPr/>
        </p:nvGrpSpPr>
        <p:grpSpPr>
          <a:xfrm>
            <a:off x="819309" y="2585775"/>
            <a:ext cx="2645547" cy="3103873"/>
            <a:chOff x="5648325" y="3818102"/>
            <a:chExt cx="2645547" cy="3103873"/>
          </a:xfrm>
        </p:grpSpPr>
        <p:pic>
          <p:nvPicPr>
            <p:cNvPr id="5" name="Picture 4">
              <a:hlinkClick r:id="rId4" action="ppaction://hlinksldjump"/>
              <a:extLst>
                <a:ext uri="{FF2B5EF4-FFF2-40B4-BE49-F238E27FC236}">
                  <a16:creationId xmlns:a16="http://schemas.microsoft.com/office/drawing/2014/main" id="{558CE012-6439-4AD1-A96A-A1EBCBD2835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648325" y="3818102"/>
              <a:ext cx="2645547" cy="2354765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09749D02-99D5-4509-AD8F-D226CF46F6A8}"/>
                </a:ext>
              </a:extLst>
            </p:cNvPr>
            <p:cNvSpPr txBox="1"/>
            <p:nvPr/>
          </p:nvSpPr>
          <p:spPr>
            <a:xfrm>
              <a:off x="5856419" y="6275644"/>
              <a:ext cx="193675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3600" b="1" dirty="0">
                  <a:ln w="12700">
                    <a:solidFill>
                      <a:schemeClr val="tx1"/>
                    </a:solidFill>
                  </a:ln>
                </a:rPr>
                <a:t>piano</a:t>
              </a:r>
            </a:p>
          </p:txBody>
        </p:sp>
      </p:grpSp>
      <p:pic>
        <p:nvPicPr>
          <p:cNvPr id="7" name="Piano">
            <a:hlinkClick r:id="" action="ppaction://media"/>
            <a:extLst>
              <a:ext uri="{FF2B5EF4-FFF2-40B4-BE49-F238E27FC236}">
                <a16:creationId xmlns:a16="http://schemas.microsoft.com/office/drawing/2014/main" id="{A079303E-9BC9-4FC6-9D65-C3CA98F1B12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690122" y="2333595"/>
            <a:ext cx="4634569" cy="2606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2279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445E3-9048-496F-BADF-FE5B8F410C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. Harp clipart animated">
            <a:extLst>
              <a:ext uri="{FF2B5EF4-FFF2-40B4-BE49-F238E27FC236}">
                <a16:creationId xmlns:a16="http://schemas.microsoft.com/office/drawing/2014/main" id="{95D725EF-6D8E-45B1-84AF-4E49542F39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4173" y="2109216"/>
            <a:ext cx="2186770" cy="3218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5FBC307D-8136-499F-9E0E-34560544454A}"/>
              </a:ext>
            </a:extLst>
          </p:cNvPr>
          <p:cNvSpPr/>
          <p:nvPr/>
        </p:nvSpPr>
        <p:spPr>
          <a:xfrm>
            <a:off x="0" y="5388864"/>
            <a:ext cx="4328160" cy="7848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1" cap="none" spc="0" dirty="0" err="1">
                <a:ln w="10160">
                  <a:solidFill>
                    <a:schemeClr val="tx1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Telyn</a:t>
            </a:r>
            <a:r>
              <a:rPr lang="en-US" sz="45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94637E9-F12B-400D-B81F-19857F58C1B9}"/>
              </a:ext>
            </a:extLst>
          </p:cNvPr>
          <p:cNvSpPr/>
          <p:nvPr/>
        </p:nvSpPr>
        <p:spPr>
          <a:xfrm>
            <a:off x="3956304" y="3215563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hlinkClick r:id="rId3"/>
              </a:rPr>
              <a:t>https://</a:t>
            </a:r>
            <a:r>
              <a:rPr lang="en-GB" dirty="0" err="1">
                <a:hlinkClick r:id="rId3"/>
              </a:rPr>
              <a:t>www.youtube.com</a:t>
            </a:r>
            <a:r>
              <a:rPr lang="en-GB" dirty="0">
                <a:hlinkClick r:id="rId3"/>
              </a:rPr>
              <a:t>/</a:t>
            </a:r>
            <a:r>
              <a:rPr lang="en-GB" dirty="0" err="1">
                <a:hlinkClick r:id="rId3"/>
              </a:rPr>
              <a:t>watch?v</a:t>
            </a:r>
            <a:r>
              <a:rPr lang="en-GB" dirty="0">
                <a:hlinkClick r:id="rId3"/>
              </a:rPr>
              <a:t>=T3Y9E31yFGo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13659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060197-ABE2-4EA9-9EE7-99871DCF3D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Dydd</a:t>
            </a:r>
            <a:r>
              <a:rPr lang="en-GB" dirty="0"/>
              <a:t> </a:t>
            </a:r>
            <a:r>
              <a:rPr lang="en-GB" dirty="0" err="1"/>
              <a:t>Miwsig</a:t>
            </a:r>
            <a:r>
              <a:rPr lang="en-GB" dirty="0"/>
              <a:t> Cymru </a:t>
            </a:r>
            <a:r>
              <a:rPr lang="en-GB" dirty="0" err="1"/>
              <a:t>Cwis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FA2EDE-A2BB-48B6-BC1A-DD03DABEF9C8}"/>
              </a:ext>
            </a:extLst>
          </p:cNvPr>
          <p:cNvSpPr txBox="1"/>
          <p:nvPr/>
        </p:nvSpPr>
        <p:spPr>
          <a:xfrm>
            <a:off x="1264537" y="1217169"/>
            <a:ext cx="7412736" cy="55245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Comic Sans MS" panose="030F0702030302020204" pitchFamily="66" charset="0"/>
              </a:rPr>
              <a:t>-</a:t>
            </a:r>
            <a:r>
              <a:rPr lang="en-GB" sz="2200" dirty="0">
                <a:latin typeface="Comic Sans MS" panose="030F0702030302020204" pitchFamily="66" charset="0"/>
              </a:rPr>
              <a:t> I will play 5 songs that are by Welsh artists. </a:t>
            </a:r>
          </a:p>
          <a:p>
            <a:endParaRPr lang="en-GB" sz="2200" dirty="0">
              <a:latin typeface="Comic Sans MS" panose="030F0702030302020204" pitchFamily="66" charset="0"/>
            </a:endParaRPr>
          </a:p>
          <a:p>
            <a:r>
              <a:rPr lang="en-GB" sz="2200" dirty="0">
                <a:latin typeface="Comic Sans MS" panose="030F0702030302020204" pitchFamily="66" charset="0"/>
              </a:rPr>
              <a:t>- The songs could be sung by a solo singer or a band.</a:t>
            </a:r>
          </a:p>
          <a:p>
            <a:endParaRPr lang="en-GB" sz="2200" dirty="0">
              <a:latin typeface="Comic Sans MS" panose="030F0702030302020204" pitchFamily="66" charset="0"/>
            </a:endParaRPr>
          </a:p>
          <a:p>
            <a:pPr marL="342900" indent="-342900">
              <a:buFontTx/>
              <a:buChar char="-"/>
            </a:pPr>
            <a:r>
              <a:rPr lang="en-GB" sz="2200" dirty="0">
                <a:latin typeface="Comic Sans MS" panose="030F0702030302020204" pitchFamily="66" charset="0"/>
              </a:rPr>
              <a:t>You need to work as a team to guess who’s singing. </a:t>
            </a:r>
            <a:br>
              <a:rPr lang="en-GB" sz="2200" dirty="0">
                <a:latin typeface="Comic Sans MS" panose="030F0702030302020204" pitchFamily="66" charset="0"/>
              </a:rPr>
            </a:br>
            <a:br>
              <a:rPr lang="en-GB" sz="2200" dirty="0">
                <a:latin typeface="Comic Sans MS" panose="030F0702030302020204" pitchFamily="66" charset="0"/>
              </a:rPr>
            </a:br>
            <a:r>
              <a:rPr lang="en-GB" sz="2200" dirty="0">
                <a:latin typeface="Comic Sans MS" panose="030F0702030302020204" pitchFamily="66" charset="0"/>
              </a:rPr>
              <a:t>- I only need the name of the singer or band but if you know the song title too then write this down. </a:t>
            </a:r>
          </a:p>
          <a:p>
            <a:endParaRPr lang="en-GB" sz="2200" dirty="0">
              <a:latin typeface="Comic Sans MS" panose="030F0702030302020204" pitchFamily="66" charset="0"/>
            </a:endParaRPr>
          </a:p>
          <a:p>
            <a:r>
              <a:rPr lang="en-GB" sz="1500" dirty="0">
                <a:latin typeface="Comic Sans MS" panose="030F0702030302020204" pitchFamily="66" charset="0"/>
              </a:rPr>
              <a:t>Song 1 - </a:t>
            </a:r>
            <a:r>
              <a:rPr lang="en-GB" sz="1500" dirty="0">
                <a:hlinkClick r:id="rId2"/>
              </a:rPr>
              <a:t>https://</a:t>
            </a:r>
            <a:r>
              <a:rPr lang="en-GB" sz="1500" dirty="0" err="1">
                <a:hlinkClick r:id="rId2"/>
              </a:rPr>
              <a:t>www.youtube.com</a:t>
            </a:r>
            <a:r>
              <a:rPr lang="en-GB" sz="1500" dirty="0">
                <a:hlinkClick r:id="rId2"/>
              </a:rPr>
              <a:t>/</a:t>
            </a:r>
            <a:r>
              <a:rPr lang="en-GB" sz="1500" dirty="0" err="1">
                <a:hlinkClick r:id="rId2"/>
              </a:rPr>
              <a:t>watch?v</a:t>
            </a:r>
            <a:r>
              <a:rPr lang="en-GB" sz="1500" dirty="0">
                <a:hlinkClick r:id="rId2"/>
              </a:rPr>
              <a:t>=S87jWwzvwd8</a:t>
            </a:r>
            <a:endParaRPr lang="en-GB" sz="1500" dirty="0"/>
          </a:p>
          <a:p>
            <a:endParaRPr lang="en-GB" sz="1500" dirty="0">
              <a:latin typeface="Comic Sans MS" panose="030F0702030302020204" pitchFamily="66" charset="0"/>
            </a:endParaRPr>
          </a:p>
          <a:p>
            <a:r>
              <a:rPr lang="en-GB" sz="1500" dirty="0">
                <a:latin typeface="Comic Sans MS" panose="030F0702030302020204" pitchFamily="66" charset="0"/>
              </a:rPr>
              <a:t>Song 2 - </a:t>
            </a:r>
            <a:r>
              <a:rPr lang="en-GB" sz="1500" dirty="0">
                <a:hlinkClick r:id="rId3"/>
              </a:rPr>
              <a:t>https://</a:t>
            </a:r>
            <a:r>
              <a:rPr lang="en-GB" sz="1500" dirty="0" err="1">
                <a:hlinkClick r:id="rId3"/>
              </a:rPr>
              <a:t>www.youtube.com</a:t>
            </a:r>
            <a:r>
              <a:rPr lang="en-GB" sz="1500" dirty="0">
                <a:hlinkClick r:id="rId3"/>
              </a:rPr>
              <a:t>/</a:t>
            </a:r>
            <a:r>
              <a:rPr lang="en-GB" sz="1500" dirty="0" err="1">
                <a:hlinkClick r:id="rId3"/>
              </a:rPr>
              <a:t>watch?v</a:t>
            </a:r>
            <a:r>
              <a:rPr lang="en-GB" sz="1500" dirty="0">
                <a:hlinkClick r:id="rId3"/>
              </a:rPr>
              <a:t>=TfEoVxy7VDQ</a:t>
            </a:r>
            <a:endParaRPr lang="en-GB" sz="1500" dirty="0"/>
          </a:p>
          <a:p>
            <a:endParaRPr lang="en-GB" sz="1500" dirty="0"/>
          </a:p>
          <a:p>
            <a:r>
              <a:rPr lang="en-GB" sz="1500" dirty="0">
                <a:latin typeface="Comic Sans MS" panose="030F0702030302020204" pitchFamily="66" charset="0"/>
              </a:rPr>
              <a:t>Song 3 - </a:t>
            </a:r>
            <a:r>
              <a:rPr lang="en-GB" sz="1500" dirty="0">
                <a:hlinkClick r:id="rId4"/>
              </a:rPr>
              <a:t>https://</a:t>
            </a:r>
            <a:r>
              <a:rPr lang="en-GB" sz="1500" dirty="0" err="1">
                <a:hlinkClick r:id="rId4"/>
              </a:rPr>
              <a:t>www.youtube.com</a:t>
            </a:r>
            <a:r>
              <a:rPr lang="en-GB" sz="1500" dirty="0">
                <a:hlinkClick r:id="rId4"/>
              </a:rPr>
              <a:t>/</a:t>
            </a:r>
            <a:r>
              <a:rPr lang="en-GB" sz="1500" dirty="0" err="1">
                <a:hlinkClick r:id="rId4"/>
              </a:rPr>
              <a:t>watch?v</a:t>
            </a:r>
            <a:r>
              <a:rPr lang="en-GB" sz="1500" dirty="0">
                <a:hlinkClick r:id="rId4"/>
              </a:rPr>
              <a:t>=y7ZEVA5dy-Y</a:t>
            </a:r>
            <a:endParaRPr lang="en-GB" sz="1500" dirty="0"/>
          </a:p>
          <a:p>
            <a:endParaRPr lang="en-GB" sz="1500" dirty="0">
              <a:latin typeface="Comic Sans MS" panose="030F0702030302020204" pitchFamily="66" charset="0"/>
            </a:endParaRPr>
          </a:p>
          <a:p>
            <a:r>
              <a:rPr lang="en-GB" sz="1500" dirty="0">
                <a:latin typeface="Comic Sans MS" panose="030F0702030302020204" pitchFamily="66" charset="0"/>
              </a:rPr>
              <a:t>Song 4 - </a:t>
            </a:r>
            <a:r>
              <a:rPr lang="en-GB" sz="1500" dirty="0">
                <a:hlinkClick r:id="rId5"/>
              </a:rPr>
              <a:t>https://</a:t>
            </a:r>
            <a:r>
              <a:rPr lang="en-GB" sz="1500" dirty="0" err="1">
                <a:hlinkClick r:id="rId5"/>
              </a:rPr>
              <a:t>www.youtube.com</a:t>
            </a:r>
            <a:r>
              <a:rPr lang="en-GB" sz="1500" dirty="0">
                <a:hlinkClick r:id="rId5"/>
              </a:rPr>
              <a:t>/</a:t>
            </a:r>
            <a:r>
              <a:rPr lang="en-GB" sz="1500" dirty="0" err="1">
                <a:hlinkClick r:id="rId5"/>
              </a:rPr>
              <a:t>watch?v</a:t>
            </a:r>
            <a:r>
              <a:rPr lang="en-GB" sz="1500" dirty="0">
                <a:hlinkClick r:id="rId5"/>
              </a:rPr>
              <a:t>=BvBtS0e0CEM</a:t>
            </a:r>
            <a:endParaRPr lang="en-GB" sz="1500" dirty="0"/>
          </a:p>
          <a:p>
            <a:endParaRPr lang="en-GB" sz="1500" dirty="0">
              <a:latin typeface="Comic Sans MS" panose="030F0702030302020204" pitchFamily="66" charset="0"/>
            </a:endParaRPr>
          </a:p>
          <a:p>
            <a:r>
              <a:rPr lang="en-GB" sz="1500" dirty="0">
                <a:latin typeface="Comic Sans MS" panose="030F0702030302020204" pitchFamily="66" charset="0"/>
              </a:rPr>
              <a:t>Song 5 - </a:t>
            </a:r>
            <a:r>
              <a:rPr lang="en-GB" sz="1500" dirty="0">
                <a:hlinkClick r:id="rId6"/>
              </a:rPr>
              <a:t>https://</a:t>
            </a:r>
            <a:r>
              <a:rPr lang="en-GB" sz="1500" dirty="0" err="1">
                <a:hlinkClick r:id="rId6"/>
              </a:rPr>
              <a:t>www.youtube.com</a:t>
            </a:r>
            <a:r>
              <a:rPr lang="en-GB" sz="1500" dirty="0">
                <a:hlinkClick r:id="rId6"/>
              </a:rPr>
              <a:t>/</a:t>
            </a:r>
            <a:r>
              <a:rPr lang="en-GB" sz="1500" dirty="0" err="1">
                <a:hlinkClick r:id="rId6"/>
              </a:rPr>
              <a:t>watch?v</a:t>
            </a:r>
            <a:r>
              <a:rPr lang="en-GB" sz="1500" dirty="0">
                <a:hlinkClick r:id="rId6"/>
              </a:rPr>
              <a:t>=d-S1o5OmMMo</a:t>
            </a:r>
            <a:endParaRPr lang="en-GB" sz="1500" dirty="0">
              <a:latin typeface="Comic Sans MS" panose="030F0702030302020204" pitchFamily="66" charset="0"/>
            </a:endParaRPr>
          </a:p>
          <a:p>
            <a:r>
              <a:rPr lang="en-GB" sz="2000" dirty="0">
                <a:latin typeface="Comic Sans MS" panose="030F0702030302020204" pitchFamily="66" charset="0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13494397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5A39CD-3304-42B1-883C-31D9307C3B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Dydd</a:t>
            </a:r>
            <a:r>
              <a:rPr lang="en-GB" dirty="0"/>
              <a:t> </a:t>
            </a:r>
            <a:r>
              <a:rPr lang="en-GB" dirty="0" err="1"/>
              <a:t>Miwsig</a:t>
            </a:r>
            <a:r>
              <a:rPr lang="en-GB" dirty="0"/>
              <a:t> Cymru</a:t>
            </a:r>
          </a:p>
        </p:txBody>
      </p:sp>
      <p:pic>
        <p:nvPicPr>
          <p:cNvPr id="4" name="Picture 3" descr="A picture containing shirt, drawing&#10;&#10;Description automatically generated">
            <a:extLst>
              <a:ext uri="{FF2B5EF4-FFF2-40B4-BE49-F238E27FC236}">
                <a16:creationId xmlns:a16="http://schemas.microsoft.com/office/drawing/2014/main" id="{544E4A90-85B7-44F4-A9E5-6E3514EC30C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543" y="957171"/>
            <a:ext cx="3232376" cy="4736493"/>
          </a:xfrm>
          <a:prstGeom prst="rect">
            <a:avLst/>
          </a:prstGeom>
        </p:spPr>
      </p:pic>
      <p:pic>
        <p:nvPicPr>
          <p:cNvPr id="6" name="Picture 5" descr="A close up of a black background&#10;&#10;Description automatically generated">
            <a:extLst>
              <a:ext uri="{FF2B5EF4-FFF2-40B4-BE49-F238E27FC236}">
                <a16:creationId xmlns:a16="http://schemas.microsoft.com/office/drawing/2014/main" id="{9186C35F-3354-482D-B03E-65104AD18D5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16922" y="4963488"/>
            <a:ext cx="1460351" cy="146035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6B97EE3-BEA2-4DC2-894A-C95B71E993C5}"/>
              </a:ext>
            </a:extLst>
          </p:cNvPr>
          <p:cNvSpPr txBox="1"/>
          <p:nvPr/>
        </p:nvSpPr>
        <p:spPr>
          <a:xfrm>
            <a:off x="3369919" y="1694630"/>
            <a:ext cx="4986528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Comic Sans MS" panose="030F0702030302020204" pitchFamily="66" charset="0"/>
              </a:rPr>
              <a:t>You need to create your own </a:t>
            </a:r>
            <a:r>
              <a:rPr lang="en-GB" sz="2200" dirty="0" err="1">
                <a:latin typeface="Comic Sans MS" panose="030F0702030302020204" pitchFamily="66" charset="0"/>
              </a:rPr>
              <a:t>Dydd</a:t>
            </a:r>
            <a:r>
              <a:rPr lang="en-GB" sz="2200" dirty="0">
                <a:latin typeface="Comic Sans MS" panose="030F0702030302020204" pitchFamily="66" charset="0"/>
              </a:rPr>
              <a:t> </a:t>
            </a:r>
            <a:r>
              <a:rPr lang="en-GB" sz="2200" dirty="0" err="1">
                <a:latin typeface="Comic Sans MS" panose="030F0702030302020204" pitchFamily="66" charset="0"/>
              </a:rPr>
              <a:t>Miwsig</a:t>
            </a:r>
            <a:r>
              <a:rPr lang="en-GB" sz="2200" dirty="0">
                <a:latin typeface="Comic Sans MS" panose="030F0702030302020204" pitchFamily="66" charset="0"/>
              </a:rPr>
              <a:t> Cymru poster. </a:t>
            </a:r>
          </a:p>
          <a:p>
            <a:r>
              <a:rPr lang="en-GB" sz="2200" dirty="0">
                <a:latin typeface="Comic Sans MS" panose="030F0702030302020204" pitchFamily="66" charset="0"/>
              </a:rPr>
              <a:t>This needs to include: </a:t>
            </a:r>
          </a:p>
          <a:p>
            <a:endParaRPr lang="en-GB" sz="2200" dirty="0">
              <a:latin typeface="Comic Sans MS" panose="030F0702030302020204" pitchFamily="66" charset="0"/>
            </a:endParaRPr>
          </a:p>
          <a:p>
            <a:pPr marL="285750" indent="-285750">
              <a:buFontTx/>
              <a:buChar char="-"/>
            </a:pPr>
            <a:r>
              <a:rPr lang="en-GB" sz="2200" dirty="0">
                <a:latin typeface="Comic Sans MS" panose="030F0702030302020204" pitchFamily="66" charset="0"/>
              </a:rPr>
              <a:t>The title: </a:t>
            </a:r>
            <a:r>
              <a:rPr lang="en-GB" sz="2200" dirty="0" err="1">
                <a:latin typeface="Comic Sans MS" panose="030F0702030302020204" pitchFamily="66" charset="0"/>
              </a:rPr>
              <a:t>Dydd</a:t>
            </a:r>
            <a:r>
              <a:rPr lang="en-GB" sz="2200" dirty="0">
                <a:latin typeface="Comic Sans MS" panose="030F0702030302020204" pitchFamily="66" charset="0"/>
              </a:rPr>
              <a:t> </a:t>
            </a:r>
            <a:r>
              <a:rPr lang="en-GB" sz="2200" dirty="0" err="1">
                <a:latin typeface="Comic Sans MS" panose="030F0702030302020204" pitchFamily="66" charset="0"/>
              </a:rPr>
              <a:t>Miwsig</a:t>
            </a:r>
            <a:r>
              <a:rPr lang="en-GB" sz="2200" dirty="0">
                <a:latin typeface="Comic Sans MS" panose="030F0702030302020204" pitchFamily="66" charset="0"/>
              </a:rPr>
              <a:t> Cymru </a:t>
            </a:r>
          </a:p>
          <a:p>
            <a:pPr marL="285750" indent="-285750">
              <a:buFontTx/>
              <a:buChar char="-"/>
            </a:pPr>
            <a:r>
              <a:rPr lang="en-GB" sz="2200" dirty="0">
                <a:latin typeface="Comic Sans MS" panose="030F0702030302020204" pitchFamily="66" charset="0"/>
              </a:rPr>
              <a:t>Instruments that are labelled in Welsh</a:t>
            </a:r>
          </a:p>
          <a:p>
            <a:r>
              <a:rPr lang="en-GB" sz="2200" dirty="0">
                <a:latin typeface="Comic Sans MS" panose="030F0702030302020204" pitchFamily="66" charset="0"/>
              </a:rPr>
              <a:t>The best poster will be put on the schools twitter and </a:t>
            </a:r>
            <a:r>
              <a:rPr lang="en-GB" sz="2200">
                <a:latin typeface="Comic Sans MS" panose="030F0702030302020204" pitchFamily="66" charset="0"/>
              </a:rPr>
              <a:t>we will tag </a:t>
            </a:r>
            <a:r>
              <a:rPr lang="en-GB" sz="2200" dirty="0">
                <a:latin typeface="Comic Sans MS" panose="030F0702030302020204" pitchFamily="66" charset="0"/>
              </a:rPr>
              <a:t>@</a:t>
            </a:r>
            <a:r>
              <a:rPr lang="en-GB" sz="2200" dirty="0" err="1">
                <a:latin typeface="Comic Sans MS" panose="030F0702030302020204" pitchFamily="66" charset="0"/>
              </a:rPr>
              <a:t>DyddMiwsigCymru</a:t>
            </a:r>
            <a:endParaRPr lang="en-GB" sz="2200" dirty="0">
              <a:latin typeface="Comic Sans MS" panose="030F0702030302020204" pitchFamily="66" charset="0"/>
            </a:endParaRPr>
          </a:p>
          <a:p>
            <a:r>
              <a:rPr lang="en-GB" sz="2000" dirty="0">
                <a:latin typeface="Comic Sans MS" panose="030F0702030302020204" pitchFamily="66" charset="0"/>
              </a:rPr>
              <a:t> </a:t>
            </a:r>
          </a:p>
          <a:p>
            <a:endParaRPr lang="en-GB" sz="2400" dirty="0">
              <a:latin typeface="Comic Sans MS" panose="030F0702030302020204" pitchFamily="66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66379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Twinkl Template">
      <a:dk1>
        <a:srgbClr val="1C1C1C"/>
      </a:dk1>
      <a:lt1>
        <a:sysClr val="window" lastClr="FFFFFF"/>
      </a:lt1>
      <a:dk2>
        <a:srgbClr val="4A4A4A"/>
      </a:dk2>
      <a:lt2>
        <a:srgbClr val="F4F2F2"/>
      </a:lt2>
      <a:accent1>
        <a:srgbClr val="E34192"/>
      </a:accent1>
      <a:accent2>
        <a:srgbClr val="EB8634"/>
      </a:accent2>
      <a:accent3>
        <a:srgbClr val="E6C734"/>
      </a:accent3>
      <a:accent4>
        <a:srgbClr val="79AD42"/>
      </a:accent4>
      <a:accent5>
        <a:srgbClr val="23A7F9"/>
      </a:accent5>
      <a:accent6>
        <a:srgbClr val="954EBE"/>
      </a:accent6>
      <a:hlink>
        <a:srgbClr val="23A7F9"/>
      </a:hlink>
      <a:folHlink>
        <a:srgbClr val="757070"/>
      </a:folHlink>
    </a:clrScheme>
    <a:fontScheme name="Custom 1">
      <a:majorFont>
        <a:latin typeface="Twinkl Sb"/>
        <a:ea typeface=""/>
        <a:cs typeface=""/>
      </a:majorFont>
      <a:minorFont>
        <a:latin typeface="Twinkl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18A0DB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Presentation1" id="{C2D07FF1-3EB1-4D9E-84F9-D2450425A22C}" vid="{819F8316-0E89-457C-B2A7-A168B6D0BF6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 Template</Template>
  <TotalTime>112</TotalTime>
  <Words>223</Words>
  <Application>Microsoft Office PowerPoint</Application>
  <PresentationFormat>On-screen Show (4:3)</PresentationFormat>
  <Paragraphs>34</Paragraphs>
  <Slides>9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Calibri</vt:lpstr>
      <vt:lpstr>Comic Sans MS</vt:lpstr>
      <vt:lpstr>Arial</vt:lpstr>
      <vt:lpstr>Twinkl</vt:lpstr>
      <vt:lpstr>Twinkl SemiBold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Dydd Miwsig Cymru Cwis</vt:lpstr>
      <vt:lpstr>Dydd Miwsig Cymru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Guidance</dc:title>
  <dc:creator>Erik Winterburn</dc:creator>
  <cp:lastModifiedBy>Zoe Lewis</cp:lastModifiedBy>
  <cp:revision>16</cp:revision>
  <dcterms:created xsi:type="dcterms:W3CDTF">2017-07-12T12:16:44Z</dcterms:created>
  <dcterms:modified xsi:type="dcterms:W3CDTF">2020-02-06T14:19:33Z</dcterms:modified>
</cp:coreProperties>
</file>