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89" r:id="rId3"/>
    <p:sldId id="291" r:id="rId4"/>
    <p:sldId id="292" r:id="rId5"/>
    <p:sldId id="293" r:id="rId6"/>
    <p:sldId id="294" r:id="rId7"/>
    <p:sldId id="257" r:id="rId8"/>
    <p:sldId id="258" r:id="rId9"/>
    <p:sldId id="259" r:id="rId10"/>
    <p:sldId id="261" r:id="rId11"/>
    <p:sldId id="260" r:id="rId12"/>
    <p:sldId id="271" r:id="rId13"/>
    <p:sldId id="262" r:id="rId14"/>
    <p:sldId id="263" r:id="rId15"/>
    <p:sldId id="264" r:id="rId16"/>
    <p:sldId id="270" r:id="rId17"/>
    <p:sldId id="283" r:id="rId18"/>
    <p:sldId id="284" r:id="rId19"/>
    <p:sldId id="285" r:id="rId20"/>
    <p:sldId id="268" r:id="rId21"/>
    <p:sldId id="265" r:id="rId22"/>
    <p:sldId id="266" r:id="rId23"/>
    <p:sldId id="267" r:id="rId24"/>
    <p:sldId id="290" r:id="rId25"/>
    <p:sldId id="272" r:id="rId26"/>
    <p:sldId id="273" r:id="rId27"/>
    <p:sldId id="275" r:id="rId28"/>
    <p:sldId id="276" r:id="rId29"/>
    <p:sldId id="277" r:id="rId30"/>
    <p:sldId id="280" r:id="rId31"/>
    <p:sldId id="281" r:id="rId32"/>
    <p:sldId id="282" r:id="rId33"/>
    <p:sldId id="286" r:id="rId34"/>
    <p:sldId id="269" r:id="rId35"/>
    <p:sldId id="279" r:id="rId36"/>
    <p:sldId id="278" r:id="rId37"/>
    <p:sldId id="287" r:id="rId38"/>
    <p:sldId id="288" r:id="rId39"/>
  </p:sldIdLst>
  <p:sldSz cx="12192000" cy="6858000"/>
  <p:notesSz cx="9144000" cy="6858000"/>
  <p:defaultTextStyle>
    <a:defPPr>
      <a:defRPr lang="cy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>
        <p:scale>
          <a:sx n="60" d="100"/>
          <a:sy n="60" d="100"/>
        </p:scale>
        <p:origin x="908" y="14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theme" Target="theme/theme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tableStyles" Target="tableStyles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cy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6" indent="0" algn="ctr">
              <a:buNone/>
              <a:defRPr sz="2000"/>
            </a:lvl2pPr>
            <a:lvl3pPr marL="914411" indent="0" algn="ctr">
              <a:buNone/>
              <a:defRPr sz="1800"/>
            </a:lvl3pPr>
            <a:lvl4pPr marL="1371617" indent="0" algn="ctr">
              <a:buNone/>
              <a:defRPr sz="1600"/>
            </a:lvl4pPr>
            <a:lvl5pPr marL="1828823" indent="0" algn="ctr">
              <a:buNone/>
              <a:defRPr sz="1600"/>
            </a:lvl5pPr>
            <a:lvl6pPr marL="2286029" indent="0" algn="ctr">
              <a:buNone/>
              <a:defRPr sz="1600"/>
            </a:lvl6pPr>
            <a:lvl7pPr marL="2743234" indent="0" algn="ctr">
              <a:buNone/>
              <a:defRPr sz="1600"/>
            </a:lvl7pPr>
            <a:lvl8pPr marL="3200440" indent="0" algn="ctr">
              <a:buNone/>
              <a:defRPr sz="1600"/>
            </a:lvl8pPr>
            <a:lvl9pPr marL="3657646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cy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5B05E7-6104-485D-9D56-66BFD7290D67}" type="datetimeFigureOut">
              <a:rPr lang="cy-GB" smtClean="0"/>
              <a:t>05/12/2024</a:t>
            </a:fld>
            <a:endParaRPr lang="cy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4700B8-BA8E-48DA-BF79-57977A84C72B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0062644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cy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y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5B05E7-6104-485D-9D56-66BFD7290D67}" type="datetimeFigureOut">
              <a:rPr lang="cy-GB" smtClean="0"/>
              <a:t>05/12/2024</a:t>
            </a:fld>
            <a:endParaRPr lang="cy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4700B8-BA8E-48DA-BF79-57977A84C72B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22487704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2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cy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2" y="4589464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6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11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17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23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29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34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4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46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5B05E7-6104-485D-9D56-66BFD7290D67}" type="datetimeFigureOut">
              <a:rPr lang="cy-GB" smtClean="0"/>
              <a:t>05/12/2024</a:t>
            </a:fld>
            <a:endParaRPr lang="cy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4700B8-BA8E-48DA-BF79-57977A84C72B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65927970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cy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1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y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1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y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5B05E7-6104-485D-9D56-66BFD7290D67}" type="datetimeFigureOut">
              <a:rPr lang="cy-GB" smtClean="0"/>
              <a:t>05/12/2024</a:t>
            </a:fld>
            <a:endParaRPr lang="cy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4700B8-BA8E-48DA-BF79-57977A84C72B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42856639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9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cy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9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6" indent="0">
              <a:buNone/>
              <a:defRPr sz="2000" b="1"/>
            </a:lvl2pPr>
            <a:lvl3pPr marL="914411" indent="0">
              <a:buNone/>
              <a:defRPr sz="1800" b="1"/>
            </a:lvl3pPr>
            <a:lvl4pPr marL="1371617" indent="0">
              <a:buNone/>
              <a:defRPr sz="1600" b="1"/>
            </a:lvl4pPr>
            <a:lvl5pPr marL="1828823" indent="0">
              <a:buNone/>
              <a:defRPr sz="1600" b="1"/>
            </a:lvl5pPr>
            <a:lvl6pPr marL="2286029" indent="0">
              <a:buNone/>
              <a:defRPr sz="1600" b="1"/>
            </a:lvl6pPr>
            <a:lvl7pPr marL="2743234" indent="0">
              <a:buNone/>
              <a:defRPr sz="1600" b="1"/>
            </a:lvl7pPr>
            <a:lvl8pPr marL="3200440" indent="0">
              <a:buNone/>
              <a:defRPr sz="1600" b="1"/>
            </a:lvl8pPr>
            <a:lvl9pPr marL="3657646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9" y="2505076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y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2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6" indent="0">
              <a:buNone/>
              <a:defRPr sz="2000" b="1"/>
            </a:lvl2pPr>
            <a:lvl3pPr marL="914411" indent="0">
              <a:buNone/>
              <a:defRPr sz="1800" b="1"/>
            </a:lvl3pPr>
            <a:lvl4pPr marL="1371617" indent="0">
              <a:buNone/>
              <a:defRPr sz="1600" b="1"/>
            </a:lvl4pPr>
            <a:lvl5pPr marL="1828823" indent="0">
              <a:buNone/>
              <a:defRPr sz="1600" b="1"/>
            </a:lvl5pPr>
            <a:lvl6pPr marL="2286029" indent="0">
              <a:buNone/>
              <a:defRPr sz="1600" b="1"/>
            </a:lvl6pPr>
            <a:lvl7pPr marL="2743234" indent="0">
              <a:buNone/>
              <a:defRPr sz="1600" b="1"/>
            </a:lvl7pPr>
            <a:lvl8pPr marL="3200440" indent="0">
              <a:buNone/>
              <a:defRPr sz="1600" b="1"/>
            </a:lvl8pPr>
            <a:lvl9pPr marL="3657646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2" y="2505076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y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5B05E7-6104-485D-9D56-66BFD7290D67}" type="datetimeFigureOut">
              <a:rPr lang="cy-GB" smtClean="0"/>
              <a:t>05/12/2024</a:t>
            </a:fld>
            <a:endParaRPr lang="cy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4700B8-BA8E-48DA-BF79-57977A84C72B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53194270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cy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5B05E7-6104-485D-9D56-66BFD7290D67}" type="datetimeFigureOut">
              <a:rPr lang="cy-GB" smtClean="0"/>
              <a:t>05/12/2024</a:t>
            </a:fld>
            <a:endParaRPr lang="cy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4700B8-BA8E-48DA-BF79-57977A84C72B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57810614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5B05E7-6104-485D-9D56-66BFD7290D67}" type="datetimeFigureOut">
              <a:rPr lang="cy-GB" smtClean="0"/>
              <a:t>05/12/2024</a:t>
            </a:fld>
            <a:endParaRPr lang="cy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4700B8-BA8E-48DA-BF79-57977A84C72B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0466787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90" y="457200"/>
            <a:ext cx="3932236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cy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1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y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90" y="2057400"/>
            <a:ext cx="3932236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6" indent="0">
              <a:buNone/>
              <a:defRPr sz="1400"/>
            </a:lvl2pPr>
            <a:lvl3pPr marL="914411" indent="0">
              <a:buNone/>
              <a:defRPr sz="1200"/>
            </a:lvl3pPr>
            <a:lvl4pPr marL="1371617" indent="0">
              <a:buNone/>
              <a:defRPr sz="1000"/>
            </a:lvl4pPr>
            <a:lvl5pPr marL="1828823" indent="0">
              <a:buNone/>
              <a:defRPr sz="1000"/>
            </a:lvl5pPr>
            <a:lvl6pPr marL="2286029" indent="0">
              <a:buNone/>
              <a:defRPr sz="1000"/>
            </a:lvl6pPr>
            <a:lvl7pPr marL="2743234" indent="0">
              <a:buNone/>
              <a:defRPr sz="1000"/>
            </a:lvl7pPr>
            <a:lvl8pPr marL="3200440" indent="0">
              <a:buNone/>
              <a:defRPr sz="1000"/>
            </a:lvl8pPr>
            <a:lvl9pPr marL="3657646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5B05E7-6104-485D-9D56-66BFD7290D67}" type="datetimeFigureOut">
              <a:rPr lang="cy-GB" smtClean="0"/>
              <a:t>05/12/2024</a:t>
            </a:fld>
            <a:endParaRPr lang="cy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4700B8-BA8E-48DA-BF79-57977A84C72B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31520003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90" y="457200"/>
            <a:ext cx="3932236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cy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1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6" indent="0">
              <a:buNone/>
              <a:defRPr sz="2800"/>
            </a:lvl2pPr>
            <a:lvl3pPr marL="914411" indent="0">
              <a:buNone/>
              <a:defRPr sz="2400"/>
            </a:lvl3pPr>
            <a:lvl4pPr marL="1371617" indent="0">
              <a:buNone/>
              <a:defRPr sz="2000"/>
            </a:lvl4pPr>
            <a:lvl5pPr marL="1828823" indent="0">
              <a:buNone/>
              <a:defRPr sz="2000"/>
            </a:lvl5pPr>
            <a:lvl6pPr marL="2286029" indent="0">
              <a:buNone/>
              <a:defRPr sz="2000"/>
            </a:lvl6pPr>
            <a:lvl7pPr marL="2743234" indent="0">
              <a:buNone/>
              <a:defRPr sz="2000"/>
            </a:lvl7pPr>
            <a:lvl8pPr marL="3200440" indent="0">
              <a:buNone/>
              <a:defRPr sz="2000"/>
            </a:lvl8pPr>
            <a:lvl9pPr marL="3657646" indent="0">
              <a:buNone/>
              <a:defRPr sz="2000"/>
            </a:lvl9pPr>
          </a:lstStyle>
          <a:p>
            <a:endParaRPr lang="cy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90" y="2057400"/>
            <a:ext cx="3932236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6" indent="0">
              <a:buNone/>
              <a:defRPr sz="1400"/>
            </a:lvl2pPr>
            <a:lvl3pPr marL="914411" indent="0">
              <a:buNone/>
              <a:defRPr sz="1200"/>
            </a:lvl3pPr>
            <a:lvl4pPr marL="1371617" indent="0">
              <a:buNone/>
              <a:defRPr sz="1000"/>
            </a:lvl4pPr>
            <a:lvl5pPr marL="1828823" indent="0">
              <a:buNone/>
              <a:defRPr sz="1000"/>
            </a:lvl5pPr>
            <a:lvl6pPr marL="2286029" indent="0">
              <a:buNone/>
              <a:defRPr sz="1000"/>
            </a:lvl6pPr>
            <a:lvl7pPr marL="2743234" indent="0">
              <a:buNone/>
              <a:defRPr sz="1000"/>
            </a:lvl7pPr>
            <a:lvl8pPr marL="3200440" indent="0">
              <a:buNone/>
              <a:defRPr sz="1000"/>
            </a:lvl8pPr>
            <a:lvl9pPr marL="3657646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5B05E7-6104-485D-9D56-66BFD7290D67}" type="datetimeFigureOut">
              <a:rPr lang="cy-GB" smtClean="0"/>
              <a:t>05/12/2024</a:t>
            </a:fld>
            <a:endParaRPr lang="cy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4700B8-BA8E-48DA-BF79-57977A84C72B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37575100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cy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y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5B05E7-6104-485D-9D56-66BFD7290D67}" type="datetimeFigureOut">
              <a:rPr lang="cy-GB" smtClean="0"/>
              <a:t>05/12/2024</a:t>
            </a:fld>
            <a:endParaRPr lang="cy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4700B8-BA8E-48DA-BF79-57977A84C72B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10245209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899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cy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199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y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5B05E7-6104-485D-9D56-66BFD7290D67}" type="datetimeFigureOut">
              <a:rPr lang="cy-GB" smtClean="0"/>
              <a:t>05/12/2024</a:t>
            </a:fld>
            <a:endParaRPr lang="cy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4700B8-BA8E-48DA-BF79-57977A84C72B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8081477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2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cy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2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y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1" y="6356351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35B05E7-6104-485D-9D56-66BFD7290D67}" type="datetimeFigureOut">
              <a:rPr lang="cy-GB" smtClean="0"/>
              <a:t>05/12/2024</a:t>
            </a:fld>
            <a:endParaRPr lang="cy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2" y="6356351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y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1" y="6356351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D4700B8-BA8E-48DA-BF79-57977A84C72B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41916493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11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3" indent="-228603" algn="l" defTabSz="914411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8" indent="-228603" algn="l" defTabSz="914411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14" indent="-228603" algn="l" defTabSz="914411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20" indent="-228603" algn="l" defTabSz="914411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26" indent="-228603" algn="l" defTabSz="914411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32" indent="-228603" algn="l" defTabSz="914411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37" indent="-228603" algn="l" defTabSz="914411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43" indent="-228603" algn="l" defTabSz="914411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48" indent="-228603" algn="l" defTabSz="914411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y-GB"/>
      </a:defPPr>
      <a:lvl1pPr marL="0" algn="l" defTabSz="914411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6" algn="l" defTabSz="914411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11" algn="l" defTabSz="914411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17" algn="l" defTabSz="914411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23" algn="l" defTabSz="914411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29" algn="l" defTabSz="914411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34" algn="l" defTabSz="914411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40" algn="l" defTabSz="914411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46" algn="l" defTabSz="914411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jpg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y-GB" b="1" u="sng" dirty="0" smtClean="0">
                <a:latin typeface="Comic Sans MS" panose="030F0702030302020204" pitchFamily="66" charset="0"/>
              </a:rPr>
              <a:t>Anifeiliaid</a:t>
            </a:r>
            <a:endParaRPr lang="cy-GB" dirty="0">
              <a:latin typeface="Comic Sans MS" panose="030F0702030302020204" pitchFamily="66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93090" y="930563"/>
            <a:ext cx="1745673" cy="2182091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93090" y="4378036"/>
            <a:ext cx="2438875" cy="1627187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31200" y="4378036"/>
            <a:ext cx="2440799" cy="1627200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22000" y="930563"/>
            <a:ext cx="1746000" cy="2068077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>
          <a:xfrm>
            <a:off x="535545" y="461818"/>
            <a:ext cx="11185400" cy="6031346"/>
          </a:xfrm>
          <a:prstGeom prst="rect">
            <a:avLst/>
          </a:prstGeom>
          <a:noFill/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7599239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738909" y="775856"/>
            <a:ext cx="10409382" cy="5262979"/>
          </a:xfrm>
          <a:prstGeom prst="rect">
            <a:avLst/>
          </a:prstGeom>
          <a:ln w="57150"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r>
              <a:rPr lang="cy-GB" sz="2800" b="1" u="sng" dirty="0">
                <a:latin typeface="Comic Sans MS" panose="030F0702030302020204" pitchFamily="66" charset="0"/>
              </a:rPr>
              <a:t>Portffolio anifeiliaid.</a:t>
            </a:r>
            <a:r>
              <a:rPr lang="cy-GB" sz="2800" dirty="0">
                <a:latin typeface="Comic Sans MS" panose="030F0702030302020204" pitchFamily="66" charset="0"/>
              </a:rPr>
              <a:t/>
            </a:r>
            <a:br>
              <a:rPr lang="cy-GB" sz="2800" dirty="0">
                <a:latin typeface="Comic Sans MS" panose="030F0702030302020204" pitchFamily="66" charset="0"/>
              </a:rPr>
            </a:br>
            <a:r>
              <a:rPr lang="cy-GB" sz="2800" b="1" dirty="0">
                <a:latin typeface="Comic Sans MS" panose="030F0702030302020204" pitchFamily="66" charset="0"/>
              </a:rPr>
              <a:t> </a:t>
            </a:r>
            <a:r>
              <a:rPr lang="cy-GB" sz="2800" dirty="0">
                <a:latin typeface="Comic Sans MS" panose="030F0702030302020204" pitchFamily="66" charset="0"/>
              </a:rPr>
              <a:t/>
            </a:r>
            <a:br>
              <a:rPr lang="cy-GB" sz="2800" dirty="0">
                <a:latin typeface="Comic Sans MS" panose="030F0702030302020204" pitchFamily="66" charset="0"/>
              </a:rPr>
            </a:br>
            <a:r>
              <a:rPr lang="cy-GB" sz="2800" dirty="0">
                <a:latin typeface="Comic Sans MS" panose="030F0702030302020204" pitchFamily="66" charset="0"/>
              </a:rPr>
              <a:t>Mae’r pecyn adnoddau hwn i helpu plant 7–11 oed i wella eu sgiliau yn dysgu Cymraeg fel ail iaith, gan ganolbwyntio ar thema anifeiliaid. Mae'r gweithgareddau wedi strwythuro i helpu gwella’r mewn sgiliau siarad a gwrando, darllen ac ysgrifennu. </a:t>
            </a:r>
            <a:br>
              <a:rPr lang="cy-GB" sz="2800" dirty="0">
                <a:latin typeface="Comic Sans MS" panose="030F0702030302020204" pitchFamily="66" charset="0"/>
              </a:rPr>
            </a:br>
            <a:r>
              <a:rPr lang="cy-GB" sz="2800" dirty="0">
                <a:latin typeface="Comic Sans MS" panose="030F0702030302020204" pitchFamily="66" charset="0"/>
              </a:rPr>
              <a:t>Yn gyntaf mae’r grid yn gyntaf yn dangos gweithgareddau ar draws yr holl Maes Dysgu a Phrofiad Allweddol. Mae’r pecyn yn ddolenni â thri Maes Dysgu a Phrofiad Allweddol: Ieithoedd, Llythrennedd a Chyfathrebu; Iechyd a Lles ac Y Dyniaethau.</a:t>
            </a:r>
          </a:p>
        </p:txBody>
      </p:sp>
    </p:spTree>
    <p:extLst>
      <p:ext uri="{BB962C8B-B14F-4D97-AF65-F5344CB8AC3E}">
        <p14:creationId xmlns:p14="http://schemas.microsoft.com/office/powerpoint/2010/main" val="39240032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517235" y="840509"/>
            <a:ext cx="10898909" cy="4816062"/>
          </a:xfrm>
          <a:prstGeom prst="rect">
            <a:avLst/>
          </a:prstGeom>
          <a:ln w="57150"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2400" dirty="0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Mae'r rhan gyntaf; Ieithoedd, Llythrennedd, a Chyfathrebu, yn rhoi brawddegau syml am i ymarfer ynganu, strwythurau brawddegau, a sgyrsiau. Mae'r gweithgaredd yn cynnwys darllen am gath a’r pethau mae e’n hoffi neu ddim yn hoffi. Mae'r plant yn darllen poster (gwahaniaethol.) Mae’r plant gallu darllen y poster yn unigol neu yn barau. Mae hyn yn helpu hyder wrth siarad Cymraeg. Yna, bydd y plant yn ateb cwestiynau am y poster a bydd hyn yn eu helpu i wella eu sgiliau ysgrifennu. Mae’r tasgau darllen a gwrando yn helpu’r plant i ddefnyddio geirfa mewn brawddegau syml, rhoi camau i wella mewn Llythrennedd. Yn y dosbarth rydyn ni wedi gweld hyn mewn gwahanol ffyrdd i'n helpu i ddechrau pynciau. Ar ddechrau’r cwrs, edrychon ni i ddysgu ar y patrymau syml hyn ac ymarfer nhw cyn symud ymlaen at frawddegau mwy anodd.</a:t>
            </a:r>
            <a:endParaRPr lang="cy-GB" sz="24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077361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674255" y="954130"/>
            <a:ext cx="10806545" cy="3970318"/>
          </a:xfrm>
          <a:prstGeom prst="rect">
            <a:avLst/>
          </a:prstGeom>
          <a:ln w="57150"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r>
              <a:rPr lang="cy-GB" sz="2800" dirty="0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Mae'r ail ran, Iechyd a Lles, yn cynnwys y thema ‘Anifeiliaid’ i ddysgu am orchmynion. Bydd y plant yn defnyddio'r gorchmynion hyn, yn gyntaf, wrth wrando ac wedyn defnyddio'r gorchmynion i ddweud wrth ei gilydd beth i'w wneud. Mae'r gweithgaredd ‘Wordwall’ yno i helpu trafodaeth grŵp ac i weld sut mae'r geiriau'n mynd mewn brawddeg. Bydd y gorchmynion gwrando hyn yn helpu o ddydd i ddydd pan fydd yr athro yn rhoi gorchmynion mewn gwers arall. Mae'r wers hon yn hwyl a byddan nhw’n dysgu trwy chwarae.</a:t>
            </a:r>
            <a:endParaRPr lang="cy-GB" sz="2800" dirty="0"/>
          </a:p>
        </p:txBody>
      </p:sp>
    </p:spTree>
    <p:extLst>
      <p:ext uri="{BB962C8B-B14F-4D97-AF65-F5344CB8AC3E}">
        <p14:creationId xmlns:p14="http://schemas.microsoft.com/office/powerpoint/2010/main" val="427457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228435" y="1107490"/>
            <a:ext cx="9929091" cy="3780522"/>
          </a:xfrm>
          <a:prstGeom prst="rect">
            <a:avLst/>
          </a:prstGeom>
          <a:ln w="57150"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2800" dirty="0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Y trydedd rhan yw Y Dyniaethau. Bydd y plant yn dysgu am stori Gymraeg Bedd Gelert.  I ddechrau, bydd yr athro yn darllen y stori ac yna mae’r plant yn mynd i sganio’r cod QR i wrando arno eto os oes angen. Bydd hyn yn helpu eu sgiliau gwrando ac yna byddan nhw yn rhoi trefn ar y stori.  Bydd y plant yn wneud y gwaith mewn parau hefyd. Gweithgaredd hefyd yw'r pyramid a fydd yn helpu gyda sgiliau siarad a gwrando.</a:t>
            </a:r>
            <a:endParaRPr lang="cy-GB" sz="28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530461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526473" y="909336"/>
            <a:ext cx="11009745" cy="5039585"/>
          </a:xfrm>
          <a:prstGeom prst="rect">
            <a:avLst/>
          </a:prstGeom>
          <a:ln w="57150"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2400" dirty="0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Mae'r pecyn yn rhoi graddol o sgiliau iaith. Mae’r gweithgareddau yn dechrau gyda gwrando a siarad, mae'r plant yn dysgu a defnyddio patrwm syml a’r geiriau, ac yn symud ymlaen i dasgau darllen ac ysgrifennu. Mae pob tasg wedi dylunio i fod yn ddiddorol ac yn rhyngweithiol. Mae hyn yn helpu'r plant i garu'r iaith Gymraeg.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2400" dirty="0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Erbyn diwedd y pecyn hwn bydd yr plant wedi symud ymlaen gyda’u geirfa, wrth wneud brawddegau newydd. Hefyd, bydd eu hyder wedi gwella wrth siarad ac ysgrifennu Cymraeg.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2400" dirty="0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Bydd y pecyn hwn yn helpu athrawon wrth rhoi weithgareddau gwahanol a gwahaniaethol. Mae’r plant ar wahanol lefelau mewn gwahanol ddosbarthiadau.  Bydd y pecyn hwn yn helpu i wneud yr iaith Gymraeg yn hwyl a gobeithio y bydd yn helpu dysgwyr ail iaith.</a:t>
            </a:r>
          </a:p>
        </p:txBody>
      </p:sp>
    </p:spTree>
    <p:extLst>
      <p:ext uri="{BB962C8B-B14F-4D97-AF65-F5344CB8AC3E}">
        <p14:creationId xmlns:p14="http://schemas.microsoft.com/office/powerpoint/2010/main" val="6462186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2"/>
          <a:srcRect l="19200" t="24631" r="20190" b="11468"/>
          <a:stretch/>
        </p:blipFill>
        <p:spPr>
          <a:xfrm>
            <a:off x="702644" y="294084"/>
            <a:ext cx="11001676" cy="6524568"/>
          </a:xfrm>
          <a:prstGeom prst="rect">
            <a:avLst/>
          </a:prstGeom>
          <a:ln w="57150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31968090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/>
          <a:srcRect l="18448" t="21958" r="19890" b="16548"/>
          <a:stretch/>
        </p:blipFill>
        <p:spPr>
          <a:xfrm>
            <a:off x="654518" y="452387"/>
            <a:ext cx="10915048" cy="6123077"/>
          </a:xfrm>
          <a:prstGeom prst="rect">
            <a:avLst/>
          </a:prstGeom>
          <a:ln w="57150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342295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1386037" y="1953929"/>
            <a:ext cx="9076624" cy="2585323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4800" u="sng" dirty="0" smtClean="0">
                <a:latin typeface="Comic Sans MS" panose="030F0702030302020204" pitchFamily="66" charset="0"/>
              </a:rPr>
              <a:t>Y </a:t>
            </a:r>
            <a:r>
              <a:rPr lang="en-GB" sz="4800" u="sng" dirty="0" err="1" smtClean="0">
                <a:latin typeface="Comic Sans MS" panose="030F0702030302020204" pitchFamily="66" charset="0"/>
              </a:rPr>
              <a:t>Dyniaethau</a:t>
            </a:r>
            <a:endParaRPr lang="en-GB" sz="4800" u="sng" dirty="0" smtClean="0">
              <a:latin typeface="Comic Sans MS" panose="030F0702030302020204" pitchFamily="66" charset="0"/>
            </a:endParaRPr>
          </a:p>
          <a:p>
            <a:pPr algn="ctr"/>
            <a:endParaRPr lang="en-GB" sz="4800" u="sng" dirty="0">
              <a:latin typeface="Comic Sans MS" panose="030F0702030302020204" pitchFamily="66" charset="0"/>
            </a:endParaRPr>
          </a:p>
          <a:p>
            <a:pPr algn="ctr"/>
            <a:r>
              <a:rPr lang="cy-GB" sz="4800" u="sng" dirty="0">
                <a:latin typeface="Comic Sans MS" panose="030F0702030302020204" pitchFamily="66" charset="0"/>
              </a:rPr>
              <a:t>Pwy </a:t>
            </a:r>
            <a:r>
              <a:rPr lang="cy-GB" sz="4800" u="sng" dirty="0" smtClean="0">
                <a:latin typeface="Comic Sans MS" panose="030F0702030302020204" pitchFamily="66" charset="0"/>
              </a:rPr>
              <a:t>oedd </a:t>
            </a:r>
            <a:r>
              <a:rPr lang="cy-GB" sz="4800" u="sng" dirty="0">
                <a:latin typeface="Comic Sans MS" panose="030F0702030302020204" pitchFamily="66" charset="0"/>
              </a:rPr>
              <a:t>Bedd Gelert?</a:t>
            </a:r>
          </a:p>
          <a:p>
            <a:pPr algn="ctr"/>
            <a:endParaRPr lang="cy-GB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581525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/>
          <a:srcRect l="33638" t="19818" r="33575" b="9596"/>
          <a:stretch/>
        </p:blipFill>
        <p:spPr>
          <a:xfrm>
            <a:off x="298382" y="279133"/>
            <a:ext cx="5301405" cy="6420050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3"/>
          <a:srcRect l="33037" t="23829" r="33124" b="27510"/>
          <a:stretch/>
        </p:blipFill>
        <p:spPr>
          <a:xfrm>
            <a:off x="6487426" y="279133"/>
            <a:ext cx="5457525" cy="4414535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4"/>
          <a:srcRect l="33488" t="55530" r="32222" b="21744"/>
          <a:stretch/>
        </p:blipFill>
        <p:spPr>
          <a:xfrm>
            <a:off x="6814686" y="4610499"/>
            <a:ext cx="5396034" cy="20116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821431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/>
          <a:srcRect l="36496" t="22493" r="37035" b="12003"/>
          <a:stretch/>
        </p:blipFill>
        <p:spPr>
          <a:xfrm>
            <a:off x="1409663" y="243645"/>
            <a:ext cx="4668253" cy="6498426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7721600" y="3389745"/>
            <a:ext cx="3592945" cy="1200329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b="1" u="sng" dirty="0" err="1">
                <a:latin typeface="Comic Sans MS" panose="030F0702030302020204" pitchFamily="66" charset="0"/>
              </a:rPr>
              <a:t>Gwaith</a:t>
            </a:r>
            <a:r>
              <a:rPr lang="en-GB" b="1" u="sng" dirty="0">
                <a:latin typeface="Comic Sans MS" panose="030F0702030302020204" pitchFamily="66" charset="0"/>
              </a:rPr>
              <a:t> </a:t>
            </a:r>
            <a:r>
              <a:rPr lang="en-GB" b="1" u="sng" dirty="0" err="1">
                <a:latin typeface="Comic Sans MS" panose="030F0702030302020204" pitchFamily="66" charset="0"/>
              </a:rPr>
              <a:t>annibynnol</a:t>
            </a:r>
            <a:endParaRPr lang="en-GB" b="1" u="sng" dirty="0">
              <a:latin typeface="Comic Sans MS" panose="030F0702030302020204" pitchFamily="66" charset="0"/>
            </a:endParaRPr>
          </a:p>
          <a:p>
            <a:r>
              <a:rPr lang="en-GB" dirty="0" err="1" smtClean="0">
                <a:latin typeface="Comic Sans MS" panose="030F0702030302020204" pitchFamily="66" charset="0"/>
              </a:rPr>
              <a:t>Torra</a:t>
            </a:r>
            <a:r>
              <a:rPr lang="en-GB" dirty="0" smtClean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gardiau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lluniau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o'r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stori</a:t>
            </a:r>
            <a:r>
              <a:rPr lang="en-GB" dirty="0">
                <a:latin typeface="Comic Sans MS" panose="030F0702030302020204" pitchFamily="66" charset="0"/>
              </a:rPr>
              <a:t> – </a:t>
            </a:r>
            <a:r>
              <a:rPr lang="en-GB" dirty="0" err="1">
                <a:latin typeface="Comic Sans MS" panose="030F0702030302020204" pitchFamily="66" charset="0"/>
              </a:rPr>
              <a:t>Bedd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Gelert</a:t>
            </a:r>
            <a:r>
              <a:rPr lang="en-GB" dirty="0">
                <a:latin typeface="Comic Sans MS" panose="030F0702030302020204" pitchFamily="66" charset="0"/>
              </a:rPr>
              <a:t>. </a:t>
            </a:r>
            <a:r>
              <a:rPr lang="en-GB" dirty="0" err="1" smtClean="0">
                <a:latin typeface="Comic Sans MS" panose="030F0702030302020204" pitchFamily="66" charset="0"/>
              </a:rPr>
              <a:t>Cymysga</a:t>
            </a:r>
            <a:r>
              <a:rPr lang="en-GB" dirty="0" smtClean="0">
                <a:latin typeface="Comic Sans MS" panose="030F0702030302020204" pitchFamily="66" charset="0"/>
              </a:rPr>
              <a:t> </a:t>
            </a:r>
            <a:r>
              <a:rPr lang="en-GB" dirty="0">
                <a:latin typeface="Comic Sans MS" panose="030F0702030302020204" pitchFamily="66" charset="0"/>
              </a:rPr>
              <a:t>y </a:t>
            </a:r>
            <a:r>
              <a:rPr lang="en-GB" dirty="0" err="1">
                <a:latin typeface="Comic Sans MS" panose="030F0702030302020204" pitchFamily="66" charset="0"/>
              </a:rPr>
              <a:t>cardiau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a'u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rhoi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mewn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trefn</a:t>
            </a:r>
            <a:r>
              <a:rPr lang="en-GB" dirty="0" smtClean="0">
                <a:latin typeface="Comic Sans MS" panose="030F0702030302020204" pitchFamily="66" charset="0"/>
              </a:rPr>
              <a:t>.</a:t>
            </a:r>
            <a:endParaRPr lang="cy-GB" dirty="0">
              <a:latin typeface="Comic Sans MS" panose="030F0702030302020204" pitchFamily="66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7721600" y="1269999"/>
            <a:ext cx="3592945" cy="1200329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b="1" u="sng" dirty="0" err="1">
                <a:latin typeface="Comic Sans MS" panose="030F0702030302020204" pitchFamily="66" charset="0"/>
              </a:rPr>
              <a:t>Gwaith</a:t>
            </a:r>
            <a:r>
              <a:rPr lang="en-GB" b="1" u="sng" dirty="0">
                <a:latin typeface="Comic Sans MS" panose="030F0702030302020204" pitchFamily="66" charset="0"/>
              </a:rPr>
              <a:t> </a:t>
            </a:r>
            <a:r>
              <a:rPr lang="en-GB" b="1" u="sng" dirty="0" err="1">
                <a:latin typeface="Comic Sans MS" panose="030F0702030302020204" pitchFamily="66" charset="0"/>
              </a:rPr>
              <a:t>grŵp</a:t>
            </a:r>
            <a:r>
              <a:rPr lang="en-GB" b="1" u="sng" dirty="0">
                <a:latin typeface="Comic Sans MS" panose="030F0702030302020204" pitchFamily="66" charset="0"/>
              </a:rPr>
              <a:t>/</a:t>
            </a:r>
            <a:r>
              <a:rPr lang="en-GB" b="1" u="sng" dirty="0" err="1">
                <a:latin typeface="Comic Sans MS" panose="030F0702030302020204" pitchFamily="66" charset="0"/>
              </a:rPr>
              <a:t>pâr</a:t>
            </a:r>
            <a:endParaRPr lang="en-GB" b="1" u="sng" dirty="0">
              <a:latin typeface="Comic Sans MS" panose="030F0702030302020204" pitchFamily="66" charset="0"/>
            </a:endParaRPr>
          </a:p>
          <a:p>
            <a:r>
              <a:rPr lang="en-GB" dirty="0" err="1">
                <a:latin typeface="Comic Sans MS" panose="030F0702030302020204" pitchFamily="66" charset="0"/>
              </a:rPr>
              <a:t>Torrwch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gardiau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lluniau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o'r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stori</a:t>
            </a:r>
            <a:r>
              <a:rPr lang="en-GB" dirty="0">
                <a:latin typeface="Comic Sans MS" panose="030F0702030302020204" pitchFamily="66" charset="0"/>
              </a:rPr>
              <a:t> – </a:t>
            </a:r>
            <a:r>
              <a:rPr lang="en-GB" dirty="0" err="1">
                <a:latin typeface="Comic Sans MS" panose="030F0702030302020204" pitchFamily="66" charset="0"/>
              </a:rPr>
              <a:t>Bedd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Gelert</a:t>
            </a:r>
            <a:r>
              <a:rPr lang="en-GB" dirty="0">
                <a:latin typeface="Comic Sans MS" panose="030F0702030302020204" pitchFamily="66" charset="0"/>
              </a:rPr>
              <a:t>. </a:t>
            </a:r>
            <a:r>
              <a:rPr lang="en-GB" dirty="0" err="1">
                <a:latin typeface="Comic Sans MS" panose="030F0702030302020204" pitchFamily="66" charset="0"/>
              </a:rPr>
              <a:t>Cymysgwch</a:t>
            </a:r>
            <a:r>
              <a:rPr lang="en-GB" dirty="0">
                <a:latin typeface="Comic Sans MS" panose="030F0702030302020204" pitchFamily="66" charset="0"/>
              </a:rPr>
              <a:t> y </a:t>
            </a:r>
            <a:r>
              <a:rPr lang="en-GB" dirty="0" err="1">
                <a:latin typeface="Comic Sans MS" panose="030F0702030302020204" pitchFamily="66" charset="0"/>
              </a:rPr>
              <a:t>cardiau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a'u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rhoi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mewn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trefn</a:t>
            </a:r>
            <a:r>
              <a:rPr lang="en-GB" dirty="0">
                <a:latin typeface="Comic Sans MS" panose="030F0702030302020204" pitchFamily="66" charset="0"/>
              </a:rPr>
              <a:t>.</a:t>
            </a:r>
            <a:endParaRPr lang="cy-GB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855977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2"/>
          <a:srcRect l="66725" t="36664" r="9362" b="20291"/>
          <a:stretch/>
        </p:blipFill>
        <p:spPr>
          <a:xfrm>
            <a:off x="1128002" y="895635"/>
            <a:ext cx="3898232" cy="3947270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7038109" y="1191491"/>
            <a:ext cx="4304145" cy="1815882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2800" b="1" u="sng" dirty="0" err="1">
                <a:latin typeface="Comic Sans MS" panose="030F0702030302020204" pitchFamily="66" charset="0"/>
              </a:rPr>
              <a:t>Gwaith</a:t>
            </a:r>
            <a:r>
              <a:rPr lang="en-GB" sz="2800" b="1" u="sng" dirty="0">
                <a:latin typeface="Comic Sans MS" panose="030F0702030302020204" pitchFamily="66" charset="0"/>
              </a:rPr>
              <a:t> </a:t>
            </a:r>
            <a:r>
              <a:rPr lang="en-GB" sz="2800" b="1" u="sng" dirty="0" err="1">
                <a:latin typeface="Comic Sans MS" panose="030F0702030302020204" pitchFamily="66" charset="0"/>
              </a:rPr>
              <a:t>grŵp</a:t>
            </a:r>
            <a:r>
              <a:rPr lang="en-GB" sz="2800" b="1" u="sng" dirty="0">
                <a:latin typeface="Comic Sans MS" panose="030F0702030302020204" pitchFamily="66" charset="0"/>
              </a:rPr>
              <a:t>/</a:t>
            </a:r>
            <a:r>
              <a:rPr lang="en-GB" sz="2800" b="1" u="sng" dirty="0" err="1">
                <a:latin typeface="Comic Sans MS" panose="030F0702030302020204" pitchFamily="66" charset="0"/>
              </a:rPr>
              <a:t>pâr</a:t>
            </a:r>
            <a:endParaRPr lang="en-GB" sz="2800" b="1" u="sng" dirty="0">
              <a:latin typeface="Comic Sans MS" panose="030F0702030302020204" pitchFamily="66" charset="0"/>
            </a:endParaRPr>
          </a:p>
          <a:p>
            <a:r>
              <a:rPr lang="en-GB" sz="2800" dirty="0" err="1">
                <a:latin typeface="Comic Sans MS" panose="030F0702030302020204" pitchFamily="66" charset="0"/>
              </a:rPr>
              <a:t>Sganiwch</a:t>
            </a:r>
            <a:r>
              <a:rPr lang="en-GB" sz="2800" dirty="0">
                <a:latin typeface="Comic Sans MS" panose="030F0702030302020204" pitchFamily="66" charset="0"/>
              </a:rPr>
              <a:t> y </a:t>
            </a:r>
            <a:r>
              <a:rPr lang="en-GB" sz="2800" dirty="0" err="1">
                <a:latin typeface="Comic Sans MS" panose="030F0702030302020204" pitchFamily="66" charset="0"/>
              </a:rPr>
              <a:t>côd</a:t>
            </a:r>
            <a:r>
              <a:rPr lang="en-GB" sz="2800" dirty="0">
                <a:latin typeface="Comic Sans MS" panose="030F0702030302020204" pitchFamily="66" charset="0"/>
              </a:rPr>
              <a:t> QR </a:t>
            </a:r>
            <a:r>
              <a:rPr lang="en-GB" sz="2800" dirty="0" err="1">
                <a:latin typeface="Comic Sans MS" panose="030F0702030302020204" pitchFamily="66" charset="0"/>
              </a:rPr>
              <a:t>i</a:t>
            </a:r>
            <a:r>
              <a:rPr lang="en-GB" sz="2800" dirty="0">
                <a:latin typeface="Comic Sans MS" panose="030F0702030302020204" pitchFamily="66" charset="0"/>
              </a:rPr>
              <a:t> </a:t>
            </a:r>
            <a:r>
              <a:rPr lang="en-GB" sz="2800" dirty="0" err="1">
                <a:latin typeface="Comic Sans MS" panose="030F0702030302020204" pitchFamily="66" charset="0"/>
              </a:rPr>
              <a:t>wrando</a:t>
            </a:r>
            <a:r>
              <a:rPr lang="en-GB" sz="2800" dirty="0">
                <a:latin typeface="Comic Sans MS" panose="030F0702030302020204" pitchFamily="66" charset="0"/>
              </a:rPr>
              <a:t> </a:t>
            </a:r>
            <a:r>
              <a:rPr lang="en-GB" sz="2800" dirty="0" err="1">
                <a:latin typeface="Comic Sans MS" panose="030F0702030302020204" pitchFamily="66" charset="0"/>
              </a:rPr>
              <a:t>ar</a:t>
            </a:r>
            <a:r>
              <a:rPr lang="en-GB" sz="2800" dirty="0">
                <a:latin typeface="Comic Sans MS" panose="030F0702030302020204" pitchFamily="66" charset="0"/>
              </a:rPr>
              <a:t> </a:t>
            </a:r>
            <a:r>
              <a:rPr lang="en-GB" sz="2800" dirty="0" err="1">
                <a:latin typeface="Comic Sans MS" panose="030F0702030302020204" pitchFamily="66" charset="0"/>
              </a:rPr>
              <a:t>stori</a:t>
            </a:r>
            <a:r>
              <a:rPr lang="en-GB" sz="2800" dirty="0">
                <a:latin typeface="Comic Sans MS" panose="030F0702030302020204" pitchFamily="66" charset="0"/>
              </a:rPr>
              <a:t> </a:t>
            </a:r>
            <a:r>
              <a:rPr lang="en-GB" sz="2800" dirty="0" err="1">
                <a:latin typeface="Comic Sans MS" panose="030F0702030302020204" pitchFamily="66" charset="0"/>
              </a:rPr>
              <a:t>Bedd</a:t>
            </a:r>
            <a:r>
              <a:rPr lang="en-GB" sz="2800" dirty="0">
                <a:latin typeface="Comic Sans MS" panose="030F0702030302020204" pitchFamily="66" charset="0"/>
              </a:rPr>
              <a:t> </a:t>
            </a:r>
            <a:r>
              <a:rPr lang="en-GB" sz="2800" dirty="0" err="1">
                <a:latin typeface="Comic Sans MS" panose="030F0702030302020204" pitchFamily="66" charset="0"/>
              </a:rPr>
              <a:t>Gelert</a:t>
            </a:r>
            <a:r>
              <a:rPr lang="en-GB" sz="2800" dirty="0">
                <a:latin typeface="Comic Sans MS" panose="030F0702030302020204" pitchFamily="66" charset="0"/>
              </a:rPr>
              <a:t>.</a:t>
            </a:r>
            <a:endParaRPr lang="cy-GB" sz="2800" dirty="0">
              <a:latin typeface="Comic Sans MS" panose="030F0702030302020204" pitchFamily="66" charset="0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7038109" y="3731491"/>
            <a:ext cx="4304145" cy="1384995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2800" b="1" u="sng" dirty="0" err="1">
                <a:latin typeface="Comic Sans MS" panose="030F0702030302020204" pitchFamily="66" charset="0"/>
              </a:rPr>
              <a:t>Gwaith</a:t>
            </a:r>
            <a:r>
              <a:rPr lang="en-GB" sz="2800" b="1" u="sng" dirty="0">
                <a:latin typeface="Comic Sans MS" panose="030F0702030302020204" pitchFamily="66" charset="0"/>
              </a:rPr>
              <a:t> </a:t>
            </a:r>
            <a:r>
              <a:rPr lang="en-GB" sz="2800" b="1" u="sng" dirty="0" err="1" smtClean="0">
                <a:latin typeface="Comic Sans MS" panose="030F0702030302020204" pitchFamily="66" charset="0"/>
              </a:rPr>
              <a:t>annibynnol</a:t>
            </a:r>
            <a:endParaRPr lang="en-GB" sz="2800" b="1" u="sng" dirty="0">
              <a:latin typeface="Comic Sans MS" panose="030F0702030302020204" pitchFamily="66" charset="0"/>
            </a:endParaRPr>
          </a:p>
          <a:p>
            <a:r>
              <a:rPr lang="en-GB" sz="2800" dirty="0" err="1" smtClean="0">
                <a:latin typeface="Comic Sans MS" panose="030F0702030302020204" pitchFamily="66" charset="0"/>
              </a:rPr>
              <a:t>Sgana</a:t>
            </a:r>
            <a:r>
              <a:rPr lang="en-GB" sz="2800" dirty="0" smtClean="0">
                <a:latin typeface="Comic Sans MS" panose="030F0702030302020204" pitchFamily="66" charset="0"/>
              </a:rPr>
              <a:t> </a:t>
            </a:r>
            <a:r>
              <a:rPr lang="en-GB" sz="2800" dirty="0">
                <a:latin typeface="Comic Sans MS" panose="030F0702030302020204" pitchFamily="66" charset="0"/>
              </a:rPr>
              <a:t>y </a:t>
            </a:r>
            <a:r>
              <a:rPr lang="en-GB" sz="2800" dirty="0" err="1">
                <a:latin typeface="Comic Sans MS" panose="030F0702030302020204" pitchFamily="66" charset="0"/>
              </a:rPr>
              <a:t>côd</a:t>
            </a:r>
            <a:r>
              <a:rPr lang="en-GB" sz="2800" dirty="0">
                <a:latin typeface="Comic Sans MS" panose="030F0702030302020204" pitchFamily="66" charset="0"/>
              </a:rPr>
              <a:t> QR </a:t>
            </a:r>
            <a:r>
              <a:rPr lang="en-GB" sz="2800" dirty="0" err="1">
                <a:latin typeface="Comic Sans MS" panose="030F0702030302020204" pitchFamily="66" charset="0"/>
              </a:rPr>
              <a:t>i</a:t>
            </a:r>
            <a:r>
              <a:rPr lang="en-GB" sz="2800" dirty="0">
                <a:latin typeface="Comic Sans MS" panose="030F0702030302020204" pitchFamily="66" charset="0"/>
              </a:rPr>
              <a:t> </a:t>
            </a:r>
            <a:r>
              <a:rPr lang="en-GB" sz="2800" dirty="0" err="1">
                <a:latin typeface="Comic Sans MS" panose="030F0702030302020204" pitchFamily="66" charset="0"/>
              </a:rPr>
              <a:t>wrando</a:t>
            </a:r>
            <a:r>
              <a:rPr lang="en-GB" sz="2800" dirty="0">
                <a:latin typeface="Comic Sans MS" panose="030F0702030302020204" pitchFamily="66" charset="0"/>
              </a:rPr>
              <a:t> </a:t>
            </a:r>
            <a:r>
              <a:rPr lang="en-GB" sz="2800" dirty="0" err="1">
                <a:latin typeface="Comic Sans MS" panose="030F0702030302020204" pitchFamily="66" charset="0"/>
              </a:rPr>
              <a:t>ar</a:t>
            </a:r>
            <a:r>
              <a:rPr lang="en-GB" sz="2800" dirty="0">
                <a:latin typeface="Comic Sans MS" panose="030F0702030302020204" pitchFamily="66" charset="0"/>
              </a:rPr>
              <a:t> </a:t>
            </a:r>
            <a:r>
              <a:rPr lang="en-GB" sz="2800" dirty="0" err="1">
                <a:latin typeface="Comic Sans MS" panose="030F0702030302020204" pitchFamily="66" charset="0"/>
              </a:rPr>
              <a:t>stori</a:t>
            </a:r>
            <a:r>
              <a:rPr lang="en-GB" sz="2800" dirty="0">
                <a:latin typeface="Comic Sans MS" panose="030F0702030302020204" pitchFamily="66" charset="0"/>
              </a:rPr>
              <a:t> </a:t>
            </a:r>
            <a:r>
              <a:rPr lang="en-GB" sz="2800" dirty="0" err="1">
                <a:latin typeface="Comic Sans MS" panose="030F0702030302020204" pitchFamily="66" charset="0"/>
              </a:rPr>
              <a:t>Bedd</a:t>
            </a:r>
            <a:r>
              <a:rPr lang="en-GB" sz="2800" dirty="0">
                <a:latin typeface="Comic Sans MS" panose="030F0702030302020204" pitchFamily="66" charset="0"/>
              </a:rPr>
              <a:t> </a:t>
            </a:r>
            <a:r>
              <a:rPr lang="en-GB" sz="2800" dirty="0" err="1">
                <a:latin typeface="Comic Sans MS" panose="030F0702030302020204" pitchFamily="66" charset="0"/>
              </a:rPr>
              <a:t>Gelert</a:t>
            </a:r>
            <a:r>
              <a:rPr lang="en-GB" sz="2800" dirty="0">
                <a:latin typeface="Comic Sans MS" panose="030F0702030302020204" pitchFamily="66" charset="0"/>
              </a:rPr>
              <a:t>.</a:t>
            </a:r>
            <a:endParaRPr lang="cy-GB" sz="2800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414746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/>
          <a:srcRect l="24014" t="23830" r="25003" b="14675"/>
          <a:stretch/>
        </p:blipFill>
        <p:spPr>
          <a:xfrm>
            <a:off x="1626670" y="587141"/>
            <a:ext cx="8951494" cy="6073284"/>
          </a:xfrm>
          <a:prstGeom prst="rect">
            <a:avLst/>
          </a:prstGeom>
          <a:ln w="57150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32597201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/>
          <a:srcRect l="23712" t="22246" r="25304" b="14675"/>
          <a:stretch/>
        </p:blipFill>
        <p:spPr>
          <a:xfrm>
            <a:off x="1472664" y="452386"/>
            <a:ext cx="8797491" cy="6122433"/>
          </a:xfrm>
          <a:prstGeom prst="rect">
            <a:avLst/>
          </a:prstGeom>
          <a:ln w="57150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39209580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/>
          <a:srcRect l="23610" t="22238" r="24644" b="13768"/>
          <a:stretch/>
        </p:blipFill>
        <p:spPr>
          <a:xfrm>
            <a:off x="1635908" y="424872"/>
            <a:ext cx="8404020" cy="5846099"/>
          </a:xfrm>
          <a:prstGeom prst="rect">
            <a:avLst/>
          </a:prstGeom>
          <a:ln w="38100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16722671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1386037" y="1953929"/>
            <a:ext cx="9076624" cy="2862322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endParaRPr lang="cy-GB" dirty="0"/>
          </a:p>
          <a:p>
            <a:pPr algn="ctr"/>
            <a:r>
              <a:rPr lang="en-GB" sz="4800" u="sng" dirty="0" err="1" smtClean="0">
                <a:latin typeface="Comic Sans MS" panose="030F0702030302020204" pitchFamily="66" charset="0"/>
              </a:rPr>
              <a:t>Iechyd</a:t>
            </a:r>
            <a:r>
              <a:rPr lang="en-GB" sz="4800" u="sng" dirty="0" smtClean="0">
                <a:latin typeface="Comic Sans MS" panose="030F0702030302020204" pitchFamily="66" charset="0"/>
              </a:rPr>
              <a:t> a </a:t>
            </a:r>
            <a:r>
              <a:rPr lang="en-GB" sz="4800" u="sng" dirty="0" err="1" smtClean="0">
                <a:latin typeface="Comic Sans MS" panose="030F0702030302020204" pitchFamily="66" charset="0"/>
              </a:rPr>
              <a:t>Lles</a:t>
            </a:r>
            <a:endParaRPr lang="en-GB" sz="4800" u="sng" dirty="0" smtClean="0">
              <a:latin typeface="Comic Sans MS" panose="030F0702030302020204" pitchFamily="66" charset="0"/>
            </a:endParaRPr>
          </a:p>
          <a:p>
            <a:pPr algn="ctr"/>
            <a:endParaRPr lang="en-GB" sz="4800" u="sng" dirty="0">
              <a:latin typeface="Comic Sans MS" panose="030F0702030302020204" pitchFamily="66" charset="0"/>
            </a:endParaRPr>
          </a:p>
          <a:p>
            <a:pPr algn="ctr"/>
            <a:r>
              <a:rPr lang="en-GB" sz="4800" u="sng" dirty="0" err="1" smtClean="0">
                <a:latin typeface="Comic Sans MS" panose="030F0702030302020204" pitchFamily="66" charset="0"/>
              </a:rPr>
              <a:t>Pwy</a:t>
            </a:r>
            <a:r>
              <a:rPr lang="en-GB" sz="4800" u="sng" dirty="0" smtClean="0">
                <a:latin typeface="Comic Sans MS" panose="030F0702030302020204" pitchFamily="66" charset="0"/>
              </a:rPr>
              <a:t> </a:t>
            </a:r>
            <a:r>
              <a:rPr lang="en-GB" sz="4800" u="sng" dirty="0" err="1" smtClean="0">
                <a:latin typeface="Comic Sans MS" panose="030F0702030302020204" pitchFamily="66" charset="0"/>
              </a:rPr>
              <a:t>ydw</a:t>
            </a:r>
            <a:r>
              <a:rPr lang="en-GB" sz="4800" u="sng" dirty="0" smtClean="0">
                <a:latin typeface="Comic Sans MS" panose="030F0702030302020204" pitchFamily="66" charset="0"/>
              </a:rPr>
              <a:t> </a:t>
            </a:r>
            <a:r>
              <a:rPr lang="en-GB" sz="4800" u="sng" dirty="0" err="1" smtClean="0">
                <a:latin typeface="Comic Sans MS" panose="030F0702030302020204" pitchFamily="66" charset="0"/>
              </a:rPr>
              <a:t>i</a:t>
            </a:r>
            <a:r>
              <a:rPr lang="en-GB" sz="4800" u="sng" dirty="0" smtClean="0">
                <a:latin typeface="Comic Sans MS" panose="030F0702030302020204" pitchFamily="66" charset="0"/>
              </a:rPr>
              <a:t>?</a:t>
            </a:r>
            <a:endParaRPr lang="cy-GB" sz="4800" u="sng" dirty="0">
              <a:latin typeface="Comic Sans MS" panose="030F0702030302020204" pitchFamily="66" charset="0"/>
            </a:endParaRPr>
          </a:p>
          <a:p>
            <a:pPr algn="ctr"/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9029028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l="35792" t="25143" r="38086" b="15077"/>
          <a:stretch/>
        </p:blipFill>
        <p:spPr>
          <a:xfrm>
            <a:off x="3232726" y="212435"/>
            <a:ext cx="5043056" cy="6491886"/>
          </a:xfrm>
          <a:prstGeom prst="rect">
            <a:avLst/>
          </a:prstGeom>
          <a:ln w="57150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25435630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35792" t="24484" r="36986" b="12686"/>
          <a:stretch/>
        </p:blipFill>
        <p:spPr>
          <a:xfrm>
            <a:off x="3343563" y="157018"/>
            <a:ext cx="4991351" cy="6480000"/>
          </a:xfrm>
          <a:prstGeom prst="rect">
            <a:avLst/>
          </a:prstGeom>
          <a:ln w="57150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30984462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l="36419" t="32890" r="37306" b="30936"/>
          <a:stretch/>
        </p:blipFill>
        <p:spPr>
          <a:xfrm>
            <a:off x="2743200" y="789271"/>
            <a:ext cx="6679933" cy="5173013"/>
          </a:xfrm>
          <a:prstGeom prst="rect">
            <a:avLst/>
          </a:prstGeom>
          <a:ln w="57150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23843450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/>
          <a:srcRect l="23412" t="60458" r="25153" b="11468"/>
          <a:stretch/>
        </p:blipFill>
        <p:spPr>
          <a:xfrm>
            <a:off x="1588167" y="3330340"/>
            <a:ext cx="8903650" cy="2733575"/>
          </a:xfrm>
          <a:prstGeom prst="rect">
            <a:avLst/>
          </a:prstGeom>
          <a:ln w="57150">
            <a:solidFill>
              <a:schemeClr val="tx1"/>
            </a:solidFill>
          </a:ln>
        </p:spPr>
      </p:pic>
      <p:sp>
        <p:nvSpPr>
          <p:cNvPr id="3" name="Rectangle 2"/>
          <p:cNvSpPr/>
          <p:nvPr/>
        </p:nvSpPr>
        <p:spPr>
          <a:xfrm>
            <a:off x="2354980" y="443905"/>
            <a:ext cx="6153751" cy="2246769"/>
          </a:xfrm>
          <a:prstGeom prst="rect">
            <a:avLst/>
          </a:prstGeom>
          <a:ln w="57150"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r>
              <a:rPr lang="cy-GB" sz="2800" dirty="0" smtClean="0">
                <a:latin typeface="Comic Sans MS" panose="030F0702030302020204" pitchFamily="66" charset="0"/>
              </a:rPr>
              <a:t>Cardiau </a:t>
            </a:r>
            <a:r>
              <a:rPr lang="cy-GB" sz="2800" dirty="0">
                <a:latin typeface="Comic Sans MS" panose="030F0702030302020204" pitchFamily="66" charset="0"/>
              </a:rPr>
              <a:t>fflach i helpu gyda geirfa. </a:t>
            </a:r>
          </a:p>
          <a:p>
            <a:r>
              <a:rPr lang="cy-GB" sz="2800" dirty="0">
                <a:latin typeface="Comic Sans MS" panose="030F0702030302020204" pitchFamily="66" charset="0"/>
              </a:rPr>
              <a:t>e.e.</a:t>
            </a:r>
          </a:p>
          <a:p>
            <a:r>
              <a:rPr lang="cy-GB" sz="2800" dirty="0">
                <a:latin typeface="Comic Sans MS" panose="030F0702030302020204" pitchFamily="66" charset="0"/>
              </a:rPr>
              <a:t>Snap</a:t>
            </a:r>
          </a:p>
          <a:p>
            <a:r>
              <a:rPr lang="cy-GB" sz="2800" dirty="0">
                <a:latin typeface="Comic Sans MS" panose="030F0702030302020204" pitchFamily="66" charset="0"/>
              </a:rPr>
              <a:t>Piff Paff</a:t>
            </a:r>
          </a:p>
          <a:p>
            <a:r>
              <a:rPr lang="cy-GB" sz="2800" dirty="0">
                <a:latin typeface="Comic Sans MS" panose="030F0702030302020204" pitchFamily="66" charset="0"/>
              </a:rPr>
              <a:t>Bingo</a:t>
            </a:r>
          </a:p>
        </p:txBody>
      </p:sp>
    </p:spTree>
    <p:extLst>
      <p:ext uri="{BB962C8B-B14F-4D97-AF65-F5344CB8AC3E}">
        <p14:creationId xmlns:p14="http://schemas.microsoft.com/office/powerpoint/2010/main" val="35430625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/>
          <a:srcRect l="11396" t="22842" r="11944" b="17575"/>
          <a:stretch/>
        </p:blipFill>
        <p:spPr>
          <a:xfrm>
            <a:off x="286575" y="702643"/>
            <a:ext cx="11528018" cy="5040000"/>
          </a:xfrm>
          <a:prstGeom prst="rect">
            <a:avLst/>
          </a:prstGeom>
          <a:ln w="57150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42771099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/>
          <a:srcRect l="11255" t="24214" r="11894" b="16832"/>
          <a:stretch/>
        </p:blipFill>
        <p:spPr>
          <a:xfrm>
            <a:off x="221379" y="875898"/>
            <a:ext cx="11680000" cy="5040000"/>
          </a:xfrm>
          <a:prstGeom prst="rect">
            <a:avLst/>
          </a:prstGeom>
          <a:ln w="57150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24333279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/>
          <a:srcRect l="10921" t="23896" r="11302" b="17665"/>
          <a:stretch/>
        </p:blipFill>
        <p:spPr>
          <a:xfrm>
            <a:off x="125128" y="885524"/>
            <a:ext cx="11924701" cy="5040000"/>
          </a:xfrm>
          <a:prstGeom prst="rect">
            <a:avLst/>
          </a:prstGeom>
          <a:ln w="57150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27501780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33188" y="426428"/>
            <a:ext cx="11496259" cy="707886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y-GB" sz="4000" dirty="0">
                <a:latin typeface="Comic Sans MS" panose="030F0702030302020204" pitchFamily="66" charset="0"/>
              </a:rPr>
              <a:t>Cardiau dolen i helpu geirfa mewn grwpiau bach.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l="24765" t="25194" r="26056" b="15478"/>
          <a:stretch/>
        </p:blipFill>
        <p:spPr>
          <a:xfrm>
            <a:off x="2881423" y="1611000"/>
            <a:ext cx="6651057" cy="45133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4338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173172" y="2754806"/>
            <a:ext cx="7872668" cy="101566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y-GB" sz="6000" dirty="0">
                <a:solidFill>
                  <a:srgbClr val="FF0000"/>
                </a:solidFill>
                <a:latin typeface="Comic Sans MS" panose="030F0702030302020204" pitchFamily="66" charset="0"/>
              </a:rPr>
              <a:t>Rholiwch</a:t>
            </a:r>
            <a:r>
              <a:rPr lang="cy-GB" sz="6000" dirty="0" smtClean="0">
                <a:solidFill>
                  <a:srgbClr val="FF0000"/>
                </a:solidFill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cy-GB" sz="6000" dirty="0">
                <a:solidFill>
                  <a:srgbClr val="FF0000"/>
                </a:solidFill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fel </a:t>
            </a:r>
            <a:r>
              <a:rPr lang="cy-GB" sz="6000" dirty="0" smtClean="0">
                <a:solidFill>
                  <a:srgbClr val="FF0000"/>
                </a:solidFill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draenog </a:t>
            </a:r>
            <a:endParaRPr lang="cy-GB" sz="6000" dirty="0"/>
          </a:p>
        </p:txBody>
      </p:sp>
      <p:sp>
        <p:nvSpPr>
          <p:cNvPr id="3" name="Rectangle 2"/>
          <p:cNvSpPr/>
          <p:nvPr/>
        </p:nvSpPr>
        <p:spPr>
          <a:xfrm>
            <a:off x="785090" y="563419"/>
            <a:ext cx="10843491" cy="5809672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9334768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739528" y="2588552"/>
            <a:ext cx="7149714" cy="101566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y-GB" sz="6000" dirty="0">
                <a:solidFill>
                  <a:srgbClr val="FF0000"/>
                </a:solidFill>
                <a:latin typeface="Comic Sans MS" panose="030F0702030302020204" pitchFamily="66" charset="0"/>
              </a:rPr>
              <a:t>Llithrwch</a:t>
            </a:r>
            <a:r>
              <a:rPr lang="cy-GB" sz="6000" dirty="0" smtClean="0">
                <a:solidFill>
                  <a:srgbClr val="FF0000"/>
                </a:solidFill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cy-GB" sz="6000" dirty="0">
                <a:solidFill>
                  <a:srgbClr val="FF0000"/>
                </a:solidFill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fel </a:t>
            </a:r>
            <a:r>
              <a:rPr lang="cy-GB" sz="6000" dirty="0" smtClean="0">
                <a:solidFill>
                  <a:srgbClr val="FF0000"/>
                </a:solidFill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neidr </a:t>
            </a:r>
            <a:endParaRPr lang="cy-GB" sz="6000" dirty="0">
              <a:solidFill>
                <a:srgbClr val="FF0000"/>
              </a:solidFill>
              <a:latin typeface="Comic Sans MS" panose="030F0702030302020204" pitchFamily="66" charset="0"/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785090" y="563419"/>
            <a:ext cx="10843491" cy="5809672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7952121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645106" y="2551161"/>
            <a:ext cx="7255512" cy="102643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>
              <a:lnSpc>
                <a:spcPct val="107000"/>
              </a:lnSpc>
              <a:spcAft>
                <a:spcPts val="800"/>
              </a:spcAft>
            </a:pPr>
            <a:r>
              <a:rPr lang="cy-GB" sz="6000" dirty="0">
                <a:solidFill>
                  <a:srgbClr val="FF0000"/>
                </a:solidFill>
                <a:latin typeface="Comic Sans MS" panose="030F0702030302020204" pitchFamily="66" charset="0"/>
              </a:rPr>
              <a:t>Neidiwch</a:t>
            </a:r>
            <a:r>
              <a:rPr lang="cy-GB" sz="6000" dirty="0" smtClean="0">
                <a:solidFill>
                  <a:srgbClr val="FF0000"/>
                </a:solidFill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cy-GB" sz="6000" dirty="0">
                <a:solidFill>
                  <a:srgbClr val="FF0000"/>
                </a:solidFill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fel b</a:t>
            </a:r>
            <a:r>
              <a:rPr lang="cy-GB" sz="6000" dirty="0" smtClean="0">
                <a:solidFill>
                  <a:srgbClr val="FF0000"/>
                </a:solidFill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roga</a:t>
            </a:r>
            <a:endParaRPr lang="cy-GB" sz="6000" dirty="0">
              <a:solidFill>
                <a:srgbClr val="FF0000"/>
              </a:solidFill>
              <a:effectLst/>
              <a:latin typeface="Comic Sans MS" panose="030F0702030302020204" pitchFamily="66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785090" y="563419"/>
            <a:ext cx="10843491" cy="5809672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6319715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178682" y="2537120"/>
            <a:ext cx="10705175" cy="101566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y-GB" sz="6000" dirty="0" smtClean="0">
                <a:solidFill>
                  <a:srgbClr val="FF0000"/>
                </a:solidFill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Heddfanwch </a:t>
            </a:r>
            <a:r>
              <a:rPr lang="cy-GB" sz="6000" dirty="0">
                <a:solidFill>
                  <a:srgbClr val="FF0000"/>
                </a:solidFill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fel </a:t>
            </a:r>
            <a:r>
              <a:rPr lang="cy-GB" sz="6000" dirty="0" smtClean="0">
                <a:solidFill>
                  <a:srgbClr val="FF0000"/>
                </a:solidFill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barcud coch </a:t>
            </a:r>
            <a:endParaRPr lang="cy-GB" sz="6000" dirty="0"/>
          </a:p>
        </p:txBody>
      </p:sp>
      <p:sp>
        <p:nvSpPr>
          <p:cNvPr id="3" name="Rectangle 2"/>
          <p:cNvSpPr/>
          <p:nvPr/>
        </p:nvSpPr>
        <p:spPr>
          <a:xfrm>
            <a:off x="785090" y="563419"/>
            <a:ext cx="10843491" cy="5809672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1666282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216728" y="2863272"/>
            <a:ext cx="8469745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y-GB" sz="6000" dirty="0" smtClean="0">
                <a:solidFill>
                  <a:srgbClr val="FF0000"/>
                </a:solidFill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Cerddwch fel eliffant </a:t>
            </a:r>
            <a:endParaRPr lang="cy-GB" sz="6000" dirty="0"/>
          </a:p>
        </p:txBody>
      </p:sp>
      <p:sp>
        <p:nvSpPr>
          <p:cNvPr id="3" name="Rectangle 2"/>
          <p:cNvSpPr/>
          <p:nvPr/>
        </p:nvSpPr>
        <p:spPr>
          <a:xfrm>
            <a:off x="785090" y="563419"/>
            <a:ext cx="10843491" cy="5809672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2820442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216728" y="2863272"/>
            <a:ext cx="8469745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y-GB" sz="6000" dirty="0" smtClean="0">
                <a:solidFill>
                  <a:srgbClr val="FF0000"/>
                </a:solidFill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Symudwch fel crwban </a:t>
            </a:r>
            <a:endParaRPr lang="cy-GB" sz="6000" dirty="0"/>
          </a:p>
        </p:txBody>
      </p:sp>
      <p:sp>
        <p:nvSpPr>
          <p:cNvPr id="3" name="Rectangle 2"/>
          <p:cNvSpPr/>
          <p:nvPr/>
        </p:nvSpPr>
        <p:spPr>
          <a:xfrm>
            <a:off x="785090" y="563419"/>
            <a:ext cx="10843491" cy="5809672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6056130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216728" y="2863272"/>
            <a:ext cx="8469745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y-GB" sz="6000" dirty="0">
                <a:solidFill>
                  <a:srgbClr val="FF0000"/>
                </a:solidFill>
                <a:latin typeface="Comic Sans MS" panose="030F0702030302020204" pitchFamily="66" charset="0"/>
              </a:rPr>
              <a:t>Neidiwch fel </a:t>
            </a:r>
            <a:r>
              <a:rPr lang="cy-GB" sz="6000" dirty="0" smtClean="0">
                <a:solidFill>
                  <a:srgbClr val="FF0000"/>
                </a:solidFill>
                <a:latin typeface="Comic Sans MS" panose="030F0702030302020204" pitchFamily="66" charset="0"/>
              </a:rPr>
              <a:t>cangarw</a:t>
            </a:r>
            <a:endParaRPr lang="cy-GB" sz="6000" dirty="0">
              <a:solidFill>
                <a:srgbClr val="FF0000"/>
              </a:solidFill>
              <a:latin typeface="Comic Sans MS" panose="030F0702030302020204" pitchFamily="66" charset="0"/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785090" y="563419"/>
            <a:ext cx="10843491" cy="5809672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4771160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216728" y="2863272"/>
            <a:ext cx="8469745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y-GB" sz="6000" dirty="0">
                <a:solidFill>
                  <a:srgbClr val="FF0000"/>
                </a:solidFill>
                <a:latin typeface="Comic Sans MS" panose="030F0702030302020204" pitchFamily="66" charset="0"/>
              </a:rPr>
              <a:t>Rhedwch fel </a:t>
            </a:r>
            <a:r>
              <a:rPr lang="cy-GB" sz="6000" dirty="0" smtClean="0">
                <a:solidFill>
                  <a:srgbClr val="FF0000"/>
                </a:solidFill>
                <a:latin typeface="Comic Sans MS" panose="030F0702030302020204" pitchFamily="66" charset="0"/>
              </a:rPr>
              <a:t>teigr</a:t>
            </a:r>
            <a:endParaRPr lang="cy-GB" sz="6000" dirty="0">
              <a:solidFill>
                <a:srgbClr val="FF0000"/>
              </a:solidFill>
              <a:latin typeface="Comic Sans MS" panose="030F0702030302020204" pitchFamily="66" charset="0"/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785090" y="563419"/>
            <a:ext cx="10843491" cy="5809672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2544557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911927" y="4217843"/>
            <a:ext cx="10030691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y-GB" sz="4000" dirty="0"/>
              <a:t>https://wordwall.net/resource/83029436</a:t>
            </a:r>
          </a:p>
        </p:txBody>
      </p:sp>
      <p:pic>
        <p:nvPicPr>
          <p:cNvPr id="1026" name="Picture 2" descr="Wordwall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41248" y="1048327"/>
            <a:ext cx="2790825" cy="2790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/>
          <p:cNvSpPr/>
          <p:nvPr/>
        </p:nvSpPr>
        <p:spPr>
          <a:xfrm>
            <a:off x="654668" y="840509"/>
            <a:ext cx="3298496" cy="1477328"/>
          </a:xfrm>
          <a:prstGeom prst="rect">
            <a:avLst/>
          </a:prstGeom>
          <a:ln w="57150"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r>
              <a:rPr lang="cy-GB" b="1" u="sng" dirty="0">
                <a:solidFill>
                  <a:srgbClr val="000000"/>
                </a:solidFill>
                <a:latin typeface="Comic Sans MS" panose="030F0702030302020204" pitchFamily="66" charset="0"/>
              </a:rPr>
              <a:t>Gwaith grŵp/gwaith </a:t>
            </a:r>
            <a:r>
              <a:rPr lang="cy-GB" b="1" u="sng" dirty="0" smtClean="0">
                <a:solidFill>
                  <a:srgbClr val="000000"/>
                </a:solidFill>
                <a:latin typeface="Comic Sans MS" panose="030F0702030302020204" pitchFamily="66" charset="0"/>
              </a:rPr>
              <a:t>pâr</a:t>
            </a:r>
          </a:p>
          <a:p>
            <a:r>
              <a:rPr lang="cy-GB" dirty="0">
                <a:solidFill>
                  <a:srgbClr val="000000"/>
                </a:solidFill>
                <a:latin typeface="Comic Sans MS" panose="030F0702030302020204" pitchFamily="66" charset="0"/>
              </a:rPr>
              <a:t>Cliciwch ar y ddolen i fynd i Wordwall. Chwaraewch y gêm a rhowch y geiriau yn y lle cywir i wneud y frawddeg.</a:t>
            </a:r>
          </a:p>
        </p:txBody>
      </p:sp>
      <p:sp>
        <p:nvSpPr>
          <p:cNvPr id="5" name="Rectangle 4"/>
          <p:cNvSpPr/>
          <p:nvPr/>
        </p:nvSpPr>
        <p:spPr>
          <a:xfrm>
            <a:off x="7638473" y="916954"/>
            <a:ext cx="3999345" cy="1477328"/>
          </a:xfrm>
          <a:prstGeom prst="rect">
            <a:avLst/>
          </a:prstGeom>
          <a:ln w="57150"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r>
              <a:rPr lang="en-GB" b="1" u="sng" dirty="0" err="1">
                <a:latin typeface="Comic Sans MS" panose="030F0702030302020204" pitchFamily="66" charset="0"/>
              </a:rPr>
              <a:t>Gwaith</a:t>
            </a:r>
            <a:r>
              <a:rPr lang="en-GB" b="1" u="sng" dirty="0">
                <a:latin typeface="Comic Sans MS" panose="030F0702030302020204" pitchFamily="66" charset="0"/>
              </a:rPr>
              <a:t> </a:t>
            </a:r>
            <a:r>
              <a:rPr lang="en-GB" b="1" u="sng" dirty="0" err="1" smtClean="0">
                <a:latin typeface="Comic Sans MS" panose="030F0702030302020204" pitchFamily="66" charset="0"/>
              </a:rPr>
              <a:t>annibynnol</a:t>
            </a:r>
            <a:endParaRPr lang="en-GB" b="1" u="sng" dirty="0" smtClean="0">
              <a:latin typeface="Comic Sans MS" panose="030F0702030302020204" pitchFamily="66" charset="0"/>
            </a:endParaRPr>
          </a:p>
          <a:p>
            <a:r>
              <a:rPr lang="cy-GB" dirty="0">
                <a:solidFill>
                  <a:srgbClr val="000000"/>
                </a:solidFill>
                <a:latin typeface="Comic Sans MS" panose="030F0702030302020204" pitchFamily="66" charset="0"/>
              </a:rPr>
              <a:t>Clicia ar y ddolen i fynd i Wordwall. Chwaraea’r gêm a rhowch y geiriau yn y lle cywir i wneud y frawddeg.</a:t>
            </a:r>
          </a:p>
          <a:p>
            <a:endParaRPr lang="en-GB" b="1" u="sng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311889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1386037" y="1953929"/>
            <a:ext cx="9076624" cy="3046988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4800" u="sng" dirty="0" err="1" smtClean="0">
                <a:latin typeface="Comic Sans MS" panose="030F0702030302020204" pitchFamily="66" charset="0"/>
              </a:rPr>
              <a:t>Iethoedd</a:t>
            </a:r>
            <a:r>
              <a:rPr lang="en-GB" sz="4800" u="sng" dirty="0" smtClean="0">
                <a:latin typeface="Comic Sans MS" panose="030F0702030302020204" pitchFamily="66" charset="0"/>
              </a:rPr>
              <a:t>, </a:t>
            </a:r>
            <a:r>
              <a:rPr lang="en-GB" sz="4800" u="sng" dirty="0" err="1" smtClean="0">
                <a:latin typeface="Comic Sans MS" panose="030F0702030302020204" pitchFamily="66" charset="0"/>
              </a:rPr>
              <a:t>llythrennedd</a:t>
            </a:r>
            <a:r>
              <a:rPr lang="en-GB" sz="4800" u="sng" dirty="0" smtClean="0">
                <a:latin typeface="Comic Sans MS" panose="030F0702030302020204" pitchFamily="66" charset="0"/>
              </a:rPr>
              <a:t> a </a:t>
            </a:r>
            <a:r>
              <a:rPr lang="en-GB" sz="4800" u="sng" dirty="0" err="1" smtClean="0">
                <a:latin typeface="Comic Sans MS" panose="030F0702030302020204" pitchFamily="66" charset="0"/>
              </a:rPr>
              <a:t>Chyfahrebu</a:t>
            </a:r>
            <a:endParaRPr lang="en-GB" sz="4800" u="sng" dirty="0" smtClean="0">
              <a:latin typeface="Comic Sans MS" panose="030F0702030302020204" pitchFamily="66" charset="0"/>
            </a:endParaRPr>
          </a:p>
          <a:p>
            <a:pPr algn="ctr"/>
            <a:endParaRPr lang="en-GB" sz="4800" u="sng" dirty="0">
              <a:latin typeface="Comic Sans MS" panose="030F0702030302020204" pitchFamily="66" charset="0"/>
            </a:endParaRPr>
          </a:p>
          <a:p>
            <a:pPr algn="ctr"/>
            <a:r>
              <a:rPr lang="en-GB" sz="4800" u="sng" dirty="0" err="1" smtClean="0">
                <a:latin typeface="Comic Sans MS" panose="030F0702030302020204" pitchFamily="66" charset="0"/>
              </a:rPr>
              <a:t>Anifail</a:t>
            </a:r>
            <a:r>
              <a:rPr lang="en-GB" sz="4800" u="sng" dirty="0" smtClean="0">
                <a:latin typeface="Comic Sans MS" panose="030F0702030302020204" pitchFamily="66" charset="0"/>
              </a:rPr>
              <a:t> </a:t>
            </a:r>
            <a:r>
              <a:rPr lang="en-GB" sz="4800" u="sng" dirty="0" err="1" smtClean="0">
                <a:latin typeface="Comic Sans MS" panose="030F0702030302020204" pitchFamily="66" charset="0"/>
              </a:rPr>
              <a:t>anwes</a:t>
            </a:r>
            <a:r>
              <a:rPr lang="en-GB" sz="4800" u="sng" dirty="0" smtClean="0">
                <a:latin typeface="Comic Sans MS" panose="030F0702030302020204" pitchFamily="66" charset="0"/>
              </a:rPr>
              <a:t> </a:t>
            </a:r>
            <a:r>
              <a:rPr lang="en-GB" sz="4800" u="sng" dirty="0" err="1" smtClean="0">
                <a:latin typeface="Comic Sans MS" panose="030F0702030302020204" pitchFamily="66" charset="0"/>
              </a:rPr>
              <a:t>ar</a:t>
            </a:r>
            <a:r>
              <a:rPr lang="en-GB" sz="4800" u="sng" dirty="0" smtClean="0">
                <a:latin typeface="Comic Sans MS" panose="030F0702030302020204" pitchFamily="66" charset="0"/>
              </a:rPr>
              <a:t> </a:t>
            </a:r>
            <a:r>
              <a:rPr lang="en-GB" sz="4800" u="sng" dirty="0" err="1" smtClean="0">
                <a:latin typeface="Comic Sans MS" panose="030F0702030302020204" pitchFamily="66" charset="0"/>
              </a:rPr>
              <a:t>goll</a:t>
            </a:r>
            <a:endParaRPr lang="cy-GB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987723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/>
          <a:srcRect l="36044" t="21424" r="35531" b="15949"/>
          <a:stretch/>
        </p:blipFill>
        <p:spPr>
          <a:xfrm>
            <a:off x="3532472" y="169200"/>
            <a:ext cx="5245570" cy="6501107"/>
          </a:xfrm>
          <a:prstGeom prst="rect">
            <a:avLst/>
          </a:prstGeom>
          <a:ln w="57150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14534737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/>
          <a:srcRect l="35142" t="24630" r="35453" b="11183"/>
          <a:stretch/>
        </p:blipFill>
        <p:spPr>
          <a:xfrm>
            <a:off x="3224463" y="169950"/>
            <a:ext cx="5293895" cy="6500357"/>
          </a:xfrm>
          <a:prstGeom prst="rect">
            <a:avLst/>
          </a:prstGeom>
          <a:ln w="57150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23278063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/>
          <a:srcRect l="35669" t="24050" r="35272" b="12490"/>
          <a:stretch/>
        </p:blipFill>
        <p:spPr>
          <a:xfrm>
            <a:off x="3503595" y="154003"/>
            <a:ext cx="5275101" cy="6480000"/>
          </a:xfrm>
          <a:prstGeom prst="rect">
            <a:avLst/>
          </a:prstGeom>
          <a:ln w="57150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37582714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/>
          <a:srcRect l="37153" t="28094" r="37698" b="21645"/>
          <a:stretch/>
        </p:blipFill>
        <p:spPr>
          <a:xfrm>
            <a:off x="1455845" y="387237"/>
            <a:ext cx="5229169" cy="5878421"/>
          </a:xfrm>
          <a:prstGeom prst="rect">
            <a:avLst/>
          </a:prstGeom>
          <a:ln w="57150">
            <a:solidFill>
              <a:schemeClr val="tx1"/>
            </a:solidFill>
          </a:ln>
        </p:spPr>
      </p:pic>
      <p:sp>
        <p:nvSpPr>
          <p:cNvPr id="3" name="Rectangle 2"/>
          <p:cNvSpPr/>
          <p:nvPr/>
        </p:nvSpPr>
        <p:spPr>
          <a:xfrm>
            <a:off x="7055468" y="1727200"/>
            <a:ext cx="4665478" cy="1754326"/>
          </a:xfrm>
          <a:prstGeom prst="rect">
            <a:avLst/>
          </a:prstGeom>
          <a:ln w="57150"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r>
              <a:rPr lang="cy-GB" b="1" u="sng" dirty="0">
                <a:solidFill>
                  <a:srgbClr val="000000"/>
                </a:solidFill>
                <a:latin typeface="Comic Sans MS" panose="030F0702030302020204" pitchFamily="66" charset="0"/>
              </a:rPr>
              <a:t>Gwaith grŵp/gwaith pâr</a:t>
            </a:r>
          </a:p>
          <a:p>
            <a:r>
              <a:rPr lang="cy-GB" dirty="0">
                <a:solidFill>
                  <a:srgbClr val="000000"/>
                </a:solidFill>
                <a:latin typeface="Comic Sans MS" panose="030F0702030302020204" pitchFamily="66" charset="0"/>
              </a:rPr>
              <a:t>Darllenwch y poster o'r gath goll. Atebwch y cwestiynau o dan y poster. Edrychwch ar y sêr ac atebwch y cwestiynau ar gyfer y dudalen gyda'r seren rydych chi'n ei dewis.</a:t>
            </a:r>
            <a:endParaRPr lang="cy-GB" dirty="0">
              <a:latin typeface="Comic Sans MS" panose="030F0702030302020204" pitchFamily="66" charset="0"/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7222837" y="3983427"/>
            <a:ext cx="4498109" cy="1477328"/>
          </a:xfrm>
          <a:prstGeom prst="rect">
            <a:avLst/>
          </a:prstGeom>
          <a:ln w="57150"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r>
              <a:rPr lang="en-GB" b="1" u="sng" dirty="0" err="1">
                <a:latin typeface="Comic Sans MS" panose="030F0702030302020204" pitchFamily="66" charset="0"/>
              </a:rPr>
              <a:t>Gwaith</a:t>
            </a:r>
            <a:r>
              <a:rPr lang="en-GB" b="1" u="sng" dirty="0">
                <a:latin typeface="Comic Sans MS" panose="030F0702030302020204" pitchFamily="66" charset="0"/>
              </a:rPr>
              <a:t> </a:t>
            </a:r>
            <a:r>
              <a:rPr lang="en-GB" b="1" u="sng" dirty="0" err="1">
                <a:latin typeface="Comic Sans MS" panose="030F0702030302020204" pitchFamily="66" charset="0"/>
              </a:rPr>
              <a:t>annibynnol</a:t>
            </a:r>
            <a:endParaRPr lang="en-GB" b="1" u="sng" dirty="0">
              <a:latin typeface="Comic Sans MS" panose="030F0702030302020204" pitchFamily="66" charset="0"/>
            </a:endParaRPr>
          </a:p>
          <a:p>
            <a:r>
              <a:rPr lang="cy-GB" dirty="0" smtClean="0">
                <a:solidFill>
                  <a:srgbClr val="000000"/>
                </a:solidFill>
                <a:latin typeface="Comic Sans MS" panose="030F0702030302020204" pitchFamily="66" charset="0"/>
              </a:rPr>
              <a:t>Darllena’r </a:t>
            </a:r>
            <a:r>
              <a:rPr lang="cy-GB" dirty="0">
                <a:solidFill>
                  <a:srgbClr val="000000"/>
                </a:solidFill>
                <a:latin typeface="Comic Sans MS" panose="030F0702030302020204" pitchFamily="66" charset="0"/>
              </a:rPr>
              <a:t>poster o'r gath goll. </a:t>
            </a:r>
            <a:r>
              <a:rPr lang="cy-GB" dirty="0" smtClean="0">
                <a:solidFill>
                  <a:srgbClr val="000000"/>
                </a:solidFill>
                <a:latin typeface="Comic Sans MS" panose="030F0702030302020204" pitchFamily="66" charset="0"/>
              </a:rPr>
              <a:t>Ateba’r </a:t>
            </a:r>
            <a:r>
              <a:rPr lang="cy-GB" dirty="0">
                <a:solidFill>
                  <a:srgbClr val="000000"/>
                </a:solidFill>
                <a:latin typeface="Comic Sans MS" panose="030F0702030302020204" pitchFamily="66" charset="0"/>
              </a:rPr>
              <a:t>cwestiynau o dan y poster. </a:t>
            </a:r>
            <a:r>
              <a:rPr lang="cy-GB" dirty="0" smtClean="0">
                <a:solidFill>
                  <a:srgbClr val="000000"/>
                </a:solidFill>
                <a:latin typeface="Comic Sans MS" panose="030F0702030302020204" pitchFamily="66" charset="0"/>
              </a:rPr>
              <a:t>Edrycha </a:t>
            </a:r>
            <a:r>
              <a:rPr lang="cy-GB" dirty="0">
                <a:solidFill>
                  <a:srgbClr val="000000"/>
                </a:solidFill>
                <a:latin typeface="Comic Sans MS" panose="030F0702030302020204" pitchFamily="66" charset="0"/>
              </a:rPr>
              <a:t>ar y sêr ac </a:t>
            </a:r>
            <a:r>
              <a:rPr lang="cy-GB" dirty="0" smtClean="0">
                <a:solidFill>
                  <a:srgbClr val="000000"/>
                </a:solidFill>
                <a:latin typeface="Comic Sans MS" panose="030F0702030302020204" pitchFamily="66" charset="0"/>
              </a:rPr>
              <a:t>ateba’r </a:t>
            </a:r>
            <a:r>
              <a:rPr lang="cy-GB" dirty="0">
                <a:solidFill>
                  <a:srgbClr val="000000"/>
                </a:solidFill>
                <a:latin typeface="Comic Sans MS" panose="030F0702030302020204" pitchFamily="66" charset="0"/>
              </a:rPr>
              <a:t>cwestiynau ar gyfer y dudalen gyda'r seren </a:t>
            </a:r>
            <a:r>
              <a:rPr lang="cy-GB" dirty="0" smtClean="0">
                <a:solidFill>
                  <a:srgbClr val="000000"/>
                </a:solidFill>
                <a:latin typeface="Comic Sans MS" panose="030F0702030302020204" pitchFamily="66" charset="0"/>
              </a:rPr>
              <a:t>rwyt ti’n ei </a:t>
            </a:r>
            <a:r>
              <a:rPr lang="cy-GB" dirty="0">
                <a:solidFill>
                  <a:srgbClr val="000000"/>
                </a:solidFill>
                <a:latin typeface="Comic Sans MS" panose="030F0702030302020204" pitchFamily="66" charset="0"/>
              </a:rPr>
              <a:t>dewis.</a:t>
            </a:r>
            <a:endParaRPr lang="cy-GB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635852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364</TotalTime>
  <Words>752</Words>
  <Application>Microsoft Office PowerPoint</Application>
  <PresentationFormat>Widescreen</PresentationFormat>
  <Paragraphs>49</Paragraphs>
  <Slides>38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38</vt:i4>
      </vt:variant>
    </vt:vector>
  </HeadingPairs>
  <TitlesOfParts>
    <vt:vector size="44" baseType="lpstr">
      <vt:lpstr>Arial</vt:lpstr>
      <vt:lpstr>Calibri</vt:lpstr>
      <vt:lpstr>Calibri Light</vt:lpstr>
      <vt:lpstr>Comic Sans MS</vt:lpstr>
      <vt:lpstr>Times New Roman</vt:lpstr>
      <vt:lpstr>Office Theme</vt:lpstr>
      <vt:lpstr>Anifeiliaid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Animals</dc:title>
  <dc:creator>Alison Evans (2413017)</dc:creator>
  <cp:lastModifiedBy>Alison Evans (2413017)</cp:lastModifiedBy>
  <cp:revision>25</cp:revision>
  <dcterms:created xsi:type="dcterms:W3CDTF">2024-11-29T18:51:04Z</dcterms:created>
  <dcterms:modified xsi:type="dcterms:W3CDTF">2024-12-05T16:53:08Z</dcterms:modified>
</cp:coreProperties>
</file>