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92" r:id="rId5"/>
    <p:sldId id="293" r:id="rId6"/>
    <p:sldId id="295" r:id="rId7"/>
    <p:sldId id="297" r:id="rId8"/>
    <p:sldId id="298" r:id="rId9"/>
    <p:sldId id="300" r:id="rId10"/>
    <p:sldId id="301" r:id="rId11"/>
    <p:sldId id="302" r:id="rId12"/>
    <p:sldId id="303" r:id="rId13"/>
    <p:sldId id="304" r:id="rId14"/>
    <p:sldId id="305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36" userDrawn="1">
          <p15:clr>
            <a:srgbClr val="A4A3A4"/>
          </p15:clr>
        </p15:guide>
        <p15:guide id="2" pos="3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4400"/>
    <a:srgbClr val="446992"/>
    <a:srgbClr val="AEC2D8"/>
    <a:srgbClr val="98432A"/>
    <a:srgbClr val="44678D"/>
    <a:srgbClr val="263E5A"/>
    <a:srgbClr val="D6E0EB"/>
    <a:srgbClr val="728DAB"/>
    <a:srgbClr val="C95B3A"/>
    <a:srgbClr val="2D4C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20" autoAdjust="0"/>
    <p:restoredTop sz="77778" autoAdjust="0"/>
  </p:normalViewPr>
  <p:slideViewPr>
    <p:cSldViewPr snapToGrid="0" showGuides="1">
      <p:cViewPr varScale="1">
        <p:scale>
          <a:sx n="95" d="100"/>
          <a:sy n="95" d="100"/>
        </p:scale>
        <p:origin x="1480" y="168"/>
      </p:cViewPr>
      <p:guideLst>
        <p:guide orient="horz" pos="1536"/>
        <p:guide pos="3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2491" y="6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478AAF-6045-4A75-A74D-48FD2C6F9914}" type="doc">
      <dgm:prSet loTypeId="urn:microsoft.com/office/officeart/2005/8/layout/vProcess5" loCatId="process" qsTypeId="urn:microsoft.com/office/officeart/2005/8/quickstyle/3d1" qsCatId="3D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94CADB0E-B983-4A37-B275-13F83F10AF3E}">
      <dgm:prSet/>
      <dgm:spPr/>
      <dgm:t>
        <a:bodyPr/>
        <a:lstStyle/>
        <a:p>
          <a:pPr>
            <a:lnSpc>
              <a:spcPct val="150000"/>
            </a:lnSpc>
          </a:pPr>
          <a:r>
            <a:rPr lang="en-US" dirty="0"/>
            <a:t>Fewer emergency admissions for hypoglycemia (</a:t>
          </a:r>
          <a:r>
            <a:rPr lang="en-US" dirty="0" err="1"/>
            <a:t>Leelarathna</a:t>
          </a:r>
          <a:r>
            <a:rPr lang="en-US" dirty="0"/>
            <a:t> et al., 2022)</a:t>
          </a:r>
        </a:p>
      </dgm:t>
    </dgm:pt>
    <dgm:pt modelId="{89C28BC9-FFA8-4938-BE28-E5EFA8E15F84}" type="parTrans" cxnId="{A71C708A-1853-4676-9003-4F2938D464C8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7F362691-1F36-4088-ABFA-FE3B6DB8ECE5}" type="sibTrans" cxnId="{A71C708A-1853-4676-9003-4F2938D464C8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B1D6AB3B-6ADB-40F1-9AA6-F609FFD7E38F}">
      <dgm:prSet/>
      <dgm:spPr/>
      <dgm:t>
        <a:bodyPr/>
        <a:lstStyle/>
        <a:p>
          <a:pPr>
            <a:lnSpc>
              <a:spcPct val="150000"/>
            </a:lnSpc>
          </a:pPr>
          <a:r>
            <a:rPr lang="en-US" dirty="0"/>
            <a:t>Parents monitored children's glucose remotely via Libre Link app</a:t>
          </a:r>
        </a:p>
      </dgm:t>
    </dgm:pt>
    <dgm:pt modelId="{C5A6D1D3-F74D-4534-85DC-9D60EE3A2818}" type="parTrans" cxnId="{87E0FB87-F331-4876-B5D8-29E15F09067D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1CDE0FFB-3FC2-4C55-8AEC-F90D08475B39}" type="sibTrans" cxnId="{87E0FB87-F331-4876-B5D8-29E15F09067D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E6BCE3FC-7792-41F4-AC94-94C6375A00AD}">
      <dgm:prSet/>
      <dgm:spPr/>
      <dgm:t>
        <a:bodyPr/>
        <a:lstStyle/>
        <a:p>
          <a:pPr>
            <a:lnSpc>
              <a:spcPct val="150000"/>
            </a:lnSpc>
          </a:pPr>
          <a:r>
            <a:rPr lang="en-US"/>
            <a:t>Long-term: delays serious complications (retinopathy, nephropathy)</a:t>
          </a:r>
        </a:p>
      </dgm:t>
    </dgm:pt>
    <dgm:pt modelId="{CE408BCC-451F-40F8-AF1F-8F60B5D1EDCA}" type="parTrans" cxnId="{5C2BB94F-9C40-428F-9D73-8B14ABAC3786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1A25ABD2-59E7-4749-9984-7B652B2D4E53}" type="sibTrans" cxnId="{5C2BB94F-9C40-428F-9D73-8B14ABAC3786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955B57A9-6517-489C-925D-379AC52AFFE2}">
      <dgm:prSet/>
      <dgm:spPr/>
      <dgm:t>
        <a:bodyPr/>
        <a:lstStyle/>
        <a:p>
          <a:pPr>
            <a:lnSpc>
              <a:spcPct val="150000"/>
            </a:lnSpc>
          </a:pPr>
          <a:r>
            <a:rPr lang="en-US"/>
            <a:t>Rural patients received devices without adequate support</a:t>
          </a:r>
        </a:p>
      </dgm:t>
    </dgm:pt>
    <dgm:pt modelId="{D1542E28-E2CF-40EE-BF56-BF3C3A26EA2E}" type="parTrans" cxnId="{47BA9309-C016-4478-B47D-70E1FDF85C00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E63DE73B-AD6F-46D0-91A3-36E4839F8D22}" type="sibTrans" cxnId="{47BA9309-C016-4478-B47D-70E1FDF85C00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35134BEE-CB73-4EE1-91E6-1A8B398419D0}">
      <dgm:prSet/>
      <dgm:spPr/>
      <dgm:t>
        <a:bodyPr/>
        <a:lstStyle/>
        <a:p>
          <a:pPr>
            <a:lnSpc>
              <a:spcPct val="150000"/>
            </a:lnSpc>
          </a:pPr>
          <a:r>
            <a:rPr lang="en-US"/>
            <a:t>Deprived communities less likely to engage with digital tools (Kasturi et al., 2022)</a:t>
          </a:r>
        </a:p>
      </dgm:t>
    </dgm:pt>
    <dgm:pt modelId="{0C18F6D2-2D41-48F7-B427-570BDDFDAD8A}" type="parTrans" cxnId="{E269CB01-2EF2-4F93-9909-5EAF60F33227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832E96AC-11AF-45FE-ADD5-685E273A4E08}" type="sibTrans" cxnId="{E269CB01-2EF2-4F93-9909-5EAF60F33227}">
      <dgm:prSet/>
      <dgm:spPr/>
      <dgm:t>
        <a:bodyPr/>
        <a:lstStyle/>
        <a:p>
          <a:pPr>
            <a:lnSpc>
              <a:spcPct val="150000"/>
            </a:lnSpc>
          </a:pPr>
          <a:endParaRPr lang="en-US">
            <a:solidFill>
              <a:schemeClr val="tx1"/>
            </a:solidFill>
          </a:endParaRPr>
        </a:p>
      </dgm:t>
    </dgm:pt>
    <dgm:pt modelId="{5B919DCA-0C5E-3A40-A23A-A1762FC7FB91}" type="pres">
      <dgm:prSet presAssocID="{31478AAF-6045-4A75-A74D-48FD2C6F9914}" presName="outerComposite" presStyleCnt="0">
        <dgm:presLayoutVars>
          <dgm:chMax val="5"/>
          <dgm:dir/>
          <dgm:resizeHandles val="exact"/>
        </dgm:presLayoutVars>
      </dgm:prSet>
      <dgm:spPr/>
    </dgm:pt>
    <dgm:pt modelId="{28636EFA-CE53-2948-A7DF-DC9AAE5AA9A4}" type="pres">
      <dgm:prSet presAssocID="{31478AAF-6045-4A75-A74D-48FD2C6F9914}" presName="dummyMaxCanvas" presStyleCnt="0">
        <dgm:presLayoutVars/>
      </dgm:prSet>
      <dgm:spPr/>
    </dgm:pt>
    <dgm:pt modelId="{F2052C59-0727-3549-ABF8-D5F2F3B49AC6}" type="pres">
      <dgm:prSet presAssocID="{31478AAF-6045-4A75-A74D-48FD2C6F9914}" presName="FiveNodes_1" presStyleLbl="node1" presStyleIdx="0" presStyleCnt="5">
        <dgm:presLayoutVars>
          <dgm:bulletEnabled val="1"/>
        </dgm:presLayoutVars>
      </dgm:prSet>
      <dgm:spPr/>
    </dgm:pt>
    <dgm:pt modelId="{887D8112-DD85-2D4D-99B7-F931C9C85E7D}" type="pres">
      <dgm:prSet presAssocID="{31478AAF-6045-4A75-A74D-48FD2C6F9914}" presName="FiveNodes_2" presStyleLbl="node1" presStyleIdx="1" presStyleCnt="5">
        <dgm:presLayoutVars>
          <dgm:bulletEnabled val="1"/>
        </dgm:presLayoutVars>
      </dgm:prSet>
      <dgm:spPr/>
    </dgm:pt>
    <dgm:pt modelId="{9F71BEE7-97B2-D24C-B35B-1ADC1154051F}" type="pres">
      <dgm:prSet presAssocID="{31478AAF-6045-4A75-A74D-48FD2C6F9914}" presName="FiveNodes_3" presStyleLbl="node1" presStyleIdx="2" presStyleCnt="5">
        <dgm:presLayoutVars>
          <dgm:bulletEnabled val="1"/>
        </dgm:presLayoutVars>
      </dgm:prSet>
      <dgm:spPr/>
    </dgm:pt>
    <dgm:pt modelId="{0D139757-C4B1-DB4A-94B4-5BBA1C43B1FF}" type="pres">
      <dgm:prSet presAssocID="{31478AAF-6045-4A75-A74D-48FD2C6F9914}" presName="FiveNodes_4" presStyleLbl="node1" presStyleIdx="3" presStyleCnt="5">
        <dgm:presLayoutVars>
          <dgm:bulletEnabled val="1"/>
        </dgm:presLayoutVars>
      </dgm:prSet>
      <dgm:spPr/>
    </dgm:pt>
    <dgm:pt modelId="{7948E832-FD91-7842-894A-3D25BE1A5CD3}" type="pres">
      <dgm:prSet presAssocID="{31478AAF-6045-4A75-A74D-48FD2C6F9914}" presName="FiveNodes_5" presStyleLbl="node1" presStyleIdx="4" presStyleCnt="5">
        <dgm:presLayoutVars>
          <dgm:bulletEnabled val="1"/>
        </dgm:presLayoutVars>
      </dgm:prSet>
      <dgm:spPr/>
    </dgm:pt>
    <dgm:pt modelId="{05D393EB-77FB-FE44-81A2-716941A1573C}" type="pres">
      <dgm:prSet presAssocID="{31478AAF-6045-4A75-A74D-48FD2C6F9914}" presName="FiveConn_1-2" presStyleLbl="fgAccFollowNode1" presStyleIdx="0" presStyleCnt="4">
        <dgm:presLayoutVars>
          <dgm:bulletEnabled val="1"/>
        </dgm:presLayoutVars>
      </dgm:prSet>
      <dgm:spPr/>
    </dgm:pt>
    <dgm:pt modelId="{17C3265E-F652-8344-8FDF-26A2277DDF41}" type="pres">
      <dgm:prSet presAssocID="{31478AAF-6045-4A75-A74D-48FD2C6F9914}" presName="FiveConn_2-3" presStyleLbl="fgAccFollowNode1" presStyleIdx="1" presStyleCnt="4">
        <dgm:presLayoutVars>
          <dgm:bulletEnabled val="1"/>
        </dgm:presLayoutVars>
      </dgm:prSet>
      <dgm:spPr/>
    </dgm:pt>
    <dgm:pt modelId="{3BF63AB2-B46A-2E4D-8994-174921D23F61}" type="pres">
      <dgm:prSet presAssocID="{31478AAF-6045-4A75-A74D-48FD2C6F9914}" presName="FiveConn_3-4" presStyleLbl="fgAccFollowNode1" presStyleIdx="2" presStyleCnt="4">
        <dgm:presLayoutVars>
          <dgm:bulletEnabled val="1"/>
        </dgm:presLayoutVars>
      </dgm:prSet>
      <dgm:spPr/>
    </dgm:pt>
    <dgm:pt modelId="{C38263E4-F3AC-0343-9A22-8361A70C539B}" type="pres">
      <dgm:prSet presAssocID="{31478AAF-6045-4A75-A74D-48FD2C6F9914}" presName="FiveConn_4-5" presStyleLbl="fgAccFollowNode1" presStyleIdx="3" presStyleCnt="4">
        <dgm:presLayoutVars>
          <dgm:bulletEnabled val="1"/>
        </dgm:presLayoutVars>
      </dgm:prSet>
      <dgm:spPr/>
    </dgm:pt>
    <dgm:pt modelId="{AF966EE3-A748-024A-821F-6CC69DE16ADF}" type="pres">
      <dgm:prSet presAssocID="{31478AAF-6045-4A75-A74D-48FD2C6F9914}" presName="FiveNodes_1_text" presStyleLbl="node1" presStyleIdx="4" presStyleCnt="5">
        <dgm:presLayoutVars>
          <dgm:bulletEnabled val="1"/>
        </dgm:presLayoutVars>
      </dgm:prSet>
      <dgm:spPr/>
    </dgm:pt>
    <dgm:pt modelId="{E492EB24-9406-F048-B4C7-EDD779930868}" type="pres">
      <dgm:prSet presAssocID="{31478AAF-6045-4A75-A74D-48FD2C6F9914}" presName="FiveNodes_2_text" presStyleLbl="node1" presStyleIdx="4" presStyleCnt="5">
        <dgm:presLayoutVars>
          <dgm:bulletEnabled val="1"/>
        </dgm:presLayoutVars>
      </dgm:prSet>
      <dgm:spPr/>
    </dgm:pt>
    <dgm:pt modelId="{0661CC63-7498-9E4D-8548-B520D0A55FC5}" type="pres">
      <dgm:prSet presAssocID="{31478AAF-6045-4A75-A74D-48FD2C6F9914}" presName="FiveNodes_3_text" presStyleLbl="node1" presStyleIdx="4" presStyleCnt="5">
        <dgm:presLayoutVars>
          <dgm:bulletEnabled val="1"/>
        </dgm:presLayoutVars>
      </dgm:prSet>
      <dgm:spPr/>
    </dgm:pt>
    <dgm:pt modelId="{1EE87352-498F-A64B-AFF3-B65BC1BEBE19}" type="pres">
      <dgm:prSet presAssocID="{31478AAF-6045-4A75-A74D-48FD2C6F9914}" presName="FiveNodes_4_text" presStyleLbl="node1" presStyleIdx="4" presStyleCnt="5">
        <dgm:presLayoutVars>
          <dgm:bulletEnabled val="1"/>
        </dgm:presLayoutVars>
      </dgm:prSet>
      <dgm:spPr/>
    </dgm:pt>
    <dgm:pt modelId="{6420B1E5-54E0-DC46-9D8A-14D2CC54A001}" type="pres">
      <dgm:prSet presAssocID="{31478AAF-6045-4A75-A74D-48FD2C6F9914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E269CB01-2EF2-4F93-9909-5EAF60F33227}" srcId="{31478AAF-6045-4A75-A74D-48FD2C6F9914}" destId="{35134BEE-CB73-4EE1-91E6-1A8B398419D0}" srcOrd="4" destOrd="0" parTransId="{0C18F6D2-2D41-48F7-B427-570BDDFDAD8A}" sibTransId="{832E96AC-11AF-45FE-ADD5-685E273A4E08}"/>
    <dgm:cxn modelId="{47BA9309-C016-4478-B47D-70E1FDF85C00}" srcId="{31478AAF-6045-4A75-A74D-48FD2C6F9914}" destId="{955B57A9-6517-489C-925D-379AC52AFFE2}" srcOrd="3" destOrd="0" parTransId="{D1542E28-E2CF-40EE-BF56-BF3C3A26EA2E}" sibTransId="{E63DE73B-AD6F-46D0-91A3-36E4839F8D22}"/>
    <dgm:cxn modelId="{B510C10A-F4EF-ED44-9258-191854B685E2}" type="presOf" srcId="{1CDE0FFB-3FC2-4C55-8AEC-F90D08475B39}" destId="{17C3265E-F652-8344-8FDF-26A2277DDF41}" srcOrd="0" destOrd="0" presId="urn:microsoft.com/office/officeart/2005/8/layout/vProcess5"/>
    <dgm:cxn modelId="{B91A5D17-0AAC-8248-A78F-065E33D13314}" type="presOf" srcId="{955B57A9-6517-489C-925D-379AC52AFFE2}" destId="{1EE87352-498F-A64B-AFF3-B65BC1BEBE19}" srcOrd="1" destOrd="0" presId="urn:microsoft.com/office/officeart/2005/8/layout/vProcess5"/>
    <dgm:cxn modelId="{50E26F23-8A46-284D-BE2D-EC0BFDDE2591}" type="presOf" srcId="{E6BCE3FC-7792-41F4-AC94-94C6375A00AD}" destId="{0661CC63-7498-9E4D-8548-B520D0A55FC5}" srcOrd="1" destOrd="0" presId="urn:microsoft.com/office/officeart/2005/8/layout/vProcess5"/>
    <dgm:cxn modelId="{71795729-D84A-1E40-A4D1-68A2234645DF}" type="presOf" srcId="{35134BEE-CB73-4EE1-91E6-1A8B398419D0}" destId="{7948E832-FD91-7842-894A-3D25BE1A5CD3}" srcOrd="0" destOrd="0" presId="urn:microsoft.com/office/officeart/2005/8/layout/vProcess5"/>
    <dgm:cxn modelId="{7D4FDF42-D63D-4240-A2BB-790D4FC6C1F0}" type="presOf" srcId="{31478AAF-6045-4A75-A74D-48FD2C6F9914}" destId="{5B919DCA-0C5E-3A40-A23A-A1762FC7FB91}" srcOrd="0" destOrd="0" presId="urn:microsoft.com/office/officeart/2005/8/layout/vProcess5"/>
    <dgm:cxn modelId="{D677AD45-F758-B34B-BD2F-2E468CF0C1AE}" type="presOf" srcId="{B1D6AB3B-6ADB-40F1-9AA6-F609FFD7E38F}" destId="{E492EB24-9406-F048-B4C7-EDD779930868}" srcOrd="1" destOrd="0" presId="urn:microsoft.com/office/officeart/2005/8/layout/vProcess5"/>
    <dgm:cxn modelId="{5C2BB94F-9C40-428F-9D73-8B14ABAC3786}" srcId="{31478AAF-6045-4A75-A74D-48FD2C6F9914}" destId="{E6BCE3FC-7792-41F4-AC94-94C6375A00AD}" srcOrd="2" destOrd="0" parTransId="{CE408BCC-451F-40F8-AF1F-8F60B5D1EDCA}" sibTransId="{1A25ABD2-59E7-4749-9984-7B652B2D4E53}"/>
    <dgm:cxn modelId="{58B18356-1DD1-D14E-B9EE-6F942ABBCBEF}" type="presOf" srcId="{1A25ABD2-59E7-4749-9984-7B652B2D4E53}" destId="{3BF63AB2-B46A-2E4D-8994-174921D23F61}" srcOrd="0" destOrd="0" presId="urn:microsoft.com/office/officeart/2005/8/layout/vProcess5"/>
    <dgm:cxn modelId="{D059775E-06A0-764F-B443-3699329F2047}" type="presOf" srcId="{B1D6AB3B-6ADB-40F1-9AA6-F609FFD7E38F}" destId="{887D8112-DD85-2D4D-99B7-F931C9C85E7D}" srcOrd="0" destOrd="0" presId="urn:microsoft.com/office/officeart/2005/8/layout/vProcess5"/>
    <dgm:cxn modelId="{30819871-02D3-0643-9125-5100CAF06E6B}" type="presOf" srcId="{7F362691-1F36-4088-ABFA-FE3B6DB8ECE5}" destId="{05D393EB-77FB-FE44-81A2-716941A1573C}" srcOrd="0" destOrd="0" presId="urn:microsoft.com/office/officeart/2005/8/layout/vProcess5"/>
    <dgm:cxn modelId="{75AD5572-D2BE-3945-8620-79F6B0836437}" type="presOf" srcId="{E6BCE3FC-7792-41F4-AC94-94C6375A00AD}" destId="{9F71BEE7-97B2-D24C-B35B-1ADC1154051F}" srcOrd="0" destOrd="0" presId="urn:microsoft.com/office/officeart/2005/8/layout/vProcess5"/>
    <dgm:cxn modelId="{87E0FB87-F331-4876-B5D8-29E15F09067D}" srcId="{31478AAF-6045-4A75-A74D-48FD2C6F9914}" destId="{B1D6AB3B-6ADB-40F1-9AA6-F609FFD7E38F}" srcOrd="1" destOrd="0" parTransId="{C5A6D1D3-F74D-4534-85DC-9D60EE3A2818}" sibTransId="{1CDE0FFB-3FC2-4C55-8AEC-F90D08475B39}"/>
    <dgm:cxn modelId="{C3554789-DBBA-C546-826B-F15429FF9264}" type="presOf" srcId="{955B57A9-6517-489C-925D-379AC52AFFE2}" destId="{0D139757-C4B1-DB4A-94B4-5BBA1C43B1FF}" srcOrd="0" destOrd="0" presId="urn:microsoft.com/office/officeart/2005/8/layout/vProcess5"/>
    <dgm:cxn modelId="{A71C708A-1853-4676-9003-4F2938D464C8}" srcId="{31478AAF-6045-4A75-A74D-48FD2C6F9914}" destId="{94CADB0E-B983-4A37-B275-13F83F10AF3E}" srcOrd="0" destOrd="0" parTransId="{89C28BC9-FFA8-4938-BE28-E5EFA8E15F84}" sibTransId="{7F362691-1F36-4088-ABFA-FE3B6DB8ECE5}"/>
    <dgm:cxn modelId="{E227E69D-41AE-F04A-B7EC-DD0C37825E2D}" type="presOf" srcId="{94CADB0E-B983-4A37-B275-13F83F10AF3E}" destId="{AF966EE3-A748-024A-821F-6CC69DE16ADF}" srcOrd="1" destOrd="0" presId="urn:microsoft.com/office/officeart/2005/8/layout/vProcess5"/>
    <dgm:cxn modelId="{28CEC4BD-9899-BC44-B370-013DD35512B5}" type="presOf" srcId="{E63DE73B-AD6F-46D0-91A3-36E4839F8D22}" destId="{C38263E4-F3AC-0343-9A22-8361A70C539B}" srcOrd="0" destOrd="0" presId="urn:microsoft.com/office/officeart/2005/8/layout/vProcess5"/>
    <dgm:cxn modelId="{22592CD1-2046-2544-A35F-0986FD9C5149}" type="presOf" srcId="{35134BEE-CB73-4EE1-91E6-1A8B398419D0}" destId="{6420B1E5-54E0-DC46-9D8A-14D2CC54A001}" srcOrd="1" destOrd="0" presId="urn:microsoft.com/office/officeart/2005/8/layout/vProcess5"/>
    <dgm:cxn modelId="{EAC77DF1-19AF-9341-80DF-FEA8244FB81A}" type="presOf" srcId="{94CADB0E-B983-4A37-B275-13F83F10AF3E}" destId="{F2052C59-0727-3549-ABF8-D5F2F3B49AC6}" srcOrd="0" destOrd="0" presId="urn:microsoft.com/office/officeart/2005/8/layout/vProcess5"/>
    <dgm:cxn modelId="{A635FD22-5A36-D54B-B305-C620C80C0B25}" type="presParOf" srcId="{5B919DCA-0C5E-3A40-A23A-A1762FC7FB91}" destId="{28636EFA-CE53-2948-A7DF-DC9AAE5AA9A4}" srcOrd="0" destOrd="0" presId="urn:microsoft.com/office/officeart/2005/8/layout/vProcess5"/>
    <dgm:cxn modelId="{C9972A6C-329C-9245-A2AE-C32DEB201391}" type="presParOf" srcId="{5B919DCA-0C5E-3A40-A23A-A1762FC7FB91}" destId="{F2052C59-0727-3549-ABF8-D5F2F3B49AC6}" srcOrd="1" destOrd="0" presId="urn:microsoft.com/office/officeart/2005/8/layout/vProcess5"/>
    <dgm:cxn modelId="{C455AB5C-938B-CB41-A4C5-3E01B467108C}" type="presParOf" srcId="{5B919DCA-0C5E-3A40-A23A-A1762FC7FB91}" destId="{887D8112-DD85-2D4D-99B7-F931C9C85E7D}" srcOrd="2" destOrd="0" presId="urn:microsoft.com/office/officeart/2005/8/layout/vProcess5"/>
    <dgm:cxn modelId="{70CA4FB2-711F-AF4C-B53A-64139D3D92E3}" type="presParOf" srcId="{5B919DCA-0C5E-3A40-A23A-A1762FC7FB91}" destId="{9F71BEE7-97B2-D24C-B35B-1ADC1154051F}" srcOrd="3" destOrd="0" presId="urn:microsoft.com/office/officeart/2005/8/layout/vProcess5"/>
    <dgm:cxn modelId="{B45D796B-8F7A-7C45-A73B-A0CAE691201C}" type="presParOf" srcId="{5B919DCA-0C5E-3A40-A23A-A1762FC7FB91}" destId="{0D139757-C4B1-DB4A-94B4-5BBA1C43B1FF}" srcOrd="4" destOrd="0" presId="urn:microsoft.com/office/officeart/2005/8/layout/vProcess5"/>
    <dgm:cxn modelId="{08807370-B238-1448-92B5-9635F1E57E8B}" type="presParOf" srcId="{5B919DCA-0C5E-3A40-A23A-A1762FC7FB91}" destId="{7948E832-FD91-7842-894A-3D25BE1A5CD3}" srcOrd="5" destOrd="0" presId="urn:microsoft.com/office/officeart/2005/8/layout/vProcess5"/>
    <dgm:cxn modelId="{36A87AF7-EFB4-F741-8FE6-CFC1A7F15F69}" type="presParOf" srcId="{5B919DCA-0C5E-3A40-A23A-A1762FC7FB91}" destId="{05D393EB-77FB-FE44-81A2-716941A1573C}" srcOrd="6" destOrd="0" presId="urn:microsoft.com/office/officeart/2005/8/layout/vProcess5"/>
    <dgm:cxn modelId="{64DBC1FE-D0CD-3C4A-BCBB-4F45409BCC9B}" type="presParOf" srcId="{5B919DCA-0C5E-3A40-A23A-A1762FC7FB91}" destId="{17C3265E-F652-8344-8FDF-26A2277DDF41}" srcOrd="7" destOrd="0" presId="urn:microsoft.com/office/officeart/2005/8/layout/vProcess5"/>
    <dgm:cxn modelId="{980B88F7-94F7-C640-B7A9-63EFCAD74485}" type="presParOf" srcId="{5B919DCA-0C5E-3A40-A23A-A1762FC7FB91}" destId="{3BF63AB2-B46A-2E4D-8994-174921D23F61}" srcOrd="8" destOrd="0" presId="urn:microsoft.com/office/officeart/2005/8/layout/vProcess5"/>
    <dgm:cxn modelId="{F576B736-E18D-9A47-A577-0EED8CA22FE4}" type="presParOf" srcId="{5B919DCA-0C5E-3A40-A23A-A1762FC7FB91}" destId="{C38263E4-F3AC-0343-9A22-8361A70C539B}" srcOrd="9" destOrd="0" presId="urn:microsoft.com/office/officeart/2005/8/layout/vProcess5"/>
    <dgm:cxn modelId="{F92E691B-70D1-2546-BB16-7992BE294039}" type="presParOf" srcId="{5B919DCA-0C5E-3A40-A23A-A1762FC7FB91}" destId="{AF966EE3-A748-024A-821F-6CC69DE16ADF}" srcOrd="10" destOrd="0" presId="urn:microsoft.com/office/officeart/2005/8/layout/vProcess5"/>
    <dgm:cxn modelId="{80B6B20C-C533-C641-A1CF-2D2EA9FE0653}" type="presParOf" srcId="{5B919DCA-0C5E-3A40-A23A-A1762FC7FB91}" destId="{E492EB24-9406-F048-B4C7-EDD779930868}" srcOrd="11" destOrd="0" presId="urn:microsoft.com/office/officeart/2005/8/layout/vProcess5"/>
    <dgm:cxn modelId="{13826058-DA2D-8741-8A5F-F23F1D350696}" type="presParOf" srcId="{5B919DCA-0C5E-3A40-A23A-A1762FC7FB91}" destId="{0661CC63-7498-9E4D-8548-B520D0A55FC5}" srcOrd="12" destOrd="0" presId="urn:microsoft.com/office/officeart/2005/8/layout/vProcess5"/>
    <dgm:cxn modelId="{286C42C0-C451-6B49-9B3E-0AB30E5CDD8C}" type="presParOf" srcId="{5B919DCA-0C5E-3A40-A23A-A1762FC7FB91}" destId="{1EE87352-498F-A64B-AFF3-B65BC1BEBE19}" srcOrd="13" destOrd="0" presId="urn:microsoft.com/office/officeart/2005/8/layout/vProcess5"/>
    <dgm:cxn modelId="{D94A9464-EFE6-EF49-9A55-16311B1E4B32}" type="presParOf" srcId="{5B919DCA-0C5E-3A40-A23A-A1762FC7FB91}" destId="{6420B1E5-54E0-DC46-9D8A-14D2CC54A00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27AEEE-77C0-4940-B88D-0E0BEA006460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7671D8E-F495-4C29-B947-DB316C79AA04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2400"/>
            <a:t>Rapid rollout without operational preparation</a:t>
          </a:r>
        </a:p>
      </dgm:t>
    </dgm:pt>
    <dgm:pt modelId="{5B67AD5E-3919-4B7E-AB06-CF806C2F767C}" type="parTrans" cxnId="{3ACB9148-EF02-497F-A678-AB4FF24C47D2}">
      <dgm:prSet/>
      <dgm:spPr/>
      <dgm:t>
        <a:bodyPr/>
        <a:lstStyle/>
        <a:p>
          <a:pPr>
            <a:lnSpc>
              <a:spcPct val="150000"/>
            </a:lnSpc>
          </a:pPr>
          <a:endParaRPr lang="en-US" sz="1400"/>
        </a:p>
      </dgm:t>
    </dgm:pt>
    <dgm:pt modelId="{0D59ADFC-1A54-44DC-AF0B-32E4F54367DC}" type="sibTrans" cxnId="{3ACB9148-EF02-497F-A678-AB4FF24C47D2}">
      <dgm:prSet/>
      <dgm:spPr/>
      <dgm:t>
        <a:bodyPr/>
        <a:lstStyle/>
        <a:p>
          <a:pPr>
            <a:lnSpc>
              <a:spcPct val="150000"/>
            </a:lnSpc>
          </a:pPr>
          <a:endParaRPr lang="en-US" sz="1400"/>
        </a:p>
      </dgm:t>
    </dgm:pt>
    <dgm:pt modelId="{1A33B9F7-FF50-488B-9B8B-FDB8752A6B21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2400"/>
            <a:t>Assumed digital literacy not all patients have</a:t>
          </a:r>
        </a:p>
      </dgm:t>
    </dgm:pt>
    <dgm:pt modelId="{FF69AD6C-9280-45E6-A6A7-6CD562F734D6}" type="parTrans" cxnId="{2F51663A-7400-4F4F-9A45-4F1B113ECE8D}">
      <dgm:prSet/>
      <dgm:spPr/>
      <dgm:t>
        <a:bodyPr/>
        <a:lstStyle/>
        <a:p>
          <a:pPr>
            <a:lnSpc>
              <a:spcPct val="150000"/>
            </a:lnSpc>
          </a:pPr>
          <a:endParaRPr lang="en-US" sz="1400"/>
        </a:p>
      </dgm:t>
    </dgm:pt>
    <dgm:pt modelId="{55C0976B-E23D-44B4-B4E7-08EB11357175}" type="sibTrans" cxnId="{2F51663A-7400-4F4F-9A45-4F1B113ECE8D}">
      <dgm:prSet/>
      <dgm:spPr/>
      <dgm:t>
        <a:bodyPr/>
        <a:lstStyle/>
        <a:p>
          <a:pPr>
            <a:lnSpc>
              <a:spcPct val="150000"/>
            </a:lnSpc>
          </a:pPr>
          <a:endParaRPr lang="en-US" sz="1400"/>
        </a:p>
      </dgm:t>
    </dgm:pt>
    <dgm:pt modelId="{6A9B9E52-B163-418D-AABB-24F92FEEB104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2400"/>
            <a:t>No community or patient involvement in design (top-down approach)</a:t>
          </a:r>
        </a:p>
      </dgm:t>
    </dgm:pt>
    <dgm:pt modelId="{F6B8F87D-6E91-4E74-A267-4380E0F8CE76}" type="parTrans" cxnId="{3EE42D5A-E68F-4427-8D21-A902DFB77C82}">
      <dgm:prSet/>
      <dgm:spPr/>
      <dgm:t>
        <a:bodyPr/>
        <a:lstStyle/>
        <a:p>
          <a:pPr>
            <a:lnSpc>
              <a:spcPct val="150000"/>
            </a:lnSpc>
          </a:pPr>
          <a:endParaRPr lang="en-US" sz="1400"/>
        </a:p>
      </dgm:t>
    </dgm:pt>
    <dgm:pt modelId="{5D590770-85A2-471B-BF35-4E673DC5355C}" type="sibTrans" cxnId="{3EE42D5A-E68F-4427-8D21-A902DFB77C82}">
      <dgm:prSet/>
      <dgm:spPr/>
      <dgm:t>
        <a:bodyPr/>
        <a:lstStyle/>
        <a:p>
          <a:pPr>
            <a:lnSpc>
              <a:spcPct val="150000"/>
            </a:lnSpc>
          </a:pPr>
          <a:endParaRPr lang="en-US" sz="1400"/>
        </a:p>
      </dgm:t>
    </dgm:pt>
    <dgm:pt modelId="{3403BDE1-B30F-43FF-A4D7-C06DE3A32A00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2400"/>
            <a:t>Benefits not equally distributed across the population</a:t>
          </a:r>
        </a:p>
      </dgm:t>
    </dgm:pt>
    <dgm:pt modelId="{3329A15F-5355-4BB4-971E-D6C089C9BDD2}" type="parTrans" cxnId="{B0C529CC-733D-4996-B6F5-2A3E96D5BDA5}">
      <dgm:prSet/>
      <dgm:spPr/>
      <dgm:t>
        <a:bodyPr/>
        <a:lstStyle/>
        <a:p>
          <a:pPr>
            <a:lnSpc>
              <a:spcPct val="150000"/>
            </a:lnSpc>
          </a:pPr>
          <a:endParaRPr lang="en-US" sz="1400"/>
        </a:p>
      </dgm:t>
    </dgm:pt>
    <dgm:pt modelId="{25D2C148-D521-44E8-B135-8CB8B4576230}" type="sibTrans" cxnId="{B0C529CC-733D-4996-B6F5-2A3E96D5BDA5}">
      <dgm:prSet/>
      <dgm:spPr/>
      <dgm:t>
        <a:bodyPr/>
        <a:lstStyle/>
        <a:p>
          <a:pPr>
            <a:lnSpc>
              <a:spcPct val="150000"/>
            </a:lnSpc>
          </a:pPr>
          <a:endParaRPr lang="en-US" sz="1400"/>
        </a:p>
      </dgm:t>
    </dgm:pt>
    <dgm:pt modelId="{3C977709-5026-3B4B-BB2A-07B59248FDF7}" type="pres">
      <dgm:prSet presAssocID="{2D27AEEE-77C0-4940-B88D-0E0BEA006460}" presName="diagram" presStyleCnt="0">
        <dgm:presLayoutVars>
          <dgm:dir/>
          <dgm:resizeHandles val="exact"/>
        </dgm:presLayoutVars>
      </dgm:prSet>
      <dgm:spPr/>
    </dgm:pt>
    <dgm:pt modelId="{032411B8-E740-3145-8779-B551F4DE1F36}" type="pres">
      <dgm:prSet presAssocID="{C7671D8E-F495-4C29-B947-DB316C79AA04}" presName="node" presStyleLbl="node1" presStyleIdx="0" presStyleCnt="4">
        <dgm:presLayoutVars>
          <dgm:bulletEnabled val="1"/>
        </dgm:presLayoutVars>
      </dgm:prSet>
      <dgm:spPr/>
    </dgm:pt>
    <dgm:pt modelId="{5D5A1957-010A-F74B-8F7B-F25811A2E760}" type="pres">
      <dgm:prSet presAssocID="{0D59ADFC-1A54-44DC-AF0B-32E4F54367DC}" presName="sibTrans" presStyleCnt="0"/>
      <dgm:spPr/>
    </dgm:pt>
    <dgm:pt modelId="{BB8C121E-FC84-CD4C-A3DA-182452B08AB3}" type="pres">
      <dgm:prSet presAssocID="{1A33B9F7-FF50-488B-9B8B-FDB8752A6B21}" presName="node" presStyleLbl="node1" presStyleIdx="1" presStyleCnt="4">
        <dgm:presLayoutVars>
          <dgm:bulletEnabled val="1"/>
        </dgm:presLayoutVars>
      </dgm:prSet>
      <dgm:spPr/>
    </dgm:pt>
    <dgm:pt modelId="{5A2B0E6F-5178-0B42-AE5F-C1B80623D365}" type="pres">
      <dgm:prSet presAssocID="{55C0976B-E23D-44B4-B4E7-08EB11357175}" presName="sibTrans" presStyleCnt="0"/>
      <dgm:spPr/>
    </dgm:pt>
    <dgm:pt modelId="{3433A330-80A2-8A4C-90B0-511AEDD67B5F}" type="pres">
      <dgm:prSet presAssocID="{6A9B9E52-B163-418D-AABB-24F92FEEB104}" presName="node" presStyleLbl="node1" presStyleIdx="2" presStyleCnt="4">
        <dgm:presLayoutVars>
          <dgm:bulletEnabled val="1"/>
        </dgm:presLayoutVars>
      </dgm:prSet>
      <dgm:spPr/>
    </dgm:pt>
    <dgm:pt modelId="{97E34B1A-5037-EB4B-8FC1-6EA2CE29EFE0}" type="pres">
      <dgm:prSet presAssocID="{5D590770-85A2-471B-BF35-4E673DC5355C}" presName="sibTrans" presStyleCnt="0"/>
      <dgm:spPr/>
    </dgm:pt>
    <dgm:pt modelId="{D6EE5B2A-838B-E64C-8071-D322724D1C94}" type="pres">
      <dgm:prSet presAssocID="{3403BDE1-B30F-43FF-A4D7-C06DE3A32A00}" presName="node" presStyleLbl="node1" presStyleIdx="3" presStyleCnt="4">
        <dgm:presLayoutVars>
          <dgm:bulletEnabled val="1"/>
        </dgm:presLayoutVars>
      </dgm:prSet>
      <dgm:spPr/>
    </dgm:pt>
  </dgm:ptLst>
  <dgm:cxnLst>
    <dgm:cxn modelId="{2F51663A-7400-4F4F-9A45-4F1B113ECE8D}" srcId="{2D27AEEE-77C0-4940-B88D-0E0BEA006460}" destId="{1A33B9F7-FF50-488B-9B8B-FDB8752A6B21}" srcOrd="1" destOrd="0" parTransId="{FF69AD6C-9280-45E6-A6A7-6CD562F734D6}" sibTransId="{55C0976B-E23D-44B4-B4E7-08EB11357175}"/>
    <dgm:cxn modelId="{286DD43A-8E4E-554B-8BD8-08388E065B69}" type="presOf" srcId="{3403BDE1-B30F-43FF-A4D7-C06DE3A32A00}" destId="{D6EE5B2A-838B-E64C-8071-D322724D1C94}" srcOrd="0" destOrd="0" presId="urn:microsoft.com/office/officeart/2005/8/layout/default"/>
    <dgm:cxn modelId="{3ACB9148-EF02-497F-A678-AB4FF24C47D2}" srcId="{2D27AEEE-77C0-4940-B88D-0E0BEA006460}" destId="{C7671D8E-F495-4C29-B947-DB316C79AA04}" srcOrd="0" destOrd="0" parTransId="{5B67AD5E-3919-4B7E-AB06-CF806C2F767C}" sibTransId="{0D59ADFC-1A54-44DC-AF0B-32E4F54367DC}"/>
    <dgm:cxn modelId="{0CACA948-4053-9B4E-B5F2-9CFBFC962869}" type="presOf" srcId="{C7671D8E-F495-4C29-B947-DB316C79AA04}" destId="{032411B8-E740-3145-8779-B551F4DE1F36}" srcOrd="0" destOrd="0" presId="urn:microsoft.com/office/officeart/2005/8/layout/default"/>
    <dgm:cxn modelId="{3EE42D5A-E68F-4427-8D21-A902DFB77C82}" srcId="{2D27AEEE-77C0-4940-B88D-0E0BEA006460}" destId="{6A9B9E52-B163-418D-AABB-24F92FEEB104}" srcOrd="2" destOrd="0" parTransId="{F6B8F87D-6E91-4E74-A267-4380E0F8CE76}" sibTransId="{5D590770-85A2-471B-BF35-4E673DC5355C}"/>
    <dgm:cxn modelId="{75B1808F-BA3D-CA4A-920C-1FBA064F9D07}" type="presOf" srcId="{6A9B9E52-B163-418D-AABB-24F92FEEB104}" destId="{3433A330-80A2-8A4C-90B0-511AEDD67B5F}" srcOrd="0" destOrd="0" presId="urn:microsoft.com/office/officeart/2005/8/layout/default"/>
    <dgm:cxn modelId="{B0C529CC-733D-4996-B6F5-2A3E96D5BDA5}" srcId="{2D27AEEE-77C0-4940-B88D-0E0BEA006460}" destId="{3403BDE1-B30F-43FF-A4D7-C06DE3A32A00}" srcOrd="3" destOrd="0" parTransId="{3329A15F-5355-4BB4-971E-D6C089C9BDD2}" sibTransId="{25D2C148-D521-44E8-B135-8CB8B4576230}"/>
    <dgm:cxn modelId="{1291F3D0-F138-C847-86F9-050D8EB7C5B9}" type="presOf" srcId="{2D27AEEE-77C0-4940-B88D-0E0BEA006460}" destId="{3C977709-5026-3B4B-BB2A-07B59248FDF7}" srcOrd="0" destOrd="0" presId="urn:microsoft.com/office/officeart/2005/8/layout/default"/>
    <dgm:cxn modelId="{D1B0A0D2-C064-3C45-A090-47FC5588978C}" type="presOf" srcId="{1A33B9F7-FF50-488B-9B8B-FDB8752A6B21}" destId="{BB8C121E-FC84-CD4C-A3DA-182452B08AB3}" srcOrd="0" destOrd="0" presId="urn:microsoft.com/office/officeart/2005/8/layout/default"/>
    <dgm:cxn modelId="{1B4A7505-6980-9941-BF52-EAD13C574B59}" type="presParOf" srcId="{3C977709-5026-3B4B-BB2A-07B59248FDF7}" destId="{032411B8-E740-3145-8779-B551F4DE1F36}" srcOrd="0" destOrd="0" presId="urn:microsoft.com/office/officeart/2005/8/layout/default"/>
    <dgm:cxn modelId="{C77E34A8-7F05-0440-908A-AD8A9A4693E7}" type="presParOf" srcId="{3C977709-5026-3B4B-BB2A-07B59248FDF7}" destId="{5D5A1957-010A-F74B-8F7B-F25811A2E760}" srcOrd="1" destOrd="0" presId="urn:microsoft.com/office/officeart/2005/8/layout/default"/>
    <dgm:cxn modelId="{6687D035-5814-6B44-BFB4-7A018FF05D8B}" type="presParOf" srcId="{3C977709-5026-3B4B-BB2A-07B59248FDF7}" destId="{BB8C121E-FC84-CD4C-A3DA-182452B08AB3}" srcOrd="2" destOrd="0" presId="urn:microsoft.com/office/officeart/2005/8/layout/default"/>
    <dgm:cxn modelId="{2B5C6ED0-7877-6046-B3EA-BF69DBCECE81}" type="presParOf" srcId="{3C977709-5026-3B4B-BB2A-07B59248FDF7}" destId="{5A2B0E6F-5178-0B42-AE5F-C1B80623D365}" srcOrd="3" destOrd="0" presId="urn:microsoft.com/office/officeart/2005/8/layout/default"/>
    <dgm:cxn modelId="{202FE618-A1C9-0447-8F70-4CEBDB800599}" type="presParOf" srcId="{3C977709-5026-3B4B-BB2A-07B59248FDF7}" destId="{3433A330-80A2-8A4C-90B0-511AEDD67B5F}" srcOrd="4" destOrd="0" presId="urn:microsoft.com/office/officeart/2005/8/layout/default"/>
    <dgm:cxn modelId="{18159775-8AE1-8E46-8B94-716398C8D1CD}" type="presParOf" srcId="{3C977709-5026-3B4B-BB2A-07B59248FDF7}" destId="{97E34B1A-5037-EB4B-8FC1-6EA2CE29EFE0}" srcOrd="5" destOrd="0" presId="urn:microsoft.com/office/officeart/2005/8/layout/default"/>
    <dgm:cxn modelId="{BA4B6624-D52E-644A-BB7D-29DA2AB74487}" type="presParOf" srcId="{3C977709-5026-3B4B-BB2A-07B59248FDF7}" destId="{D6EE5B2A-838B-E64C-8071-D322724D1C94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052C59-0727-3549-ABF8-D5F2F3B49AC6}">
      <dsp:nvSpPr>
        <dsp:cNvPr id="0" name=""/>
        <dsp:cNvSpPr/>
      </dsp:nvSpPr>
      <dsp:spPr>
        <a:xfrm>
          <a:off x="0" y="0"/>
          <a:ext cx="6428323" cy="8107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Fewer emergency admissions for hypoglycemia (</a:t>
          </a:r>
          <a:r>
            <a:rPr lang="en-US" sz="1600" kern="1200" dirty="0" err="1"/>
            <a:t>Leelarathna</a:t>
          </a:r>
          <a:r>
            <a:rPr lang="en-US" sz="1600" kern="1200" dirty="0"/>
            <a:t> et al., 2022)</a:t>
          </a:r>
        </a:p>
      </dsp:txBody>
      <dsp:txXfrm>
        <a:off x="23747" y="23747"/>
        <a:ext cx="5458546" cy="763304"/>
      </dsp:txXfrm>
    </dsp:sp>
    <dsp:sp modelId="{887D8112-DD85-2D4D-99B7-F931C9C85E7D}">
      <dsp:nvSpPr>
        <dsp:cNvPr id="0" name=""/>
        <dsp:cNvSpPr/>
      </dsp:nvSpPr>
      <dsp:spPr>
        <a:xfrm>
          <a:off x="480037" y="923409"/>
          <a:ext cx="6428323" cy="8107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atMod val="103000"/>
                <a:lumMod val="102000"/>
                <a:tint val="94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1000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Parents monitored children's glucose remotely via Libre Link app</a:t>
          </a:r>
        </a:p>
      </dsp:txBody>
      <dsp:txXfrm>
        <a:off x="503784" y="947156"/>
        <a:ext cx="5373773" cy="763304"/>
      </dsp:txXfrm>
    </dsp:sp>
    <dsp:sp modelId="{9F71BEE7-97B2-D24C-B35B-1ADC1154051F}">
      <dsp:nvSpPr>
        <dsp:cNvPr id="0" name=""/>
        <dsp:cNvSpPr/>
      </dsp:nvSpPr>
      <dsp:spPr>
        <a:xfrm>
          <a:off x="960074" y="1846818"/>
          <a:ext cx="6428323" cy="8107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atMod val="103000"/>
                <a:lumMod val="102000"/>
                <a:tint val="94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000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Long-term: delays serious complications (retinopathy, nephropathy)</a:t>
          </a:r>
        </a:p>
      </dsp:txBody>
      <dsp:txXfrm>
        <a:off x="983821" y="1870565"/>
        <a:ext cx="5373773" cy="763304"/>
      </dsp:txXfrm>
    </dsp:sp>
    <dsp:sp modelId="{0D139757-C4B1-DB4A-94B4-5BBA1C43B1FF}">
      <dsp:nvSpPr>
        <dsp:cNvPr id="0" name=""/>
        <dsp:cNvSpPr/>
      </dsp:nvSpPr>
      <dsp:spPr>
        <a:xfrm>
          <a:off x="1440111" y="2770228"/>
          <a:ext cx="6428323" cy="8107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atMod val="103000"/>
                <a:lumMod val="102000"/>
                <a:tint val="94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3000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Rural patients received devices without adequate support</a:t>
          </a:r>
        </a:p>
      </dsp:txBody>
      <dsp:txXfrm>
        <a:off x="1463858" y="2793975"/>
        <a:ext cx="5373773" cy="763304"/>
      </dsp:txXfrm>
    </dsp:sp>
    <dsp:sp modelId="{7948E832-FD91-7842-894A-3D25BE1A5CD3}">
      <dsp:nvSpPr>
        <dsp:cNvPr id="0" name=""/>
        <dsp:cNvSpPr/>
      </dsp:nvSpPr>
      <dsp:spPr>
        <a:xfrm>
          <a:off x="1920148" y="3693637"/>
          <a:ext cx="6428323" cy="8107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atMod val="103000"/>
                <a:lumMod val="102000"/>
                <a:tint val="94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4000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Deprived communities less likely to engage with digital tools (Kasturi et al., 2022)</a:t>
          </a:r>
        </a:p>
      </dsp:txBody>
      <dsp:txXfrm>
        <a:off x="1943895" y="3717384"/>
        <a:ext cx="5373773" cy="763304"/>
      </dsp:txXfrm>
    </dsp:sp>
    <dsp:sp modelId="{05D393EB-77FB-FE44-81A2-716941A1573C}">
      <dsp:nvSpPr>
        <dsp:cNvPr id="0" name=""/>
        <dsp:cNvSpPr/>
      </dsp:nvSpPr>
      <dsp:spPr>
        <a:xfrm>
          <a:off x="5901304" y="592333"/>
          <a:ext cx="527019" cy="527019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>
            <a:solidFill>
              <a:schemeClr val="tx1"/>
            </a:solidFill>
          </a:endParaRPr>
        </a:p>
      </dsp:txBody>
      <dsp:txXfrm>
        <a:off x="6019883" y="592333"/>
        <a:ext cx="289861" cy="396582"/>
      </dsp:txXfrm>
    </dsp:sp>
    <dsp:sp modelId="{17C3265E-F652-8344-8FDF-26A2277DDF41}">
      <dsp:nvSpPr>
        <dsp:cNvPr id="0" name=""/>
        <dsp:cNvSpPr/>
      </dsp:nvSpPr>
      <dsp:spPr>
        <a:xfrm>
          <a:off x="6381341" y="1515742"/>
          <a:ext cx="527019" cy="527019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-13333"/>
          </a:schemeClr>
        </a:solidFill>
        <a:ln w="635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>
            <a:solidFill>
              <a:schemeClr val="tx1"/>
            </a:solidFill>
          </a:endParaRPr>
        </a:p>
      </dsp:txBody>
      <dsp:txXfrm>
        <a:off x="6499920" y="1515742"/>
        <a:ext cx="289861" cy="396582"/>
      </dsp:txXfrm>
    </dsp:sp>
    <dsp:sp modelId="{3BF63AB2-B46A-2E4D-8994-174921D23F61}">
      <dsp:nvSpPr>
        <dsp:cNvPr id="0" name=""/>
        <dsp:cNvSpPr/>
      </dsp:nvSpPr>
      <dsp:spPr>
        <a:xfrm>
          <a:off x="6861378" y="2425638"/>
          <a:ext cx="527019" cy="527019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-26667"/>
          </a:schemeClr>
        </a:solidFill>
        <a:ln w="635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>
            <a:solidFill>
              <a:schemeClr val="tx1"/>
            </a:solidFill>
          </a:endParaRPr>
        </a:p>
      </dsp:txBody>
      <dsp:txXfrm>
        <a:off x="6979957" y="2425638"/>
        <a:ext cx="289861" cy="396582"/>
      </dsp:txXfrm>
    </dsp:sp>
    <dsp:sp modelId="{C38263E4-F3AC-0343-9A22-8361A70C539B}">
      <dsp:nvSpPr>
        <dsp:cNvPr id="0" name=""/>
        <dsp:cNvSpPr/>
      </dsp:nvSpPr>
      <dsp:spPr>
        <a:xfrm>
          <a:off x="7341415" y="3358057"/>
          <a:ext cx="527019" cy="527019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-40000"/>
          </a:schemeClr>
        </a:solidFill>
        <a:ln w="635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>
            <a:solidFill>
              <a:schemeClr val="tx1"/>
            </a:solidFill>
          </a:endParaRPr>
        </a:p>
      </dsp:txBody>
      <dsp:txXfrm>
        <a:off x="7459994" y="3358057"/>
        <a:ext cx="289861" cy="3965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411B8-E740-3145-8779-B551F4DE1F36}">
      <dsp:nvSpPr>
        <dsp:cNvPr id="0" name=""/>
        <dsp:cNvSpPr/>
      </dsp:nvSpPr>
      <dsp:spPr>
        <a:xfrm>
          <a:off x="968124" y="2499"/>
          <a:ext cx="3480643" cy="208838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Rapid rollout without operational preparation</a:t>
          </a:r>
        </a:p>
      </dsp:txBody>
      <dsp:txXfrm>
        <a:off x="968124" y="2499"/>
        <a:ext cx="3480643" cy="2088386"/>
      </dsp:txXfrm>
    </dsp:sp>
    <dsp:sp modelId="{BB8C121E-FC84-CD4C-A3DA-182452B08AB3}">
      <dsp:nvSpPr>
        <dsp:cNvPr id="0" name=""/>
        <dsp:cNvSpPr/>
      </dsp:nvSpPr>
      <dsp:spPr>
        <a:xfrm>
          <a:off x="4796832" y="2499"/>
          <a:ext cx="3480643" cy="208838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Assumed digital literacy not all patients have</a:t>
          </a:r>
        </a:p>
      </dsp:txBody>
      <dsp:txXfrm>
        <a:off x="4796832" y="2499"/>
        <a:ext cx="3480643" cy="2088386"/>
      </dsp:txXfrm>
    </dsp:sp>
    <dsp:sp modelId="{3433A330-80A2-8A4C-90B0-511AEDD67B5F}">
      <dsp:nvSpPr>
        <dsp:cNvPr id="0" name=""/>
        <dsp:cNvSpPr/>
      </dsp:nvSpPr>
      <dsp:spPr>
        <a:xfrm>
          <a:off x="968124" y="2438950"/>
          <a:ext cx="3480643" cy="208838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No community or patient involvement in design (top-down approach)</a:t>
          </a:r>
        </a:p>
      </dsp:txBody>
      <dsp:txXfrm>
        <a:off x="968124" y="2438950"/>
        <a:ext cx="3480643" cy="2088386"/>
      </dsp:txXfrm>
    </dsp:sp>
    <dsp:sp modelId="{D6EE5B2A-838B-E64C-8071-D322724D1C94}">
      <dsp:nvSpPr>
        <dsp:cNvPr id="0" name=""/>
        <dsp:cNvSpPr/>
      </dsp:nvSpPr>
      <dsp:spPr>
        <a:xfrm>
          <a:off x="4796832" y="2438950"/>
          <a:ext cx="3480643" cy="208838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Benefits not equally distributed across the population</a:t>
          </a:r>
        </a:p>
      </dsp:txBody>
      <dsp:txXfrm>
        <a:off x="4796832" y="2438950"/>
        <a:ext cx="3480643" cy="20883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27E3961-5613-64C6-63C3-6085D0CDAE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6D1F08-FF42-95F6-3130-AE63E56048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26A2A-0A96-0647-84E5-C82F2EFD9474}" type="datetimeFigureOut">
              <a:rPr lang="en-US" smtClean="0"/>
              <a:t>4/9/26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D5B35B-A046-EC3C-A80E-3D9D12C149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02DDE3-703C-8B4C-9506-EC0A39AACD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8DC1D1-B6C2-C644-8BF1-C34DBFFE1C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479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>
            <a:extLst>
              <a:ext uri="{FF2B5EF4-FFF2-40B4-BE49-F238E27FC236}">
                <a16:creationId xmlns:a16="http://schemas.microsoft.com/office/drawing/2014/main" id="{0D2594CA-29C5-062F-2EA7-C593B096C6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9" name="Slide Image Placeholder 8">
            <a:extLst>
              <a:ext uri="{FF2B5EF4-FFF2-40B4-BE49-F238E27FC236}">
                <a16:creationId xmlns:a16="http://schemas.microsoft.com/office/drawing/2014/main" id="{E04BB896-BA64-B358-A066-15B96D23BC8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5EFA2818-7747-F326-294F-EEAC9BEF6EB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E0F0-B7F9-756A-3EA4-2114B75370E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0CF20C-6BCC-41A4-8C16-5A346425718D}" type="datetimeFigureOut">
              <a:rPr lang="en-US" smtClean="0"/>
              <a:t>4/9/26</a:t>
            </a:fld>
            <a:endParaRPr lang="en-US" dirty="0"/>
          </a:p>
        </p:txBody>
      </p:sp>
      <p:sp>
        <p:nvSpPr>
          <p:cNvPr id="12" name="Notes Placeholder 11">
            <a:extLst>
              <a:ext uri="{FF2B5EF4-FFF2-40B4-BE49-F238E27FC236}">
                <a16:creationId xmlns:a16="http://schemas.microsoft.com/office/drawing/2014/main" id="{5161C21F-108C-0F07-CDDD-AFB8DDBF69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A507CBA7-2A1E-725E-35DA-D1CFF08EC6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60679C-80C7-4E7D-9614-ABA41C5B285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65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681593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0679C-80C7-4E7D-9614-ABA41C5B285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9466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0679C-80C7-4E7D-9614-ABA41C5B285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023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0679C-80C7-4E7D-9614-ABA41C5B285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7544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0679C-80C7-4E7D-9614-ABA41C5B285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912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0679C-80C7-4E7D-9614-ABA41C5B285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674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0679C-80C7-4E7D-9614-ABA41C5B285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627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0679C-80C7-4E7D-9614-ABA41C5B2858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592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0679C-80C7-4E7D-9614-ABA41C5B2858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1298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0679C-80C7-4E7D-9614-ABA41C5B2858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818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Shape 33">
            <a:extLst>
              <a:ext uri="{FF2B5EF4-FFF2-40B4-BE49-F238E27FC236}">
                <a16:creationId xmlns:a16="http://schemas.microsoft.com/office/drawing/2014/main" id="{4D81E37E-7366-D88D-83B8-BBA577CA4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97686" y="1064464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pic>
        <p:nvPicPr>
          <p:cNvPr id="12" name="Shape 31">
            <a:extLst>
              <a:ext uri="{FF2B5EF4-FFF2-40B4-BE49-F238E27FC236}">
                <a16:creationId xmlns:a16="http://schemas.microsoft.com/office/drawing/2014/main" id="{A2E096B7-3B4F-355B-58E5-41784AC8B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284315" y="3984454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EC2501B-DEA6-190E-3633-E32F635B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4292" y="731520"/>
            <a:ext cx="5029200" cy="329184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cxnSp>
        <p:nvCxnSpPr>
          <p:cNvPr id="24" name="Straight Connector 2">
            <a:extLst>
              <a:ext uri="{FF2B5EF4-FFF2-40B4-BE49-F238E27FC236}">
                <a16:creationId xmlns:a16="http://schemas.microsoft.com/office/drawing/2014/main" id="{F1FCCFDB-D985-4322-AC87-F69214893708}"/>
              </a:ext>
            </a:extLst>
          </p:cNvPr>
          <p:cNvCxnSpPr/>
          <p:nvPr userDrawn="1"/>
        </p:nvCxnSpPr>
        <p:spPr>
          <a:xfrm>
            <a:off x="1168533" y="4172084"/>
            <a:ext cx="0" cy="760288"/>
          </a:xfrm>
          <a:prstGeom prst="line">
            <a:avLst/>
          </a:prstGeom>
          <a:noFill/>
          <a:ln w="19050" cap="flat" cmpd="sng" algn="ctr">
            <a:solidFill>
              <a:srgbClr val="D84400"/>
            </a:solidFill>
            <a:prstDash val="solid"/>
            <a:miter lim="800000"/>
          </a:ln>
          <a:effectLst/>
        </p:spPr>
      </p:cxnSp>
      <p:sp>
        <p:nvSpPr>
          <p:cNvPr id="27" name="Content placeholder 47" descr="Click icon to add picture">
            <a:extLst>
              <a:ext uri="{FF2B5EF4-FFF2-40B4-BE49-F238E27FC236}">
                <a16:creationId xmlns:a16="http://schemas.microsoft.com/office/drawing/2014/main" id="{EA8265B5-83C5-4AE9-88AB-3F2443B57F0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260894" y="4172084"/>
            <a:ext cx="4912598" cy="914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endParaRPr lang="en-US" altLang="zh-CN" noProof="0" dirty="0"/>
          </a:p>
        </p:txBody>
      </p:sp>
      <p:sp>
        <p:nvSpPr>
          <p:cNvPr id="47" name="Content placeholder 47">
            <a:extLst>
              <a:ext uri="{FF2B5EF4-FFF2-40B4-BE49-F238E27FC236}">
                <a16:creationId xmlns:a16="http://schemas.microsoft.com/office/drawing/2014/main" id="{0FFAAB58-ABE4-41AC-B94E-432936CE030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6742557" y="821836"/>
            <a:ext cx="4405503" cy="5066346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noProof="0" dirty="0"/>
              <a:t>Click icon to add picture≈≈</a:t>
            </a:r>
          </a:p>
        </p:txBody>
      </p:sp>
      <p:sp>
        <p:nvSpPr>
          <p:cNvPr id="9" name="Freeform: Shape 11">
            <a:extLst>
              <a:ext uri="{FF2B5EF4-FFF2-40B4-BE49-F238E27FC236}">
                <a16:creationId xmlns:a16="http://schemas.microsoft.com/office/drawing/2014/main" id="{9ECA281C-F2CB-AE9D-DCD6-F94D3FEE2E67}"/>
              </a:ext>
            </a:extLst>
          </p:cNvPr>
          <p:cNvSpPr/>
          <p:nvPr userDrawn="1"/>
        </p:nvSpPr>
        <p:spPr>
          <a:xfrm>
            <a:off x="7441324" y="5568778"/>
            <a:ext cx="829927" cy="949454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6495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  <p15:guide id="2" orient="horz" pos="52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5518B595-5A04-0768-52B1-73F11E475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429000"/>
            <a:ext cx="4206240" cy="2377440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73CCCCFD-E0FE-BDB7-CF9D-FCA345E6BA55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5394325" y="3429000"/>
            <a:ext cx="3475038" cy="2378075"/>
          </a:xfrm>
        </p:spPr>
        <p:txBody>
          <a:bodyPr anchor="ctr"/>
          <a:lstStyle>
            <a:lvl1pPr marL="347472"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id="{AE722AFD-22D7-4BD8-B055-3867C3800E16}"/>
              </a:ext>
            </a:extLst>
          </p:cNvPr>
          <p:cNvSpPr/>
          <p:nvPr userDrawn="1"/>
        </p:nvSpPr>
        <p:spPr>
          <a:xfrm>
            <a:off x="6282845" y="525294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D0355E4-3980-42A9-9376-74163520D39D}"/>
              </a:ext>
            </a:extLst>
          </p:cNvPr>
          <p:cNvSpPr/>
          <p:nvPr userDrawn="1"/>
        </p:nvSpPr>
        <p:spPr>
          <a:xfrm>
            <a:off x="8375472" y="496110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9D430ED-A815-4274-966C-8192C4230569}"/>
              </a:ext>
            </a:extLst>
          </p:cNvPr>
          <p:cNvSpPr/>
          <p:nvPr userDrawn="1"/>
        </p:nvSpPr>
        <p:spPr>
          <a:xfrm>
            <a:off x="9403474" y="231031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noProof="0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0B88ADED-0863-78D3-7710-E131932E965F}"/>
              </a:ext>
            </a:extLst>
          </p:cNvPr>
          <p:cNvSpPr/>
          <p:nvPr userDrawn="1"/>
        </p:nvSpPr>
        <p:spPr>
          <a:xfrm>
            <a:off x="10460480" y="505838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8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8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32435EB1-8BEE-9EEE-D9E4-E53D56B7E09C}"/>
              </a:ext>
            </a:extLst>
          </p:cNvPr>
          <p:cNvSpPr/>
          <p:nvPr userDrawn="1"/>
        </p:nvSpPr>
        <p:spPr>
          <a:xfrm>
            <a:off x="11498097" y="2436654"/>
            <a:ext cx="698022" cy="1868948"/>
          </a:xfrm>
          <a:custGeom>
            <a:avLst/>
            <a:gdLst>
              <a:gd name="connsiteX0" fmla="*/ 698022 w 698022"/>
              <a:gd name="connsiteY0" fmla="*/ 0 h 1868948"/>
              <a:gd name="connsiteX1" fmla="*/ 698022 w 698022"/>
              <a:gd name="connsiteY1" fmla="*/ 1868948 h 1868948"/>
              <a:gd name="connsiteX2" fmla="*/ 0 w 698022"/>
              <a:gd name="connsiteY2" fmla="*/ 1477709 h 1868948"/>
              <a:gd name="connsiteX3" fmla="*/ 0 w 698022"/>
              <a:gd name="connsiteY3" fmla="*/ 397939 h 186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8022" h="1868948">
                <a:moveTo>
                  <a:pt x="698022" y="0"/>
                </a:moveTo>
                <a:lnTo>
                  <a:pt x="698022" y="1868948"/>
                </a:lnTo>
                <a:lnTo>
                  <a:pt x="0" y="1477709"/>
                </a:lnTo>
                <a:lnTo>
                  <a:pt x="0" y="397939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2692688E-3654-181E-6244-F2CED7612746}"/>
              </a:ext>
            </a:extLst>
          </p:cNvPr>
          <p:cNvSpPr/>
          <p:nvPr userDrawn="1"/>
        </p:nvSpPr>
        <p:spPr>
          <a:xfrm>
            <a:off x="10460480" y="4114794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9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9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6B1A7E0-D0BF-7FCA-D296-94BFC0D611C5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CAC10D1-DF42-8734-0793-84312B963E6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24C8F37E-3F74-F3FA-C9D8-7083DF2BBECC}"/>
              </a:ext>
            </a:extLst>
          </p:cNvPr>
          <p:cNvSpPr/>
          <p:nvPr userDrawn="1"/>
        </p:nvSpPr>
        <p:spPr>
          <a:xfrm>
            <a:off x="7325349" y="0"/>
            <a:ext cx="1911968" cy="866964"/>
          </a:xfrm>
          <a:custGeom>
            <a:avLst/>
            <a:gdLst>
              <a:gd name="connsiteX0" fmla="*/ 0 w 1911968"/>
              <a:gd name="connsiteY0" fmla="*/ 0 h 866964"/>
              <a:gd name="connsiteX1" fmla="*/ 1911968 w 1911968"/>
              <a:gd name="connsiteY1" fmla="*/ 0 h 866964"/>
              <a:gd name="connsiteX2" fmla="*/ 1911621 w 1911968"/>
              <a:gd name="connsiteY2" fmla="*/ 335832 h 866964"/>
              <a:gd name="connsiteX3" fmla="*/ 956364 w 1911968"/>
              <a:gd name="connsiteY3" fmla="*/ 866964 h 866964"/>
              <a:gd name="connsiteX4" fmla="*/ 0 w 1911968"/>
              <a:gd name="connsiteY4" fmla="*/ 335755 h 866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1968" h="866964">
                <a:moveTo>
                  <a:pt x="0" y="0"/>
                </a:moveTo>
                <a:lnTo>
                  <a:pt x="1911968" y="0"/>
                </a:lnTo>
                <a:lnTo>
                  <a:pt x="1911621" y="335832"/>
                </a:lnTo>
                <a:lnTo>
                  <a:pt x="956364" y="866964"/>
                </a:lnTo>
                <a:lnTo>
                  <a:pt x="0" y="335755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FB905CE6-1C2F-E053-4D14-6B86F4EFDC10}"/>
              </a:ext>
            </a:extLst>
          </p:cNvPr>
          <p:cNvSpPr/>
          <p:nvPr userDrawn="1"/>
        </p:nvSpPr>
        <p:spPr>
          <a:xfrm>
            <a:off x="9416816" y="0"/>
            <a:ext cx="1911968" cy="866964"/>
          </a:xfrm>
          <a:custGeom>
            <a:avLst/>
            <a:gdLst>
              <a:gd name="connsiteX0" fmla="*/ 0 w 1911968"/>
              <a:gd name="connsiteY0" fmla="*/ 0 h 866964"/>
              <a:gd name="connsiteX1" fmla="*/ 1911968 w 1911968"/>
              <a:gd name="connsiteY1" fmla="*/ 0 h 866964"/>
              <a:gd name="connsiteX2" fmla="*/ 1911621 w 1911968"/>
              <a:gd name="connsiteY2" fmla="*/ 335832 h 866964"/>
              <a:gd name="connsiteX3" fmla="*/ 956364 w 1911968"/>
              <a:gd name="connsiteY3" fmla="*/ 866964 h 866964"/>
              <a:gd name="connsiteX4" fmla="*/ 0 w 1911968"/>
              <a:gd name="connsiteY4" fmla="*/ 335755 h 866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1968" h="866964">
                <a:moveTo>
                  <a:pt x="0" y="0"/>
                </a:moveTo>
                <a:lnTo>
                  <a:pt x="1911968" y="0"/>
                </a:lnTo>
                <a:lnTo>
                  <a:pt x="1911621" y="335832"/>
                </a:lnTo>
                <a:lnTo>
                  <a:pt x="956364" y="866964"/>
                </a:lnTo>
                <a:lnTo>
                  <a:pt x="0" y="33575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12">
            <a:extLst>
              <a:ext uri="{FF2B5EF4-FFF2-40B4-BE49-F238E27FC236}">
                <a16:creationId xmlns:a16="http://schemas.microsoft.com/office/drawing/2014/main" id="{0B2D3BF4-495E-23C2-9911-15BC9E0D8EA7}"/>
              </a:ext>
            </a:extLst>
          </p:cNvPr>
          <p:cNvSpPr/>
          <p:nvPr userDrawn="1"/>
        </p:nvSpPr>
        <p:spPr>
          <a:xfrm>
            <a:off x="1571157" y="505838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noProof="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2629C19-89EB-BC19-9230-7F7675E16EFF}"/>
              </a:ext>
            </a:extLst>
          </p:cNvPr>
          <p:cNvSpPr/>
          <p:nvPr userDrawn="1"/>
        </p:nvSpPr>
        <p:spPr>
          <a:xfrm>
            <a:off x="521034" y="0"/>
            <a:ext cx="1911968" cy="866964"/>
          </a:xfrm>
          <a:custGeom>
            <a:avLst/>
            <a:gdLst>
              <a:gd name="connsiteX0" fmla="*/ 0 w 1911968"/>
              <a:gd name="connsiteY0" fmla="*/ 0 h 866964"/>
              <a:gd name="connsiteX1" fmla="*/ 1911968 w 1911968"/>
              <a:gd name="connsiteY1" fmla="*/ 0 h 866964"/>
              <a:gd name="connsiteX2" fmla="*/ 1911621 w 1911968"/>
              <a:gd name="connsiteY2" fmla="*/ 335832 h 866964"/>
              <a:gd name="connsiteX3" fmla="*/ 956364 w 1911968"/>
              <a:gd name="connsiteY3" fmla="*/ 866964 h 866964"/>
              <a:gd name="connsiteX4" fmla="*/ 0 w 1911968"/>
              <a:gd name="connsiteY4" fmla="*/ 335755 h 866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1968" h="866964">
                <a:moveTo>
                  <a:pt x="0" y="0"/>
                </a:moveTo>
                <a:lnTo>
                  <a:pt x="1911968" y="0"/>
                </a:lnTo>
                <a:lnTo>
                  <a:pt x="1911621" y="335832"/>
                </a:lnTo>
                <a:lnTo>
                  <a:pt x="956364" y="866964"/>
                </a:lnTo>
                <a:lnTo>
                  <a:pt x="0" y="335755"/>
                </a:lnTo>
                <a:close/>
              </a:path>
            </a:pathLst>
          </a:cu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4811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528">
          <p15:clr>
            <a:srgbClr val="FBAE40"/>
          </p15:clr>
        </p15:guide>
        <p15:guide id="2" pos="5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EC2501B-DEA6-190E-3633-E32F635B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464" y="731520"/>
            <a:ext cx="5029200" cy="3291840"/>
          </a:xfrm>
        </p:spPr>
        <p:txBody>
          <a:bodyPr anchor="b">
            <a:norm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  <p:sp>
        <p:nvSpPr>
          <p:cNvPr id="27" name="Content placeholder 47" descr="Click icon to add picture">
            <a:extLst>
              <a:ext uri="{FF2B5EF4-FFF2-40B4-BE49-F238E27FC236}">
                <a16:creationId xmlns:a16="http://schemas.microsoft.com/office/drawing/2014/main" id="{EA8265B5-83C5-4AE9-88AB-3F2443B57F0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117336" y="4172084"/>
            <a:ext cx="4910328" cy="10058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8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endParaRPr lang="en-US" altLang="zh-CN" noProof="0" dirty="0"/>
          </a:p>
        </p:txBody>
      </p:sp>
      <p:sp>
        <p:nvSpPr>
          <p:cNvPr id="2" name="Freeform: Shape 5">
            <a:extLst>
              <a:ext uri="{FF2B5EF4-FFF2-40B4-BE49-F238E27FC236}">
                <a16:creationId xmlns:a16="http://schemas.microsoft.com/office/drawing/2014/main" id="{B17C1EC9-3787-8D41-B5F1-BF16FD5C7ACB}"/>
              </a:ext>
            </a:extLst>
          </p:cNvPr>
          <p:cNvSpPr/>
          <p:nvPr userDrawn="1"/>
        </p:nvSpPr>
        <p:spPr>
          <a:xfrm>
            <a:off x="3843559" y="722518"/>
            <a:ext cx="1244907" cy="140525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4" name="Freeform: Shape 6">
            <a:extLst>
              <a:ext uri="{FF2B5EF4-FFF2-40B4-BE49-F238E27FC236}">
                <a16:creationId xmlns:a16="http://schemas.microsoft.com/office/drawing/2014/main" id="{E945D8B2-8BED-B43F-8D56-AB19D0D29970}"/>
              </a:ext>
            </a:extLst>
          </p:cNvPr>
          <p:cNvSpPr/>
          <p:nvPr userDrawn="1"/>
        </p:nvSpPr>
        <p:spPr>
          <a:xfrm>
            <a:off x="1223929" y="1436914"/>
            <a:ext cx="2857005" cy="326977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600" noProof="0" dirty="0"/>
          </a:p>
        </p:txBody>
      </p:sp>
      <p:sp>
        <p:nvSpPr>
          <p:cNvPr id="5" name="Freeform: Shape 7">
            <a:extLst>
              <a:ext uri="{FF2B5EF4-FFF2-40B4-BE49-F238E27FC236}">
                <a16:creationId xmlns:a16="http://schemas.microsoft.com/office/drawing/2014/main" id="{3853EA5E-735A-20F3-684A-C0AD030EC2D4}"/>
              </a:ext>
            </a:extLst>
          </p:cNvPr>
          <p:cNvSpPr/>
          <p:nvPr userDrawn="1"/>
        </p:nvSpPr>
        <p:spPr>
          <a:xfrm>
            <a:off x="758702" y="3457554"/>
            <a:ext cx="1208037" cy="138175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6" name="Freeform: Shape 11">
            <a:extLst>
              <a:ext uri="{FF2B5EF4-FFF2-40B4-BE49-F238E27FC236}">
                <a16:creationId xmlns:a16="http://schemas.microsoft.com/office/drawing/2014/main" id="{75DB4848-0824-8316-ED27-44DF37AD6F3D}"/>
              </a:ext>
            </a:extLst>
          </p:cNvPr>
          <p:cNvSpPr/>
          <p:nvPr userDrawn="1"/>
        </p:nvSpPr>
        <p:spPr>
          <a:xfrm>
            <a:off x="2917915" y="4662164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cxnSp>
        <p:nvCxnSpPr>
          <p:cNvPr id="7" name="Straight Connector 2">
            <a:extLst>
              <a:ext uri="{FF2B5EF4-FFF2-40B4-BE49-F238E27FC236}">
                <a16:creationId xmlns:a16="http://schemas.microsoft.com/office/drawing/2014/main" id="{8784B377-2FE4-4091-C29F-46938ECFA73E}"/>
              </a:ext>
            </a:extLst>
          </p:cNvPr>
          <p:cNvCxnSpPr/>
          <p:nvPr userDrawn="1"/>
        </p:nvCxnSpPr>
        <p:spPr>
          <a:xfrm>
            <a:off x="5998709" y="4172084"/>
            <a:ext cx="0" cy="760288"/>
          </a:xfrm>
          <a:prstGeom prst="line">
            <a:avLst/>
          </a:prstGeom>
          <a:noFill/>
          <a:ln w="19050" cap="flat" cmpd="sng" algn="ctr">
            <a:solidFill>
              <a:srgbClr val="D84400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26120477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  <p15:guide id="2" orient="horz" pos="528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imag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EC2501B-DEA6-190E-3633-E32F635B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200400"/>
            <a:ext cx="5029200" cy="2743200"/>
          </a:xfrm>
        </p:spPr>
        <p:txBody>
          <a:bodyPr anchor="t">
            <a:normAutofit/>
          </a:bodyPr>
          <a:lstStyle>
            <a:lvl1pPr>
              <a:defRPr sz="4800"/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pic>
        <p:nvPicPr>
          <p:cNvPr id="10" name="Picture Placeholder 31">
            <a:extLst>
              <a:ext uri="{FF2B5EF4-FFF2-40B4-BE49-F238E27FC236}">
                <a16:creationId xmlns:a16="http://schemas.microsoft.com/office/drawing/2014/main" id="{373D33A6-83B0-5538-2873-8856E4E6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504265" y="3029080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accent5">
              <a:alpha val="30000"/>
            </a:schemeClr>
          </a:solidFill>
        </p:spPr>
      </p:pic>
      <p:sp>
        <p:nvSpPr>
          <p:cNvPr id="7" name="Content placeholder 47">
            <a:extLst>
              <a:ext uri="{FF2B5EF4-FFF2-40B4-BE49-F238E27FC236}">
                <a16:creationId xmlns:a16="http://schemas.microsoft.com/office/drawing/2014/main" id="{3944D979-8121-82AA-A130-38072F1EA83F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7493157" y="529148"/>
            <a:ext cx="4248873" cy="473113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noProof="0" dirty="0"/>
              <a:t>Click icon to add picture≈≈</a:t>
            </a:r>
          </a:p>
        </p:txBody>
      </p:sp>
      <p:sp>
        <p:nvSpPr>
          <p:cNvPr id="27" name="Content placeholder 47" descr="Click icon to add picture">
            <a:extLst>
              <a:ext uri="{FF2B5EF4-FFF2-40B4-BE49-F238E27FC236}">
                <a16:creationId xmlns:a16="http://schemas.microsoft.com/office/drawing/2014/main" id="{EA8265B5-83C5-4AE9-88AB-3F2443B57F0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261872" y="2240280"/>
            <a:ext cx="5029200" cy="7602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endParaRPr lang="en-US" altLang="zh-CN" noProof="0" dirty="0"/>
          </a:p>
        </p:txBody>
      </p:sp>
      <p:sp>
        <p:nvSpPr>
          <p:cNvPr id="5" name="Freeform: Shape 25">
            <a:extLst>
              <a:ext uri="{FF2B5EF4-FFF2-40B4-BE49-F238E27FC236}">
                <a16:creationId xmlns:a16="http://schemas.microsoft.com/office/drawing/2014/main" id="{8A1DBD66-3066-DF70-EF94-95DF0D7A6503}"/>
              </a:ext>
            </a:extLst>
          </p:cNvPr>
          <p:cNvSpPr/>
          <p:nvPr userDrawn="1"/>
        </p:nvSpPr>
        <p:spPr>
          <a:xfrm flipH="1">
            <a:off x="7400972" y="4594440"/>
            <a:ext cx="1347680" cy="158117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Freeform: Shape 11">
            <a:extLst>
              <a:ext uri="{FF2B5EF4-FFF2-40B4-BE49-F238E27FC236}">
                <a16:creationId xmlns:a16="http://schemas.microsoft.com/office/drawing/2014/main" id="{D2CC929C-40BF-4EF5-7910-7F657CAF8CA9}"/>
              </a:ext>
            </a:extLst>
          </p:cNvPr>
          <p:cNvSpPr/>
          <p:nvPr userDrawn="1"/>
        </p:nvSpPr>
        <p:spPr>
          <a:xfrm>
            <a:off x="6521016" y="4772906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cxnSp>
        <p:nvCxnSpPr>
          <p:cNvPr id="9" name="Straight Connector 2">
            <a:extLst>
              <a:ext uri="{FF2B5EF4-FFF2-40B4-BE49-F238E27FC236}">
                <a16:creationId xmlns:a16="http://schemas.microsoft.com/office/drawing/2014/main" id="{66E94398-47F0-267C-6791-5C30B1CEF496}"/>
              </a:ext>
            </a:extLst>
          </p:cNvPr>
          <p:cNvCxnSpPr/>
          <p:nvPr userDrawn="1"/>
        </p:nvCxnSpPr>
        <p:spPr>
          <a:xfrm>
            <a:off x="1142663" y="2282891"/>
            <a:ext cx="0" cy="760288"/>
          </a:xfrm>
          <a:prstGeom prst="line">
            <a:avLst/>
          </a:prstGeom>
          <a:noFill/>
          <a:ln w="19050" cap="flat" cmpd="sng" algn="ctr">
            <a:solidFill>
              <a:srgbClr val="D84400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7779262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  <p15:guide id="2" orient="horz" pos="528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Placeholder 4">
            <a:extLst>
              <a:ext uri="{FF2B5EF4-FFF2-40B4-BE49-F238E27FC236}">
                <a16:creationId xmlns:a16="http://schemas.microsoft.com/office/drawing/2014/main" id="{05751864-B11A-0286-13EA-2AC2A2C8D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731520"/>
            <a:ext cx="4663440" cy="17373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600"/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7A93C-2947-B6E4-C693-7C485DDC01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2160" y="731520"/>
            <a:ext cx="5486400" cy="17373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8A3F288-990F-014E-F099-1E3091477CA7}"/>
              </a:ext>
            </a:extLst>
          </p:cNvPr>
          <p:cNvSpPr>
            <a:spLocks noGrp="1"/>
          </p:cNvSpPr>
          <p:nvPr>
            <p:ph idx="30"/>
          </p:nvPr>
        </p:nvSpPr>
        <p:spPr>
          <a:xfrm>
            <a:off x="914400" y="2743200"/>
            <a:ext cx="8348472" cy="337413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reeform: Shape 5">
            <a:extLst>
              <a:ext uri="{FF2B5EF4-FFF2-40B4-BE49-F238E27FC236}">
                <a16:creationId xmlns:a16="http://schemas.microsoft.com/office/drawing/2014/main" id="{3F619E6B-153E-B522-47EB-4104C405736C}"/>
              </a:ext>
            </a:extLst>
          </p:cNvPr>
          <p:cNvSpPr/>
          <p:nvPr userDrawn="1"/>
        </p:nvSpPr>
        <p:spPr>
          <a:xfrm>
            <a:off x="10551278" y="4665388"/>
            <a:ext cx="603952" cy="68174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87A7B3D-E004-6D6A-5979-8F1BADBC9237}"/>
              </a:ext>
            </a:extLst>
          </p:cNvPr>
          <p:cNvSpPr/>
          <p:nvPr userDrawn="1"/>
        </p:nvSpPr>
        <p:spPr>
          <a:xfrm>
            <a:off x="10524774" y="5146146"/>
            <a:ext cx="1667226" cy="1711855"/>
          </a:xfrm>
          <a:custGeom>
            <a:avLst/>
            <a:gdLst>
              <a:gd name="connsiteX0" fmla="*/ 998834 w 1667226"/>
              <a:gd name="connsiteY0" fmla="*/ 0 h 1711855"/>
              <a:gd name="connsiteX1" fmla="*/ 1667226 w 1667226"/>
              <a:gd name="connsiteY1" fmla="*/ 373790 h 1711855"/>
              <a:gd name="connsiteX2" fmla="*/ 1667226 w 1667226"/>
              <a:gd name="connsiteY2" fmla="*/ 1711855 h 1711855"/>
              <a:gd name="connsiteX3" fmla="*/ 48502 w 1667226"/>
              <a:gd name="connsiteY3" fmla="*/ 1711855 h 1711855"/>
              <a:gd name="connsiteX4" fmla="*/ 0 w 1667226"/>
              <a:gd name="connsiteY4" fmla="*/ 1684915 h 1711855"/>
              <a:gd name="connsiteX5" fmla="*/ 0 w 1667226"/>
              <a:gd name="connsiteY5" fmla="*/ 564300 h 171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7226" h="1711855">
                <a:moveTo>
                  <a:pt x="998834" y="0"/>
                </a:moveTo>
                <a:lnTo>
                  <a:pt x="1667226" y="373790"/>
                </a:lnTo>
                <a:lnTo>
                  <a:pt x="1667226" y="1711855"/>
                </a:lnTo>
                <a:lnTo>
                  <a:pt x="48502" y="1711855"/>
                </a:lnTo>
                <a:lnTo>
                  <a:pt x="0" y="1684915"/>
                </a:lnTo>
                <a:lnTo>
                  <a:pt x="0" y="56430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1">
            <a:extLst>
              <a:ext uri="{FF2B5EF4-FFF2-40B4-BE49-F238E27FC236}">
                <a16:creationId xmlns:a16="http://schemas.microsoft.com/office/drawing/2014/main" id="{A4CA3A93-BDBF-112D-54A0-05BF6B06BCC1}"/>
              </a:ext>
            </a:extLst>
          </p:cNvPr>
          <p:cNvSpPr/>
          <p:nvPr userDrawn="1"/>
        </p:nvSpPr>
        <p:spPr>
          <a:xfrm>
            <a:off x="10177285" y="5347130"/>
            <a:ext cx="748554" cy="85636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F7A154B-D8F5-C1FB-307D-496380875BD1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28715E-D2CE-A33E-1A28-4E627F239BB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1212563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0C1D3CF-F6AF-93EB-C40E-C278E5844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731520"/>
            <a:ext cx="393192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317990C-ED42-30BE-0501-F9C5B4A48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3108960"/>
            <a:ext cx="3931920" cy="26517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AC62875-1B1B-E814-6549-162A8DBF8929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5745002" y="0"/>
            <a:ext cx="6446999" cy="6858000"/>
          </a:xfrm>
          <a:custGeom>
            <a:avLst/>
            <a:gdLst>
              <a:gd name="connsiteX0" fmla="*/ 2513726 w 6446999"/>
              <a:gd name="connsiteY0" fmla="*/ 0 h 6858000"/>
              <a:gd name="connsiteX1" fmla="*/ 4301949 w 6446999"/>
              <a:gd name="connsiteY1" fmla="*/ 0 h 6858000"/>
              <a:gd name="connsiteX2" fmla="*/ 6446999 w 6446999"/>
              <a:gd name="connsiteY2" fmla="*/ 1338386 h 6858000"/>
              <a:gd name="connsiteX3" fmla="*/ 6446999 w 6446999"/>
              <a:gd name="connsiteY3" fmla="*/ 5624376 h 6858000"/>
              <a:gd name="connsiteX4" fmla="*/ 4342124 w 6446999"/>
              <a:gd name="connsiteY4" fmla="*/ 6858000 h 6858000"/>
              <a:gd name="connsiteX5" fmla="*/ 2553921 w 6446999"/>
              <a:gd name="connsiteY5" fmla="*/ 6858000 h 6858000"/>
              <a:gd name="connsiteX6" fmla="*/ 661 w 6446999"/>
              <a:gd name="connsiteY6" fmla="*/ 5339864 h 6858000"/>
              <a:gd name="connsiteX7" fmla="*/ 299 w 6446999"/>
              <a:gd name="connsiteY7" fmla="*/ 13960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6999" h="6858000">
                <a:moveTo>
                  <a:pt x="2513726" y="0"/>
                </a:moveTo>
                <a:lnTo>
                  <a:pt x="4301949" y="0"/>
                </a:lnTo>
                <a:lnTo>
                  <a:pt x="6446999" y="1338386"/>
                </a:lnTo>
                <a:lnTo>
                  <a:pt x="6446999" y="5624376"/>
                </a:lnTo>
                <a:lnTo>
                  <a:pt x="4342124" y="6858000"/>
                </a:lnTo>
                <a:lnTo>
                  <a:pt x="2553921" y="6858000"/>
                </a:lnTo>
                <a:lnTo>
                  <a:pt x="661" y="5339864"/>
                </a:lnTo>
                <a:cubicBezTo>
                  <a:pt x="-1473" y="4048155"/>
                  <a:pt x="2433" y="2687753"/>
                  <a:pt x="299" y="1396044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6C45B-70BB-86F1-1866-F93BEC26ACF8}"/>
              </a:ext>
            </a:extLst>
          </p:cNvPr>
          <p:cNvSpPr>
            <a:spLocks noGrp="1"/>
          </p:cNvSpPr>
          <p:nvPr>
            <p:ph type="ftr" sz="quarter" idx="52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70044D-485D-043B-9D5B-C01AA8E06447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D91FB993-29E1-3DBD-8335-7970016F8D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203802" y="480395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12598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>
            <a:extLst>
              <a:ext uri="{FF2B5EF4-FFF2-40B4-BE49-F238E27FC236}">
                <a16:creationId xmlns:a16="http://schemas.microsoft.com/office/drawing/2014/main" id="{12BFFCE7-C68B-4904-8795-9589C3F38FD4}"/>
              </a:ext>
            </a:extLst>
          </p:cNvPr>
          <p:cNvSpPr/>
          <p:nvPr userDrawn="1"/>
        </p:nvSpPr>
        <p:spPr>
          <a:xfrm>
            <a:off x="636161" y="5854024"/>
            <a:ext cx="2330137" cy="708120"/>
          </a:xfrm>
          <a:prstGeom prst="rect">
            <a:avLst/>
          </a:prstGeom>
          <a:solidFill>
            <a:srgbClr val="0F26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Freeform: Shape 19">
            <a:extLst>
              <a:ext uri="{FF2B5EF4-FFF2-40B4-BE49-F238E27FC236}">
                <a16:creationId xmlns:a16="http://schemas.microsoft.com/office/drawing/2014/main" id="{9D307BA6-8A60-85D7-CC8B-894256DC4B90}"/>
              </a:ext>
            </a:extLst>
          </p:cNvPr>
          <p:cNvSpPr/>
          <p:nvPr userDrawn="1"/>
        </p:nvSpPr>
        <p:spPr>
          <a:xfrm>
            <a:off x="8517470" y="2248218"/>
            <a:ext cx="1886361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7" name="Freeform: Shape 19">
            <a:extLst>
              <a:ext uri="{FF2B5EF4-FFF2-40B4-BE49-F238E27FC236}">
                <a16:creationId xmlns:a16="http://schemas.microsoft.com/office/drawing/2014/main" id="{F38B75F8-75D4-4B41-B7C7-433032DD0A6F}"/>
              </a:ext>
            </a:extLst>
          </p:cNvPr>
          <p:cNvSpPr/>
          <p:nvPr userDrawn="1"/>
        </p:nvSpPr>
        <p:spPr>
          <a:xfrm>
            <a:off x="9578882" y="460803"/>
            <a:ext cx="1886361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8" name="Freeform: Shape 24">
            <a:extLst>
              <a:ext uri="{FF2B5EF4-FFF2-40B4-BE49-F238E27FC236}">
                <a16:creationId xmlns:a16="http://schemas.microsoft.com/office/drawing/2014/main" id="{671D1224-EDDC-4900-92DC-13608D44C524}"/>
              </a:ext>
            </a:extLst>
          </p:cNvPr>
          <p:cNvSpPr/>
          <p:nvPr userDrawn="1"/>
        </p:nvSpPr>
        <p:spPr>
          <a:xfrm>
            <a:off x="9522496" y="4057904"/>
            <a:ext cx="1886359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635A9E44-4E60-1AD1-0B85-72422683B48A}"/>
              </a:ext>
            </a:extLst>
          </p:cNvPr>
          <p:cNvSpPr/>
          <p:nvPr userDrawn="1"/>
        </p:nvSpPr>
        <p:spPr>
          <a:xfrm>
            <a:off x="11034052" y="3709992"/>
            <a:ext cx="1173188" cy="1502830"/>
          </a:xfrm>
          <a:custGeom>
            <a:avLst/>
            <a:gdLst>
              <a:gd name="connsiteX0" fmla="*/ 638572 w 1157948"/>
              <a:gd name="connsiteY0" fmla="*/ 0 h 1502830"/>
              <a:gd name="connsiteX1" fmla="*/ 0 w 1157948"/>
              <a:gd name="connsiteY1" fmla="*/ 378385 h 1502830"/>
              <a:gd name="connsiteX2" fmla="*/ 0 w 1157948"/>
              <a:gd name="connsiteY2" fmla="*/ 1129800 h 1502830"/>
              <a:gd name="connsiteX3" fmla="*/ 640317 w 1157948"/>
              <a:gd name="connsiteY3" fmla="*/ 1502830 h 1502830"/>
              <a:gd name="connsiteX4" fmla="*/ 1157948 w 1157948"/>
              <a:gd name="connsiteY4" fmla="*/ 1200968 h 1502830"/>
              <a:gd name="connsiteX5" fmla="*/ 1157948 w 1157948"/>
              <a:gd name="connsiteY5" fmla="*/ 304639 h 1502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7948" h="1502830">
                <a:moveTo>
                  <a:pt x="638572" y="0"/>
                </a:moveTo>
                <a:lnTo>
                  <a:pt x="0" y="378385"/>
                </a:lnTo>
                <a:lnTo>
                  <a:pt x="0" y="1129800"/>
                </a:lnTo>
                <a:lnTo>
                  <a:pt x="640317" y="1502830"/>
                </a:lnTo>
                <a:lnTo>
                  <a:pt x="1157948" y="1200968"/>
                </a:lnTo>
                <a:lnTo>
                  <a:pt x="1157948" y="304639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D041C638-CBB8-1159-9AF8-B5D14CC7B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060704"/>
            <a:ext cx="7132320" cy="1773936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E34C76-4814-6AFA-CEFD-F82B9ED9B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3108960"/>
            <a:ext cx="3291840" cy="2651760"/>
          </a:xfrm>
        </p:spPr>
        <p:txBody>
          <a:bodyPr/>
          <a:lstStyle>
            <a:lvl1pPr marL="0" indent="0">
              <a:buNone/>
              <a:defRPr sz="1800"/>
            </a:lvl1pPr>
            <a:lvl2pPr marL="347472">
              <a:defRPr sz="1800"/>
            </a:lvl2pPr>
            <a:lvl3pPr marL="731520">
              <a:defRPr sz="1800"/>
            </a:lvl3pPr>
            <a:lvl4pPr marL="1097280"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42F254A-B4C7-D072-FEB9-22F9A2B0CA64}"/>
              </a:ext>
            </a:extLst>
          </p:cNvPr>
          <p:cNvSpPr>
            <a:spLocks noGrp="1"/>
          </p:cNvSpPr>
          <p:nvPr>
            <p:ph idx="56"/>
          </p:nvPr>
        </p:nvSpPr>
        <p:spPr>
          <a:xfrm>
            <a:off x="4754880" y="3108960"/>
            <a:ext cx="3291840" cy="2651760"/>
          </a:xfrm>
        </p:spPr>
        <p:txBody>
          <a:bodyPr/>
          <a:lstStyle>
            <a:lvl1pPr marL="0" indent="0">
              <a:buNone/>
              <a:defRPr sz="1800"/>
            </a:lvl1pPr>
            <a:lvl2pPr marL="347472">
              <a:defRPr sz="1800"/>
            </a:lvl2pPr>
            <a:lvl3pPr marL="731520">
              <a:defRPr sz="1800"/>
            </a:lvl3pPr>
            <a:lvl4pPr marL="1097280"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DBF4DF-D0B4-1DA6-0271-5D4033A9C19C}"/>
              </a:ext>
            </a:extLst>
          </p:cNvPr>
          <p:cNvSpPr>
            <a:spLocks noGrp="1"/>
          </p:cNvSpPr>
          <p:nvPr>
            <p:ph type="ftr" sz="quarter" idx="57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07335A-F59E-2A6C-D2D6-F10391DA8D69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6136463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4">
            <a:extLst>
              <a:ext uri="{FF2B5EF4-FFF2-40B4-BE49-F238E27FC236}">
                <a16:creationId xmlns:a16="http://schemas.microsoft.com/office/drawing/2014/main" id="{F73BF8E3-2426-5D65-6582-D4B03C765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510" y="2016579"/>
            <a:ext cx="4441188" cy="27758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Content placeholder 47">
            <a:extLst>
              <a:ext uri="{FF2B5EF4-FFF2-40B4-BE49-F238E27FC236}">
                <a16:creationId xmlns:a16="http://schemas.microsoft.com/office/drawing/2014/main" id="{117BCD91-6BBA-AACD-3424-C3A4E5C1AB1D}"/>
              </a:ext>
            </a:extLst>
          </p:cNvPr>
          <p:cNvSpPr>
            <a:spLocks noGrp="1" noChangeAspect="1"/>
          </p:cNvSpPr>
          <p:nvPr>
            <p:ph type="pic" sz="quarter" idx="48"/>
          </p:nvPr>
        </p:nvSpPr>
        <p:spPr>
          <a:xfrm>
            <a:off x="914400" y="539496"/>
            <a:ext cx="5025207" cy="5779008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noProof="0" dirty="0"/>
              <a:t>Click icon to add picture</a:t>
            </a:r>
          </a:p>
        </p:txBody>
      </p:sp>
      <p:pic>
        <p:nvPicPr>
          <p:cNvPr id="7" name="Shape 33">
            <a:extLst>
              <a:ext uri="{FF2B5EF4-FFF2-40B4-BE49-F238E27FC236}">
                <a16:creationId xmlns:a16="http://schemas.microsoft.com/office/drawing/2014/main" id="{78B6A20E-2402-E586-7E92-A2C0D0B85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010" y="4038403"/>
            <a:ext cx="1438713" cy="1645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3" name="Freeform: Shape 11">
            <a:extLst>
              <a:ext uri="{FF2B5EF4-FFF2-40B4-BE49-F238E27FC236}">
                <a16:creationId xmlns:a16="http://schemas.microsoft.com/office/drawing/2014/main" id="{20E24AA2-A4D8-FFB3-C801-0E57990B8CB6}"/>
              </a:ext>
            </a:extLst>
          </p:cNvPr>
          <p:cNvSpPr/>
          <p:nvPr userDrawn="1"/>
        </p:nvSpPr>
        <p:spPr>
          <a:xfrm>
            <a:off x="1360235" y="5541405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9" name="Freeform: Shape 5">
            <a:extLst>
              <a:ext uri="{FF2B5EF4-FFF2-40B4-BE49-F238E27FC236}">
                <a16:creationId xmlns:a16="http://schemas.microsoft.com/office/drawing/2014/main" id="{1FEC53F3-5030-5BCF-54CA-ABB14457C073}"/>
              </a:ext>
            </a:extLst>
          </p:cNvPr>
          <p:cNvSpPr/>
          <p:nvPr userDrawn="1"/>
        </p:nvSpPr>
        <p:spPr>
          <a:xfrm>
            <a:off x="5429027" y="393334"/>
            <a:ext cx="1244907" cy="140525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077113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86721E85-C7DE-A05F-D33D-97CAF161E33A}"/>
              </a:ext>
            </a:extLst>
          </p:cNvPr>
          <p:cNvSpPr/>
          <p:nvPr userDrawn="1"/>
        </p:nvSpPr>
        <p:spPr>
          <a:xfrm>
            <a:off x="0" y="2860787"/>
            <a:ext cx="2004570" cy="3676532"/>
          </a:xfrm>
          <a:custGeom>
            <a:avLst/>
            <a:gdLst>
              <a:gd name="connsiteX0" fmla="*/ 417538 w 2004570"/>
              <a:gd name="connsiteY0" fmla="*/ 0 h 3676532"/>
              <a:gd name="connsiteX1" fmla="*/ 2004570 w 2004570"/>
              <a:gd name="connsiteY1" fmla="*/ 925683 h 3676532"/>
              <a:gd name="connsiteX2" fmla="*/ 2004570 w 2004570"/>
              <a:gd name="connsiteY2" fmla="*/ 2763949 h 3676532"/>
              <a:gd name="connsiteX3" fmla="*/ 413202 w 2004570"/>
              <a:gd name="connsiteY3" fmla="*/ 3676532 h 3676532"/>
              <a:gd name="connsiteX4" fmla="*/ 0 w 2004570"/>
              <a:gd name="connsiteY4" fmla="*/ 3439338 h 3676532"/>
              <a:gd name="connsiteX5" fmla="*/ 0 w 2004570"/>
              <a:gd name="connsiteY5" fmla="*/ 241075 h 3676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04570" h="3676532">
                <a:moveTo>
                  <a:pt x="417538" y="0"/>
                </a:moveTo>
                <a:lnTo>
                  <a:pt x="2004570" y="925683"/>
                </a:lnTo>
                <a:lnTo>
                  <a:pt x="2004570" y="2763949"/>
                </a:lnTo>
                <a:lnTo>
                  <a:pt x="413202" y="3676532"/>
                </a:lnTo>
                <a:lnTo>
                  <a:pt x="0" y="3439338"/>
                </a:lnTo>
                <a:lnTo>
                  <a:pt x="0" y="24107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2BA5A58B-9440-7DAB-E7D7-3143B049FBAC}"/>
              </a:ext>
            </a:extLst>
          </p:cNvPr>
          <p:cNvSpPr/>
          <p:nvPr userDrawn="1"/>
        </p:nvSpPr>
        <p:spPr>
          <a:xfrm flipH="1">
            <a:off x="657773" y="5253270"/>
            <a:ext cx="1710765" cy="1621875"/>
          </a:xfrm>
          <a:custGeom>
            <a:avLst/>
            <a:gdLst>
              <a:gd name="connsiteX0" fmla="*/ 852873 w 1710765"/>
              <a:gd name="connsiteY0" fmla="*/ 0 h 1593273"/>
              <a:gd name="connsiteX1" fmla="*/ 0 w 1710765"/>
              <a:gd name="connsiteY1" fmla="*/ 494134 h 1593273"/>
              <a:gd name="connsiteX2" fmla="*/ 0 w 1710765"/>
              <a:gd name="connsiteY2" fmla="*/ 1475410 h 1593273"/>
              <a:gd name="connsiteX3" fmla="*/ 206916 w 1710765"/>
              <a:gd name="connsiteY3" fmla="*/ 1593273 h 1593273"/>
              <a:gd name="connsiteX4" fmla="*/ 1502835 w 1710765"/>
              <a:gd name="connsiteY4" fmla="*/ 1593273 h 1593273"/>
              <a:gd name="connsiteX5" fmla="*/ 1709418 w 1710765"/>
              <a:gd name="connsiteY5" fmla="*/ 1475480 h 1593273"/>
              <a:gd name="connsiteX6" fmla="*/ 1710407 w 1710765"/>
              <a:gd name="connsiteY6" fmla="*/ 491803 h 1593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0765" h="1593273">
                <a:moveTo>
                  <a:pt x="852873" y="0"/>
                </a:moveTo>
                <a:lnTo>
                  <a:pt x="0" y="494134"/>
                </a:lnTo>
                <a:lnTo>
                  <a:pt x="0" y="1475410"/>
                </a:lnTo>
                <a:lnTo>
                  <a:pt x="206916" y="1593273"/>
                </a:lnTo>
                <a:lnTo>
                  <a:pt x="1502835" y="1593273"/>
                </a:lnTo>
                <a:lnTo>
                  <a:pt x="1709418" y="1475480"/>
                </a:lnTo>
                <a:cubicBezTo>
                  <a:pt x="1707864" y="1146834"/>
                  <a:pt x="1711961" y="820449"/>
                  <a:pt x="1710407" y="491803"/>
                </a:cubicBez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Freeform: Shape 24">
            <a:extLst>
              <a:ext uri="{FF2B5EF4-FFF2-40B4-BE49-F238E27FC236}">
                <a16:creationId xmlns:a16="http://schemas.microsoft.com/office/drawing/2014/main" id="{A23F9759-CF52-CE45-5E22-9678534685A7}"/>
              </a:ext>
            </a:extLst>
          </p:cNvPr>
          <p:cNvSpPr/>
          <p:nvPr userDrawn="1"/>
        </p:nvSpPr>
        <p:spPr>
          <a:xfrm flipH="1">
            <a:off x="2275432" y="4699053"/>
            <a:ext cx="668814" cy="784693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D84FCC1-368D-680C-31AA-597C3AAF4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5576" y="1499616"/>
            <a:ext cx="7955280" cy="1335024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FFF81D2-C0B4-3B82-8DF6-D10CC07C441C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3465576" y="3108960"/>
            <a:ext cx="4572000" cy="3108960"/>
          </a:xfrm>
        </p:spPr>
        <p:txBody>
          <a:bodyPr/>
          <a:lstStyle>
            <a:lvl1pPr marL="512064" indent="-512064">
              <a:buFont typeface="+mj-lt"/>
              <a:buAutoNum type="arabicPeriod"/>
              <a:defRPr sz="1800"/>
            </a:lvl1pPr>
            <a:lvl2pPr marL="1097280" indent="-512064">
              <a:buFont typeface="+mj-lt"/>
              <a:buAutoNum type="alphaLcPeriod"/>
              <a:defRPr sz="1800"/>
            </a:lvl2pPr>
            <a:lvl3pPr marL="1645920" indent="-512064">
              <a:buFont typeface="+mj-lt"/>
              <a:buAutoNum type="romanLcPeriod"/>
              <a:defRPr sz="1800"/>
            </a:lvl3pPr>
            <a:lvl4pPr marL="2194560" indent="-512064">
              <a:buFont typeface="+mj-lt"/>
              <a:buAutoNum type="arabicParenR"/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190F721-56C7-251D-948D-117696095C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600" y="3108960"/>
            <a:ext cx="3017520" cy="310896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8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18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18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94E8A0-C02C-2322-50C1-50080A793F84}"/>
              </a:ext>
            </a:extLst>
          </p:cNvPr>
          <p:cNvSpPr>
            <a:spLocks noGrp="1"/>
          </p:cNvSpPr>
          <p:nvPr>
            <p:ph type="ftr" sz="quarter" idx="41"/>
          </p:nvPr>
        </p:nvSpPr>
        <p:spPr>
          <a:xfrm>
            <a:off x="3465576" y="6217920"/>
            <a:ext cx="4114800" cy="365125"/>
          </a:xfrm>
        </p:spPr>
        <p:txBody>
          <a:bodyPr/>
          <a:lstStyle/>
          <a:p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6A453-65E1-B688-A3F9-EA0AA347DDEA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  <p:sp>
        <p:nvSpPr>
          <p:cNvPr id="2" name="Freeform: Shape 12">
            <a:extLst>
              <a:ext uri="{FF2B5EF4-FFF2-40B4-BE49-F238E27FC236}">
                <a16:creationId xmlns:a16="http://schemas.microsoft.com/office/drawing/2014/main" id="{0750FD92-E143-4402-D455-30DC417CBDBE}"/>
              </a:ext>
            </a:extLst>
          </p:cNvPr>
          <p:cNvSpPr/>
          <p:nvPr userDrawn="1"/>
        </p:nvSpPr>
        <p:spPr>
          <a:xfrm>
            <a:off x="1198465" y="958947"/>
            <a:ext cx="1544735" cy="174369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noProof="0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6B13E9E2-D67B-E75B-D60D-CE3782A4FC67}"/>
              </a:ext>
            </a:extLst>
          </p:cNvPr>
          <p:cNvSpPr/>
          <p:nvPr userDrawn="1"/>
        </p:nvSpPr>
        <p:spPr>
          <a:xfrm>
            <a:off x="326738" y="0"/>
            <a:ext cx="1544359" cy="1254845"/>
          </a:xfrm>
          <a:custGeom>
            <a:avLst/>
            <a:gdLst>
              <a:gd name="connsiteX0" fmla="*/ 0 w 1544359"/>
              <a:gd name="connsiteY0" fmla="*/ 0 h 1254845"/>
              <a:gd name="connsiteX1" fmla="*/ 1544359 w 1544359"/>
              <a:gd name="connsiteY1" fmla="*/ 0 h 1254845"/>
              <a:gd name="connsiteX2" fmla="*/ 1543519 w 1544359"/>
              <a:gd name="connsiteY2" fmla="*/ 822090 h 1254845"/>
              <a:gd name="connsiteX3" fmla="*/ 772206 w 1544359"/>
              <a:gd name="connsiteY3" fmla="*/ 1254845 h 1254845"/>
              <a:gd name="connsiteX4" fmla="*/ 0 w 1544359"/>
              <a:gd name="connsiteY4" fmla="*/ 822027 h 125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359" h="1254845">
                <a:moveTo>
                  <a:pt x="0" y="0"/>
                </a:moveTo>
                <a:lnTo>
                  <a:pt x="1544359" y="0"/>
                </a:lnTo>
                <a:lnTo>
                  <a:pt x="1543519" y="822090"/>
                </a:lnTo>
                <a:lnTo>
                  <a:pt x="772206" y="1254845"/>
                </a:lnTo>
                <a:lnTo>
                  <a:pt x="0" y="82202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1137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46">
            <a:extLst>
              <a:ext uri="{FF2B5EF4-FFF2-40B4-BE49-F238E27FC236}">
                <a16:creationId xmlns:a16="http://schemas.microsoft.com/office/drawing/2014/main" id="{39B50CEE-D9F9-B5CD-C274-BEAA5EAB37E3}"/>
              </a:ext>
            </a:extLst>
          </p:cNvPr>
          <p:cNvSpPr/>
          <p:nvPr userDrawn="1"/>
        </p:nvSpPr>
        <p:spPr>
          <a:xfrm>
            <a:off x="410352" y="12435"/>
            <a:ext cx="1455521" cy="1019127"/>
          </a:xfrm>
          <a:custGeom>
            <a:avLst/>
            <a:gdLst>
              <a:gd name="connsiteX0" fmla="*/ 219223 w 1455521"/>
              <a:gd name="connsiteY0" fmla="*/ 0 h 1019127"/>
              <a:gd name="connsiteX1" fmla="*/ 1236298 w 1455521"/>
              <a:gd name="connsiteY1" fmla="*/ 0 h 1019127"/>
              <a:gd name="connsiteX2" fmla="*/ 1455521 w 1455521"/>
              <a:gd name="connsiteY2" fmla="*/ 385779 h 1019127"/>
              <a:gd name="connsiteX3" fmla="*/ 1095615 w 1455521"/>
              <a:gd name="connsiteY3" fmla="*/ 1019127 h 1019127"/>
              <a:gd name="connsiteX4" fmla="*/ 359906 w 1455521"/>
              <a:gd name="connsiteY4" fmla="*/ 1019127 h 1019127"/>
              <a:gd name="connsiteX5" fmla="*/ 0 w 1455521"/>
              <a:gd name="connsiteY5" fmla="*/ 385779 h 1019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1019127">
                <a:moveTo>
                  <a:pt x="219223" y="0"/>
                </a:moveTo>
                <a:lnTo>
                  <a:pt x="1236298" y="0"/>
                </a:lnTo>
                <a:lnTo>
                  <a:pt x="1455521" y="385779"/>
                </a:lnTo>
                <a:lnTo>
                  <a:pt x="1095615" y="1019127"/>
                </a:lnTo>
                <a:lnTo>
                  <a:pt x="359906" y="1019127"/>
                </a:lnTo>
                <a:lnTo>
                  <a:pt x="0" y="38577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Hexagon 15">
            <a:extLst>
              <a:ext uri="{FF2B5EF4-FFF2-40B4-BE49-F238E27FC236}">
                <a16:creationId xmlns:a16="http://schemas.microsoft.com/office/drawing/2014/main" id="{93831F6E-A0DA-46E5-AF13-ED5D9ABF108D}"/>
              </a:ext>
            </a:extLst>
          </p:cNvPr>
          <p:cNvSpPr/>
          <p:nvPr userDrawn="1"/>
        </p:nvSpPr>
        <p:spPr>
          <a:xfrm>
            <a:off x="1579486" y="450004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Hexagon 17">
            <a:extLst>
              <a:ext uri="{FF2B5EF4-FFF2-40B4-BE49-F238E27FC236}">
                <a16:creationId xmlns:a16="http://schemas.microsoft.com/office/drawing/2014/main" id="{18B06ECC-5FA7-4ACA-86BF-694240D0C05B}"/>
              </a:ext>
            </a:extLst>
          </p:cNvPr>
          <p:cNvSpPr/>
          <p:nvPr userDrawn="1"/>
        </p:nvSpPr>
        <p:spPr>
          <a:xfrm>
            <a:off x="412218" y="113647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Hexagon 19">
            <a:extLst>
              <a:ext uri="{FF2B5EF4-FFF2-40B4-BE49-F238E27FC236}">
                <a16:creationId xmlns:a16="http://schemas.microsoft.com/office/drawing/2014/main" id="{089AA305-8FFC-46A5-B806-D5D78320D0CD}"/>
              </a:ext>
            </a:extLst>
          </p:cNvPr>
          <p:cNvSpPr/>
          <p:nvPr userDrawn="1"/>
        </p:nvSpPr>
        <p:spPr>
          <a:xfrm>
            <a:off x="1580070" y="1812437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Hexagon 21">
            <a:extLst>
              <a:ext uri="{FF2B5EF4-FFF2-40B4-BE49-F238E27FC236}">
                <a16:creationId xmlns:a16="http://schemas.microsoft.com/office/drawing/2014/main" id="{DB2D65ED-32BC-44B2-92F3-E16717051CA1}"/>
              </a:ext>
            </a:extLst>
          </p:cNvPr>
          <p:cNvSpPr/>
          <p:nvPr userDrawn="1"/>
        </p:nvSpPr>
        <p:spPr>
          <a:xfrm>
            <a:off x="3953772" y="4582171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6100186E-95B0-AB29-6F1D-DBFBAA566DB2}"/>
              </a:ext>
            </a:extLst>
          </p:cNvPr>
          <p:cNvSpPr/>
          <p:nvPr userDrawn="1"/>
        </p:nvSpPr>
        <p:spPr>
          <a:xfrm>
            <a:off x="3955762" y="5952136"/>
            <a:ext cx="1455521" cy="932559"/>
          </a:xfrm>
          <a:custGeom>
            <a:avLst/>
            <a:gdLst>
              <a:gd name="connsiteX0" fmla="*/ 359906 w 1455521"/>
              <a:gd name="connsiteY0" fmla="*/ 0 h 932559"/>
              <a:gd name="connsiteX1" fmla="*/ 1095615 w 1455521"/>
              <a:gd name="connsiteY1" fmla="*/ 0 h 932559"/>
              <a:gd name="connsiteX2" fmla="*/ 1455521 w 1455521"/>
              <a:gd name="connsiteY2" fmla="*/ 633348 h 932559"/>
              <a:gd name="connsiteX3" fmla="*/ 1285492 w 1455521"/>
              <a:gd name="connsiteY3" fmla="*/ 932559 h 932559"/>
              <a:gd name="connsiteX4" fmla="*/ 170030 w 1455521"/>
              <a:gd name="connsiteY4" fmla="*/ 932559 h 932559"/>
              <a:gd name="connsiteX5" fmla="*/ 0 w 1455521"/>
              <a:gd name="connsiteY5" fmla="*/ 633348 h 932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32559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285492" y="932559"/>
                </a:lnTo>
                <a:lnTo>
                  <a:pt x="170030" y="932559"/>
                </a:lnTo>
                <a:lnTo>
                  <a:pt x="0" y="633348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Hexagon 27">
            <a:extLst>
              <a:ext uri="{FF2B5EF4-FFF2-40B4-BE49-F238E27FC236}">
                <a16:creationId xmlns:a16="http://schemas.microsoft.com/office/drawing/2014/main" id="{5275D449-7441-440B-8584-96D25256F24D}"/>
              </a:ext>
            </a:extLst>
          </p:cNvPr>
          <p:cNvSpPr/>
          <p:nvPr userDrawn="1"/>
        </p:nvSpPr>
        <p:spPr>
          <a:xfrm>
            <a:off x="2783996" y="524544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Hexagon 21">
            <a:extLst>
              <a:ext uri="{FF2B5EF4-FFF2-40B4-BE49-F238E27FC236}">
                <a16:creationId xmlns:a16="http://schemas.microsoft.com/office/drawing/2014/main" id="{AA088CB3-68C2-8BF7-640B-511D7AD708D4}"/>
              </a:ext>
            </a:extLst>
          </p:cNvPr>
          <p:cNvSpPr/>
          <p:nvPr userDrawn="1"/>
        </p:nvSpPr>
        <p:spPr>
          <a:xfrm>
            <a:off x="2757266" y="2493385"/>
            <a:ext cx="1467568" cy="1305975"/>
          </a:xfrm>
          <a:prstGeom prst="hexagon">
            <a:avLst>
              <a:gd name="adj" fmla="val 28413"/>
              <a:gd name="vf" fmla="val 115470"/>
            </a:avLst>
          </a:prstGeom>
          <a:noFill/>
          <a:ln w="19050">
            <a:solidFill>
              <a:srgbClr val="D84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Hexagon 28">
            <a:extLst>
              <a:ext uri="{FF2B5EF4-FFF2-40B4-BE49-F238E27FC236}">
                <a16:creationId xmlns:a16="http://schemas.microsoft.com/office/drawing/2014/main" id="{94CFCD79-F5CD-4175-96DE-1AC2E1999DB6}"/>
              </a:ext>
            </a:extLst>
          </p:cNvPr>
          <p:cNvSpPr/>
          <p:nvPr userDrawn="1"/>
        </p:nvSpPr>
        <p:spPr>
          <a:xfrm>
            <a:off x="2767144" y="388062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3" name="Freeform 42">
            <a:extLst>
              <a:ext uri="{FF2B5EF4-FFF2-40B4-BE49-F238E27FC236}">
                <a16:creationId xmlns:a16="http://schemas.microsoft.com/office/drawing/2014/main" id="{C8667104-E096-23C3-4C2C-5277C2AF5C57}"/>
              </a:ext>
            </a:extLst>
          </p:cNvPr>
          <p:cNvSpPr/>
          <p:nvPr userDrawn="1"/>
        </p:nvSpPr>
        <p:spPr>
          <a:xfrm>
            <a:off x="3702" y="448131"/>
            <a:ext cx="678871" cy="1266696"/>
          </a:xfrm>
          <a:custGeom>
            <a:avLst/>
            <a:gdLst>
              <a:gd name="connsiteX0" fmla="*/ 0 w 678871"/>
              <a:gd name="connsiteY0" fmla="*/ 0 h 1266696"/>
              <a:gd name="connsiteX1" fmla="*/ 318965 w 678871"/>
              <a:gd name="connsiteY1" fmla="*/ 0 h 1266696"/>
              <a:gd name="connsiteX2" fmla="*/ 678871 w 678871"/>
              <a:gd name="connsiteY2" fmla="*/ 633348 h 1266696"/>
              <a:gd name="connsiteX3" fmla="*/ 318965 w 678871"/>
              <a:gd name="connsiteY3" fmla="*/ 1266696 h 1266696"/>
              <a:gd name="connsiteX4" fmla="*/ 0 w 678871"/>
              <a:gd name="connsiteY4" fmla="*/ 1266696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871" h="1266696">
                <a:moveTo>
                  <a:pt x="0" y="0"/>
                </a:moveTo>
                <a:lnTo>
                  <a:pt x="318965" y="0"/>
                </a:lnTo>
                <a:lnTo>
                  <a:pt x="678871" y="633348"/>
                </a:lnTo>
                <a:lnTo>
                  <a:pt x="318965" y="1266696"/>
                </a:lnTo>
                <a:lnTo>
                  <a:pt x="0" y="1266696"/>
                </a:lnTo>
                <a:close/>
              </a:path>
            </a:pathLst>
          </a:cu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Hexagon 31">
            <a:extLst>
              <a:ext uri="{FF2B5EF4-FFF2-40B4-BE49-F238E27FC236}">
                <a16:creationId xmlns:a16="http://schemas.microsoft.com/office/drawing/2014/main" id="{61BB4AB0-7C5C-4697-A25B-0AFD8754AB52}"/>
              </a:ext>
            </a:extLst>
          </p:cNvPr>
          <p:cNvSpPr/>
          <p:nvPr userDrawn="1"/>
        </p:nvSpPr>
        <p:spPr>
          <a:xfrm>
            <a:off x="1580353" y="318279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Hexagon 28">
            <a:extLst>
              <a:ext uri="{FF2B5EF4-FFF2-40B4-BE49-F238E27FC236}">
                <a16:creationId xmlns:a16="http://schemas.microsoft.com/office/drawing/2014/main" id="{E4EF439B-1CC3-CA39-B62A-E54F83ED70D2}"/>
              </a:ext>
            </a:extLst>
          </p:cNvPr>
          <p:cNvSpPr/>
          <p:nvPr userDrawn="1"/>
        </p:nvSpPr>
        <p:spPr>
          <a:xfrm>
            <a:off x="396269" y="2511644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6" name="Freeform 45">
            <a:extLst>
              <a:ext uri="{FF2B5EF4-FFF2-40B4-BE49-F238E27FC236}">
                <a16:creationId xmlns:a16="http://schemas.microsoft.com/office/drawing/2014/main" id="{2363FF00-E570-D743-258E-E9FEF4F02A08}"/>
              </a:ext>
            </a:extLst>
          </p:cNvPr>
          <p:cNvSpPr/>
          <p:nvPr userDrawn="1"/>
        </p:nvSpPr>
        <p:spPr>
          <a:xfrm>
            <a:off x="6334981" y="5962237"/>
            <a:ext cx="1455521" cy="901561"/>
          </a:xfrm>
          <a:custGeom>
            <a:avLst/>
            <a:gdLst>
              <a:gd name="connsiteX0" fmla="*/ 359906 w 1455521"/>
              <a:gd name="connsiteY0" fmla="*/ 0 h 901561"/>
              <a:gd name="connsiteX1" fmla="*/ 1095615 w 1455521"/>
              <a:gd name="connsiteY1" fmla="*/ 0 h 901561"/>
              <a:gd name="connsiteX2" fmla="*/ 1455521 w 1455521"/>
              <a:gd name="connsiteY2" fmla="*/ 633348 h 901561"/>
              <a:gd name="connsiteX3" fmla="*/ 1303107 w 1455521"/>
              <a:gd name="connsiteY3" fmla="*/ 901561 h 901561"/>
              <a:gd name="connsiteX4" fmla="*/ 152415 w 1455521"/>
              <a:gd name="connsiteY4" fmla="*/ 901561 h 901561"/>
              <a:gd name="connsiteX5" fmla="*/ 0 w 1455521"/>
              <a:gd name="connsiteY5" fmla="*/ 633348 h 90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01561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303107" y="901561"/>
                </a:lnTo>
                <a:lnTo>
                  <a:pt x="152415" y="901561"/>
                </a:lnTo>
                <a:lnTo>
                  <a:pt x="0" y="633348"/>
                </a:lnTo>
                <a:close/>
              </a:path>
            </a:pathLst>
          </a:custGeom>
          <a:noFill/>
          <a:ln w="19050">
            <a:solidFill>
              <a:srgbClr val="984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Hexagon 21">
            <a:extLst>
              <a:ext uri="{FF2B5EF4-FFF2-40B4-BE49-F238E27FC236}">
                <a16:creationId xmlns:a16="http://schemas.microsoft.com/office/drawing/2014/main" id="{A38FF139-88E9-67A9-6010-4EDFB851076B}"/>
              </a:ext>
            </a:extLst>
          </p:cNvPr>
          <p:cNvSpPr/>
          <p:nvPr userDrawn="1"/>
        </p:nvSpPr>
        <p:spPr>
          <a:xfrm>
            <a:off x="5150156" y="5261378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Hexagon 21">
            <a:extLst>
              <a:ext uri="{FF2B5EF4-FFF2-40B4-BE49-F238E27FC236}">
                <a16:creationId xmlns:a16="http://schemas.microsoft.com/office/drawing/2014/main" id="{99956147-4454-5EA6-FC9C-94C08EE35F28}"/>
              </a:ext>
            </a:extLst>
          </p:cNvPr>
          <p:cNvSpPr/>
          <p:nvPr userDrawn="1"/>
        </p:nvSpPr>
        <p:spPr>
          <a:xfrm>
            <a:off x="3948599" y="3206642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4722C9EB-D452-B3DF-5219-160F48DE7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0" y="731520"/>
            <a:ext cx="5394960" cy="2103120"/>
          </a:xfrm>
        </p:spPr>
        <p:txBody>
          <a:bodyPr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Content Placeholder 47" descr="Click icon to add picture">
            <a:extLst>
              <a:ext uri="{FF2B5EF4-FFF2-40B4-BE49-F238E27FC236}">
                <a16:creationId xmlns:a16="http://schemas.microsoft.com/office/drawing/2014/main" id="{B7E46D91-6194-E279-CAE3-425E21FD4A83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035040" y="3108960"/>
            <a:ext cx="5394960" cy="187979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8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endParaRPr lang="en-US" altLang="zh-CN" dirty="0"/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E3C8467A-0A34-2A65-92FE-F12F6A3D84A6}"/>
              </a:ext>
            </a:extLst>
          </p:cNvPr>
          <p:cNvSpPr/>
          <p:nvPr userDrawn="1"/>
        </p:nvSpPr>
        <p:spPr>
          <a:xfrm>
            <a:off x="-6538" y="1815084"/>
            <a:ext cx="697438" cy="1266696"/>
          </a:xfrm>
          <a:custGeom>
            <a:avLst/>
            <a:gdLst>
              <a:gd name="connsiteX0" fmla="*/ 0 w 732607"/>
              <a:gd name="connsiteY0" fmla="*/ 0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0" fmla="*/ 43961 w 732607"/>
              <a:gd name="connsiteY0" fmla="*/ 8793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5" fmla="*/ 43961 w 732607"/>
              <a:gd name="connsiteY5" fmla="*/ 8793 h 1266696"/>
              <a:gd name="connsiteX0" fmla="*/ 8792 w 697438"/>
              <a:gd name="connsiteY0" fmla="*/ 8793 h 1266696"/>
              <a:gd name="connsiteX1" fmla="*/ 337532 w 697438"/>
              <a:gd name="connsiteY1" fmla="*/ 0 h 1266696"/>
              <a:gd name="connsiteX2" fmla="*/ 697438 w 697438"/>
              <a:gd name="connsiteY2" fmla="*/ 633348 h 1266696"/>
              <a:gd name="connsiteX3" fmla="*/ 337532 w 697438"/>
              <a:gd name="connsiteY3" fmla="*/ 1266696 h 1266696"/>
              <a:gd name="connsiteX4" fmla="*/ 0 w 697438"/>
              <a:gd name="connsiteY4" fmla="*/ 1266696 h 1266696"/>
              <a:gd name="connsiteX5" fmla="*/ 8792 w 697438"/>
              <a:gd name="connsiteY5" fmla="*/ 8793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7438" h="1266696">
                <a:moveTo>
                  <a:pt x="8792" y="8793"/>
                </a:moveTo>
                <a:lnTo>
                  <a:pt x="337532" y="0"/>
                </a:lnTo>
                <a:lnTo>
                  <a:pt x="697438" y="633348"/>
                </a:lnTo>
                <a:lnTo>
                  <a:pt x="337532" y="1266696"/>
                </a:lnTo>
                <a:lnTo>
                  <a:pt x="0" y="1266696"/>
                </a:lnTo>
                <a:cubicBezTo>
                  <a:pt x="0" y="844464"/>
                  <a:pt x="8792" y="431025"/>
                  <a:pt x="8792" y="8793"/>
                </a:cubicBezTo>
                <a:close/>
              </a:path>
            </a:pathLst>
          </a:cu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3342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7">
            <a:extLst>
              <a:ext uri="{FF2B5EF4-FFF2-40B4-BE49-F238E27FC236}">
                <a16:creationId xmlns:a16="http://schemas.microsoft.com/office/drawing/2014/main" id="{28B6388A-37D2-4382-A7FC-9B9A76BDE8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4169" y="6217920"/>
            <a:ext cx="45859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8CB8A3D-9A54-FD7C-F6A5-B33E6C891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F38A7675-78A2-B642-22AF-B98514C68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76125D-E69D-E2ED-1549-3D67DBD4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2057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71" r:id="rId2"/>
    <p:sldLayoutId id="2147483674" r:id="rId3"/>
    <p:sldLayoutId id="2147483669" r:id="rId4"/>
    <p:sldLayoutId id="2147483655" r:id="rId5"/>
    <p:sldLayoutId id="2147483651" r:id="rId6"/>
    <p:sldLayoutId id="2147483662" r:id="rId7"/>
    <p:sldLayoutId id="2147483653" r:id="rId8"/>
    <p:sldLayoutId id="2147483663" r:id="rId9"/>
    <p:sldLayoutId id="2147483665" r:id="rId10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1pPr>
      <a:lvl2pPr marL="731520" indent="-347472" algn="l" defTabSz="9144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097280" indent="-347472" algn="l" defTabSz="9144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463040" indent="-347472" algn="l" defTabSz="9144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1828800" indent="-347472" algn="l" defTabSz="9144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0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640" userDrawn="1">
          <p15:clr>
            <a:srgbClr val="F26B43"/>
          </p15:clr>
        </p15:guide>
        <p15:guide id="4" pos="1656" userDrawn="1">
          <p15:clr>
            <a:srgbClr val="F26B43"/>
          </p15:clr>
        </p15:guide>
        <p15:guide id="5" pos="52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://www.i-cult.it/automonitoraggio-della-glicemia-freestyle-libre-di-abbott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www.peoplematters.in/blog/technology/challenges-of-digitally-managing-a-global-workforce-29942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www.nationalhealthexecutive.com/articles/investing-tackling-nhs-workforce-challenge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repugen.com/blog/what-impacts-patient-experience-in-healthcar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prezent.ai/templates/slide/recommendation" TargetMode="Externa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dowritemyessay.com/blog/how-to-write-a-conclusion-for-an-essay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rawpixel.com/search/decision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.nhs.uk/data-and-information/publications/statistical/national-diabetes-audit" TargetMode="External"/><Relationship Id="rId2" Type="http://schemas.openxmlformats.org/officeDocument/2006/relationships/hyperlink" Target="https://www.diabetes.org.uk/about-us/about-the-charity/our-strategy/statistics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england.nhs.uk/diabetes/digital-innovations-to-support-diabetes-outcomes/flash-glucose-monitoring/faqs-commissioner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E540459-6E70-0033-01D3-BE8113055A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325" y="713024"/>
            <a:ext cx="6211614" cy="543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4479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F58B0-AD55-B518-C4BD-7A61A140C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65026"/>
            <a:ext cx="3931920" cy="701495"/>
          </a:xfrm>
        </p:spPr>
        <p:txBody>
          <a:bodyPr/>
          <a:lstStyle/>
          <a:p>
            <a:r>
              <a:rPr lang="en-GB" dirty="0"/>
              <a:t>Introduction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384D66-B997-4A52-35CE-97E1E86F0D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4.3 million people in the UK have diabetes (Diabetes UK, 2023)</a:t>
            </a:r>
          </a:p>
          <a:p>
            <a:r>
              <a:rPr lang="en-US" dirty="0"/>
              <a:t>Finger-prick testing: painful and inconsistent</a:t>
            </a:r>
          </a:p>
          <a:p>
            <a:r>
              <a:rPr lang="en-US" dirty="0" err="1"/>
              <a:t>FreeStyle</a:t>
            </a:r>
            <a:r>
              <a:rPr lang="en-US" dirty="0"/>
              <a:t> Libre: small sensor worn on the upper arm</a:t>
            </a:r>
          </a:p>
          <a:p>
            <a:r>
              <a:rPr lang="en-US" dirty="0"/>
              <a:t>Scans glucose levels instantly, no needles</a:t>
            </a:r>
          </a:p>
          <a:p>
            <a:r>
              <a:rPr lang="en-US" dirty="0"/>
              <a:t>Available on NHS since 2017 for Type 1 diabetes (NHS England, 2021)</a:t>
            </a:r>
          </a:p>
        </p:txBody>
      </p:sp>
      <p:pic>
        <p:nvPicPr>
          <p:cNvPr id="8" name="Picture Placeholder 7" descr="A close-up of a blood glucose meter&#10;&#10;AI-generated content may be incorrect.">
            <a:extLst>
              <a:ext uri="{FF2B5EF4-FFF2-40B4-BE49-F238E27FC236}">
                <a16:creationId xmlns:a16="http://schemas.microsoft.com/office/drawing/2014/main" id="{D3D2B1C9-FE7B-FE63-53C3-5556BD39CF6B}"/>
              </a:ext>
            </a:extLst>
          </p:cNvPr>
          <p:cNvPicPr>
            <a:picLocks noGrp="1" noChangeAspect="1"/>
          </p:cNvPicPr>
          <p:nvPr>
            <p:ph type="pic" sz="quarter" idx="54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6994" r="16994"/>
          <a:stretch>
            <a:fillRect/>
          </a:stretch>
        </p:blipFill>
        <p:spPr/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E0FE49-1524-169C-2C1E-CA8257FA1E6F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</a:t>
            </a:fld>
            <a:endParaRPr lang="en-US" altLang="zh-CN" noProof="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2C59ED-95F6-60C7-8B83-D3B37D529848}"/>
              </a:ext>
            </a:extLst>
          </p:cNvPr>
          <p:cNvSpPr txBox="1"/>
          <p:nvPr/>
        </p:nvSpPr>
        <p:spPr>
          <a:xfrm>
            <a:off x="5745002" y="6858000"/>
            <a:ext cx="6446999" cy="2308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900">
                <a:hlinkClick r:id="rId4" tooltip="http://www.i-cult.it/automonitoraggio-della-glicemia-freestyle-libre-di-abbott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5" tooltip="https://creativecommons.org/licenses/by-nc-nd/3.0/"/>
              </a:rPr>
              <a:t>CC BY-NC-ND</a:t>
            </a:r>
            <a:endParaRPr lang="en-US" sz="9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8E0BD7-CB45-843A-8436-658BC528C230}"/>
              </a:ext>
            </a:extLst>
          </p:cNvPr>
          <p:cNvSpPr txBox="1"/>
          <p:nvPr/>
        </p:nvSpPr>
        <p:spPr>
          <a:xfrm>
            <a:off x="914400" y="1910687"/>
            <a:ext cx="4244454" cy="95410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just"/>
            <a:r>
              <a:rPr lang="en-US" sz="1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The </a:t>
            </a:r>
            <a:r>
              <a:rPr lang="en-US" sz="1400" dirty="0" err="1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FreeStyle</a:t>
            </a:r>
            <a:r>
              <a:rPr lang="en-US" sz="1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 Libre is a flash glucose monitoring system that allows people with diabetes to continuously track their glucose levels using a small sensor worn on the upper arm.</a:t>
            </a:r>
          </a:p>
        </p:txBody>
      </p:sp>
    </p:spTree>
    <p:extLst>
      <p:ext uri="{BB962C8B-B14F-4D97-AF65-F5344CB8AC3E}">
        <p14:creationId xmlns:p14="http://schemas.microsoft.com/office/powerpoint/2010/main" val="22409735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88BBD6-67D1-2202-CF0C-C536B2E85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87390-67DD-EED8-93B5-057463769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8670" y="154722"/>
            <a:ext cx="7955280" cy="707644"/>
          </a:xfrm>
        </p:spPr>
        <p:txBody>
          <a:bodyPr anchor="b">
            <a:normAutofit/>
          </a:bodyPr>
          <a:lstStyle/>
          <a:p>
            <a:r>
              <a:rPr lang="en-GB" dirty="0"/>
              <a:t>Impact on Workforce</a:t>
            </a:r>
            <a:endParaRPr lang="en-US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C489474F-0369-3A71-0A0C-D03FDDA89348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5595582" y="2207261"/>
            <a:ext cx="2380018" cy="2936240"/>
          </a:xfr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67513-5281-D59E-9510-D6E227333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600" y="2207260"/>
            <a:ext cx="3568700" cy="310896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No national training </a:t>
            </a:r>
            <a:r>
              <a:rPr lang="en-US" dirty="0" err="1"/>
              <a:t>programme</a:t>
            </a:r>
            <a:r>
              <a:rPr lang="en-US" dirty="0"/>
              <a:t> at rollout (Lawton et al., 2018)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Staff in Wales and northern England felt unsupported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DSNs managing hundreds of patients, no extra staffing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Technology used to increase workload, not improve care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F68E2-4FC1-6EAA-A4BC-5C3A9F2D1825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194169" y="6217920"/>
            <a:ext cx="458592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7FEACEE-25B4-4A2D-B147-27296E36371D}" type="slidenum">
              <a:rPr lang="en-US" altLang="zh-CN" noProof="0" smtClean="0"/>
              <a:pPr>
                <a:spcAft>
                  <a:spcPts val="600"/>
                </a:spcAft>
              </a:pPr>
              <a:t>3</a:t>
            </a:fld>
            <a:endParaRPr lang="en-US" altLang="zh-CN" noProof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DBD3D2-2C88-6632-25FA-48D60495C0F3}"/>
              </a:ext>
            </a:extLst>
          </p:cNvPr>
          <p:cNvSpPr txBox="1"/>
          <p:nvPr/>
        </p:nvSpPr>
        <p:spPr>
          <a:xfrm>
            <a:off x="3465576" y="5163820"/>
            <a:ext cx="4510024" cy="24622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Source: MS PowerPoint, 2026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DB56A9-D56F-754A-EE92-188F3B94EB59}"/>
              </a:ext>
            </a:extLst>
          </p:cNvPr>
          <p:cNvSpPr txBox="1"/>
          <p:nvPr/>
        </p:nvSpPr>
        <p:spPr>
          <a:xfrm>
            <a:off x="8229601" y="1323833"/>
            <a:ext cx="3316406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Challenges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768DF8-030D-8F9B-2797-AA3AC19FD234}"/>
              </a:ext>
            </a:extLst>
          </p:cNvPr>
          <p:cNvSpPr txBox="1"/>
          <p:nvPr/>
        </p:nvSpPr>
        <p:spPr>
          <a:xfrm>
            <a:off x="1753872" y="1323833"/>
            <a:ext cx="3316406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Positives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EDB3D68-7D88-50F1-4826-23363C0979AF}"/>
              </a:ext>
            </a:extLst>
          </p:cNvPr>
          <p:cNvSpPr txBox="1">
            <a:spLocks/>
          </p:cNvSpPr>
          <p:nvPr/>
        </p:nvSpPr>
        <p:spPr>
          <a:xfrm>
            <a:off x="1722084" y="2202758"/>
            <a:ext cx="3568700" cy="310896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31520" indent="-347472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097280" indent="-347472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463040" indent="-347472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828800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DSNs now interpret glucose trends, not just single readings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GPs receive richer data via </a:t>
            </a:r>
            <a:r>
              <a:rPr lang="en-US" dirty="0" err="1"/>
              <a:t>LibreView</a:t>
            </a:r>
            <a:r>
              <a:rPr lang="en-US" dirty="0"/>
              <a:t> reports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Pharmacists expanded their clinical role in diabetes care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Remote consultations became more focused and effective</a:t>
            </a:r>
          </a:p>
        </p:txBody>
      </p:sp>
    </p:spTree>
    <p:extLst>
      <p:ext uri="{BB962C8B-B14F-4D97-AF65-F5344CB8AC3E}">
        <p14:creationId xmlns:p14="http://schemas.microsoft.com/office/powerpoint/2010/main" val="36882072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D30C9-9273-BD59-B3FF-6C14BA55F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FE39F-7F94-5C43-AD72-B3D8E2BA1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8360" y="374209"/>
            <a:ext cx="7955280" cy="697484"/>
          </a:xfrm>
        </p:spPr>
        <p:txBody>
          <a:bodyPr anchor="t">
            <a:normAutofit/>
          </a:bodyPr>
          <a:lstStyle/>
          <a:p>
            <a:r>
              <a:rPr lang="en-GB" dirty="0"/>
              <a:t>Impact on Service Delivery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AB191-FCCA-4841-7EDF-1768385EACF1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7787640" y="2076182"/>
            <a:ext cx="3406529" cy="350774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 err="1"/>
              <a:t>LibreView</a:t>
            </a:r>
            <a:r>
              <a:rPr lang="en-US" sz="1600" dirty="0"/>
              <a:t> not integrated with NHS patient records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Poor data sharing between primary and secondary care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Type 2 patients initially excluded, visible inequality in clinics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Sensor inaccuracies (e.g. affected by paracetamol)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No system for quick sensor replacements (</a:t>
            </a:r>
            <a:r>
              <a:rPr lang="en-US" sz="1600" dirty="0" err="1"/>
              <a:t>Ajjan</a:t>
            </a:r>
            <a:r>
              <a:rPr lang="en-US" sz="1600" dirty="0"/>
              <a:t> et al., 2019)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A625E23-BBD3-57BE-2419-5DCC3E9A0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2185" b="2185"/>
          <a:stretch/>
        </p:blipFill>
        <p:spPr>
          <a:xfrm>
            <a:off x="4924926" y="2144812"/>
            <a:ext cx="2682882" cy="3108960"/>
          </a:xfrm>
          <a:noFill/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C86D69-5665-614C-3218-1A3D652F72EF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194169" y="6217920"/>
            <a:ext cx="458592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7FEACEE-25B4-4A2D-B147-27296E36371D}" type="slidenum">
              <a:rPr lang="en-US" altLang="zh-CN" noProof="0" smtClean="0"/>
              <a:pPr>
                <a:spcAft>
                  <a:spcPts val="600"/>
                </a:spcAft>
              </a:pPr>
              <a:t>4</a:t>
            </a:fld>
            <a:endParaRPr lang="en-US" altLang="zh-CN" noProof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0B32A4-86E3-B166-887E-E41C638E8E11}"/>
              </a:ext>
            </a:extLst>
          </p:cNvPr>
          <p:cNvSpPr txBox="1"/>
          <p:nvPr/>
        </p:nvSpPr>
        <p:spPr>
          <a:xfrm>
            <a:off x="3097784" y="5253772"/>
            <a:ext cx="4510024" cy="24622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Source: MS PowerPoint, 2026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9DFC7A-F2E0-7561-67F5-C87C02E7777E}"/>
              </a:ext>
            </a:extLst>
          </p:cNvPr>
          <p:cNvSpPr txBox="1"/>
          <p:nvPr/>
        </p:nvSpPr>
        <p:spPr>
          <a:xfrm>
            <a:off x="7844593" y="1323833"/>
            <a:ext cx="3316406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Challenges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5BB772-692A-C9F1-0E9A-282151D62139}"/>
              </a:ext>
            </a:extLst>
          </p:cNvPr>
          <p:cNvSpPr txBox="1"/>
          <p:nvPr/>
        </p:nvSpPr>
        <p:spPr>
          <a:xfrm>
            <a:off x="1368864" y="1323833"/>
            <a:ext cx="3316406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Positives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E4591FB-6B4B-DD7C-864A-448DCFD485A2}"/>
              </a:ext>
            </a:extLst>
          </p:cNvPr>
          <p:cNvSpPr txBox="1">
            <a:spLocks/>
          </p:cNvSpPr>
          <p:nvPr/>
        </p:nvSpPr>
        <p:spPr>
          <a:xfrm>
            <a:off x="1368864" y="2026427"/>
            <a:ext cx="3316406" cy="35077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512064" indent="-512064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+mj-lt"/>
              <a:buAutoNum type="arabicPeriod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097280" indent="-512064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+mj-lt"/>
              <a:buAutoNum type="alphaLcPeriod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645920" indent="-512064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+mj-lt"/>
              <a:buAutoNum type="romanLcPeriod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2194560" indent="-512064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+mj-lt"/>
              <a:buAutoNum type="arabicParenR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828800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Shifted care from reactive → proactive model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Continuous monitoring replaced 3–6 monthly HbA1c checks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Remote consultations improved with 2 weeks of trend data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Reduced outpatient backlogs (NHS England, 2021)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Vital during COVID-19 when face-to-face was restricted</a:t>
            </a:r>
          </a:p>
        </p:txBody>
      </p:sp>
    </p:spTree>
    <p:extLst>
      <p:ext uri="{BB962C8B-B14F-4D97-AF65-F5344CB8AC3E}">
        <p14:creationId xmlns:p14="http://schemas.microsoft.com/office/powerpoint/2010/main" val="34137974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4C4D6-F9FC-3688-4E50-477DDAE06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44824"/>
            <a:ext cx="7132320" cy="665828"/>
          </a:xfrm>
        </p:spPr>
        <p:txBody>
          <a:bodyPr anchor="t">
            <a:normAutofit/>
          </a:bodyPr>
          <a:lstStyle/>
          <a:p>
            <a:r>
              <a:rPr lang="en-GB" dirty="0"/>
              <a:t>Impact on Patients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22D562-7CBF-F857-FE1B-078B656EB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9898" y="2235467"/>
            <a:ext cx="3291840" cy="312674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Replaced up to 8 finger-prick tests per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Patients felt empowered and in 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Better understanding of how food, stress and exercise affect glucose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Reduced fear </a:t>
            </a:r>
            <a:r>
              <a:rPr lang="en-US" dirty="0"/>
              <a:t>of</a:t>
            </a:r>
            <a:r>
              <a:rPr lang="en-US" sz="1600" dirty="0"/>
              <a:t> hypoglycemia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Patients became active in managing their own care</a:t>
            </a:r>
          </a:p>
        </p:txBody>
      </p:sp>
      <p:pic>
        <p:nvPicPr>
          <p:cNvPr id="7" name="Picture Placeholder 6" descr="A nurse hugging a patient&#10;&#10;AI-generated content may be incorrect.">
            <a:extLst>
              <a:ext uri="{FF2B5EF4-FFF2-40B4-BE49-F238E27FC236}">
                <a16:creationId xmlns:a16="http://schemas.microsoft.com/office/drawing/2014/main" id="{4A84EC72-41E1-0F17-0DD1-AA5ED9544365}"/>
              </a:ext>
            </a:extLst>
          </p:cNvPr>
          <p:cNvPicPr>
            <a:picLocks noGrp="1" noChangeAspect="1"/>
          </p:cNvPicPr>
          <p:nvPr>
            <p:ph idx="56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7908" r="10023" b="2"/>
          <a:stretch>
            <a:fillRect/>
          </a:stretch>
        </p:blipFill>
        <p:spPr>
          <a:xfrm>
            <a:off x="4626544" y="2344954"/>
            <a:ext cx="2576362" cy="2651760"/>
          </a:xfrm>
          <a:noFill/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689DB3-F2E7-F6B3-E4C6-EB7D8E4EECB7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>
          <a:xfrm>
            <a:off x="11194169" y="6217920"/>
            <a:ext cx="458592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7FEACEE-25B4-4A2D-B147-27296E36371D}" type="slidenum">
              <a:rPr lang="en-US" altLang="zh-CN" noProof="0" smtClean="0"/>
              <a:pPr>
                <a:spcAft>
                  <a:spcPts val="600"/>
                </a:spcAft>
              </a:pPr>
              <a:t>5</a:t>
            </a:fld>
            <a:endParaRPr lang="en-US" altLang="zh-CN" noProof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38E558-D218-E27B-77D6-9E83CBBF2EB9}"/>
              </a:ext>
            </a:extLst>
          </p:cNvPr>
          <p:cNvSpPr txBox="1"/>
          <p:nvPr/>
        </p:nvSpPr>
        <p:spPr>
          <a:xfrm>
            <a:off x="2780448" y="5024813"/>
            <a:ext cx="4510024" cy="24622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Source: </a:t>
            </a:r>
            <a:r>
              <a:rPr lang="en-US" sz="1000" dirty="0" err="1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www.nhs.uk</a:t>
            </a:r>
            <a:r>
              <a:rPr lang="en-US" sz="1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, 2026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6F1C13-0C8E-FF56-F3FA-2CA26408D572}"/>
              </a:ext>
            </a:extLst>
          </p:cNvPr>
          <p:cNvSpPr txBox="1"/>
          <p:nvPr/>
        </p:nvSpPr>
        <p:spPr>
          <a:xfrm>
            <a:off x="7475627" y="1323833"/>
            <a:ext cx="3316406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Challenges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9CB2BF-1058-C914-1776-125DDE1208A1}"/>
              </a:ext>
            </a:extLst>
          </p:cNvPr>
          <p:cNvSpPr txBox="1"/>
          <p:nvPr/>
        </p:nvSpPr>
        <p:spPr>
          <a:xfrm>
            <a:off x="999898" y="1323833"/>
            <a:ext cx="3316406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Positives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F001E0C-B2B5-54E3-8FF0-1D6953F4D1AD}"/>
              </a:ext>
            </a:extLst>
          </p:cNvPr>
          <p:cNvSpPr txBox="1">
            <a:spLocks/>
          </p:cNvSpPr>
          <p:nvPr/>
        </p:nvSpPr>
        <p:spPr>
          <a:xfrm>
            <a:off x="7475627" y="2232660"/>
            <a:ext cx="3291840" cy="31267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47472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31520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97280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828800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Older/less digitally confident patients struggled with the app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Many patients self-taught, no structured 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Skin reactions led some patients to stop using the device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Type 2 patients excluded from NHS prescription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Contradicts NHS principle of universal access (Diabetes UK, 2023)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49734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59680-1ECD-8BD1-CD2B-84E81D03B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731520"/>
            <a:ext cx="7391400" cy="995680"/>
          </a:xfrm>
        </p:spPr>
        <p:txBody>
          <a:bodyPr anchor="t">
            <a:normAutofit/>
          </a:bodyPr>
          <a:lstStyle/>
          <a:p>
            <a:r>
              <a:rPr lang="en-GB" dirty="0"/>
              <a:t>Impact on Community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112947-6DFC-CECB-6DBD-35CA78AC7ADA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>
          <a:xfrm>
            <a:off x="11194169" y="6217920"/>
            <a:ext cx="458592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7FEACEE-25B4-4A2D-B147-27296E36371D}" type="slidenum">
              <a:rPr lang="en-US" altLang="zh-CN" noProof="0" smtClean="0"/>
              <a:pPr>
                <a:spcAft>
                  <a:spcPts val="600"/>
                </a:spcAft>
              </a:pPr>
              <a:t>6</a:t>
            </a:fld>
            <a:endParaRPr lang="en-US" altLang="zh-CN" noProof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3E4B820A-B296-280F-8E40-FF211C9A9D40}"/>
              </a:ext>
            </a:extLst>
          </p:cNvPr>
          <p:cNvGraphicFramePr>
            <a:graphicFrameLocks noGrp="1"/>
          </p:cNvGraphicFramePr>
          <p:nvPr>
            <p:ph idx="30"/>
            <p:extLst>
              <p:ext uri="{D42A27DB-BD31-4B8C-83A1-F6EECF244321}">
                <p14:modId xmlns:p14="http://schemas.microsoft.com/office/powerpoint/2010/main" val="1662966364"/>
              </p:ext>
            </p:extLst>
          </p:nvPr>
        </p:nvGraphicFramePr>
        <p:xfrm>
          <a:off x="914400" y="1612900"/>
          <a:ext cx="8348472" cy="4504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241405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C208537F-F9ED-BEC4-35D4-6541730B4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558526"/>
            <a:ext cx="8623300" cy="855980"/>
          </a:xfrm>
        </p:spPr>
        <p:txBody>
          <a:bodyPr anchor="t">
            <a:noAutofit/>
          </a:bodyPr>
          <a:lstStyle/>
          <a:p>
            <a:r>
              <a:rPr lang="en-US" dirty="0"/>
              <a:t>Challenges of the Innovation</a:t>
            </a:r>
            <a:br>
              <a:rPr lang="en-US" dirty="0"/>
            </a:br>
            <a:endParaRPr lang="en-US" dirty="0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5B562F32-4D3E-06D4-2F0E-51B6B8452A4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>
          <a:xfrm>
            <a:off x="11194169" y="6217920"/>
            <a:ext cx="458592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7FEACEE-25B4-4A2D-B147-27296E36371D}" type="slidenum">
              <a:rPr lang="en-US" altLang="zh-CN" noProof="0" smtClean="0"/>
              <a:pPr>
                <a:spcAft>
                  <a:spcPts val="600"/>
                </a:spcAft>
              </a:pPr>
              <a:t>7</a:t>
            </a:fld>
            <a:endParaRPr lang="en-US" altLang="zh-CN" noProof="0"/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F92307D5-27F8-9095-CF95-BEDEAA65366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3069284"/>
              </p:ext>
            </p:extLst>
          </p:nvPr>
        </p:nvGraphicFramePr>
        <p:xfrm>
          <a:off x="914400" y="1587500"/>
          <a:ext cx="9245600" cy="4529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61033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46E26-76BF-807B-723B-440AFD8B23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016000"/>
            <a:ext cx="3931920" cy="474472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Introduce national staff training before future rollouts</a:t>
            </a:r>
          </a:p>
          <a:p>
            <a:pPr>
              <a:lnSpc>
                <a:spcPct val="150000"/>
              </a:lnSpc>
            </a:pPr>
            <a:r>
              <a:rPr lang="en-US" dirty="0"/>
              <a:t>Expand eligibility to include Type 2 diabetes patients</a:t>
            </a:r>
          </a:p>
          <a:p>
            <a:pPr>
              <a:lnSpc>
                <a:spcPct val="150000"/>
              </a:lnSpc>
            </a:pPr>
            <a:r>
              <a:rPr lang="en-US" dirty="0"/>
              <a:t>Integrate </a:t>
            </a:r>
            <a:r>
              <a:rPr lang="en-US" dirty="0" err="1"/>
              <a:t>LibreView</a:t>
            </a:r>
            <a:r>
              <a:rPr lang="en-US" dirty="0"/>
              <a:t> with NHS digital systems</a:t>
            </a:r>
          </a:p>
          <a:p>
            <a:pPr>
              <a:lnSpc>
                <a:spcPct val="150000"/>
              </a:lnSpc>
            </a:pPr>
            <a:r>
              <a:rPr lang="en-US" dirty="0"/>
              <a:t>Provide patient education for less digitally confident users</a:t>
            </a:r>
          </a:p>
          <a:p>
            <a:pPr>
              <a:lnSpc>
                <a:spcPct val="150000"/>
              </a:lnSpc>
            </a:pPr>
            <a:r>
              <a:rPr lang="en-US" dirty="0"/>
              <a:t>Involve patients and communities from the start</a:t>
            </a:r>
          </a:p>
        </p:txBody>
      </p:sp>
      <p:pic>
        <p:nvPicPr>
          <p:cNvPr id="7" name="Picture Placeholder 6" descr="A hand placing wooden blocks with light bulb and a green check mark on them&#10;&#10;AI-generated content may be incorrect.">
            <a:extLst>
              <a:ext uri="{FF2B5EF4-FFF2-40B4-BE49-F238E27FC236}">
                <a16:creationId xmlns:a16="http://schemas.microsoft.com/office/drawing/2014/main" id="{D9F1DA2E-F5B2-2BBE-A9DB-C3609687F56C}"/>
              </a:ext>
            </a:extLst>
          </p:cNvPr>
          <p:cNvPicPr>
            <a:picLocks noGrp="1" noChangeAspect="1"/>
          </p:cNvPicPr>
          <p:nvPr>
            <p:ph type="pic" sz="quarter" idx="54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998" r="2998"/>
          <a:stretch>
            <a:fillRect/>
          </a:stretch>
        </p:blipFill>
        <p:spPr/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39DA8F-3BB2-A000-92D3-5D74602F4E12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8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6652860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notebook with writing on it&#10;&#10;AI-generated content may be incorrect.">
            <a:extLst>
              <a:ext uri="{FF2B5EF4-FFF2-40B4-BE49-F238E27FC236}">
                <a16:creationId xmlns:a16="http://schemas.microsoft.com/office/drawing/2014/main" id="{81AEA06F-C3BA-0346-B16F-7A036E24B8BC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1016" r="21016"/>
          <a:stretch>
            <a:fillRect/>
          </a:stretch>
        </p:blipFill>
        <p:spPr/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2D487A0-19D2-CA47-38A8-1156B50292AF}"/>
              </a:ext>
            </a:extLst>
          </p:cNvPr>
          <p:cNvSpPr txBox="1">
            <a:spLocks/>
          </p:cNvSpPr>
          <p:nvPr/>
        </p:nvSpPr>
        <p:spPr>
          <a:xfrm>
            <a:off x="6836411" y="1920995"/>
            <a:ext cx="4346453" cy="4109101"/>
          </a:xfrm>
          <a:prstGeom prst="rect">
            <a:avLst/>
          </a:prstGeom>
        </p:spPr>
        <p:txBody>
          <a:bodyPr>
            <a:normAutofit/>
          </a:bodyPr>
          <a:lstStyle>
            <a:lvl1pPr marL="347472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31520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097280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463040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828800" indent="-347472" algn="l" defTabSz="9144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</a:pPr>
            <a:r>
              <a:rPr lang="en-US" sz="1800" dirty="0" err="1"/>
              <a:t>FreeStyle</a:t>
            </a:r>
            <a:r>
              <a:rPr lang="en-US" sz="1800" dirty="0"/>
              <a:t> Libre genuinely improved diabetes care and quality of life</a:t>
            </a:r>
          </a:p>
          <a:p>
            <a:pPr marL="285750" indent="-285750">
              <a:lnSpc>
                <a:spcPct val="150000"/>
              </a:lnSpc>
            </a:pPr>
            <a:r>
              <a:rPr lang="en-US" sz="1800" dirty="0"/>
              <a:t>Benefits were unequal, implementation was the problem, not the technology</a:t>
            </a:r>
          </a:p>
          <a:p>
            <a:pPr marL="285750" indent="-285750">
              <a:lnSpc>
                <a:spcPct val="150000"/>
              </a:lnSpc>
            </a:pPr>
            <a:r>
              <a:rPr lang="en-US" sz="1800" dirty="0"/>
              <a:t>NHS must plan workforce, equity, and engagement before rolling out future innovations</a:t>
            </a:r>
          </a:p>
        </p:txBody>
      </p:sp>
    </p:spTree>
    <p:extLst>
      <p:ext uri="{BB962C8B-B14F-4D97-AF65-F5344CB8AC3E}">
        <p14:creationId xmlns:p14="http://schemas.microsoft.com/office/powerpoint/2010/main" val="19680967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FB476-F0B4-254C-BE03-262E1EBBF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Question </a:t>
            </a:r>
            <a:br>
              <a:rPr lang="en-US" dirty="0"/>
            </a:br>
            <a:r>
              <a:rPr lang="en-US" dirty="0"/>
              <a:t>&amp; </a:t>
            </a:r>
            <a:br>
              <a:rPr lang="en-US" dirty="0"/>
            </a:br>
            <a:r>
              <a:rPr lang="en-US" dirty="0"/>
              <a:t>Answer</a:t>
            </a:r>
          </a:p>
        </p:txBody>
      </p:sp>
      <p:pic>
        <p:nvPicPr>
          <p:cNvPr id="5" name="Picture Placeholder 4" descr="A group of people holding question marks&#10;&#10;AI-generated content may be incorrect.">
            <a:extLst>
              <a:ext uri="{FF2B5EF4-FFF2-40B4-BE49-F238E27FC236}">
                <a16:creationId xmlns:a16="http://schemas.microsoft.com/office/drawing/2014/main" id="{89EDCF27-97FA-3264-2FD3-17E1554D25CF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/>
          </a:stretch>
        </p:blipFill>
        <p:spPr>
          <a:xfrm>
            <a:off x="698500" y="184803"/>
            <a:ext cx="5397500" cy="5779008"/>
          </a:xfrm>
        </p:spPr>
      </p:pic>
    </p:spTree>
    <p:extLst>
      <p:ext uri="{BB962C8B-B14F-4D97-AF65-F5344CB8AC3E}">
        <p14:creationId xmlns:p14="http://schemas.microsoft.com/office/powerpoint/2010/main" val="25565499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D3DFB-AF69-F6C1-DC5B-D1BFE7CE6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593" y="124647"/>
            <a:ext cx="4663440" cy="616017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7A4850-C615-2C5E-7FF9-7D63167AFF5E}"/>
              </a:ext>
            </a:extLst>
          </p:cNvPr>
          <p:cNvSpPr>
            <a:spLocks noGrp="1"/>
          </p:cNvSpPr>
          <p:nvPr>
            <p:ph idx="30"/>
          </p:nvPr>
        </p:nvSpPr>
        <p:spPr>
          <a:xfrm>
            <a:off x="240632" y="740663"/>
            <a:ext cx="11662610" cy="5842381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 err="1"/>
              <a:t>Ajjan</a:t>
            </a:r>
            <a:r>
              <a:rPr lang="en-GB" sz="1400" dirty="0"/>
              <a:t>, R., Slattery, D. and Wright, E. (2019) 'Continuous glucose monitoring: a brief review for primary care practitioners', </a:t>
            </a:r>
            <a:r>
              <a:rPr lang="en-GB" sz="1400" i="1" dirty="0"/>
              <a:t>Advances in Therapy</a:t>
            </a:r>
            <a:r>
              <a:rPr lang="en-GB" sz="1400" dirty="0"/>
              <a:t>, 36(3), pp. 579–596.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 err="1"/>
              <a:t>Alfarwan</a:t>
            </a:r>
            <a:r>
              <a:rPr lang="en-GB" sz="1400" dirty="0"/>
              <a:t>, N., Alrasheed, A. and </a:t>
            </a:r>
            <a:r>
              <a:rPr lang="en-GB" sz="1400" dirty="0" err="1"/>
              <a:t>Almoayad</a:t>
            </a:r>
            <a:r>
              <a:rPr lang="en-GB" sz="1400" dirty="0"/>
              <a:t>, F. (2025) 'Demographic and socioeconomic disparities in telemedicine utilisation among individuals with Type 2 diabetes in primary care: systematic review and meta-analysis', </a:t>
            </a:r>
            <a:r>
              <a:rPr lang="en-GB" sz="1400" i="1" dirty="0"/>
              <a:t>Journal of Medical Internet Research</a:t>
            </a:r>
            <a:r>
              <a:rPr lang="en-GB" sz="1400" dirty="0"/>
              <a:t>, 27, e73113.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Bolinder, J., Antuna, R., Geelhoed-</a:t>
            </a:r>
            <a:r>
              <a:rPr lang="en-GB" sz="1400" dirty="0" err="1"/>
              <a:t>Duijvestijn</a:t>
            </a:r>
            <a:r>
              <a:rPr lang="en-GB" sz="1400" dirty="0"/>
              <a:t>, P., Kröger, J. and </a:t>
            </a:r>
            <a:r>
              <a:rPr lang="en-GB" sz="1400" dirty="0" err="1"/>
              <a:t>Weitgasser</a:t>
            </a:r>
            <a:r>
              <a:rPr lang="en-GB" sz="1400" dirty="0"/>
              <a:t>, R. (2016) 'Novel glucose-sensing technology and hypoglycaemia in Type 1 diabetes: a multicentre, non-masked, randomised controlled trial', </a:t>
            </a:r>
            <a:r>
              <a:rPr lang="en-GB" sz="1400" i="1" dirty="0"/>
              <a:t>The Lancet</a:t>
            </a:r>
            <a:r>
              <a:rPr lang="en-GB" sz="1400" dirty="0"/>
              <a:t>, 388(10057), pp. 2254–2263.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Cavan, D., Laughton, S. and Lalic, N. (2020) 'Digital health and diabetes: opportunities and challenges', </a:t>
            </a:r>
            <a:r>
              <a:rPr lang="en-GB" sz="1400" i="1" dirty="0"/>
              <a:t>Diabetes Research and Clinical Practice</a:t>
            </a:r>
            <a:r>
              <a:rPr lang="en-GB" sz="1400" dirty="0"/>
              <a:t>, 162, pp. 1–9.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 err="1"/>
              <a:t>Charleer</a:t>
            </a:r>
            <a:r>
              <a:rPr lang="en-GB" sz="1400" dirty="0"/>
              <a:t>, S., Mathieu, C., Nobels, F. and Gillard, P. (2018) 'Effect of continuous glucose monitoring on </a:t>
            </a:r>
            <a:r>
              <a:rPr lang="en-GB" sz="1400" dirty="0" err="1"/>
              <a:t>glycemic</a:t>
            </a:r>
            <a:r>
              <a:rPr lang="en-GB" sz="1400" dirty="0"/>
              <a:t> control, acute admissions, and quality of life: a real-world study', </a:t>
            </a:r>
            <a:r>
              <a:rPr lang="en-GB" sz="1400" i="1" dirty="0"/>
              <a:t>Journal of Clinical Endocrinology and Metabolism</a:t>
            </a:r>
            <a:r>
              <a:rPr lang="en-GB" sz="1400" dirty="0"/>
              <a:t>, 103(3), pp. 1224–1232.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Diabetes UK (2023) </a:t>
            </a:r>
            <a:r>
              <a:rPr lang="en-GB" sz="1400" i="1" dirty="0"/>
              <a:t>How many people in the UK have diabetes?</a:t>
            </a:r>
            <a:r>
              <a:rPr lang="en-GB" sz="1400" dirty="0"/>
              <a:t> Available at: </a:t>
            </a:r>
            <a:r>
              <a:rPr lang="en-GB" sz="1400" dirty="0">
                <a:hlinkClick r:id="rId2"/>
              </a:rPr>
              <a:t>https://www.diabetes.org.uk/about-us/about-the-charity/our-strategy/statistics</a:t>
            </a:r>
            <a:r>
              <a:rPr lang="en-GB" sz="1400" dirty="0"/>
              <a:t> (Accessed: 14 March 2026).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Haak, T., </a:t>
            </a:r>
            <a:r>
              <a:rPr lang="en-GB" sz="1400" dirty="0" err="1"/>
              <a:t>Hanaire</a:t>
            </a:r>
            <a:r>
              <a:rPr lang="en-GB" sz="1400" dirty="0"/>
              <a:t>, H., </a:t>
            </a:r>
            <a:r>
              <a:rPr lang="en-GB" sz="1400" dirty="0" err="1"/>
              <a:t>Ajjan</a:t>
            </a:r>
            <a:r>
              <a:rPr lang="en-GB" sz="1400" dirty="0"/>
              <a:t>, R., Hermanns, N., </a:t>
            </a:r>
            <a:r>
              <a:rPr lang="en-GB" sz="1400" dirty="0" err="1"/>
              <a:t>Riveline</a:t>
            </a:r>
            <a:r>
              <a:rPr lang="en-GB" sz="1400" dirty="0"/>
              <a:t>, J. and Rayman, G. (2017) 'Flash glucose-sensing technology as a replacement for blood glucose monitoring for the management of insulin-treated Type 2 diabetes', </a:t>
            </a:r>
            <a:r>
              <a:rPr lang="en-GB" sz="1400" i="1" dirty="0"/>
              <a:t>Diabetes Therapy</a:t>
            </a:r>
            <a:r>
              <a:rPr lang="en-GB" sz="1400" dirty="0"/>
              <a:t>, 8(1), pp. 55–73.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Kasturi, R., Tan, G., Knighton, P., Bashir, M. and Kar, P. (2022) 'The impact of socio-economic deprivation on access to diabetes technology in adults with Type 1 diabetes', </a:t>
            </a:r>
            <a:r>
              <a:rPr lang="en-GB" sz="1400" i="1" dirty="0"/>
              <a:t>Diabetic Medicine</a:t>
            </a:r>
            <a:r>
              <a:rPr lang="en-GB" sz="1400" dirty="0"/>
              <a:t>, 39(11), e14919.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 err="1"/>
              <a:t>Khunti</a:t>
            </a:r>
            <a:r>
              <a:rPr lang="en-GB" sz="1400" dirty="0"/>
              <a:t>, K., </a:t>
            </a:r>
            <a:r>
              <a:rPr lang="en-GB" sz="1400" dirty="0" err="1"/>
              <a:t>Aroda</a:t>
            </a:r>
            <a:r>
              <a:rPr lang="en-GB" sz="1400" dirty="0"/>
              <a:t>, V., Bhatt, D., Aschner, P. and Grunberger, G. (2021) 'The impact of the COVID-19 pandemic on diabetes services and glycaemic outcomes', </a:t>
            </a:r>
            <a:r>
              <a:rPr lang="en-GB" sz="1400" i="1" dirty="0"/>
              <a:t>Diabetes Care</a:t>
            </a:r>
            <a:r>
              <a:rPr lang="en-GB" sz="1400" dirty="0"/>
              <a:t>, 44(10), pp. 2182–2189.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Lawton, J., Blackburn, M., Allen, J., Campbell, F., Elleri, D., </a:t>
            </a:r>
            <a:r>
              <a:rPr lang="en-GB" sz="1400" dirty="0" err="1"/>
              <a:t>Leelarathna</a:t>
            </a:r>
            <a:r>
              <a:rPr lang="en-GB" sz="1400" dirty="0"/>
              <a:t>, L. and Rankin, D. (2018) 'Patients' and caregivers' experiences of using continuous glucose monitoring to support diabetes self-management: qualitative study', </a:t>
            </a:r>
            <a:r>
              <a:rPr lang="en-GB" sz="1400" i="1" dirty="0"/>
              <a:t>BMC Endocrine Disorders</a:t>
            </a:r>
            <a:r>
              <a:rPr lang="en-GB" sz="1400" dirty="0"/>
              <a:t>, 18(1), pp. 1–10.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 err="1"/>
              <a:t>Leelarathna</a:t>
            </a:r>
            <a:r>
              <a:rPr lang="en-GB" sz="1400" dirty="0"/>
              <a:t>, L., Evans, M.L., Neupane, S., Rayman, G., Lumley, S., Berthier, C. and Wilmot, E.G. (2022) 'Intermittent-scanned continuous glucose monitoring for Type 1 diabetes in routine clinical care: the FLASH-UK randomised controlled trial', </a:t>
            </a:r>
            <a:r>
              <a:rPr lang="en-GB" sz="1400" i="1" dirty="0"/>
              <a:t>The Lancet</a:t>
            </a:r>
            <a:r>
              <a:rPr lang="en-GB" sz="1400" dirty="0"/>
              <a:t>, 400(10352), pp. 610–620.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Maiorino, M., Signoriello, S., Maio, A., Chiodini, P., </a:t>
            </a:r>
            <a:r>
              <a:rPr lang="en-GB" sz="1400" dirty="0" err="1"/>
              <a:t>Bellastella</a:t>
            </a:r>
            <a:r>
              <a:rPr lang="en-GB" sz="1400" dirty="0"/>
              <a:t>, G., </a:t>
            </a:r>
            <a:r>
              <a:rPr lang="en-GB" sz="1400" dirty="0" err="1"/>
              <a:t>Scappaticcio</a:t>
            </a:r>
            <a:r>
              <a:rPr lang="en-GB" sz="1400" dirty="0"/>
              <a:t>, L. and Esposito, K. (2020) 'Effects of continuous glucose monitoring on metrics of </a:t>
            </a:r>
            <a:r>
              <a:rPr lang="en-GB" sz="1400" dirty="0" err="1"/>
              <a:t>glycemic</a:t>
            </a:r>
            <a:r>
              <a:rPr lang="en-GB" sz="1400" dirty="0"/>
              <a:t> control in diabetes: a systematic review with meta-analysis of randomized controlled trials', </a:t>
            </a:r>
            <a:r>
              <a:rPr lang="en-GB" sz="1400" i="1" dirty="0"/>
              <a:t>Diabetes Care</a:t>
            </a:r>
            <a:r>
              <a:rPr lang="en-GB" sz="1400" dirty="0"/>
              <a:t>, 43(5), pp. 1146–1156.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NHS Digital (2022) </a:t>
            </a:r>
            <a:r>
              <a:rPr lang="en-GB" sz="1400" i="1" dirty="0"/>
              <a:t>National diabetes audit</a:t>
            </a:r>
            <a:r>
              <a:rPr lang="en-GB" sz="1400" dirty="0"/>
              <a:t>. Available at: </a:t>
            </a:r>
            <a:r>
              <a:rPr lang="en-GB" sz="1400" dirty="0">
                <a:hlinkClick r:id="rId3"/>
              </a:rPr>
              <a:t>https://digital.nhs.uk/data-and-information/publications/statistical/national-diabetes-audit</a:t>
            </a:r>
            <a:r>
              <a:rPr lang="en-GB" sz="1400" dirty="0"/>
              <a:t> (Accessed: 14 March 2026).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NHS England (2021) </a:t>
            </a:r>
            <a:r>
              <a:rPr lang="en-GB" sz="1400" i="1" dirty="0"/>
              <a:t>Flash glucose monitoring — frequently asked questions for commissioners</a:t>
            </a:r>
            <a:r>
              <a:rPr lang="en-GB" sz="1400" dirty="0"/>
              <a:t>. Available at: </a:t>
            </a:r>
            <a:r>
              <a:rPr lang="en-GB" sz="1400" dirty="0">
                <a:hlinkClick r:id="rId4"/>
              </a:rPr>
              <a:t>https://www.england.nhs.uk/diabetes/digital-innovations-to-support-diabetes-outcomes/flash-glucose-monitoring/faqs-commissioners/</a:t>
            </a:r>
            <a:r>
              <a:rPr lang="en-GB" sz="1400" dirty="0"/>
              <a:t> (Accessed: 14 March 2026).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400" dirty="0"/>
              <a:t>Winter, G. (2019) 'Pharmacists' role in improving diabetes care', </a:t>
            </a:r>
            <a:r>
              <a:rPr lang="en-GB" sz="1400" i="1" dirty="0"/>
              <a:t>Journal of Prescribing Practice</a:t>
            </a:r>
            <a:r>
              <a:rPr lang="en-GB" sz="1400" dirty="0"/>
              <a:t>, 1(9), pp. 430–433.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A8F7AE-50DD-E6B4-5282-BE0ACF06A05D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11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097810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ustom">
  <a:themeElements>
    <a:clrScheme name="Custom 7">
      <a:dk1>
        <a:srgbClr val="000000"/>
      </a:dk1>
      <a:lt1>
        <a:srgbClr val="FFFFFF"/>
      </a:lt1>
      <a:dk2>
        <a:srgbClr val="0F253E"/>
      </a:dk2>
      <a:lt2>
        <a:srgbClr val="E7E6E6"/>
      </a:lt2>
      <a:accent1>
        <a:srgbClr val="4472C4"/>
      </a:accent1>
      <a:accent2>
        <a:srgbClr val="B83903"/>
      </a:accent2>
      <a:accent3>
        <a:srgbClr val="75262A"/>
      </a:accent3>
      <a:accent4>
        <a:srgbClr val="F79320"/>
      </a:accent4>
      <a:accent5>
        <a:srgbClr val="44668D"/>
      </a:accent5>
      <a:accent6>
        <a:srgbClr val="0F253E"/>
      </a:accent6>
      <a:hlink>
        <a:srgbClr val="AEC0D9"/>
      </a:hlink>
      <a:folHlink>
        <a:srgbClr val="B83903"/>
      </a:folHlink>
    </a:clrScheme>
    <a:fontScheme name="Custom 16">
      <a:majorFont>
        <a:latin typeface="Posterama"/>
        <a:ea typeface=""/>
        <a:cs typeface=""/>
      </a:majorFont>
      <a:minorFont>
        <a:latin typeface="Aba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/>
      <a:lstStyle>
        <a:defPPr marL="0" indent="0" algn="ctr">
          <a:lnSpc>
            <a:spcPct val="100000"/>
          </a:lnSpc>
          <a:spcBef>
            <a:spcPts val="0"/>
          </a:spcBef>
          <a:buFontTx/>
          <a:buNone/>
          <a:defRPr sz="1800" smtClean="0">
            <a:solidFill>
              <a:prstClr val="white"/>
            </a:solidFill>
            <a:latin typeface="Posterama" panose="020B0504020200020000" pitchFamily="34" charset="0"/>
            <a:ea typeface="微软雅黑"/>
            <a:cs typeface="Posterama" panose="020B0504020200020000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M9027928_win32_EF_v3" id="{B2A09113-D80A-4CEB-84AD-5F3C210546F5}" vid="{897E41CC-BF75-40EB-9A1D-4A51B13B2C34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A8BF015-C9F0-46BD-A47D-086FC5BD5D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0009351-EDD4-484E-ACD6-D50CCB1376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DB3C62-858A-4A01-AFEF-21E0BB8CE26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1272</Words>
  <Application>Microsoft Macintosh PowerPoint</Application>
  <PresentationFormat>Widescreen</PresentationFormat>
  <Paragraphs>102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等线</vt:lpstr>
      <vt:lpstr>Abadi</vt:lpstr>
      <vt:lpstr>Arial</vt:lpstr>
      <vt:lpstr>Calibri</vt:lpstr>
      <vt:lpstr>Posterama</vt:lpstr>
      <vt:lpstr>Posterama Text SemiBold</vt:lpstr>
      <vt:lpstr>Custom</vt:lpstr>
      <vt:lpstr>PowerPoint Presentation</vt:lpstr>
      <vt:lpstr>Introduction</vt:lpstr>
      <vt:lpstr>Impact on Workforce</vt:lpstr>
      <vt:lpstr>Impact on Service Delivery</vt:lpstr>
      <vt:lpstr>Impact on Patients </vt:lpstr>
      <vt:lpstr>Impact on Community</vt:lpstr>
      <vt:lpstr>Challenges of the Innovation </vt:lpstr>
      <vt:lpstr>PowerPoint Presentation</vt:lpstr>
      <vt:lpstr>PowerPoint Presentation</vt:lpstr>
      <vt:lpstr>Question  &amp;  Answer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cp:lastPrinted>2026-03-15T23:05:23Z</cp:lastPrinted>
  <dcterms:created xsi:type="dcterms:W3CDTF">2023-09-14T05:46:04Z</dcterms:created>
  <dcterms:modified xsi:type="dcterms:W3CDTF">2026-04-09T21:49:10Z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