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lvl="0">
      <a:defRPr lang="en-US"/>
    </a:defPPr>
    <a:lvl1pPr marL="0" lvl="0" algn="l" defTabSz="457200" rtl="0" eaLnBrk="1" latinLnBrk="0" hangingPunct="1">
      <a:defRPr sz="1800" kern="1200">
        <a:solidFill>
          <a:schemeClr val="tx1"/>
        </a:solidFill>
        <a:latin typeface="+mn-lt"/>
        <a:ea typeface="+mn-ea"/>
        <a:cs typeface="+mn-cs"/>
      </a:defRPr>
    </a:lvl1pPr>
    <a:lvl2pPr marL="457200" lvl="1" algn="l" defTabSz="457200" rtl="0" eaLnBrk="1" latinLnBrk="0" hangingPunct="1">
      <a:defRPr sz="1800" kern="1200">
        <a:solidFill>
          <a:schemeClr val="tx1"/>
        </a:solidFill>
        <a:latin typeface="+mn-lt"/>
        <a:ea typeface="+mn-ea"/>
        <a:cs typeface="+mn-cs"/>
      </a:defRPr>
    </a:lvl2pPr>
    <a:lvl3pPr marL="914400" lvl="2" algn="l" defTabSz="457200" rtl="0" eaLnBrk="1" latinLnBrk="0" hangingPunct="1">
      <a:defRPr sz="1800" kern="1200">
        <a:solidFill>
          <a:schemeClr val="tx1"/>
        </a:solidFill>
        <a:latin typeface="+mn-lt"/>
        <a:ea typeface="+mn-ea"/>
        <a:cs typeface="+mn-cs"/>
      </a:defRPr>
    </a:lvl3pPr>
    <a:lvl4pPr marL="1371600" lvl="3" algn="l" defTabSz="457200" rtl="0" eaLnBrk="1" latinLnBrk="0" hangingPunct="1">
      <a:defRPr sz="1800" kern="1200">
        <a:solidFill>
          <a:schemeClr val="tx1"/>
        </a:solidFill>
        <a:latin typeface="+mn-lt"/>
        <a:ea typeface="+mn-ea"/>
        <a:cs typeface="+mn-cs"/>
      </a:defRPr>
    </a:lvl4pPr>
    <a:lvl5pPr marL="1828800" lvl="4" algn="l" defTabSz="457200" rtl="0" eaLnBrk="1" latinLnBrk="0" hangingPunct="1">
      <a:defRPr sz="1800" kern="1200">
        <a:solidFill>
          <a:schemeClr val="tx1"/>
        </a:solidFill>
        <a:latin typeface="+mn-lt"/>
        <a:ea typeface="+mn-ea"/>
        <a:cs typeface="+mn-cs"/>
      </a:defRPr>
    </a:lvl5pPr>
    <a:lvl6pPr marL="2286000" lvl="5" algn="l" defTabSz="457200" rtl="0" eaLnBrk="1" latinLnBrk="0" hangingPunct="1">
      <a:defRPr sz="1800" kern="1200">
        <a:solidFill>
          <a:schemeClr val="tx1"/>
        </a:solidFill>
        <a:latin typeface="+mn-lt"/>
        <a:ea typeface="+mn-ea"/>
        <a:cs typeface="+mn-cs"/>
      </a:defRPr>
    </a:lvl6pPr>
    <a:lvl7pPr marL="2743200" lvl="6" algn="l" defTabSz="457200" rtl="0" eaLnBrk="1" latinLnBrk="0" hangingPunct="1">
      <a:defRPr sz="1800" kern="1200">
        <a:solidFill>
          <a:schemeClr val="tx1"/>
        </a:solidFill>
        <a:latin typeface="+mn-lt"/>
        <a:ea typeface="+mn-ea"/>
        <a:cs typeface="+mn-cs"/>
      </a:defRPr>
    </a:lvl7pPr>
    <a:lvl8pPr marL="3200400" lvl="7" algn="l" defTabSz="457200" rtl="0" eaLnBrk="1" latinLnBrk="0" hangingPunct="1">
      <a:defRPr sz="1800" kern="1200">
        <a:solidFill>
          <a:schemeClr val="tx1"/>
        </a:solidFill>
        <a:latin typeface="+mn-lt"/>
        <a:ea typeface="+mn-ea"/>
        <a:cs typeface="+mn-cs"/>
      </a:defRPr>
    </a:lvl8pPr>
    <a:lvl9pPr marL="3657600" lvl="8"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513B2-4393-784E-A9EE-6190C4EE9CD6}" type="datetimeFigureOut">
              <a:rPr lang="en-US" smtClean="0"/>
              <a:t>10/19/26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FB068-9E48-4243-8597-7B5C6FD25994}" type="slidenum">
              <a:rPr lang="en-US" smtClean="0"/>
              <a:t>‹#›</a:t>
            </a:fld>
            <a:endParaRPr lang="en-US"/>
          </a:p>
        </p:txBody>
      </p:sp>
    </p:spTree>
    <p:extLst>
      <p:ext uri="{BB962C8B-B14F-4D97-AF65-F5344CB8AC3E}">
        <p14:creationId xmlns:p14="http://schemas.microsoft.com/office/powerpoint/2010/main" val="284897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everyone. This presentation looks at how governance, regulation and culture failures enabled injuries to persist in a neonatal unit. I use the Swiss Cheese Model, and it is in favour of quality theories and policy analysis. My emphasis is on system breakdown and education to safer services, rather than on personal accountability. </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incident related to the neonatal unit of Countess of Chester Hospital in June 2015-2016. Criminal Cases Review Commission (2025) confirms that Lucy Letby had been found guilty of 7 murders and another seven attempted murders. Her beliefs are now being reviewed (CCRC, 2026) and the guilt was not tested during the Thirlwall Inquiry. I thus pose another question, why then do the quality assurance defences of the hospital not defend the babies after the concern was brought up? The evidence base is given in the Thirlwall report (2026). Thirlwall (2026) discovered that three deaths in June 2015 were initially treated in isolation and no death of babies was reported to the Board at any stage. Executives took a wait-and-see approach when consultants had concerns in May 2016. In July 2016 the unit was downgraded, but was not contacted by police until May 2017 and the parents were not notified of the suspicions until after the 2018 arrest. The inquiry's final report, published in September 2026, is therefore the most authoritative account of the organisational failures. </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Swiss Cheese Model of Reason, described by Wiegmann et al. (2022) considers each safeguard as a slice of cheese with a hole. Active failures are on the pointy side whereas latent conditions are found in management decisions, policies and culture. When the holes match with layers, harm will ensue. I selected this model as the Thirlwall Inquiry focused on organisational layers as opposed to guilt. Critics, however, claim that the model is linear and makes complex systems oversimplified, so I combine it with fishbone analysis, Donabedian and systems thinking.  Figure 1 shows each defence as a slice of cheese. Slices 1 to 7 are the defences around the unit: Board and clinical governance, incident and risk management, internal and external reviews, safeguarding, regulatory oversight, speaking up, and candour with families. The NHS system, which has a dashed outline, is slice 8, the outermost defence establishing national rules, policing people and ensuring that lessons are followed. The red arrow is the trajectory of harm. It penetrated through a hole in each cut since the vulnerabilities matched up: the initial three holes implied that the cluster of deaths was not acknowledged, the vulnerability hole implied that the suspicion was not a child-protection issue, and the final holes implied that no one outside the hospital could notice the pattern (Thirlwall, 2026; Wiegmann et al., 2022). The majority of holes made are latent conditions that take place because of management decisions, policy and culture and not due to a lapse of an individual. Since the beliefs are still under CCRC (2026) consideration, the arrow is marked as a danger to infants and the analysis will remain on the system. </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used the model of Reason, applied by Wiegmann et al. (2022) to map seven defence layers. The purpose of each layer was very definite, but Thirlwall (2026) records a hole in all. Notably, the holes coincided on internal control, external scrutiny, control and family communications, thereby forming an unbridled path towards devastation. As Dash (2024) subsequently noted, the regulators were no longer able to detect bad performance, indicating that the regulatory lapse was not specific to this hospital. </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Benchmarking refers to the ongoing activity of comparing services and practices to an established set of standards or other leading organisations with a view to identifying areas of poorly functioning and the ability to learn by watching the leaders (Willmington et al., 2022). It is based on this that the Countess has either not upheld the standard or lacked a corresponding standard on each indicator: Mortality at approximately 1.7 percent of admissions in 2015 compared with approximately 0.5 percent of admissions in 2010-2014, National inspection activity has reduced more than six-fold since 2019-20 (Dash, 2024), and less than six in ten staff think it will take action on safety considerations (National Guardian Office, 2025). Indicators 2 and 6 do not have a real benchmark due to the absence of an NHS-wide deliberate-harm policy and the lack of controls on managers, thus the disconnect is more of national design than local performance. One of the drawbacks is that the studies on the evidence of benchmarking are mostly observational (Willmington et al., 2022), and these missing pieces present where to find a solution, even though they do not confirm the cause. </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will use a justification of methodology and start my report with a background of the case. The literature review will involve comparing the views on Swiss Cheese, fishbone and the Donabedian. I will subsequently utilise these tools to determine root causes, policy issue analysis and impact on quality efficiency and equity. The recommendations will be practical and measurable and based on Thirlwall recommendations and the PSIRF. I will utilise contemporary sources in the Harvard reference frame and provide arguments and counterarguments to support and concur in the end.</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lbc.co.uk/article/complete-failure-to-protect-babies-on-lucy-letby-neonatal-unit-5HjdhTG_2" TargetMode="External"/><Relationship Id="rId13" Type="http://schemas.openxmlformats.org/officeDocument/2006/relationships/hyperlink" Target="https://thirlwall.public-inquiry.uk/final-report/" TargetMode="External"/><Relationship Id="rId3" Type="http://schemas.openxmlformats.org/officeDocument/2006/relationships/hyperlink" Target="https://ccrc.gov.uk/news/lucy-letby-application-received-by-criminal-cases-review-commission" TargetMode="External"/><Relationship Id="rId7" Type="http://schemas.openxmlformats.org/officeDocument/2006/relationships/hyperlink" Target="https://www.theguardian.com/uk-news/article/2024/sep/08/a-superbug-doctor-shortages-and-a-neonatal-unit-out-of-its-depth-failures-at-lucy-letby-hospital-revealed" TargetMode="External"/><Relationship Id="rId12" Type="http://schemas.openxmlformats.org/officeDocument/2006/relationships/hyperlink" Target="https://www.sor.org/news/government-nhs/care-quality-commission-review-finds-regulator-fac" TargetMode="External"/><Relationship Id="rId2" Type="http://schemas.openxmlformats.org/officeDocument/2006/relationships/hyperlink" Target="https://www.bma.org.uk/bma-media-centre/bma-responds-to-the-thirlwall-inquiry" TargetMode="External"/><Relationship Id="rId16" Type="http://schemas.openxmlformats.org/officeDocument/2006/relationships/hyperlink" Target="https://pmc.ncbi.nlm.nih.gov/articles/PMC8514562/" TargetMode="External"/><Relationship Id="rId1" Type="http://schemas.openxmlformats.org/officeDocument/2006/relationships/slideLayout" Target="../slideLayouts/slideLayout6.xml"/><Relationship Id="rId6" Type="http://schemas.openxmlformats.org/officeDocument/2006/relationships/hyperlink" Target="https://www.brownejacobson.com/insights/the-thirlwall-report-key-findings-and-actions-for-nhs-leaders" TargetMode="External"/><Relationship Id="rId11" Type="http://schemas.openxmlformats.org/officeDocument/2006/relationships/hyperlink" Target="https://www.ncbi.nlm.nih.gov/sites/books/NBK570638/" TargetMode="External"/><Relationship Id="rId5" Type="http://schemas.openxmlformats.org/officeDocument/2006/relationships/hyperlink" Target="https://www.gov.uk/government/publications/review-into-the-operational-effectiveness-of-the-care-quality-commission-full-report" TargetMode="External"/><Relationship Id="rId15" Type="http://schemas.openxmlformats.org/officeDocument/2006/relationships/hyperlink" Target="https://www.gov.uk/government/speeches/government-response-to-the-thirlwall-inquiry" TargetMode="External"/><Relationship Id="rId10" Type="http://schemas.openxmlformats.org/officeDocument/2006/relationships/hyperlink" Target="https://www.england.nhs.uk/patient-safety/patient-safety-incident-response-framework/" TargetMode="External"/><Relationship Id="rId4" Type="http://schemas.openxmlformats.org/officeDocument/2006/relationships/hyperlink" Target="https://ccrc.gov.uk/news/chairs-statement-on-lucy-letby-application-review" TargetMode="External"/><Relationship Id="rId9" Type="http://schemas.openxmlformats.org/officeDocument/2006/relationships/hyperlink" Target="https://nationalguardian.org.uk/2025/03/20/speaking-up-in-healthcare-has-progress-plateaued-and-what-must-be-done/" TargetMode="External"/><Relationship Id="rId14" Type="http://schemas.openxmlformats.org/officeDocument/2006/relationships/hyperlink" Target="https://thirlwall.public-inquiry.uk/2026/09/15/inquiry-report-finds-profound-failure-of-management-governance-and-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2D4C"/>
        </a:solidFill>
        <a:effectLst/>
      </p:bgPr>
    </p:bg>
    <p:spTree>
      <p:nvGrpSpPr>
        <p:cNvPr id="1" name="Shape 33"/>
        <p:cNvGrpSpPr/>
        <p:nvPr/>
      </p:nvGrpSpPr>
      <p:grpSpPr>
        <a:xfrm>
          <a:off x="0" y="0"/>
          <a:ext cx="0" cy="0"/>
          <a:chOff x="0" y="0"/>
          <a:chExt cx="0" cy="0"/>
        </a:xfrm>
      </p:grpSpPr>
      <p:sp>
        <p:nvSpPr>
          <p:cNvPr id="34" name="Google Shape;34;p1"/>
          <p:cNvSpPr/>
          <p:nvPr/>
        </p:nvSpPr>
        <p:spPr>
          <a:xfrm>
            <a:off x="8503920" y="-1097280"/>
            <a:ext cx="4755000" cy="4755000"/>
          </a:xfrm>
          <a:prstGeom prst="ellipse">
            <a:avLst/>
          </a:prstGeom>
          <a:solidFill>
            <a:srgbClr val="1C3B6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Arial"/>
              <a:ea typeface="Arial"/>
              <a:cs typeface="Arial"/>
              <a:sym typeface="Arial"/>
            </a:endParaRPr>
          </a:p>
        </p:txBody>
      </p:sp>
      <p:sp>
        <p:nvSpPr>
          <p:cNvPr id="35" name="Google Shape;35;p1"/>
          <p:cNvSpPr/>
          <p:nvPr/>
        </p:nvSpPr>
        <p:spPr>
          <a:xfrm>
            <a:off x="10241280" y="3291840"/>
            <a:ext cx="3108900" cy="3108900"/>
          </a:xfrm>
          <a:prstGeom prst="ellipse">
            <a:avLst/>
          </a:prstGeom>
          <a:solidFill>
            <a:srgbClr val="0F8B8D">
              <a:alpha val="349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Arial"/>
              <a:ea typeface="Arial"/>
              <a:cs typeface="Arial"/>
              <a:sym typeface="Arial"/>
            </a:endParaRPr>
          </a:p>
        </p:txBody>
      </p:sp>
      <p:sp>
        <p:nvSpPr>
          <p:cNvPr id="36" name="Google Shape;36;p1"/>
          <p:cNvSpPr/>
          <p:nvPr/>
        </p:nvSpPr>
        <p:spPr>
          <a:xfrm>
            <a:off x="7863840" y="4206240"/>
            <a:ext cx="1828800" cy="1828800"/>
          </a:xfrm>
          <a:prstGeom prst="ellipse">
            <a:avLst/>
          </a:prstGeom>
          <a:solidFill>
            <a:srgbClr val="E08E1B">
              <a:alpha val="4471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Arial"/>
              <a:ea typeface="Arial"/>
              <a:cs typeface="Arial"/>
              <a:sym typeface="Arial"/>
            </a:endParaRPr>
          </a:p>
        </p:txBody>
      </p:sp>
      <p:sp>
        <p:nvSpPr>
          <p:cNvPr id="37" name="Google Shape;37;p1"/>
          <p:cNvSpPr/>
          <p:nvPr/>
        </p:nvSpPr>
        <p:spPr>
          <a:xfrm>
            <a:off x="9144000" y="822960"/>
            <a:ext cx="1188600" cy="1188600"/>
          </a:xfrm>
          <a:prstGeom prst="ellipse">
            <a:avLst/>
          </a:prstGeom>
          <a:solidFill>
            <a:srgbClr val="1C3B6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Arial"/>
              <a:ea typeface="Arial"/>
              <a:cs typeface="Arial"/>
              <a:sym typeface="Arial"/>
            </a:endParaRPr>
          </a:p>
        </p:txBody>
      </p:sp>
      <p:sp>
        <p:nvSpPr>
          <p:cNvPr id="38" name="Google Shape;38;p1"/>
          <p:cNvSpPr txBox="1">
            <a:spLocks noGrp="1"/>
          </p:cNvSpPr>
          <p:nvPr>
            <p:ph type="ctrTitle"/>
          </p:nvPr>
        </p:nvSpPr>
        <p:spPr>
          <a:xfrm>
            <a:off x="822960" y="1554480"/>
            <a:ext cx="7315200" cy="2377500"/>
          </a:xfrm>
          <a:prstGeom prst="rect">
            <a:avLst/>
          </a:prstGeom>
          <a:noFill/>
          <a:ln>
            <a:noFill/>
          </a:ln>
        </p:spPr>
        <p:txBody>
          <a:bodyPr spcFirstLastPara="1" wrap="square" lIns="45700" tIns="45700" rIns="45700" bIns="45700" anchor="b" anchorCtr="0">
            <a:normAutofit/>
          </a:bodyPr>
          <a:lstStyle/>
          <a:p>
            <a:pPr marL="0" lvl="0" indent="0" algn="l" rtl="0">
              <a:spcBef>
                <a:spcPts val="0"/>
              </a:spcBef>
              <a:spcAft>
                <a:spcPts val="0"/>
              </a:spcAft>
              <a:buClr>
                <a:srgbClr val="FFFFFF"/>
              </a:buClr>
              <a:buSzPts val="3600"/>
              <a:buFont typeface="Arial"/>
              <a:buNone/>
            </a:pPr>
            <a:r>
              <a:rPr lang="en-GB" sz="3600" b="1" i="0">
                <a:solidFill>
                  <a:srgbClr val="FFFFFF"/>
                </a:solidFill>
                <a:latin typeface="Arial"/>
                <a:ea typeface="Arial"/>
                <a:cs typeface="Arial"/>
                <a:sym typeface="Arial"/>
              </a:rPr>
              <a:t>Systems Failure and Quality Assurance Breakdown: The Lucy Letby Case at the Countess of Chester Hospital</a:t>
            </a:r>
            <a:endParaRPr/>
          </a:p>
        </p:txBody>
      </p:sp>
      <p:sp>
        <p:nvSpPr>
          <p:cNvPr id="39" name="Google Shape;39;p1"/>
          <p:cNvSpPr txBox="1">
            <a:spLocks noGrp="1"/>
          </p:cNvSpPr>
          <p:nvPr>
            <p:ph type="subTitle" idx="1"/>
          </p:nvPr>
        </p:nvSpPr>
        <p:spPr>
          <a:xfrm>
            <a:off x="822960" y="4297680"/>
            <a:ext cx="7315200" cy="1645800"/>
          </a:xfrm>
          <a:prstGeom prst="rect">
            <a:avLst/>
          </a:prstGeom>
          <a:noFill/>
          <a:ln>
            <a:noFill/>
          </a:ln>
        </p:spPr>
        <p:txBody>
          <a:bodyPr spcFirstLastPara="1" wrap="square" lIns="45700" tIns="45700" rIns="91425" bIns="45700" anchor="t" anchorCtr="0">
            <a:normAutofit fontScale="70000" lnSpcReduction="20000"/>
          </a:bodyPr>
          <a:lstStyle/>
          <a:p>
            <a:pPr marL="0" lvl="0" indent="0" algn="l" rtl="0">
              <a:spcBef>
                <a:spcPts val="920"/>
              </a:spcBef>
              <a:spcAft>
                <a:spcPts val="0"/>
              </a:spcAft>
              <a:buClr>
                <a:srgbClr val="C8D3E0"/>
              </a:buClr>
              <a:buSzPct val="88888"/>
              <a:buNone/>
            </a:pPr>
            <a:r>
              <a:rPr lang="en-GB" sz="1800" b="1">
                <a:solidFill>
                  <a:srgbClr val="FFFFFF"/>
                </a:solidFill>
              </a:rPr>
              <a:t>Drashti morvadiya </a:t>
            </a:r>
            <a:endParaRPr sz="1800" b="1">
              <a:solidFill>
                <a:srgbClr val="FFFFFF"/>
              </a:solidFill>
            </a:endParaRPr>
          </a:p>
          <a:p>
            <a:pPr marL="0" lvl="0" indent="0" algn="l" rtl="0">
              <a:spcBef>
                <a:spcPts val="920"/>
              </a:spcBef>
              <a:spcAft>
                <a:spcPts val="0"/>
              </a:spcAft>
              <a:buClr>
                <a:srgbClr val="C8D3E0"/>
              </a:buClr>
              <a:buSzPct val="88888"/>
              <a:buNone/>
            </a:pPr>
            <a:r>
              <a:rPr lang="en-GB" sz="1800" b="1">
                <a:solidFill>
                  <a:srgbClr val="FFFFFF"/>
                </a:solidFill>
              </a:rPr>
              <a:t>Student id: 2531881</a:t>
            </a:r>
            <a:endParaRPr sz="1800" b="1">
              <a:solidFill>
                <a:srgbClr val="FFFFFF"/>
              </a:solidFill>
            </a:endParaRPr>
          </a:p>
          <a:p>
            <a:pPr marL="0" lvl="0" indent="0" algn="l" rtl="0">
              <a:spcBef>
                <a:spcPts val="920"/>
              </a:spcBef>
              <a:spcAft>
                <a:spcPts val="0"/>
              </a:spcAft>
              <a:buClr>
                <a:srgbClr val="C8D3E0"/>
              </a:buClr>
              <a:buSzPct val="88888"/>
              <a:buNone/>
            </a:pPr>
            <a:r>
              <a:rPr lang="en-GB" sz="1800" b="1">
                <a:solidFill>
                  <a:srgbClr val="FFFFFF"/>
                </a:solidFill>
              </a:rPr>
              <a:t>Module : Quality assurance and service improvement </a:t>
            </a:r>
            <a:endParaRPr sz="1800" b="1">
              <a:solidFill>
                <a:srgbClr val="FFFFFF"/>
              </a:solidFill>
            </a:endParaRPr>
          </a:p>
          <a:p>
            <a:pPr marL="0" lvl="0" indent="0" algn="l" rtl="0">
              <a:spcBef>
                <a:spcPts val="920"/>
              </a:spcBef>
              <a:spcAft>
                <a:spcPts val="0"/>
              </a:spcAft>
              <a:buClr>
                <a:srgbClr val="C8D3E0"/>
              </a:buClr>
              <a:buSzPct val="88888"/>
              <a:buNone/>
            </a:pPr>
            <a:r>
              <a:rPr lang="en-GB" sz="1800" b="1">
                <a:solidFill>
                  <a:srgbClr val="FFFFFF"/>
                </a:solidFill>
              </a:rPr>
              <a:t>Module code: LCHS7006</a:t>
            </a:r>
            <a:endParaRPr sz="1800" b="1">
              <a:solidFill>
                <a:srgbClr val="FFFFFF"/>
              </a:solidFill>
            </a:endParaRPr>
          </a:p>
          <a:p>
            <a:pPr marL="0" lvl="0" indent="0" algn="l" rtl="0">
              <a:spcBef>
                <a:spcPts val="920"/>
              </a:spcBef>
              <a:spcAft>
                <a:spcPts val="0"/>
              </a:spcAft>
              <a:buClr>
                <a:srgbClr val="C8D3E0"/>
              </a:buClr>
              <a:buSzPct val="88888"/>
              <a:buNone/>
            </a:pPr>
            <a:r>
              <a:rPr lang="en-GB" sz="1800" b="1">
                <a:solidFill>
                  <a:srgbClr val="FFFFFF"/>
                </a:solidFill>
              </a:rPr>
              <a:t>Professor: Dr. Fahad Khan</a:t>
            </a:r>
            <a:endParaRPr sz="1800" b="1">
              <a:solidFill>
                <a:srgbClr val="FFFFFF"/>
              </a:solidFill>
            </a:endParaRPr>
          </a:p>
          <a:p>
            <a:pPr marL="0" lvl="0" indent="0" algn="l" rtl="0">
              <a:spcBef>
                <a:spcPts val="920"/>
              </a:spcBef>
              <a:spcAft>
                <a:spcPts val="0"/>
              </a:spcAft>
              <a:buClr>
                <a:srgbClr val="C8D3E0"/>
              </a:buClr>
              <a:buSzPct val="88888"/>
              <a:buNone/>
            </a:pPr>
            <a:endParaRPr sz="1800" b="1">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57200" y="1143000"/>
            <a:ext cx="6309360" cy="516636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200" y="274320"/>
            <a:ext cx="11247120" cy="731520"/>
          </a:xfrm>
        </p:spPr>
        <p:txBody>
          <a:bodyPr wrap="square" lIns="45720" rIns="45720" anchor="ctr"/>
          <a:lstStyle/>
          <a:p>
            <a:pPr algn="l"/>
            <a:r>
              <a:rPr sz="3000" b="1" i="0">
                <a:solidFill>
                  <a:srgbClr val="142D4C"/>
                </a:solidFill>
                <a:latin typeface="Arial"/>
                <a:ea typeface="Arial"/>
                <a:cs typeface="Arial"/>
              </a:rPr>
              <a:t>Case Study Overview and Content</a:t>
            </a:r>
          </a:p>
        </p:txBody>
      </p:sp>
      <p:sp>
        <p:nvSpPr>
          <p:cNvPr id="3" name="Content Placeholder 2"/>
          <p:cNvSpPr>
            <a:spLocks noGrp="1"/>
          </p:cNvSpPr>
          <p:nvPr>
            <p:ph sz="half" idx="1"/>
          </p:nvPr>
        </p:nvSpPr>
        <p:spPr>
          <a:xfrm>
            <a:off x="594360" y="1234440"/>
            <a:ext cx="6035040" cy="4983480"/>
          </a:xfrm>
        </p:spPr>
        <p:txBody>
          <a:bodyPr wrap="square"/>
          <a:lstStyle/>
          <a:p>
            <a:pPr>
              <a:spcAft>
                <a:spcPts val="400"/>
              </a:spcAft>
            </a:pPr>
            <a:r>
              <a:rPr sz="1300" b="0" i="0">
                <a:solidFill>
                  <a:srgbClr val="222B36"/>
                </a:solidFill>
                <a:latin typeface="Arial"/>
                <a:ea typeface="Arial"/>
                <a:cs typeface="Arial"/>
              </a:rPr>
              <a:t>Countess of Chester Hospital, neonatal unit, June 2015-June 2016 (Level 2 unit with 16 cots; Thirlwall, 2026).</a:t>
            </a:r>
          </a:p>
          <a:p>
            <a:pPr>
              <a:spcAft>
                <a:spcPts val="400"/>
              </a:spcAft>
            </a:pPr>
            <a:r>
              <a:rPr sz="1300" b="0" i="0">
                <a:solidFill>
                  <a:srgbClr val="222B36"/>
                </a:solidFill>
                <a:latin typeface="Arial"/>
                <a:ea typeface="Arial"/>
                <a:cs typeface="Arial"/>
              </a:rPr>
              <a:t>Lucy Letby was convicted in murdering seven babies and trying to kill seven others (CCRC, 2025; Lawrence &amp; Conn, 2024).</a:t>
            </a:r>
          </a:p>
          <a:p>
            <a:pPr>
              <a:spcAft>
                <a:spcPts val="400"/>
              </a:spcAft>
            </a:pPr>
            <a:r>
              <a:rPr sz="1300" b="0" i="0">
                <a:solidFill>
                  <a:srgbClr val="222B36"/>
                </a:solidFill>
                <a:latin typeface="Arial"/>
                <a:ea typeface="Arial"/>
                <a:cs typeface="Arial"/>
              </a:rPr>
              <a:t>In this analysis, system failure is analysed but CCRC is reviewing the decisions (CCRC, 2026).</a:t>
            </a:r>
          </a:p>
          <a:p>
            <a:pPr>
              <a:spcAft>
                <a:spcPts val="400"/>
              </a:spcAft>
            </a:pPr>
            <a:r>
              <a:rPr sz="1300" b="0" i="0">
                <a:solidFill>
                  <a:srgbClr val="222B36"/>
                </a:solidFill>
                <a:latin typeface="Arial"/>
                <a:ea typeface="Arial"/>
                <a:cs typeface="Arial"/>
              </a:rPr>
              <a:t>Mortality: 8 deaths in 468 admissions in 2015, against 1-3 deaths a year (422-557 admissions) in 2010-2014 (Thirlwall, 2026).</a:t>
            </a:r>
          </a:p>
          <a:p>
            <a:pPr>
              <a:spcAft>
                <a:spcPts val="400"/>
              </a:spcAft>
            </a:pPr>
            <a:r>
              <a:rPr sz="1300" b="0" i="0">
                <a:solidFill>
                  <a:srgbClr val="222B36"/>
                </a:solidFill>
                <a:latin typeface="Arial"/>
                <a:ea typeface="Arial"/>
                <a:cs typeface="Arial"/>
              </a:rPr>
              <a:t>June 2015: first cluster of neonatal deaths (Lawrence &amp; Conn, 2024).</a:t>
            </a:r>
          </a:p>
          <a:p>
            <a:pPr>
              <a:spcAft>
                <a:spcPts val="400"/>
              </a:spcAft>
            </a:pPr>
            <a:r>
              <a:rPr sz="1300" b="0" i="0">
                <a:solidFill>
                  <a:srgbClr val="222B36"/>
                </a:solidFill>
                <a:latin typeface="Arial"/>
                <a:ea typeface="Arial"/>
                <a:cs typeface="Arial"/>
              </a:rPr>
              <a:t>May 2016: the concerns expressed by consultants were not met with precautionary measures.</a:t>
            </a:r>
          </a:p>
          <a:p>
            <a:pPr>
              <a:spcAft>
                <a:spcPts val="400"/>
              </a:spcAft>
            </a:pPr>
            <a:r>
              <a:rPr sz="1300" b="0" i="0">
                <a:solidFill>
                  <a:srgbClr val="222B36"/>
                </a:solidFill>
                <a:latin typeface="Arial"/>
                <a:ea typeface="Arial"/>
                <a:cs typeface="Arial"/>
              </a:rPr>
              <a:t>July 2016: downgrade of unit; Letby re-deployed.</a:t>
            </a:r>
          </a:p>
          <a:p>
            <a:pPr>
              <a:spcAft>
                <a:spcPts val="400"/>
              </a:spcAft>
            </a:pPr>
            <a:r>
              <a:rPr sz="1300" b="0" i="0">
                <a:solidFill>
                  <a:srgbClr val="222B36"/>
                </a:solidFill>
                <a:latin typeface="Arial"/>
                <a:ea typeface="Arial"/>
                <a:cs typeface="Arial"/>
              </a:rPr>
              <a:t>May 2017: police were eventually reached out to.</a:t>
            </a:r>
          </a:p>
          <a:p>
            <a:pPr>
              <a:spcAft>
                <a:spcPts val="400"/>
              </a:spcAft>
            </a:pPr>
            <a:r>
              <a:rPr sz="1300" b="0" i="0">
                <a:solidFill>
                  <a:srgbClr val="222B36"/>
                </a:solidFill>
                <a:latin typeface="Arial"/>
                <a:ea typeface="Arial"/>
                <a:cs typeface="Arial"/>
              </a:rPr>
              <a:t>July 2018: arrest. August 2023: conviction.</a:t>
            </a:r>
          </a:p>
          <a:p>
            <a:pPr>
              <a:spcAft>
                <a:spcPts val="400"/>
              </a:spcAft>
            </a:pPr>
            <a:r>
              <a:rPr sz="1300" b="0" i="0">
                <a:solidFill>
                  <a:srgbClr val="222B36"/>
                </a:solidFill>
                <a:latin typeface="Arial"/>
                <a:ea typeface="Arial"/>
                <a:cs typeface="Arial"/>
              </a:rPr>
              <a:t>September 2026: Thirlwall report is released (Thirlwall, 2026). It found "dysfunctional management and governance" and made 17 recommendations (Thirlwall Inquiry, 2026).</a:t>
            </a:r>
          </a:p>
          <a:p>
            <a:pPr>
              <a:spcAft>
                <a:spcPts val="400"/>
              </a:spcAft>
            </a:pPr>
            <a:r>
              <a:rPr sz="1300" b="0" i="0">
                <a:solidFill>
                  <a:srgbClr val="222B36"/>
                </a:solidFill>
                <a:latin typeface="Arial"/>
                <a:ea typeface="Arial"/>
                <a:cs typeface="Arial"/>
              </a:rPr>
              <a:t>Aim: Identify root causes, policy issues and their impact (Thirlwall, 2026).</a:t>
            </a:r>
          </a:p>
        </p:txBody>
      </p:sp>
      <p:sp>
        <p:nvSpPr>
          <p:cNvPr id="6" name="TextBox 5"/>
          <p:cNvSpPr txBox="1"/>
          <p:nvPr/>
        </p:nvSpPr>
        <p:spPr>
          <a:xfrm>
            <a:off x="7040880" y="1143000"/>
            <a:ext cx="4663440" cy="365760"/>
          </a:xfrm>
          <a:prstGeom prst="rect">
            <a:avLst/>
          </a:prstGeom>
          <a:noFill/>
        </p:spPr>
        <p:txBody>
          <a:bodyPr wrap="square" lIns="0" tIns="0" rIns="0" bIns="0" anchor="ctr">
            <a:spAutoFit/>
          </a:bodyPr>
          <a:lstStyle/>
          <a:p>
            <a:r>
              <a:rPr sz="1600" b="1" i="0">
                <a:solidFill>
                  <a:srgbClr val="0F8B8D"/>
                </a:solidFill>
                <a:latin typeface="Arial"/>
                <a:ea typeface="Arial"/>
                <a:cs typeface="Arial"/>
              </a:rPr>
              <a:t>Content table</a:t>
            </a:r>
          </a:p>
        </p:txBody>
      </p:sp>
      <p:graphicFrame>
        <p:nvGraphicFramePr>
          <p:cNvPr id="7" name="Table 6"/>
          <p:cNvGraphicFramePr>
            <a:graphicFrameLocks noGrp="1"/>
          </p:cNvGraphicFramePr>
          <p:nvPr/>
        </p:nvGraphicFramePr>
        <p:xfrm>
          <a:off x="7040880" y="1600200"/>
          <a:ext cx="4663440" cy="3200400"/>
        </p:xfrm>
        <a:graphic>
          <a:graphicData uri="http://schemas.openxmlformats.org/drawingml/2006/table">
            <a:tbl>
              <a:tblPr>
                <a:tableStyleId>{5940675A-B579-460E-94D1-54222C63F5DA}</a:tableStyleId>
              </a:tblPr>
              <a:tblGrid>
                <a:gridCol w="54864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2377440">
                  <a:extLst>
                    <a:ext uri="{9D8B030D-6E8A-4147-A177-3AD203B41FA5}">
                      <a16:colId xmlns:a16="http://schemas.microsoft.com/office/drawing/2014/main" val="20002"/>
                    </a:ext>
                  </a:extLst>
                </a:gridCol>
              </a:tblGrid>
              <a:tr h="457200">
                <a:tc>
                  <a:txBody>
                    <a:bodyPr/>
                    <a:lstStyle/>
                    <a:p>
                      <a:r>
                        <a:rPr sz="1100" b="1" i="0">
                          <a:solidFill>
                            <a:srgbClr val="FFFFFF"/>
                          </a:solidFill>
                          <a:latin typeface="Arial"/>
                          <a:ea typeface="Arial"/>
                          <a:cs typeface="Arial"/>
                        </a:rPr>
                        <a:t>No.</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Slide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Content</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extLst>
                  <a:ext uri="{0D108BD9-81ED-4DB2-BD59-A6C34878D82A}">
                    <a16:rowId xmlns:a16="http://schemas.microsoft.com/office/drawing/2014/main" val="10000"/>
                  </a:ext>
                </a:extLst>
              </a:tr>
              <a:tr h="457200">
                <a:tc>
                  <a:txBody>
                    <a:bodyPr/>
                    <a:lstStyle/>
                    <a:p>
                      <a:r>
                        <a:rPr sz="1100" b="0" i="0">
                          <a:solidFill>
                            <a:srgbClr val="222B36"/>
                          </a:solidFill>
                          <a:latin typeface="Arial"/>
                          <a:ea typeface="Arial"/>
                          <a:cs typeface="Arial"/>
                        </a:rPr>
                        <a:t>2</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Case study overview and content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Setting, outcome, mortality figures and timeline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1"/>
                  </a:ext>
                </a:extLst>
              </a:tr>
              <a:tr h="457200">
                <a:tc>
                  <a:txBody>
                    <a:bodyPr/>
                    <a:lstStyle/>
                    <a:p>
                      <a:r>
                        <a:rPr sz="1100" b="0" i="0">
                          <a:solidFill>
                            <a:srgbClr val="222B36"/>
                          </a:solidFill>
                          <a:latin typeface="Arial"/>
                          <a:ea typeface="Arial"/>
                          <a:cs typeface="Arial"/>
                        </a:rPr>
                        <a:t>3</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Swiss Cheese Model: diagram and explanation</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Reason's model with the hospital and NHS system as layers of defence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2"/>
                  </a:ext>
                </a:extLst>
              </a:tr>
              <a:tr h="457200">
                <a:tc>
                  <a:txBody>
                    <a:bodyPr/>
                    <a:lstStyle/>
                    <a:p>
                      <a:r>
                        <a:rPr sz="1100" b="0" i="0">
                          <a:solidFill>
                            <a:srgbClr val="222B36"/>
                          </a:solidFill>
                          <a:latin typeface="Arial"/>
                          <a:ea typeface="Arial"/>
                          <a:cs typeface="Arial"/>
                        </a:rPr>
                        <a:t>4</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Application of the Swiss Cheese Model</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Eight-layer table: function, hole, failure type, evidence; last row is the NHS system</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3"/>
                  </a:ext>
                </a:extLst>
              </a:tr>
              <a:tr h="457200">
                <a:tc>
                  <a:txBody>
                    <a:bodyPr/>
                    <a:lstStyle/>
                    <a:p>
                      <a:r>
                        <a:rPr sz="1100" b="0" i="0">
                          <a:solidFill>
                            <a:srgbClr val="222B36"/>
                          </a:solidFill>
                          <a:latin typeface="Arial"/>
                          <a:ea typeface="Arial"/>
                          <a:cs typeface="Arial"/>
                        </a:rPr>
                        <a:t>5</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Benchmarking gap</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Performance against national standards and benchmarks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4"/>
                  </a:ext>
                </a:extLst>
              </a:tr>
              <a:tr h="457200">
                <a:tc>
                  <a:txBody>
                    <a:bodyPr/>
                    <a:lstStyle/>
                    <a:p>
                      <a:r>
                        <a:rPr sz="1100" b="0" i="0">
                          <a:solidFill>
                            <a:srgbClr val="222B36"/>
                          </a:solidFill>
                          <a:latin typeface="Arial"/>
                          <a:ea typeface="Arial"/>
                          <a:cs typeface="Arial"/>
                        </a:rPr>
                        <a:t>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Component 2 report structure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Plan of the written report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5"/>
                  </a:ext>
                </a:extLst>
              </a:tr>
              <a:tr h="457200">
                <a:tc>
                  <a:txBody>
                    <a:bodyPr/>
                    <a:lstStyle/>
                    <a:p>
                      <a:r>
                        <a:rPr sz="1100" b="0" i="0">
                          <a:solidFill>
                            <a:srgbClr val="222B36"/>
                          </a:solidFill>
                          <a:latin typeface="Arial"/>
                          <a:ea typeface="Arial"/>
                          <a:cs typeface="Arial"/>
                        </a:rPr>
                        <a:t>7</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Acronyms and references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Jargon and open-access Harvard references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6"/>
                  </a:ext>
                </a:extLst>
              </a:tr>
            </a:tbl>
          </a:graphicData>
        </a:graphic>
      </p:graphicFrame>
      <p:sp>
        <p:nvSpPr>
          <p:cNvPr id="8" name="TextBox 7"/>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9" name="TextBox 8"/>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2</a:t>
            </a:fld>
            <a:endParaRPr lang="en-GB" sz="900">
              <a:solidFill>
                <a:srgbClr val="5A6775"/>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4297680" cy="6858000"/>
          </a:xfrm>
          <a:prstGeom prst="rect">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1828800" y="5029200"/>
            <a:ext cx="2377440" cy="2377440"/>
          </a:xfrm>
          <a:prstGeom prst="ellipse">
            <a:avLst/>
          </a:prstGeom>
          <a:solidFill>
            <a:srgbClr val="1C3B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3200400" y="5760720"/>
            <a:ext cx="822960" cy="822960"/>
          </a:xfrm>
          <a:prstGeom prst="ellipse">
            <a:avLst/>
          </a:prstGeom>
          <a:solidFill>
            <a:srgbClr val="0F8B8D">
              <a:alpha val="4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200" y="365760"/>
            <a:ext cx="3474720" cy="1463040"/>
          </a:xfrm>
        </p:spPr>
        <p:txBody>
          <a:bodyPr wrap="square" lIns="45720" rIns="45720" anchor="t"/>
          <a:lstStyle/>
          <a:p>
            <a:pPr algn="l"/>
            <a:r>
              <a:rPr sz="2600" b="1" i="0">
                <a:solidFill>
                  <a:srgbClr val="FFFFFF"/>
                </a:solidFill>
                <a:latin typeface="Arial"/>
                <a:ea typeface="Arial"/>
                <a:cs typeface="Arial"/>
              </a:rPr>
              <a:t>Swiss Cheese Model: Diagram and Explanation</a:t>
            </a:r>
          </a:p>
        </p:txBody>
      </p:sp>
      <p:sp>
        <p:nvSpPr>
          <p:cNvPr id="4" name="Text Placeholder 3"/>
          <p:cNvSpPr>
            <a:spLocks noGrp="1"/>
          </p:cNvSpPr>
          <p:nvPr>
            <p:ph type="body" sz="half" idx="2"/>
          </p:nvPr>
        </p:nvSpPr>
        <p:spPr>
          <a:xfrm>
            <a:off x="457200" y="2011680"/>
            <a:ext cx="3474720" cy="4206240"/>
          </a:xfrm>
        </p:spPr>
        <p:txBody>
          <a:bodyPr wrap="square"/>
          <a:lstStyle/>
          <a:p>
            <a:pPr marL="228600" indent="-228600">
              <a:spcAft>
                <a:spcPts val="800"/>
              </a:spcAft>
              <a:buClr>
                <a:srgbClr val="F2B04D"/>
              </a:buClr>
              <a:buFont typeface="Arial"/>
              <a:buChar char="•"/>
            </a:pPr>
            <a:r>
              <a:rPr sz="1300" b="0" i="0">
                <a:solidFill>
                  <a:srgbClr val="FFFFFF"/>
                </a:solidFill>
                <a:latin typeface="Arial"/>
                <a:ea typeface="Arial"/>
                <a:cs typeface="Arial"/>
              </a:rPr>
              <a:t>Reason model: organisations depend on hierarchical defences, all of which are flawed.</a:t>
            </a:r>
          </a:p>
          <a:p>
            <a:pPr marL="228600" indent="-228600">
              <a:spcAft>
                <a:spcPts val="800"/>
              </a:spcAft>
              <a:buClr>
                <a:srgbClr val="F2B04D"/>
              </a:buClr>
              <a:buFont typeface="Arial"/>
              <a:buChar char="•"/>
            </a:pPr>
            <a:r>
              <a:rPr sz="1300" b="0" i="0">
                <a:solidFill>
                  <a:srgbClr val="FFFFFF"/>
                </a:solidFill>
                <a:latin typeface="Arial"/>
                <a:ea typeface="Arial"/>
                <a:cs typeface="Arial"/>
              </a:rPr>
              <a:t>Active failures: sharp end care unsafe acts.</a:t>
            </a:r>
          </a:p>
          <a:p>
            <a:pPr marL="228600" indent="-228600">
              <a:spcAft>
                <a:spcPts val="800"/>
              </a:spcAft>
              <a:buClr>
                <a:srgbClr val="F2B04D"/>
              </a:buClr>
              <a:buFont typeface="Arial"/>
              <a:buChar char="•"/>
            </a:pPr>
            <a:r>
              <a:rPr sz="1300" b="0" i="0">
                <a:solidFill>
                  <a:srgbClr val="FFFFFF"/>
                </a:solidFill>
                <a:latin typeface="Arial"/>
                <a:ea typeface="Arial"/>
                <a:cs typeface="Arial"/>
              </a:rPr>
              <a:t>Latent conditions: governance, staffing, culture and policy weaknesses.</a:t>
            </a:r>
          </a:p>
          <a:p>
            <a:pPr marL="228600" indent="-228600">
              <a:spcAft>
                <a:spcPts val="800"/>
              </a:spcAft>
              <a:buClr>
                <a:srgbClr val="F2B04D"/>
              </a:buClr>
              <a:buFont typeface="Arial"/>
              <a:buChar char="•"/>
            </a:pPr>
            <a:r>
              <a:rPr sz="1300" b="0" i="0">
                <a:solidFill>
                  <a:srgbClr val="FFFFFF"/>
                </a:solidFill>
                <a:latin typeface="Arial"/>
                <a:ea typeface="Arial"/>
                <a:cs typeface="Arial"/>
              </a:rPr>
              <a:t>Damage is caused by holes matching (Wiegmann et al., 2022).</a:t>
            </a:r>
          </a:p>
          <a:p>
            <a:pPr marL="228600" indent="-228600">
              <a:spcAft>
                <a:spcPts val="800"/>
              </a:spcAft>
              <a:buClr>
                <a:srgbClr val="F2B04D"/>
              </a:buClr>
              <a:buFont typeface="Arial"/>
              <a:buChar char="•"/>
            </a:pPr>
            <a:r>
              <a:rPr sz="1300" b="0" i="0">
                <a:solidFill>
                  <a:srgbClr val="FFFFFF"/>
                </a:solidFill>
                <a:latin typeface="Arial"/>
                <a:ea typeface="Arial"/>
                <a:cs typeface="Arial"/>
              </a:rPr>
              <a:t>Why selected: the question discussed levels of organisation.</a:t>
            </a:r>
          </a:p>
          <a:p>
            <a:pPr marL="228600" indent="-228600">
              <a:spcAft>
                <a:spcPts val="800"/>
              </a:spcAft>
              <a:buClr>
                <a:srgbClr val="F2B04D"/>
              </a:buClr>
              <a:buFont typeface="Arial"/>
              <a:buChar char="•"/>
            </a:pPr>
            <a:r>
              <a:rPr sz="1300" b="0" i="0">
                <a:solidFill>
                  <a:srgbClr val="FFFFFF"/>
                </a:solidFill>
                <a:latin typeface="Arial"/>
                <a:ea typeface="Arial"/>
                <a:cs typeface="Arial"/>
              </a:rPr>
              <a:t>Critique: can simplify non-linear systems of complex systems.</a:t>
            </a:r>
          </a:p>
        </p:txBody>
      </p:sp>
      <p:pic>
        <p:nvPicPr>
          <p:cNvPr id="8" name="Picture 7" descr="image1.png"/>
          <p:cNvPicPr>
            <a:picLocks noChangeAspect="1"/>
          </p:cNvPicPr>
          <p:nvPr/>
        </p:nvPicPr>
        <p:blipFill>
          <a:blip r:embed="rId3"/>
          <a:stretch>
            <a:fillRect/>
          </a:stretch>
        </p:blipFill>
        <p:spPr>
          <a:xfrm>
            <a:off x="4526280" y="457200"/>
            <a:ext cx="7315200" cy="4791290"/>
          </a:xfrm>
          <a:prstGeom prst="rect">
            <a:avLst/>
          </a:prstGeom>
        </p:spPr>
      </p:pic>
      <p:sp>
        <p:nvSpPr>
          <p:cNvPr id="9" name="TextBox 8"/>
          <p:cNvSpPr txBox="1"/>
          <p:nvPr/>
        </p:nvSpPr>
        <p:spPr>
          <a:xfrm>
            <a:off x="4526280" y="5339930"/>
            <a:ext cx="7315200" cy="548640"/>
          </a:xfrm>
          <a:prstGeom prst="rect">
            <a:avLst/>
          </a:prstGeom>
          <a:noFill/>
        </p:spPr>
        <p:txBody>
          <a:bodyPr wrap="square" lIns="0" tIns="0" rIns="0" bIns="0" anchor="t">
            <a:spAutoFit/>
          </a:bodyPr>
          <a:lstStyle/>
          <a:p>
            <a:r>
              <a:rPr sz="1000" b="1" i="0">
                <a:solidFill>
                  <a:srgbClr val="5A6775"/>
                </a:solidFill>
                <a:latin typeface="Arial"/>
                <a:ea typeface="Arial"/>
                <a:cs typeface="Arial"/>
              </a:rPr>
              <a:t>Figure 1: Swiss Cheese Model applied to the Countess of Chester neonatal unit (self-created, based on Wiegmann et al., 2022 and Thirlwall, 2026)</a:t>
            </a:r>
          </a:p>
        </p:txBody>
      </p:sp>
      <p:sp>
        <p:nvSpPr>
          <p:cNvPr id="10" name="TextBox 9"/>
          <p:cNvSpPr txBox="1"/>
          <p:nvPr/>
        </p:nvSpPr>
        <p:spPr>
          <a:xfrm>
            <a:off x="4526280" y="6473952"/>
            <a:ext cx="64008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11" name="TextBox 10"/>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3</a:t>
            </a:fld>
            <a:endParaRPr lang="en-GB" sz="900">
              <a:solidFill>
                <a:srgbClr val="5A6775"/>
              </a:solidFill>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11247120" cy="731520"/>
          </a:xfrm>
        </p:spPr>
        <p:txBody>
          <a:bodyPr wrap="square" lIns="45720" rIns="45720" anchor="ctr"/>
          <a:lstStyle/>
          <a:p>
            <a:pPr algn="l"/>
            <a:r>
              <a:rPr sz="2800" b="1" i="0">
                <a:solidFill>
                  <a:srgbClr val="142D4C"/>
                </a:solidFill>
                <a:latin typeface="Arial"/>
                <a:ea typeface="Arial"/>
                <a:cs typeface="Arial"/>
              </a:rPr>
              <a:t>The Application of the Swiss Cheese Model (1 of 2)</a:t>
            </a:r>
          </a:p>
        </p:txBody>
      </p:sp>
      <p:graphicFrame>
        <p:nvGraphicFramePr>
          <p:cNvPr id="3" name="Table 2"/>
          <p:cNvGraphicFramePr>
            <a:graphicFrameLocks noGrp="1"/>
          </p:cNvGraphicFramePr>
          <p:nvPr/>
        </p:nvGraphicFramePr>
        <p:xfrm>
          <a:off x="457200" y="1143000"/>
          <a:ext cx="11247120" cy="1371600"/>
        </p:xfrm>
        <a:graphic>
          <a:graphicData uri="http://schemas.openxmlformats.org/drawingml/2006/table">
            <a:tbl>
              <a:tblPr>
                <a:tableStyleId>{5940675A-B579-460E-94D1-54222C63F5DA}</a:tableStyleId>
              </a:tblPr>
              <a:tblGrid>
                <a:gridCol w="1325880">
                  <a:extLst>
                    <a:ext uri="{9D8B030D-6E8A-4147-A177-3AD203B41FA5}">
                      <a16:colId xmlns:a16="http://schemas.microsoft.com/office/drawing/2014/main" val="20000"/>
                    </a:ext>
                  </a:extLst>
                </a:gridCol>
                <a:gridCol w="1965960">
                  <a:extLst>
                    <a:ext uri="{9D8B030D-6E8A-4147-A177-3AD203B41FA5}">
                      <a16:colId xmlns:a16="http://schemas.microsoft.com/office/drawing/2014/main" val="20001"/>
                    </a:ext>
                  </a:extLst>
                </a:gridCol>
                <a:gridCol w="4343400">
                  <a:extLst>
                    <a:ext uri="{9D8B030D-6E8A-4147-A177-3AD203B41FA5}">
                      <a16:colId xmlns:a16="http://schemas.microsoft.com/office/drawing/2014/main" val="20002"/>
                    </a:ext>
                  </a:extLst>
                </a:gridCol>
                <a:gridCol w="2331720">
                  <a:extLst>
                    <a:ext uri="{9D8B030D-6E8A-4147-A177-3AD203B41FA5}">
                      <a16:colId xmlns:a16="http://schemas.microsoft.com/office/drawing/2014/main" val="20003"/>
                    </a:ext>
                  </a:extLst>
                </a:gridCol>
                <a:gridCol w="1280160">
                  <a:extLst>
                    <a:ext uri="{9D8B030D-6E8A-4147-A177-3AD203B41FA5}">
                      <a16:colId xmlns:a16="http://schemas.microsoft.com/office/drawing/2014/main" val="20004"/>
                    </a:ext>
                  </a:extLst>
                </a:gridCol>
              </a:tblGrid>
              <a:tr h="274320">
                <a:tc>
                  <a:txBody>
                    <a:bodyPr/>
                    <a:lstStyle/>
                    <a:p>
                      <a:r>
                        <a:rPr sz="1100" b="1" i="0">
                          <a:solidFill>
                            <a:srgbClr val="FFFFFF"/>
                          </a:solidFill>
                          <a:latin typeface="Arial"/>
                          <a:ea typeface="Arial"/>
                          <a:cs typeface="Arial"/>
                        </a:rPr>
                        <a:t>Layer of defence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Intended function</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Hole (weakness)</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Failure type and consequence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Evidence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extLst>
                  <a:ext uri="{0D108BD9-81ED-4DB2-BD59-A6C34878D82A}">
                    <a16:rowId xmlns:a16="http://schemas.microsoft.com/office/drawing/2014/main" val="10000"/>
                  </a:ext>
                </a:extLst>
              </a:tr>
              <a:tr h="274320">
                <a:tc>
                  <a:txBody>
                    <a:bodyPr/>
                    <a:lstStyle/>
                    <a:p>
                      <a:r>
                        <a:rPr sz="1100" b="0" i="0">
                          <a:solidFill>
                            <a:srgbClr val="222B36"/>
                          </a:solidFill>
                          <a:latin typeface="Arial"/>
                          <a:ea typeface="Arial"/>
                          <a:cs typeface="Arial"/>
                        </a:rPr>
                        <a:t>1. Board and clinical governance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Scrutinise mortality and quality and give executives assurance that services are safe through regular reporting and challenge.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No baby death reports reached the Board. Paediatrics lost its clinical director after the 2009 reorganisation, so the service had no voice at Board level; senior managers rarely visited the unit; a 2014 request for two more consultants was refused (Thirlwall, 2026). Mortality reached 8 deaths in 468 admissions in 2015 yet the Board did not routinely receive the figures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Latent condition. The Board could not see the cluster, so every later layer lost its trigger to act.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Thirlwall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1"/>
                  </a:ext>
                </a:extLst>
              </a:tr>
              <a:tr h="274320">
                <a:tc>
                  <a:txBody>
                    <a:bodyPr/>
                    <a:lstStyle/>
                    <a:p>
                      <a:r>
                        <a:rPr sz="1100" b="0" i="0">
                          <a:solidFill>
                            <a:srgbClr val="222B36"/>
                          </a:solidFill>
                          <a:latin typeface="Arial"/>
                          <a:ea typeface="Arial"/>
                          <a:cs typeface="Arial"/>
                        </a:rPr>
                        <a:t>2. Incident and risk management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Detects clusters; escalates risk, so that unusual deaths are linked, investigated and placed on the risk register.</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Deaths reviewed individually; reputation scored above safety. No risk-register entry was made until July 2016, and reputational risk was scored above patient safety risk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Latent condition (culture of reputation protection). Signals existed but were never combined into a pattern.</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Thirlwall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2"/>
                  </a:ext>
                </a:extLst>
              </a:tr>
              <a:tr h="274320">
                <a:tc>
                  <a:txBody>
                    <a:bodyPr/>
                    <a:lstStyle/>
                    <a:p>
                      <a:r>
                        <a:rPr sz="1100" b="0" i="0">
                          <a:solidFill>
                            <a:srgbClr val="222B36"/>
                          </a:solidFill>
                          <a:latin typeface="Arial"/>
                          <a:ea typeface="Arial"/>
                          <a:cs typeface="Arial"/>
                        </a:rPr>
                        <a:t>3. Internal and external reviews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Explain deaths independently and test whether clinical care or another cause explains them.</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Reviews never tested deliberate harm. The Royal College of Paediatrics and Child Health accepted that its service review could not address the consultants' concerns and should never have been undertaken (Thirlwall Inquiry,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Latent condition. No review was designed to ask the key question, so explanations were incomplete.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Thirlwall (2026); Lawrence &amp; Conn (2024); Thirlwall Inquiry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3"/>
                  </a:ext>
                </a:extLst>
              </a:tr>
              <a:tr h="274320">
                <a:tc>
                  <a:txBody>
                    <a:bodyPr/>
                    <a:lstStyle/>
                    <a:p>
                      <a:r>
                        <a:rPr sz="1100" b="0" i="0">
                          <a:solidFill>
                            <a:srgbClr val="222B36"/>
                          </a:solidFill>
                          <a:latin typeface="Arial"/>
                          <a:ea typeface="Arial"/>
                          <a:cs typeface="Arial"/>
                        </a:rPr>
                        <a:t>4. Safeguarding policy and training</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Act on suspicion of harm by moving a concern into a child-protection and police pathway.</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Training ignored staff harming children; first referral March 2018. The safeguarding policy did not mention deliberate harm by a staff member, and there is still no NHS-wide protocol for it (Thirlwall Inquiry,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Latent condition. With no recognised pathway, nothing obliged managers to escalate; the Inquiry's message is that suspicion is enough (UK Government,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Thirlwall (2026); Thirlwall Inquiry (2026); UK Government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4"/>
                  </a:ext>
                </a:extLst>
              </a:tr>
            </a:tbl>
          </a:graphicData>
        </a:graphic>
      </p:graphicFrame>
      <p:sp>
        <p:nvSpPr>
          <p:cNvPr id="4" name="TextBox 3"/>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5" name="TextBox 4"/>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4</a:t>
            </a:fld>
            <a:endParaRPr lang="en-GB" sz="900">
              <a:solidFill>
                <a:srgbClr val="5A6775"/>
              </a:solid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11247120" cy="731520"/>
          </a:xfrm>
        </p:spPr>
        <p:txBody>
          <a:bodyPr wrap="square" lIns="45720" rIns="45720" anchor="ctr"/>
          <a:lstStyle/>
          <a:p>
            <a:pPr algn="l"/>
            <a:r>
              <a:rPr sz="2800" b="1" i="0">
                <a:solidFill>
                  <a:srgbClr val="142D4C"/>
                </a:solidFill>
                <a:latin typeface="Arial"/>
                <a:ea typeface="Arial"/>
                <a:cs typeface="Arial"/>
              </a:rPr>
              <a:t>The Application of the Swiss Cheese Model (2 of 2)</a:t>
            </a:r>
          </a:p>
        </p:txBody>
      </p:sp>
      <p:graphicFrame>
        <p:nvGraphicFramePr>
          <p:cNvPr id="3" name="Table 2"/>
          <p:cNvGraphicFramePr>
            <a:graphicFrameLocks noGrp="1"/>
          </p:cNvGraphicFramePr>
          <p:nvPr/>
        </p:nvGraphicFramePr>
        <p:xfrm>
          <a:off x="457200" y="1143000"/>
          <a:ext cx="11247120" cy="1371600"/>
        </p:xfrm>
        <a:graphic>
          <a:graphicData uri="http://schemas.openxmlformats.org/drawingml/2006/table">
            <a:tbl>
              <a:tblPr>
                <a:tableStyleId>{5940675A-B579-460E-94D1-54222C63F5DA}</a:tableStyleId>
              </a:tblPr>
              <a:tblGrid>
                <a:gridCol w="1325880">
                  <a:extLst>
                    <a:ext uri="{9D8B030D-6E8A-4147-A177-3AD203B41FA5}">
                      <a16:colId xmlns:a16="http://schemas.microsoft.com/office/drawing/2014/main" val="20000"/>
                    </a:ext>
                  </a:extLst>
                </a:gridCol>
                <a:gridCol w="1965960">
                  <a:extLst>
                    <a:ext uri="{9D8B030D-6E8A-4147-A177-3AD203B41FA5}">
                      <a16:colId xmlns:a16="http://schemas.microsoft.com/office/drawing/2014/main" val="20001"/>
                    </a:ext>
                  </a:extLst>
                </a:gridCol>
                <a:gridCol w="4343400">
                  <a:extLst>
                    <a:ext uri="{9D8B030D-6E8A-4147-A177-3AD203B41FA5}">
                      <a16:colId xmlns:a16="http://schemas.microsoft.com/office/drawing/2014/main" val="20002"/>
                    </a:ext>
                  </a:extLst>
                </a:gridCol>
                <a:gridCol w="2331720">
                  <a:extLst>
                    <a:ext uri="{9D8B030D-6E8A-4147-A177-3AD203B41FA5}">
                      <a16:colId xmlns:a16="http://schemas.microsoft.com/office/drawing/2014/main" val="20003"/>
                    </a:ext>
                  </a:extLst>
                </a:gridCol>
                <a:gridCol w="1280160">
                  <a:extLst>
                    <a:ext uri="{9D8B030D-6E8A-4147-A177-3AD203B41FA5}">
                      <a16:colId xmlns:a16="http://schemas.microsoft.com/office/drawing/2014/main" val="20004"/>
                    </a:ext>
                  </a:extLst>
                </a:gridCol>
              </a:tblGrid>
              <a:tr h="274320">
                <a:tc>
                  <a:txBody>
                    <a:bodyPr/>
                    <a:lstStyle/>
                    <a:p>
                      <a:r>
                        <a:rPr sz="1100" b="1" i="0">
                          <a:solidFill>
                            <a:srgbClr val="FFFFFF"/>
                          </a:solidFill>
                          <a:latin typeface="Arial"/>
                          <a:ea typeface="Arial"/>
                          <a:cs typeface="Arial"/>
                        </a:rPr>
                        <a:t>Layer of defence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Intended function</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Hole (weakness)</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Failure type and consequence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tc>
                  <a:txBody>
                    <a:bodyPr/>
                    <a:lstStyle/>
                    <a:p>
                      <a:r>
                        <a:rPr sz="1100" b="1" i="0">
                          <a:solidFill>
                            <a:srgbClr val="FFFFFF"/>
                          </a:solidFill>
                          <a:latin typeface="Arial"/>
                          <a:ea typeface="Arial"/>
                          <a:cs typeface="Arial"/>
                        </a:rPr>
                        <a:t>Evidence</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142D4C"/>
                    </a:solidFill>
                  </a:tcPr>
                </a:tc>
                <a:extLst>
                  <a:ext uri="{0D108BD9-81ED-4DB2-BD59-A6C34878D82A}">
                    <a16:rowId xmlns:a16="http://schemas.microsoft.com/office/drawing/2014/main" val="10000"/>
                  </a:ext>
                </a:extLst>
              </a:tr>
              <a:tr h="274320">
                <a:tc>
                  <a:txBody>
                    <a:bodyPr/>
                    <a:lstStyle/>
                    <a:p>
                      <a:r>
                        <a:rPr sz="1100" b="0" i="0">
                          <a:solidFill>
                            <a:srgbClr val="222B36"/>
                          </a:solidFill>
                          <a:latin typeface="Arial"/>
                          <a:ea typeface="Arial"/>
                          <a:cs typeface="Arial"/>
                        </a:rPr>
                        <a:t>5. Regulatory oversight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Inspect and challenge providers independently of the trust's own account of itself.</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Six months' notice; inspectors lacked mortality data. The Countess had a good reputation with NHS England and the CQC beforehand (Thirlwall, 2026). Nationally, CQC carried out about 7,000 inspections and assessments in 2023-24 against more than 16,000 in 2019-20 (Dash, 2024; Society of Radiographers, 2024).</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Latent condition (external layer). Assurance rested on self-assessment, so the outer defence could not detect the pattern.</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Thirlwall (2026); Dash (2024); Society of Radiographers (2024)</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1"/>
                  </a:ext>
                </a:extLst>
              </a:tr>
              <a:tr h="274320">
                <a:tc>
                  <a:txBody>
                    <a:bodyPr/>
                    <a:lstStyle/>
                    <a:p>
                      <a:r>
                        <a:rPr sz="1100" b="0" i="0">
                          <a:solidFill>
                            <a:srgbClr val="222B36"/>
                          </a:solidFill>
                          <a:latin typeface="Arial"/>
                          <a:ea typeface="Arial"/>
                          <a:cs typeface="Arial"/>
                        </a:rPr>
                        <a:t>6. Speaking up</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Protect staff raising concerns so that those holding the best information are heard.</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Consultants faced grievance and pressure. Clinicians were investigated within Letby's grievance process and three consultants were told to apologise to her (Thirlwall Inquiry, 2026). Nationally, 71.5% of staff feel safe raising unsafe clinical practice and 56.8% believe the organisation will act (National Guardian's Office, 2025).</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Latent condition (culture). The people who noticed the problem were silenced, removing the layer that catches what others miss.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Thirlwall (2026); Hanratty &amp; Griffiths (2026); Thirlwall Inquiry (2026); National Guardian's Office (2025)</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2"/>
                  </a:ext>
                </a:extLst>
              </a:tr>
              <a:tr h="274320">
                <a:tc>
                  <a:txBody>
                    <a:bodyPr/>
                    <a:lstStyle/>
                    <a:p>
                      <a:r>
                        <a:rPr sz="1100" b="0" i="0">
                          <a:solidFill>
                            <a:srgbClr val="222B36"/>
                          </a:solidFill>
                          <a:latin typeface="Arial"/>
                          <a:ea typeface="Arial"/>
                          <a:cs typeface="Arial"/>
                        </a:rPr>
                        <a:t>7. Candour and family involvement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Inform families openly so that parents can question care and act as an outside check.</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Parents told only after the 2018 arrest. Consent was not obtained before records were shared with external experts, and parents learned of reviews and mortality figures through the press (Thirlwall Inquiry,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Latent condition. The last informal defence, the family, was removed, so nobody outside the institution could challenge its account.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100" b="0" i="0">
                          <a:solidFill>
                            <a:srgbClr val="222B36"/>
                          </a:solidFill>
                          <a:latin typeface="Arial"/>
                          <a:ea typeface="Arial"/>
                          <a:cs typeface="Arial"/>
                        </a:rPr>
                        <a:t>Thirlwall (2026); Thirlwall Inquiry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3"/>
                  </a:ext>
                </a:extLst>
              </a:tr>
              <a:tr h="274320">
                <a:tc>
                  <a:txBody>
                    <a:bodyPr/>
                    <a:lstStyle/>
                    <a:p>
                      <a:r>
                        <a:rPr sz="1100" b="1" i="0">
                          <a:solidFill>
                            <a:srgbClr val="222B36"/>
                          </a:solidFill>
                          <a:latin typeface="Arial"/>
                          <a:ea typeface="Arial"/>
                          <a:cs typeface="Arial"/>
                        </a:rPr>
                        <a:t>8. NHS system (national level)</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Set national standards, regulate people as well as organisations, and make sure lessons from earlier inquiries are implemented in every trust.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No NHS-wide protocol for suspected deliberate harm (Thirlwall Inquiry, 2026). Managers are the only significant NHS workforce group without statutory regulation and cannot be barred (BMA, 2026); a barring scheme will come only "as soon as Parliamentary time allows" (UK Government, 2026). Most recommendations from NHS inquiries over three decades were not implemented, and the 2025 Freedom to Speak Up score was at a five-year low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Latent condition at the outermost layer. The same holes exist in other trusts, so harm could recur elsewhere; national action (an NHS England protocol, manager barring) is needed alongside trust action.</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100" b="0" i="0">
                          <a:solidFill>
                            <a:srgbClr val="222B36"/>
                          </a:solidFill>
                          <a:latin typeface="Arial"/>
                          <a:ea typeface="Arial"/>
                          <a:cs typeface="Arial"/>
                        </a:rPr>
                        <a:t>BMA (2026); UK Government (2026); Hanratty &amp; Griffiths (2026); Thirlwall Inquiry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4"/>
                  </a:ext>
                </a:extLst>
              </a:tr>
            </a:tbl>
          </a:graphicData>
        </a:graphic>
      </p:graphicFrame>
      <p:sp>
        <p:nvSpPr>
          <p:cNvPr id="4" name="TextBox 3"/>
          <p:cNvSpPr txBox="1"/>
          <p:nvPr/>
        </p:nvSpPr>
        <p:spPr>
          <a:xfrm>
            <a:off x="457200" y="6126480"/>
            <a:ext cx="11247120" cy="274320"/>
          </a:xfrm>
          <a:prstGeom prst="rect">
            <a:avLst/>
          </a:prstGeom>
          <a:noFill/>
        </p:spPr>
        <p:txBody>
          <a:bodyPr wrap="square" lIns="0" tIns="0" rIns="0" bIns="0" anchor="t">
            <a:spAutoFit/>
          </a:bodyPr>
          <a:lstStyle/>
          <a:p>
            <a:r>
              <a:rPr sz="1000" b="1" i="0">
                <a:solidFill>
                  <a:srgbClr val="5A6775"/>
                </a:solidFill>
                <a:latin typeface="Arial"/>
                <a:ea typeface="Arial"/>
                <a:cs typeface="Arial"/>
              </a:rPr>
              <a:t>Table: Application of Swiss Cheese Model (eight layers; the final row is the NHS system)</a:t>
            </a:r>
          </a:p>
        </p:txBody>
      </p:sp>
      <p:sp>
        <p:nvSpPr>
          <p:cNvPr id="5" name="TextBox 4"/>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6" name="TextBox 5"/>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5</a:t>
            </a:fld>
            <a:endParaRPr lang="en-GB" sz="900">
              <a:solidFill>
                <a:srgbClr val="5A6775"/>
              </a:solidFill>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1695" cy="1051560"/>
          </a:xfrm>
          <a:prstGeom prst="rect">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10607040" y="-548640"/>
            <a:ext cx="1645920" cy="1645920"/>
          </a:xfrm>
          <a:prstGeom prst="ellipse">
            <a:avLst/>
          </a:prstGeom>
          <a:solidFill>
            <a:srgbClr val="1C3B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11247120" y="411480"/>
            <a:ext cx="457200" cy="457200"/>
          </a:xfrm>
          <a:prstGeom prst="ellipse">
            <a:avLst/>
          </a:prstGeom>
          <a:solidFill>
            <a:srgbClr val="0F8B8D">
              <a:alpha val="6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200" y="182880"/>
            <a:ext cx="10058400" cy="731520"/>
          </a:xfrm>
        </p:spPr>
        <p:txBody>
          <a:bodyPr wrap="square" lIns="45720" rIns="45720" anchor="ctr"/>
          <a:lstStyle/>
          <a:p>
            <a:pPr algn="l"/>
            <a:r>
              <a:rPr sz="2600" b="1" i="0">
                <a:solidFill>
                  <a:srgbClr val="FFFFFF"/>
                </a:solidFill>
                <a:latin typeface="Arial"/>
                <a:ea typeface="Arial"/>
                <a:cs typeface="Arial"/>
              </a:rPr>
              <a:t>The Benchmarking Gap: National Standards Unmet (1 of 2)</a:t>
            </a:r>
          </a:p>
        </p:txBody>
      </p:sp>
      <p:graphicFrame>
        <p:nvGraphicFramePr>
          <p:cNvPr id="6" name="Table 5"/>
          <p:cNvGraphicFramePr>
            <a:graphicFrameLocks noGrp="1"/>
          </p:cNvGraphicFramePr>
          <p:nvPr/>
        </p:nvGraphicFramePr>
        <p:xfrm>
          <a:off x="457200" y="1325880"/>
          <a:ext cx="11247120" cy="1097280"/>
        </p:xfrm>
        <a:graphic>
          <a:graphicData uri="http://schemas.openxmlformats.org/drawingml/2006/table">
            <a:tbl>
              <a:tblPr>
                <a:tableStyleId>{5940675A-B579-460E-94D1-54222C63F5DA}</a:tableStyleId>
              </a:tblPr>
              <a:tblGrid>
                <a:gridCol w="1737360">
                  <a:extLst>
                    <a:ext uri="{9D8B030D-6E8A-4147-A177-3AD203B41FA5}">
                      <a16:colId xmlns:a16="http://schemas.microsoft.com/office/drawing/2014/main" val="20000"/>
                    </a:ext>
                  </a:extLst>
                </a:gridCol>
                <a:gridCol w="3383280">
                  <a:extLst>
                    <a:ext uri="{9D8B030D-6E8A-4147-A177-3AD203B41FA5}">
                      <a16:colId xmlns:a16="http://schemas.microsoft.com/office/drawing/2014/main" val="20001"/>
                    </a:ext>
                  </a:extLst>
                </a:gridCol>
                <a:gridCol w="384048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274320">
                <a:tc>
                  <a:txBody>
                    <a:bodyPr/>
                    <a:lstStyle/>
                    <a:p>
                      <a:r>
                        <a:rPr sz="1250" b="1" i="0">
                          <a:solidFill>
                            <a:srgbClr val="FFFFFF"/>
                          </a:solidFill>
                          <a:latin typeface="Arial"/>
                          <a:ea typeface="Arial"/>
                          <a:cs typeface="Arial"/>
                        </a:rPr>
                        <a:t>Indicator</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tc>
                  <a:txBody>
                    <a:bodyPr/>
                    <a:lstStyle/>
                    <a:p>
                      <a:r>
                        <a:rPr sz="1250" b="1" i="0">
                          <a:solidFill>
                            <a:srgbClr val="FFFFFF"/>
                          </a:solidFill>
                          <a:latin typeface="Arial"/>
                          <a:ea typeface="Arial"/>
                          <a:cs typeface="Arial"/>
                        </a:rPr>
                        <a:t>National standard / benchmark</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tc>
                  <a:txBody>
                    <a:bodyPr/>
                    <a:lstStyle/>
                    <a:p>
                      <a:r>
                        <a:rPr sz="1250" b="1" i="0">
                          <a:solidFill>
                            <a:srgbClr val="FFFFFF"/>
                          </a:solidFill>
                          <a:latin typeface="Arial"/>
                          <a:ea typeface="Arial"/>
                          <a:cs typeface="Arial"/>
                        </a:rPr>
                        <a:t>Performance at the Countess and in the NHS</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tc>
                  <a:txBody>
                    <a:bodyPr/>
                    <a:lstStyle/>
                    <a:p>
                      <a:r>
                        <a:rPr sz="1250" b="1" i="0">
                          <a:solidFill>
                            <a:srgbClr val="FFFFFF"/>
                          </a:solidFill>
                          <a:latin typeface="Arial"/>
                          <a:ea typeface="Arial"/>
                          <a:cs typeface="Arial"/>
                        </a:rPr>
                        <a:t>Gap (benchmark overview)</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extLst>
                  <a:ext uri="{0D108BD9-81ED-4DB2-BD59-A6C34878D82A}">
                    <a16:rowId xmlns:a16="http://schemas.microsoft.com/office/drawing/2014/main" val="10000"/>
                  </a:ext>
                </a:extLst>
              </a:tr>
              <a:tr h="274320">
                <a:tc>
                  <a:txBody>
                    <a:bodyPr/>
                    <a:lstStyle/>
                    <a:p>
                      <a:r>
                        <a:rPr sz="1250" b="1" i="0">
                          <a:solidFill>
                            <a:srgbClr val="222B36"/>
                          </a:solidFill>
                          <a:latin typeface="Arial"/>
                          <a:ea typeface="Arial"/>
                          <a:cs typeface="Arial"/>
                        </a:rPr>
                        <a:t>1. Board monitoring of baby deaths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Every baby death visible to the Board with an escalation route; Thirlwall Recommendation 6 requires effective Board-level monitoring in all trusts by 31 March 2027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8 deaths in 468 admissions in 2015 (1.7%) against 12 in 2,509 admissions in 2010-2014 (0.5%); the Board did not routinely receive the information (Thirlwall,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Mortality about 3.6 times the earlier rate (author's calculation from Thirlwall, 2026) with no Board visibility.</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1"/>
                  </a:ext>
                </a:extLst>
              </a:tr>
              <a:tr h="274320">
                <a:tc>
                  <a:txBody>
                    <a:bodyPr/>
                    <a:lstStyle/>
                    <a:p>
                      <a:r>
                        <a:rPr sz="1250" b="1" i="0">
                          <a:solidFill>
                            <a:srgbClr val="222B36"/>
                          </a:solidFill>
                          <a:latin typeface="Arial"/>
                          <a:ea typeface="Arial"/>
                          <a:cs typeface="Arial"/>
                        </a:rPr>
                        <a:t>2. Safeguarding against deliberate harm</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250" b="0" i="0">
                          <a:solidFill>
                            <a:srgbClr val="222B36"/>
                          </a:solidFill>
                          <a:latin typeface="Arial"/>
                          <a:ea typeface="Arial"/>
                          <a:cs typeface="Arial"/>
                        </a:rPr>
                        <a:t>No NHS-wide protocol exists; the Inquiry recommends a protocol, safeguarding training for all staff and Board members and contract changes by 31 March 2027 (Thirlwall Inquiry,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250" b="0" i="0">
                          <a:solidFill>
                            <a:srgbClr val="222B36"/>
                          </a:solidFill>
                          <a:latin typeface="Arial"/>
                          <a:ea typeface="Arial"/>
                          <a:cs typeface="Arial"/>
                        </a:rPr>
                        <a:t>Hospital policy did not mention deliberate harm by staff; police were contacted in May 2017, almost a year after the consultants' concerns of May 2016 (Thirlwall,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250" b="0" i="0">
                          <a:solidFill>
                            <a:srgbClr val="222B36"/>
                          </a:solidFill>
                          <a:latin typeface="Arial"/>
                          <a:ea typeface="Arial"/>
                          <a:cs typeface="Arial"/>
                        </a:rPr>
                        <a:t>No standard to measure against: the benchmark is a recommendation not yet implemented.</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2"/>
                  </a:ext>
                </a:extLst>
              </a:tr>
              <a:tr h="274320">
                <a:tc>
                  <a:txBody>
                    <a:bodyPr/>
                    <a:lstStyle/>
                    <a:p>
                      <a:r>
                        <a:rPr sz="1250" b="1" i="0">
                          <a:solidFill>
                            <a:srgbClr val="222B36"/>
                          </a:solidFill>
                          <a:latin typeface="Arial"/>
                          <a:ea typeface="Arial"/>
                          <a:cs typeface="Arial"/>
                        </a:rPr>
                        <a:t>3. Speaking up</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Workers protected from victimisation and organisations able to show that concerns lead to action (National Guardian's Office, 2025).</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Countess: consultants investigated within Letby's grievance process; three told to apologise (Thirlwall Inquiry, 2026). England: 71.5% feel safe raising unsafe practice; 56.8% believe the organisation will act (National Guardian's Office, 2025).</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About 4 in 10 staff do not believe the organisation will act; the 2025 Freedom to Speak Up score was at a five-year low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3"/>
                  </a:ext>
                </a:extLst>
              </a:tr>
            </a:tbl>
          </a:graphicData>
        </a:graphic>
      </p:graphicFrame>
      <p:sp>
        <p:nvSpPr>
          <p:cNvPr id="7" name="TextBox 6"/>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8" name="TextBox 7"/>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6</a:t>
            </a:fld>
            <a:endParaRPr lang="en-GB" sz="900">
              <a:solidFill>
                <a:srgbClr val="5A6775"/>
              </a:solidFill>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1695" cy="1051560"/>
          </a:xfrm>
          <a:prstGeom prst="rect">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10607040" y="-548640"/>
            <a:ext cx="1645920" cy="1645920"/>
          </a:xfrm>
          <a:prstGeom prst="ellipse">
            <a:avLst/>
          </a:prstGeom>
          <a:solidFill>
            <a:srgbClr val="1C3B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11247120" y="411480"/>
            <a:ext cx="457200" cy="457200"/>
          </a:xfrm>
          <a:prstGeom prst="ellipse">
            <a:avLst/>
          </a:prstGeom>
          <a:solidFill>
            <a:srgbClr val="0F8B8D">
              <a:alpha val="6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200" y="182880"/>
            <a:ext cx="10058400" cy="731520"/>
          </a:xfrm>
        </p:spPr>
        <p:txBody>
          <a:bodyPr wrap="square" lIns="45720" rIns="45720" anchor="ctr"/>
          <a:lstStyle/>
          <a:p>
            <a:pPr algn="l"/>
            <a:r>
              <a:rPr sz="2600" b="1" i="0">
                <a:solidFill>
                  <a:srgbClr val="FFFFFF"/>
                </a:solidFill>
                <a:latin typeface="Arial"/>
                <a:ea typeface="Arial"/>
                <a:cs typeface="Arial"/>
              </a:rPr>
              <a:t>The Benchmarking Gap: National Standards Unmet (2 of 2)</a:t>
            </a:r>
          </a:p>
        </p:txBody>
      </p:sp>
      <p:graphicFrame>
        <p:nvGraphicFramePr>
          <p:cNvPr id="6" name="Table 5"/>
          <p:cNvGraphicFramePr>
            <a:graphicFrameLocks noGrp="1"/>
          </p:cNvGraphicFramePr>
          <p:nvPr/>
        </p:nvGraphicFramePr>
        <p:xfrm>
          <a:off x="457200" y="1325880"/>
          <a:ext cx="11247120" cy="1097280"/>
        </p:xfrm>
        <a:graphic>
          <a:graphicData uri="http://schemas.openxmlformats.org/drawingml/2006/table">
            <a:tbl>
              <a:tblPr>
                <a:tableStyleId>{5940675A-B579-460E-94D1-54222C63F5DA}</a:tableStyleId>
              </a:tblPr>
              <a:tblGrid>
                <a:gridCol w="1737360">
                  <a:extLst>
                    <a:ext uri="{9D8B030D-6E8A-4147-A177-3AD203B41FA5}">
                      <a16:colId xmlns:a16="http://schemas.microsoft.com/office/drawing/2014/main" val="20000"/>
                    </a:ext>
                  </a:extLst>
                </a:gridCol>
                <a:gridCol w="3383280">
                  <a:extLst>
                    <a:ext uri="{9D8B030D-6E8A-4147-A177-3AD203B41FA5}">
                      <a16:colId xmlns:a16="http://schemas.microsoft.com/office/drawing/2014/main" val="20001"/>
                    </a:ext>
                  </a:extLst>
                </a:gridCol>
                <a:gridCol w="384048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274320">
                <a:tc>
                  <a:txBody>
                    <a:bodyPr/>
                    <a:lstStyle/>
                    <a:p>
                      <a:r>
                        <a:rPr sz="1250" b="1" i="0">
                          <a:solidFill>
                            <a:srgbClr val="FFFFFF"/>
                          </a:solidFill>
                          <a:latin typeface="Arial"/>
                          <a:ea typeface="Arial"/>
                          <a:cs typeface="Arial"/>
                        </a:rPr>
                        <a:t>Indicator</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tc>
                  <a:txBody>
                    <a:bodyPr/>
                    <a:lstStyle/>
                    <a:p>
                      <a:r>
                        <a:rPr sz="1250" b="1" i="0">
                          <a:solidFill>
                            <a:srgbClr val="FFFFFF"/>
                          </a:solidFill>
                          <a:latin typeface="Arial"/>
                          <a:ea typeface="Arial"/>
                          <a:cs typeface="Arial"/>
                        </a:rPr>
                        <a:t>National standard / benchmark</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tc>
                  <a:txBody>
                    <a:bodyPr/>
                    <a:lstStyle/>
                    <a:p>
                      <a:r>
                        <a:rPr sz="1250" b="1" i="0">
                          <a:solidFill>
                            <a:srgbClr val="FFFFFF"/>
                          </a:solidFill>
                          <a:latin typeface="Arial"/>
                          <a:ea typeface="Arial"/>
                          <a:cs typeface="Arial"/>
                        </a:rPr>
                        <a:t>Performance at the Countess and in the NHS</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tc>
                  <a:txBody>
                    <a:bodyPr/>
                    <a:lstStyle/>
                    <a:p>
                      <a:r>
                        <a:rPr sz="1250" b="1" i="0">
                          <a:solidFill>
                            <a:srgbClr val="FFFFFF"/>
                          </a:solidFill>
                          <a:latin typeface="Arial"/>
                          <a:ea typeface="Arial"/>
                          <a:cs typeface="Arial"/>
                        </a:rPr>
                        <a:t>Gap (benchmark overview)</a:t>
                      </a:r>
                    </a:p>
                  </a:txBody>
                  <a:tcPr marL="64008" marR="64008" marT="36576" marB="36576" anchor="ctr">
                    <a:lnL w="6350">
                      <a:solidFill>
                        <a:srgbClr val="C8D3E0"/>
                      </a:solidFill>
                    </a:lnL>
                    <a:lnR w="6350">
                      <a:solidFill>
                        <a:srgbClr val="C8D3E0"/>
                      </a:solidFill>
                    </a:lnR>
                    <a:lnT w="6350">
                      <a:solidFill>
                        <a:srgbClr val="C8D3E0"/>
                      </a:solidFill>
                    </a:lnT>
                    <a:lnB w="6350">
                      <a:solidFill>
                        <a:srgbClr val="C8D3E0"/>
                      </a:solidFill>
                    </a:lnB>
                    <a:solidFill>
                      <a:srgbClr val="0F8B8D"/>
                    </a:solidFill>
                  </a:tcPr>
                </a:tc>
                <a:extLst>
                  <a:ext uri="{0D108BD9-81ED-4DB2-BD59-A6C34878D82A}">
                    <a16:rowId xmlns:a16="http://schemas.microsoft.com/office/drawing/2014/main" val="10000"/>
                  </a:ext>
                </a:extLst>
              </a:tr>
              <a:tr h="274320">
                <a:tc>
                  <a:txBody>
                    <a:bodyPr/>
                    <a:lstStyle/>
                    <a:p>
                      <a:r>
                        <a:rPr sz="1250" b="1" i="0">
                          <a:solidFill>
                            <a:srgbClr val="222B36"/>
                          </a:solidFill>
                          <a:latin typeface="Arial"/>
                          <a:ea typeface="Arial"/>
                          <a:cs typeface="Arial"/>
                        </a:rPr>
                        <a:t>4. Regulatory inspection</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Inspection activity before the Dash review period: more than 16,000 inspections and assessments in 2019-20 (Dash, 2024; Society of Radiographers, 2024).</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About 7,000 in 2023-24. At the Countess, six months' notice was given and inspectors lacked mortality data (Thirlwall,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Inspection activity fell by more than half; assurance leaned on self-assessment.</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1"/>
                  </a:ext>
                </a:extLst>
              </a:tr>
              <a:tr h="274320">
                <a:tc>
                  <a:txBody>
                    <a:bodyPr/>
                    <a:lstStyle/>
                    <a:p>
                      <a:r>
                        <a:rPr sz="1250" b="1" i="0">
                          <a:solidFill>
                            <a:srgbClr val="222B36"/>
                          </a:solidFill>
                          <a:latin typeface="Arial"/>
                          <a:ea typeface="Arial"/>
                          <a:cs typeface="Arial"/>
                        </a:rPr>
                        <a:t>5. Candour and families</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250" b="0" i="0">
                          <a:solidFill>
                            <a:srgbClr val="222B36"/>
                          </a:solidFill>
                          <a:latin typeface="Arial"/>
                          <a:ea typeface="Arial"/>
                          <a:cs typeface="Arial"/>
                        </a:rPr>
                        <a:t>Open communication with families; Recommendation 13 extends an individual duty of candour to all managers through contracts and codes of conduct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250" b="0" i="0">
                          <a:solidFill>
                            <a:srgbClr val="222B36"/>
                          </a:solidFill>
                          <a:latin typeface="Arial"/>
                          <a:ea typeface="Arial"/>
                          <a:cs typeface="Arial"/>
                        </a:rPr>
                        <a:t>Parents did not consent to records being shared, learned of possible deliberate harm only in 2018 and heard of mortality figures through the press (Thirlwall Inquiry, 2026; Hanratty &amp; Griffiths,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tc>
                  <a:txBody>
                    <a:bodyPr/>
                    <a:lstStyle/>
                    <a:p>
                      <a:r>
                        <a:rPr sz="1250" b="0" i="0">
                          <a:solidFill>
                            <a:srgbClr val="222B36"/>
                          </a:solidFill>
                          <a:latin typeface="Arial"/>
                          <a:ea typeface="Arial"/>
                          <a:cs typeface="Arial"/>
                        </a:rPr>
                        <a:t>Candour was reactive rather than proactive.</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EEF3F8"/>
                    </a:solidFill>
                  </a:tcPr>
                </a:tc>
                <a:extLst>
                  <a:ext uri="{0D108BD9-81ED-4DB2-BD59-A6C34878D82A}">
                    <a16:rowId xmlns:a16="http://schemas.microsoft.com/office/drawing/2014/main" val="10002"/>
                  </a:ext>
                </a:extLst>
              </a:tr>
              <a:tr h="274320">
                <a:tc>
                  <a:txBody>
                    <a:bodyPr/>
                    <a:lstStyle/>
                    <a:p>
                      <a:r>
                        <a:rPr sz="1250" b="1" i="0">
                          <a:solidFill>
                            <a:srgbClr val="222B36"/>
                          </a:solidFill>
                          <a:latin typeface="Arial"/>
                          <a:ea typeface="Arial"/>
                          <a:cs typeface="Arial"/>
                        </a:rPr>
                        <a:t>6. NHS system: manager accountability</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Clinicians are professionally regulated; a barring scheme for senior managers is planned "as soon as Parliamentary time allows" (UK Government,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Managers are the only significant NHS workforce group not subject to statutory regulation (BMA, 2026).</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tc>
                  <a:txBody>
                    <a:bodyPr/>
                    <a:lstStyle/>
                    <a:p>
                      <a:r>
                        <a:rPr sz="1250" b="0" i="0">
                          <a:solidFill>
                            <a:srgbClr val="222B36"/>
                          </a:solidFill>
                          <a:latin typeface="Arial"/>
                          <a:ea typeface="Arial"/>
                          <a:cs typeface="Arial"/>
                        </a:rPr>
                        <a:t>No legal barrier prevents a failing manager from moving between trusts; the gap is national, not only local.</a:t>
                      </a:r>
                    </a:p>
                  </a:txBody>
                  <a:tcPr marL="64008" marR="64008" marT="36576" marB="36576">
                    <a:lnL w="6350">
                      <a:solidFill>
                        <a:srgbClr val="C8D3E0"/>
                      </a:solidFill>
                    </a:lnL>
                    <a:lnR w="6350">
                      <a:solidFill>
                        <a:srgbClr val="C8D3E0"/>
                      </a:solidFill>
                    </a:lnR>
                    <a:lnT w="6350">
                      <a:solidFill>
                        <a:srgbClr val="C8D3E0"/>
                      </a:solidFill>
                    </a:lnT>
                    <a:lnB w="6350">
                      <a:solidFill>
                        <a:srgbClr val="C8D3E0"/>
                      </a:solidFill>
                    </a:lnB>
                    <a:solidFill>
                      <a:srgbClr val="FFFFFF"/>
                    </a:solidFill>
                  </a:tcPr>
                </a:tc>
                <a:extLst>
                  <a:ext uri="{0D108BD9-81ED-4DB2-BD59-A6C34878D82A}">
                    <a16:rowId xmlns:a16="http://schemas.microsoft.com/office/drawing/2014/main" val="10003"/>
                  </a:ext>
                </a:extLst>
              </a:tr>
            </a:tbl>
          </a:graphicData>
        </a:graphic>
      </p:graphicFrame>
      <p:sp>
        <p:nvSpPr>
          <p:cNvPr id="7" name="TextBox 6"/>
          <p:cNvSpPr txBox="1"/>
          <p:nvPr/>
        </p:nvSpPr>
        <p:spPr>
          <a:xfrm>
            <a:off x="457200" y="6126480"/>
            <a:ext cx="11247120" cy="274320"/>
          </a:xfrm>
          <a:prstGeom prst="rect">
            <a:avLst/>
          </a:prstGeom>
          <a:noFill/>
        </p:spPr>
        <p:txBody>
          <a:bodyPr wrap="square" lIns="0" tIns="0" rIns="0" bIns="0" anchor="t">
            <a:spAutoFit/>
          </a:bodyPr>
          <a:lstStyle/>
          <a:p>
            <a:r>
              <a:rPr sz="1000" b="1" i="0">
                <a:solidFill>
                  <a:srgbClr val="5A6775"/>
                </a:solidFill>
                <a:latin typeface="Arial"/>
                <a:ea typeface="Arial"/>
                <a:cs typeface="Arial"/>
              </a:rPr>
              <a:t>Table: Benchmarking gap, national standards unmet</a:t>
            </a:r>
          </a:p>
        </p:txBody>
      </p:sp>
      <p:sp>
        <p:nvSpPr>
          <p:cNvPr id="8" name="TextBox 7"/>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9" name="TextBox 8"/>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7</a:t>
            </a:fld>
            <a:endParaRPr lang="en-GB" sz="900">
              <a:solidFill>
                <a:srgbClr val="5A6775"/>
              </a:solidFill>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4297680" cy="6858000"/>
          </a:xfrm>
          <a:prstGeom prst="rect">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1554480" y="4572000"/>
            <a:ext cx="2926080" cy="2926080"/>
          </a:xfrm>
          <a:prstGeom prst="ellipse">
            <a:avLst/>
          </a:prstGeom>
          <a:solidFill>
            <a:srgbClr val="1C3B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3108960" y="5669280"/>
            <a:ext cx="822960" cy="822960"/>
          </a:xfrm>
          <a:prstGeom prst="ellipse">
            <a:avLst/>
          </a:prstGeom>
          <a:solidFill>
            <a:srgbClr val="E08E1B">
              <a:alpha val="4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200" y="457200"/>
            <a:ext cx="3474720" cy="2011680"/>
          </a:xfrm>
        </p:spPr>
        <p:txBody>
          <a:bodyPr wrap="square" lIns="45720" rIns="45720" anchor="t"/>
          <a:lstStyle/>
          <a:p>
            <a:pPr algn="l"/>
            <a:r>
              <a:rPr sz="2800" b="1" i="0">
                <a:solidFill>
                  <a:srgbClr val="FFFFFF"/>
                </a:solidFill>
                <a:latin typeface="Arial"/>
                <a:ea typeface="Arial"/>
                <a:cs typeface="Arial"/>
              </a:rPr>
              <a:t>Structure of the Component 2 Report</a:t>
            </a:r>
          </a:p>
        </p:txBody>
      </p:sp>
      <p:sp>
        <p:nvSpPr>
          <p:cNvPr id="6" name="Rectangle 5"/>
          <p:cNvSpPr/>
          <p:nvPr/>
        </p:nvSpPr>
        <p:spPr>
          <a:xfrm>
            <a:off x="4663440" y="50292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4754880" y="594360"/>
            <a:ext cx="420624" cy="420624"/>
          </a:xfrm>
          <a:prstGeom prst="ellipse">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1</a:t>
            </a:r>
          </a:p>
        </p:txBody>
      </p:sp>
      <p:sp>
        <p:nvSpPr>
          <p:cNvPr id="8" name="TextBox 7"/>
          <p:cNvSpPr txBox="1"/>
          <p:nvPr/>
        </p:nvSpPr>
        <p:spPr>
          <a:xfrm>
            <a:off x="5303520" y="50292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Introduction and background of the case.</a:t>
            </a:r>
          </a:p>
        </p:txBody>
      </p:sp>
      <p:sp>
        <p:nvSpPr>
          <p:cNvPr id="9" name="Rectangle 8"/>
          <p:cNvSpPr/>
          <p:nvPr/>
        </p:nvSpPr>
        <p:spPr>
          <a:xfrm>
            <a:off x="4663440" y="121158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Oval 9"/>
          <p:cNvSpPr/>
          <p:nvPr/>
        </p:nvSpPr>
        <p:spPr>
          <a:xfrm>
            <a:off x="4754880" y="1303020"/>
            <a:ext cx="420624" cy="420624"/>
          </a:xfrm>
          <a:prstGeom prst="ellipse">
            <a:avLst/>
          </a:prstGeom>
          <a:solidFill>
            <a:srgbClr val="0F8B8D"/>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2</a:t>
            </a:r>
          </a:p>
        </p:txBody>
      </p:sp>
      <p:sp>
        <p:nvSpPr>
          <p:cNvPr id="11" name="TextBox 10"/>
          <p:cNvSpPr txBox="1"/>
          <p:nvPr/>
        </p:nvSpPr>
        <p:spPr>
          <a:xfrm>
            <a:off x="5303520" y="121158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Methodology and literature review.</a:t>
            </a:r>
          </a:p>
        </p:txBody>
      </p:sp>
      <p:sp>
        <p:nvSpPr>
          <p:cNvPr id="12" name="Rectangle 11"/>
          <p:cNvSpPr/>
          <p:nvPr/>
        </p:nvSpPr>
        <p:spPr>
          <a:xfrm>
            <a:off x="4663440" y="192024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4754880" y="2011680"/>
            <a:ext cx="420624" cy="420624"/>
          </a:xfrm>
          <a:prstGeom prst="ellipse">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3</a:t>
            </a:r>
          </a:p>
        </p:txBody>
      </p:sp>
      <p:sp>
        <p:nvSpPr>
          <p:cNvPr id="14" name="TextBox 13"/>
          <p:cNvSpPr txBox="1"/>
          <p:nvPr/>
        </p:nvSpPr>
        <p:spPr>
          <a:xfrm>
            <a:off x="5303520" y="192024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Root cause analysis: Swiss Cheese and fishbone</a:t>
            </a:r>
          </a:p>
        </p:txBody>
      </p:sp>
      <p:sp>
        <p:nvSpPr>
          <p:cNvPr id="15" name="Rectangle 14"/>
          <p:cNvSpPr/>
          <p:nvPr/>
        </p:nvSpPr>
        <p:spPr>
          <a:xfrm>
            <a:off x="4663440" y="262890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Oval 15"/>
          <p:cNvSpPr/>
          <p:nvPr/>
        </p:nvSpPr>
        <p:spPr>
          <a:xfrm>
            <a:off x="4754880" y="2720340"/>
            <a:ext cx="420624" cy="420624"/>
          </a:xfrm>
          <a:prstGeom prst="ellipse">
            <a:avLst/>
          </a:prstGeom>
          <a:solidFill>
            <a:srgbClr val="0F8B8D"/>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4</a:t>
            </a:r>
          </a:p>
        </p:txBody>
      </p:sp>
      <p:sp>
        <p:nvSpPr>
          <p:cNvPr id="17" name="TextBox 16"/>
          <p:cNvSpPr txBox="1"/>
          <p:nvPr/>
        </p:nvSpPr>
        <p:spPr>
          <a:xfrm>
            <a:off x="5303520" y="262890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Policy analysis and Donabedian evaluation.</a:t>
            </a:r>
          </a:p>
        </p:txBody>
      </p:sp>
      <p:sp>
        <p:nvSpPr>
          <p:cNvPr id="18" name="Rectangle 17"/>
          <p:cNvSpPr/>
          <p:nvPr/>
        </p:nvSpPr>
        <p:spPr>
          <a:xfrm>
            <a:off x="4663440" y="333756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4754880" y="3429000"/>
            <a:ext cx="420624" cy="420624"/>
          </a:xfrm>
          <a:prstGeom prst="ellipse">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5</a:t>
            </a:r>
          </a:p>
        </p:txBody>
      </p:sp>
      <p:sp>
        <p:nvSpPr>
          <p:cNvPr id="20" name="TextBox 19"/>
          <p:cNvSpPr txBox="1"/>
          <p:nvPr/>
        </p:nvSpPr>
        <p:spPr>
          <a:xfrm>
            <a:off x="5303520" y="333756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Impact on quality, efficiency and equity</a:t>
            </a:r>
          </a:p>
        </p:txBody>
      </p:sp>
      <p:sp>
        <p:nvSpPr>
          <p:cNvPr id="21" name="Rectangle 20"/>
          <p:cNvSpPr/>
          <p:nvPr/>
        </p:nvSpPr>
        <p:spPr>
          <a:xfrm>
            <a:off x="4663440" y="404622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Oval 21"/>
          <p:cNvSpPr/>
          <p:nvPr/>
        </p:nvSpPr>
        <p:spPr>
          <a:xfrm>
            <a:off x="4754880" y="4137659"/>
            <a:ext cx="420624" cy="420624"/>
          </a:xfrm>
          <a:prstGeom prst="ellipse">
            <a:avLst/>
          </a:prstGeom>
          <a:solidFill>
            <a:srgbClr val="0F8B8D"/>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6</a:t>
            </a:r>
          </a:p>
        </p:txBody>
      </p:sp>
      <p:sp>
        <p:nvSpPr>
          <p:cNvPr id="23" name="TextBox 22"/>
          <p:cNvSpPr txBox="1"/>
          <p:nvPr/>
        </p:nvSpPr>
        <p:spPr>
          <a:xfrm>
            <a:off x="5303520" y="404622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Recommendations and conclusion</a:t>
            </a:r>
          </a:p>
        </p:txBody>
      </p:sp>
      <p:sp>
        <p:nvSpPr>
          <p:cNvPr id="24" name="Rectangle 23"/>
          <p:cNvSpPr/>
          <p:nvPr/>
        </p:nvSpPr>
        <p:spPr>
          <a:xfrm>
            <a:off x="4663440" y="475488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Oval 24"/>
          <p:cNvSpPr/>
          <p:nvPr/>
        </p:nvSpPr>
        <p:spPr>
          <a:xfrm>
            <a:off x="4754880" y="4846320"/>
            <a:ext cx="420624" cy="420624"/>
          </a:xfrm>
          <a:prstGeom prst="ellipse">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7</a:t>
            </a:r>
          </a:p>
        </p:txBody>
      </p:sp>
      <p:sp>
        <p:nvSpPr>
          <p:cNvPr id="26" name="TextBox 25"/>
          <p:cNvSpPr txBox="1"/>
          <p:nvPr/>
        </p:nvSpPr>
        <p:spPr>
          <a:xfrm>
            <a:off x="5303520" y="475488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References and appendices</a:t>
            </a:r>
          </a:p>
        </p:txBody>
      </p:sp>
      <p:sp>
        <p:nvSpPr>
          <p:cNvPr id="27" name="Rectangle 26"/>
          <p:cNvSpPr/>
          <p:nvPr/>
        </p:nvSpPr>
        <p:spPr>
          <a:xfrm>
            <a:off x="4663440" y="5463540"/>
            <a:ext cx="7040880" cy="603504"/>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Oval 27"/>
          <p:cNvSpPr/>
          <p:nvPr/>
        </p:nvSpPr>
        <p:spPr>
          <a:xfrm>
            <a:off x="4754880" y="5554979"/>
            <a:ext cx="420624" cy="420624"/>
          </a:xfrm>
          <a:prstGeom prst="ellipse">
            <a:avLst/>
          </a:prstGeom>
          <a:solidFill>
            <a:srgbClr val="0F8B8D"/>
          </a:solidFill>
          <a:ln>
            <a:noFill/>
          </a:ln>
          <a:effectLst/>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400" b="1" i="0">
                <a:solidFill>
                  <a:srgbClr val="FFFFFF"/>
                </a:solidFill>
                <a:latin typeface="Arial"/>
                <a:ea typeface="Arial"/>
                <a:cs typeface="Arial"/>
              </a:rPr>
              <a:t>8</a:t>
            </a:r>
          </a:p>
        </p:txBody>
      </p:sp>
      <p:sp>
        <p:nvSpPr>
          <p:cNvPr id="29" name="TextBox 28"/>
          <p:cNvSpPr txBox="1"/>
          <p:nvPr/>
        </p:nvSpPr>
        <p:spPr>
          <a:xfrm>
            <a:off x="5303520" y="5463540"/>
            <a:ext cx="6309360" cy="603504"/>
          </a:xfrm>
          <a:prstGeom prst="rect">
            <a:avLst/>
          </a:prstGeom>
          <a:noFill/>
        </p:spPr>
        <p:txBody>
          <a:bodyPr wrap="square" lIns="45720" rIns="45720" anchor="ctr">
            <a:spAutoFit/>
          </a:bodyPr>
          <a:lstStyle/>
          <a:p>
            <a:r>
              <a:rPr sz="1400" b="0" i="0">
                <a:solidFill>
                  <a:srgbClr val="222B36"/>
                </a:solidFill>
                <a:latin typeface="Arial"/>
                <a:ea typeface="Arial"/>
                <a:cs typeface="Arial"/>
              </a:rPr>
              <a:t>Harvard reference; at least ten existing, available sources.</a:t>
            </a:r>
          </a:p>
        </p:txBody>
      </p:sp>
      <p:sp>
        <p:nvSpPr>
          <p:cNvPr id="30" name="TextBox 29"/>
          <p:cNvSpPr txBox="1"/>
          <p:nvPr/>
        </p:nvSpPr>
        <p:spPr>
          <a:xfrm>
            <a:off x="4663440" y="6473952"/>
            <a:ext cx="64008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31" name="TextBox 30"/>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8</a:t>
            </a:fld>
            <a:endParaRPr lang="en-GB" sz="900">
              <a:solidFill>
                <a:srgbClr val="5A6775"/>
              </a:solidFill>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11247120" cy="731520"/>
          </a:xfrm>
        </p:spPr>
        <p:txBody>
          <a:bodyPr wrap="square" lIns="45720" rIns="45720" anchor="ctr"/>
          <a:lstStyle/>
          <a:p>
            <a:pPr algn="l"/>
            <a:r>
              <a:rPr sz="3000" b="1" i="0">
                <a:solidFill>
                  <a:srgbClr val="142D4C"/>
                </a:solidFill>
                <a:latin typeface="Arial"/>
                <a:ea typeface="Arial"/>
                <a:cs typeface="Arial"/>
              </a:rPr>
              <a:t>Acronyms</a:t>
            </a:r>
          </a:p>
        </p:txBody>
      </p:sp>
      <p:sp>
        <p:nvSpPr>
          <p:cNvPr id="3" name="TextBox 2"/>
          <p:cNvSpPr txBox="1"/>
          <p:nvPr/>
        </p:nvSpPr>
        <p:spPr>
          <a:xfrm>
            <a:off x="457200" y="1188720"/>
            <a:ext cx="11247120" cy="365760"/>
          </a:xfrm>
          <a:prstGeom prst="rect">
            <a:avLst/>
          </a:prstGeom>
          <a:noFill/>
        </p:spPr>
        <p:txBody>
          <a:bodyPr wrap="square" lIns="0" tIns="0" rIns="0" bIns="0" anchor="ctr">
            <a:spAutoFit/>
          </a:bodyPr>
          <a:lstStyle/>
          <a:p>
            <a:r>
              <a:rPr sz="1600" b="1" i="0">
                <a:solidFill>
                  <a:srgbClr val="0F8B8D"/>
                </a:solidFill>
                <a:latin typeface="Arial"/>
                <a:ea typeface="Arial"/>
                <a:cs typeface="Arial"/>
              </a:rPr>
              <a:t>Acronyms and jargon</a:t>
            </a:r>
          </a:p>
        </p:txBody>
      </p:sp>
      <p:sp>
        <p:nvSpPr>
          <p:cNvPr id="4" name="Rectangle 3"/>
          <p:cNvSpPr/>
          <p:nvPr/>
        </p:nvSpPr>
        <p:spPr>
          <a:xfrm>
            <a:off x="457200"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02920"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BMA</a:t>
            </a:r>
          </a:p>
          <a:p>
            <a:pPr>
              <a:spcBef>
                <a:spcPts val="600"/>
              </a:spcBef>
            </a:pPr>
            <a:r>
              <a:rPr sz="1200" b="0" i="0">
                <a:solidFill>
                  <a:srgbClr val="222B36"/>
                </a:solidFill>
                <a:latin typeface="Arial"/>
                <a:ea typeface="Arial"/>
                <a:cs typeface="Arial"/>
              </a:rPr>
              <a:t>British Medical Association</a:t>
            </a:r>
          </a:p>
        </p:txBody>
      </p:sp>
      <p:sp>
        <p:nvSpPr>
          <p:cNvPr id="6" name="Rectangle 5"/>
          <p:cNvSpPr/>
          <p:nvPr/>
        </p:nvSpPr>
        <p:spPr>
          <a:xfrm>
            <a:off x="2076994"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2122714"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CCRC</a:t>
            </a:r>
          </a:p>
          <a:p>
            <a:pPr>
              <a:spcBef>
                <a:spcPts val="600"/>
              </a:spcBef>
            </a:pPr>
            <a:r>
              <a:rPr sz="1200" b="0" i="0">
                <a:solidFill>
                  <a:srgbClr val="222B36"/>
                </a:solidFill>
                <a:latin typeface="Arial"/>
                <a:ea typeface="Arial"/>
                <a:cs typeface="Arial"/>
              </a:rPr>
              <a:t>Criminal Cases Review Commission</a:t>
            </a:r>
          </a:p>
        </p:txBody>
      </p:sp>
      <p:sp>
        <p:nvSpPr>
          <p:cNvPr id="8" name="Rectangle 7"/>
          <p:cNvSpPr/>
          <p:nvPr/>
        </p:nvSpPr>
        <p:spPr>
          <a:xfrm>
            <a:off x="3696788"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3742508"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CQC</a:t>
            </a:r>
          </a:p>
          <a:p>
            <a:pPr>
              <a:spcBef>
                <a:spcPts val="600"/>
              </a:spcBef>
            </a:pPr>
            <a:r>
              <a:rPr sz="1200" b="0" i="0">
                <a:solidFill>
                  <a:srgbClr val="222B36"/>
                </a:solidFill>
                <a:latin typeface="Arial"/>
                <a:ea typeface="Arial"/>
                <a:cs typeface="Arial"/>
              </a:rPr>
              <a:t>Care Quality Commission</a:t>
            </a:r>
          </a:p>
        </p:txBody>
      </p:sp>
      <p:sp>
        <p:nvSpPr>
          <p:cNvPr id="10" name="Rectangle 9"/>
          <p:cNvSpPr/>
          <p:nvPr/>
        </p:nvSpPr>
        <p:spPr>
          <a:xfrm>
            <a:off x="5316582"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362302"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NHS</a:t>
            </a:r>
          </a:p>
          <a:p>
            <a:pPr>
              <a:spcBef>
                <a:spcPts val="600"/>
              </a:spcBef>
            </a:pPr>
            <a:r>
              <a:rPr sz="1200" b="0" i="0">
                <a:solidFill>
                  <a:srgbClr val="222B36"/>
                </a:solidFill>
                <a:latin typeface="Arial"/>
                <a:ea typeface="Arial"/>
                <a:cs typeface="Arial"/>
              </a:rPr>
              <a:t>National Health Service</a:t>
            </a:r>
          </a:p>
        </p:txBody>
      </p:sp>
      <p:sp>
        <p:nvSpPr>
          <p:cNvPr id="12" name="Rectangle 11"/>
          <p:cNvSpPr/>
          <p:nvPr/>
        </p:nvSpPr>
        <p:spPr>
          <a:xfrm>
            <a:off x="6936377"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982097"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PSIRF</a:t>
            </a:r>
          </a:p>
          <a:p>
            <a:pPr>
              <a:spcBef>
                <a:spcPts val="600"/>
              </a:spcBef>
            </a:pPr>
            <a:r>
              <a:rPr sz="1200" b="0" i="0">
                <a:solidFill>
                  <a:srgbClr val="222B36"/>
                </a:solidFill>
                <a:latin typeface="Arial"/>
                <a:ea typeface="Arial"/>
                <a:cs typeface="Arial"/>
              </a:rPr>
              <a:t>Patient Safety Incident Response Framework</a:t>
            </a:r>
          </a:p>
        </p:txBody>
      </p:sp>
      <p:sp>
        <p:nvSpPr>
          <p:cNvPr id="14" name="Rectangle 13"/>
          <p:cNvSpPr/>
          <p:nvPr/>
        </p:nvSpPr>
        <p:spPr>
          <a:xfrm>
            <a:off x="8556171"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601891"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RCA</a:t>
            </a:r>
          </a:p>
          <a:p>
            <a:pPr>
              <a:spcBef>
                <a:spcPts val="600"/>
              </a:spcBef>
            </a:pPr>
            <a:r>
              <a:rPr sz="1200" b="0" i="0">
                <a:solidFill>
                  <a:srgbClr val="222B36"/>
                </a:solidFill>
                <a:latin typeface="Arial"/>
                <a:ea typeface="Arial"/>
                <a:cs typeface="Arial"/>
              </a:rPr>
              <a:t>root cause analysis</a:t>
            </a:r>
          </a:p>
        </p:txBody>
      </p:sp>
      <p:sp>
        <p:nvSpPr>
          <p:cNvPr id="16" name="Rectangle 15"/>
          <p:cNvSpPr/>
          <p:nvPr/>
        </p:nvSpPr>
        <p:spPr>
          <a:xfrm>
            <a:off x="10175965" y="1691640"/>
            <a:ext cx="1528354" cy="2103120"/>
          </a:xfrm>
          <a:prstGeom prst="rect">
            <a:avLst/>
          </a:prstGeom>
          <a:solidFill>
            <a:srgbClr val="EEF3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0221685" y="1783080"/>
            <a:ext cx="1436914" cy="1920240"/>
          </a:xfrm>
          <a:prstGeom prst="rect">
            <a:avLst/>
          </a:prstGeom>
          <a:noFill/>
        </p:spPr>
        <p:txBody>
          <a:bodyPr wrap="square" lIns="73152" tIns="73152" rIns="73152" bIns="73152" anchor="t">
            <a:spAutoFit/>
          </a:bodyPr>
          <a:lstStyle/>
          <a:p>
            <a:r>
              <a:rPr sz="2000" b="1" i="0">
                <a:solidFill>
                  <a:srgbClr val="142D4C"/>
                </a:solidFill>
                <a:latin typeface="Arial"/>
                <a:ea typeface="Arial"/>
                <a:cs typeface="Arial"/>
              </a:rPr>
              <a:t>RCPCH</a:t>
            </a:r>
          </a:p>
          <a:p>
            <a:pPr>
              <a:spcBef>
                <a:spcPts val="600"/>
              </a:spcBef>
            </a:pPr>
            <a:r>
              <a:rPr sz="1200" b="0" i="0">
                <a:solidFill>
                  <a:srgbClr val="222B36"/>
                </a:solidFill>
                <a:latin typeface="Arial"/>
                <a:ea typeface="Arial"/>
                <a:cs typeface="Arial"/>
              </a:rPr>
              <a:t>Royal College of Paediatrics and Child Health</a:t>
            </a:r>
          </a:p>
        </p:txBody>
      </p:sp>
      <p:sp>
        <p:nvSpPr>
          <p:cNvPr id="18" name="Rectangle 17"/>
          <p:cNvSpPr/>
          <p:nvPr/>
        </p:nvSpPr>
        <p:spPr>
          <a:xfrm>
            <a:off x="457200" y="4069080"/>
            <a:ext cx="3688080" cy="2148840"/>
          </a:xfrm>
          <a:prstGeom prst="rect">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48640" y="4160520"/>
            <a:ext cx="3505200" cy="1965960"/>
          </a:xfrm>
          <a:prstGeom prst="rect">
            <a:avLst/>
          </a:prstGeom>
          <a:noFill/>
        </p:spPr>
        <p:txBody>
          <a:bodyPr wrap="square" tIns="91440" bIns="91440" anchor="t">
            <a:spAutoFit/>
          </a:bodyPr>
          <a:lstStyle/>
          <a:p>
            <a:r>
              <a:rPr sz="1800" b="1" i="0">
                <a:solidFill>
                  <a:srgbClr val="FFFFFF"/>
                </a:solidFill>
                <a:latin typeface="Arial"/>
                <a:ea typeface="Arial"/>
                <a:cs typeface="Arial"/>
              </a:rPr>
              <a:t>Active failure</a:t>
            </a:r>
          </a:p>
          <a:p>
            <a:pPr>
              <a:spcBef>
                <a:spcPts val="800"/>
              </a:spcBef>
            </a:pPr>
            <a:r>
              <a:rPr sz="1400" b="0" i="0">
                <a:solidFill>
                  <a:srgbClr val="FFFFFF"/>
                </a:solidFill>
                <a:latin typeface="Arial"/>
                <a:ea typeface="Arial"/>
                <a:cs typeface="Arial"/>
              </a:rPr>
              <a:t>an unsafe act at the sharp end of care.</a:t>
            </a:r>
          </a:p>
        </p:txBody>
      </p:sp>
      <p:sp>
        <p:nvSpPr>
          <p:cNvPr id="20" name="Rectangle 19"/>
          <p:cNvSpPr/>
          <p:nvPr/>
        </p:nvSpPr>
        <p:spPr>
          <a:xfrm>
            <a:off x="4236720" y="4069080"/>
            <a:ext cx="3688080" cy="2148840"/>
          </a:xfrm>
          <a:prstGeom prst="rect">
            <a:avLst/>
          </a:prstGeom>
          <a:solidFill>
            <a:srgbClr val="0F8B8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328160" y="4160520"/>
            <a:ext cx="3505200" cy="1965960"/>
          </a:xfrm>
          <a:prstGeom prst="rect">
            <a:avLst/>
          </a:prstGeom>
          <a:noFill/>
        </p:spPr>
        <p:txBody>
          <a:bodyPr wrap="square" tIns="91440" bIns="91440" anchor="t">
            <a:spAutoFit/>
          </a:bodyPr>
          <a:lstStyle/>
          <a:p>
            <a:r>
              <a:rPr sz="1800" b="1" i="0">
                <a:solidFill>
                  <a:srgbClr val="FFFFFF"/>
                </a:solidFill>
                <a:latin typeface="Arial"/>
                <a:ea typeface="Arial"/>
                <a:cs typeface="Arial"/>
              </a:rPr>
              <a:t>Latent condition</a:t>
            </a:r>
          </a:p>
          <a:p>
            <a:pPr>
              <a:spcBef>
                <a:spcPts val="800"/>
              </a:spcBef>
            </a:pPr>
            <a:r>
              <a:rPr sz="1400" b="0" i="0">
                <a:solidFill>
                  <a:srgbClr val="FFFFFF"/>
                </a:solidFill>
                <a:latin typeface="Arial"/>
                <a:ea typeface="Arial"/>
                <a:cs typeface="Arial"/>
              </a:rPr>
              <a:t>a weakness in management, policy or culture that stays hidden until it aligns with other holes.</a:t>
            </a:r>
          </a:p>
        </p:txBody>
      </p:sp>
      <p:sp>
        <p:nvSpPr>
          <p:cNvPr id="22" name="Rectangle 21"/>
          <p:cNvSpPr/>
          <p:nvPr/>
        </p:nvSpPr>
        <p:spPr>
          <a:xfrm>
            <a:off x="8016240" y="4069080"/>
            <a:ext cx="3688080" cy="2148840"/>
          </a:xfrm>
          <a:prstGeom prst="rect">
            <a:avLst/>
          </a:prstGeom>
          <a:solidFill>
            <a:srgbClr val="142D4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107680" y="4160520"/>
            <a:ext cx="3505200" cy="1965960"/>
          </a:xfrm>
          <a:prstGeom prst="rect">
            <a:avLst/>
          </a:prstGeom>
          <a:noFill/>
        </p:spPr>
        <p:txBody>
          <a:bodyPr wrap="square" tIns="91440" bIns="91440" anchor="t">
            <a:spAutoFit/>
          </a:bodyPr>
          <a:lstStyle/>
          <a:p>
            <a:r>
              <a:rPr sz="1800" b="1" i="0">
                <a:solidFill>
                  <a:srgbClr val="FFFFFF"/>
                </a:solidFill>
                <a:latin typeface="Arial"/>
                <a:ea typeface="Arial"/>
                <a:cs typeface="Arial"/>
              </a:rPr>
              <a:t>Benchmarking</a:t>
            </a:r>
          </a:p>
          <a:p>
            <a:pPr>
              <a:spcBef>
                <a:spcPts val="800"/>
              </a:spcBef>
            </a:pPr>
            <a:r>
              <a:rPr sz="1400" b="0" i="0">
                <a:solidFill>
                  <a:srgbClr val="FFFFFF"/>
                </a:solidFill>
                <a:latin typeface="Arial"/>
                <a:ea typeface="Arial"/>
                <a:cs typeface="Arial"/>
              </a:rPr>
              <a:t>comparison of performance with a standard or best practice.</a:t>
            </a:r>
          </a:p>
        </p:txBody>
      </p:sp>
      <p:sp>
        <p:nvSpPr>
          <p:cNvPr id="24" name="TextBox 23"/>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25" name="TextBox 24"/>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9</a:t>
            </a:fld>
            <a:endParaRPr lang="en-GB" sz="900">
              <a:solidFill>
                <a:srgbClr val="5A6775"/>
              </a:solidFill>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11247120" cy="731520"/>
          </a:xfrm>
        </p:spPr>
        <p:txBody>
          <a:bodyPr wrap="square" lIns="45720" rIns="45720" anchor="ctr"/>
          <a:lstStyle/>
          <a:p>
            <a:pPr algn="l"/>
            <a:r>
              <a:rPr sz="3000" b="1" i="0">
                <a:solidFill>
                  <a:srgbClr val="142D4C"/>
                </a:solidFill>
                <a:latin typeface="Arial"/>
                <a:ea typeface="Arial"/>
                <a:cs typeface="Arial"/>
              </a:rPr>
              <a:t>References</a:t>
            </a:r>
          </a:p>
        </p:txBody>
      </p:sp>
      <p:sp>
        <p:nvSpPr>
          <p:cNvPr id="3" name="TextBox 2"/>
          <p:cNvSpPr txBox="1"/>
          <p:nvPr/>
        </p:nvSpPr>
        <p:spPr>
          <a:xfrm>
            <a:off x="457200" y="1097280"/>
            <a:ext cx="5532120" cy="5303520"/>
          </a:xfrm>
          <a:prstGeom prst="rect">
            <a:avLst/>
          </a:prstGeom>
          <a:noFill/>
        </p:spPr>
        <p:txBody>
          <a:bodyPr wrap="square" lIns="27432" tIns="27432" rIns="27432" bIns="27432" anchor="t">
            <a:spAutoFit/>
          </a:bodyPr>
          <a:lstStyle/>
          <a:p>
            <a:pPr algn="l">
              <a:spcAft>
                <a:spcPts val="500"/>
              </a:spcAft>
            </a:pPr>
            <a:r>
              <a:rPr sz="900" b="0" i="0">
                <a:solidFill>
                  <a:srgbClr val="222B36"/>
                </a:solidFill>
                <a:latin typeface="Arial"/>
                <a:ea typeface="Arial"/>
                <a:cs typeface="Arial"/>
              </a:rPr>
              <a:t>BMA (2026) </a:t>
            </a:r>
            <a:r>
              <a:rPr sz="900" b="0" i="1">
                <a:solidFill>
                  <a:srgbClr val="222B36"/>
                </a:solidFill>
                <a:latin typeface="Arial"/>
                <a:ea typeface="Arial"/>
                <a:cs typeface="Arial"/>
              </a:rPr>
              <a:t>BMA responds to the Thirlwall Inquiry</a:t>
            </a:r>
            <a:r>
              <a:rPr sz="900" b="0" i="0">
                <a:solidFill>
                  <a:srgbClr val="222B36"/>
                </a:solidFill>
                <a:latin typeface="Arial"/>
                <a:ea typeface="Arial"/>
                <a:cs typeface="Arial"/>
              </a:rPr>
              <a:t>. Press release, 15 September. Available at: </a:t>
            </a:r>
            <a:r>
              <a:rPr sz="900" b="0" i="0" u="sng">
                <a:solidFill>
                  <a:srgbClr val="222B36"/>
                </a:solidFill>
                <a:latin typeface="Arial"/>
                <a:ea typeface="Arial"/>
                <a:cs typeface="Arial"/>
                <a:hlinkClick r:id="rId2"/>
              </a:rPr>
              <a:t>https://www.bma.org.uk/bma-media-centre/bma-responds-to-the-thirlwall-inquiry</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Criminal Cases Review Commission (CCRC) (2025) </a:t>
            </a:r>
            <a:r>
              <a:rPr sz="900" b="0" i="1">
                <a:solidFill>
                  <a:srgbClr val="222B36"/>
                </a:solidFill>
                <a:latin typeface="Arial"/>
                <a:ea typeface="Arial"/>
                <a:cs typeface="Arial"/>
              </a:rPr>
              <a:t>Lucy Letby application received by Criminal Cases Review Commission</a:t>
            </a:r>
            <a:r>
              <a:rPr sz="900" b="0" i="0">
                <a:solidFill>
                  <a:srgbClr val="222B36"/>
                </a:solidFill>
                <a:latin typeface="Arial"/>
                <a:ea typeface="Arial"/>
                <a:cs typeface="Arial"/>
              </a:rPr>
              <a:t>. Available at: </a:t>
            </a:r>
            <a:r>
              <a:rPr sz="900" b="0" i="0" u="sng">
                <a:solidFill>
                  <a:srgbClr val="222B36"/>
                </a:solidFill>
                <a:latin typeface="Arial"/>
                <a:ea typeface="Arial"/>
                <a:cs typeface="Arial"/>
                <a:hlinkClick r:id="rId3"/>
              </a:rPr>
              <a:t>https://ccrc.gov.uk/news/lucy-letby-application-received-by-criminal-cases-review-commission</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Criminal Cases Review Commission (CCRC) (2026) </a:t>
            </a:r>
            <a:r>
              <a:rPr sz="900" b="0" i="1">
                <a:solidFill>
                  <a:srgbClr val="222B36"/>
                </a:solidFill>
                <a:latin typeface="Arial"/>
                <a:ea typeface="Arial"/>
                <a:cs typeface="Arial"/>
              </a:rPr>
              <a:t>Chair's statement on Lucy Letby application review</a:t>
            </a:r>
            <a:r>
              <a:rPr sz="900" b="0" i="0">
                <a:solidFill>
                  <a:srgbClr val="222B36"/>
                </a:solidFill>
                <a:latin typeface="Arial"/>
                <a:ea typeface="Arial"/>
                <a:cs typeface="Arial"/>
              </a:rPr>
              <a:t>. Available at: </a:t>
            </a:r>
            <a:r>
              <a:rPr sz="900" b="0" i="0" u="sng">
                <a:solidFill>
                  <a:srgbClr val="222B36"/>
                </a:solidFill>
                <a:latin typeface="Arial"/>
                <a:ea typeface="Arial"/>
                <a:cs typeface="Arial"/>
                <a:hlinkClick r:id="rId4"/>
              </a:rPr>
              <a:t>https://ccrc.gov.uk/news/chairs-statement-on-lucy-letby-application-review</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Dash, P. (2024) </a:t>
            </a:r>
            <a:r>
              <a:rPr sz="900" b="0" i="1">
                <a:solidFill>
                  <a:srgbClr val="222B36"/>
                </a:solidFill>
                <a:latin typeface="Arial"/>
                <a:ea typeface="Arial"/>
                <a:cs typeface="Arial"/>
              </a:rPr>
              <a:t>Review into the operational effectiveness of the Care Quality Commission: full report</a:t>
            </a:r>
            <a:r>
              <a:rPr sz="900" b="0" i="0">
                <a:solidFill>
                  <a:srgbClr val="222B36"/>
                </a:solidFill>
                <a:latin typeface="Arial"/>
                <a:ea typeface="Arial"/>
                <a:cs typeface="Arial"/>
              </a:rPr>
              <a:t>. London: Department of Health and Social Care. Available at: </a:t>
            </a:r>
            <a:r>
              <a:rPr sz="900" b="0" i="0" u="sng">
                <a:solidFill>
                  <a:srgbClr val="222B36"/>
                </a:solidFill>
                <a:latin typeface="Arial"/>
                <a:ea typeface="Arial"/>
                <a:cs typeface="Arial"/>
                <a:hlinkClick r:id="rId5"/>
              </a:rPr>
              <a:t>https://www.gov.uk/government/publications/review-into-the-operational-effectiveness-of-the-care-quality-commission-full-report</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Hanratty, G. and Griffiths, E. (2026) </a:t>
            </a:r>
            <a:r>
              <a:rPr sz="900" b="0" i="1">
                <a:solidFill>
                  <a:srgbClr val="222B36"/>
                </a:solidFill>
                <a:latin typeface="Arial"/>
                <a:ea typeface="Arial"/>
                <a:cs typeface="Arial"/>
              </a:rPr>
              <a:t>The Thirlwall report: key findings and actions for NHS leaders</a:t>
            </a:r>
            <a:r>
              <a:rPr sz="900" b="0" i="0">
                <a:solidFill>
                  <a:srgbClr val="222B36"/>
                </a:solidFill>
                <a:latin typeface="Arial"/>
                <a:ea typeface="Arial"/>
                <a:cs typeface="Arial"/>
              </a:rPr>
              <a:t>. Browne Jacobson, 28 September. Available at: </a:t>
            </a:r>
            <a:r>
              <a:rPr sz="900" b="0" i="0" u="sng">
                <a:solidFill>
                  <a:srgbClr val="222B36"/>
                </a:solidFill>
                <a:latin typeface="Arial"/>
                <a:ea typeface="Arial"/>
                <a:cs typeface="Arial"/>
                <a:hlinkClick r:id="rId6"/>
              </a:rPr>
              <a:t>https://www.brownejacobson.com/insights/the-thirlwall-report-key-findings-and-actions-for-nhs-leaders</a:t>
            </a:r>
            <a:r>
              <a:rPr sz="900" b="0" i="0">
                <a:solidFill>
                  <a:srgbClr val="222B36"/>
                </a:solidFill>
                <a:latin typeface="Arial"/>
                <a:ea typeface="Arial"/>
                <a:cs typeface="Arial"/>
              </a:rPr>
              <a:t> (Accessed: 17 October 2026).</a:t>
            </a:r>
          </a:p>
          <a:p>
            <a:pPr algn="l">
              <a:spcAft>
                <a:spcPts val="500"/>
              </a:spcAft>
            </a:pPr>
            <a:r>
              <a:rPr sz="900" b="0" i="0">
                <a:solidFill>
                  <a:srgbClr val="222B36"/>
                </a:solidFill>
                <a:latin typeface="Arial"/>
                <a:ea typeface="Arial"/>
                <a:cs typeface="Arial"/>
              </a:rPr>
              <a:t>Kumah, A., Nwogu, C.N., Issah, A.-R., Obot, E., Kanamitie, D.T., Sifa, J.S. and Aidoo, L.A. (2024) 'Cause-and-effect (fishbone) diagram: a tool for generating and organizing quality improvement ideas', </a:t>
            </a:r>
            <a:r>
              <a:rPr sz="900" b="0" i="1">
                <a:solidFill>
                  <a:srgbClr val="222B36"/>
                </a:solidFill>
                <a:latin typeface="Arial"/>
                <a:ea typeface="Arial"/>
                <a:cs typeface="Arial"/>
              </a:rPr>
              <a:t>Global Journal on Quality and Safety in Healthcare</a:t>
            </a:r>
            <a:r>
              <a:rPr sz="900" b="0" i="0">
                <a:solidFill>
                  <a:srgbClr val="222B36"/>
                </a:solidFill>
                <a:latin typeface="Arial"/>
                <a:ea typeface="Arial"/>
                <a:cs typeface="Arial"/>
              </a:rPr>
              <a:t>, 7(2), pp. 85-87. doi:10.36401/JQSH-23-42. </a:t>
            </a:r>
          </a:p>
          <a:p>
            <a:pPr algn="l">
              <a:spcAft>
                <a:spcPts val="500"/>
              </a:spcAft>
            </a:pPr>
            <a:r>
              <a:rPr sz="900" b="0" i="0">
                <a:solidFill>
                  <a:srgbClr val="222B36"/>
                </a:solidFill>
                <a:latin typeface="Arial"/>
                <a:ea typeface="Arial"/>
                <a:cs typeface="Arial"/>
              </a:rPr>
              <a:t>Lawrence, F., &amp; Conn, D. (2024, September 8). </a:t>
            </a:r>
            <a:r>
              <a:rPr sz="900" b="0" i="1">
                <a:solidFill>
                  <a:srgbClr val="222B36"/>
                </a:solidFill>
                <a:latin typeface="Arial"/>
                <a:ea typeface="Arial"/>
                <a:cs typeface="Arial"/>
              </a:rPr>
              <a:t>A superbug, doctor shortages and a neonatal unit ‘out of its depth’: Failures at Lucy Letby Hospital revealed</a:t>
            </a:r>
            <a:r>
              <a:rPr sz="900" b="0" i="0">
                <a:solidFill>
                  <a:srgbClr val="222B36"/>
                </a:solidFill>
                <a:latin typeface="Arial"/>
                <a:ea typeface="Arial"/>
                <a:cs typeface="Arial"/>
              </a:rPr>
              <a:t>. The Guardian. The Guardian. </a:t>
            </a:r>
            <a:r>
              <a:rPr sz="900" b="0" i="0" u="sng">
                <a:solidFill>
                  <a:srgbClr val="222B36"/>
                </a:solidFill>
                <a:latin typeface="Arial"/>
                <a:ea typeface="Arial"/>
                <a:cs typeface="Arial"/>
                <a:hlinkClick r:id="rId7"/>
              </a:rPr>
              <a:t>https://www.theguardian.com/uk-news/article/2024/sep/08/a-superbug-doctor-shortages-and-a-neonatal-unit-out-of-its-depth-failures-at-lucy-letby-hospital-revealed</a:t>
            </a:r>
            <a:r>
              <a:rPr sz="900" b="0" i="0">
                <a:solidFill>
                  <a:srgbClr val="222B36"/>
                </a:solidFill>
                <a:latin typeface="Arial"/>
                <a:ea typeface="Arial"/>
                <a:cs typeface="Arial"/>
              </a:rPr>
              <a:t> </a:t>
            </a:r>
          </a:p>
          <a:p>
            <a:pPr algn="l">
              <a:spcAft>
                <a:spcPts val="500"/>
              </a:spcAft>
            </a:pPr>
            <a:r>
              <a:rPr sz="900" b="0" i="0">
                <a:solidFill>
                  <a:srgbClr val="222B36"/>
                </a:solidFill>
                <a:latin typeface="Arial"/>
                <a:ea typeface="Arial"/>
                <a:cs typeface="Arial"/>
              </a:rPr>
              <a:t>LBC (2026) </a:t>
            </a:r>
            <a:r>
              <a:rPr sz="900" b="0" i="1">
                <a:solidFill>
                  <a:srgbClr val="222B36"/>
                </a:solidFill>
                <a:latin typeface="Arial"/>
                <a:ea typeface="Arial"/>
                <a:cs typeface="Arial"/>
              </a:rPr>
              <a:t>'Complete failure to protect babies on the neonatal unit at the Countess of Chester Hospital' found in inquiry</a:t>
            </a:r>
            <a:r>
              <a:rPr sz="900" b="0" i="0">
                <a:solidFill>
                  <a:srgbClr val="222B36"/>
                </a:solidFill>
                <a:latin typeface="Arial"/>
                <a:ea typeface="Arial"/>
                <a:cs typeface="Arial"/>
              </a:rPr>
              <a:t>. 15 September. Available at: </a:t>
            </a:r>
            <a:r>
              <a:rPr sz="900" b="0" i="0" u="sng">
                <a:solidFill>
                  <a:srgbClr val="222B36"/>
                </a:solidFill>
                <a:latin typeface="Arial"/>
                <a:ea typeface="Arial"/>
                <a:cs typeface="Arial"/>
                <a:hlinkClick r:id="rId8"/>
              </a:rPr>
              <a:t>https://lbc.co.uk/article/complete-failure-to-protect-babies-on-lucy-letby-neonatal-unit-5HjdhTG_2</a:t>
            </a:r>
            <a:r>
              <a:rPr sz="900" b="0" i="0">
                <a:solidFill>
                  <a:srgbClr val="222B36"/>
                </a:solidFill>
                <a:latin typeface="Arial"/>
                <a:ea typeface="Arial"/>
                <a:cs typeface="Arial"/>
              </a:rPr>
              <a:t> (Accessed: 14 October 2026).</a:t>
            </a:r>
          </a:p>
        </p:txBody>
      </p:sp>
      <p:sp>
        <p:nvSpPr>
          <p:cNvPr id="4" name="TextBox 3"/>
          <p:cNvSpPr txBox="1"/>
          <p:nvPr/>
        </p:nvSpPr>
        <p:spPr>
          <a:xfrm>
            <a:off x="6217920" y="1097280"/>
            <a:ext cx="5532120" cy="5303520"/>
          </a:xfrm>
          <a:prstGeom prst="rect">
            <a:avLst/>
          </a:prstGeom>
          <a:noFill/>
        </p:spPr>
        <p:txBody>
          <a:bodyPr wrap="square" lIns="27432" tIns="27432" rIns="27432" bIns="27432" anchor="t">
            <a:spAutoFit/>
          </a:bodyPr>
          <a:lstStyle/>
          <a:p>
            <a:pPr algn="l">
              <a:spcAft>
                <a:spcPts val="500"/>
              </a:spcAft>
            </a:pPr>
            <a:r>
              <a:rPr sz="900" b="0" i="0">
                <a:solidFill>
                  <a:srgbClr val="222B36"/>
                </a:solidFill>
                <a:latin typeface="Arial"/>
                <a:ea typeface="Arial"/>
                <a:cs typeface="Arial"/>
              </a:rPr>
              <a:t>Moayed, M.S., Khalili, R., Ebadi, A. and Parandeh, A. (2022) 'Factors determining the quality of health services provided to COVID-19 patients from the perspective of healthcare providers: based on the Donabedian model', </a:t>
            </a:r>
            <a:r>
              <a:rPr sz="900" b="0" i="1">
                <a:solidFill>
                  <a:srgbClr val="222B36"/>
                </a:solidFill>
                <a:latin typeface="Arial"/>
                <a:ea typeface="Arial"/>
                <a:cs typeface="Arial"/>
              </a:rPr>
              <a:t>Frontiers in Public Health</a:t>
            </a:r>
            <a:r>
              <a:rPr sz="900" b="0" i="0">
                <a:solidFill>
                  <a:srgbClr val="222B36"/>
                </a:solidFill>
                <a:latin typeface="Arial"/>
                <a:ea typeface="Arial"/>
                <a:cs typeface="Arial"/>
              </a:rPr>
              <a:t>, 10, article 967431. doi:10.3389/fpubh.2022.967431.</a:t>
            </a:r>
          </a:p>
          <a:p>
            <a:pPr algn="l">
              <a:spcAft>
                <a:spcPts val="500"/>
              </a:spcAft>
            </a:pPr>
            <a:r>
              <a:rPr sz="900" b="0" i="0">
                <a:solidFill>
                  <a:srgbClr val="222B36"/>
                </a:solidFill>
                <a:latin typeface="Arial"/>
                <a:ea typeface="Arial"/>
                <a:cs typeface="Arial"/>
              </a:rPr>
              <a:t>National Guardian's Office (2025) </a:t>
            </a:r>
            <a:r>
              <a:rPr sz="900" b="0" i="1">
                <a:solidFill>
                  <a:srgbClr val="222B36"/>
                </a:solidFill>
                <a:latin typeface="Arial"/>
                <a:ea typeface="Arial"/>
                <a:cs typeface="Arial"/>
              </a:rPr>
              <a:t>Speaking up in healthcare: has progress plateaued and what must be done?</a:t>
            </a:r>
            <a:r>
              <a:rPr sz="900" b="0" i="0">
                <a:solidFill>
                  <a:srgbClr val="222B36"/>
                </a:solidFill>
                <a:latin typeface="Arial"/>
                <a:ea typeface="Arial"/>
                <a:cs typeface="Arial"/>
              </a:rPr>
              <a:t> 20 March. Available at: </a:t>
            </a:r>
            <a:r>
              <a:rPr sz="900" b="0" i="0" u="sng">
                <a:solidFill>
                  <a:srgbClr val="222B36"/>
                </a:solidFill>
                <a:latin typeface="Arial"/>
                <a:ea typeface="Arial"/>
                <a:cs typeface="Arial"/>
                <a:hlinkClick r:id="rId9"/>
              </a:rPr>
              <a:t>https://nationalguardian.org.uk/2025/03/20/speaking-up-in-healthcare-has-progress-plateaued-and-what-must-be-done/</a:t>
            </a:r>
            <a:r>
              <a:rPr sz="900" b="0" i="0">
                <a:solidFill>
                  <a:srgbClr val="222B36"/>
                </a:solidFill>
                <a:latin typeface="Arial"/>
                <a:ea typeface="Arial"/>
                <a:cs typeface="Arial"/>
              </a:rPr>
              <a:t> (Accessed: 17 October 2026).</a:t>
            </a:r>
          </a:p>
          <a:p>
            <a:pPr algn="l">
              <a:spcAft>
                <a:spcPts val="500"/>
              </a:spcAft>
            </a:pPr>
            <a:r>
              <a:rPr sz="900" b="0" i="0">
                <a:solidFill>
                  <a:srgbClr val="222B36"/>
                </a:solidFill>
                <a:latin typeface="Arial"/>
                <a:ea typeface="Arial"/>
                <a:cs typeface="Arial"/>
              </a:rPr>
              <a:t>NHS England (2022) </a:t>
            </a:r>
            <a:r>
              <a:rPr sz="900" b="0" i="1">
                <a:solidFill>
                  <a:srgbClr val="222B36"/>
                </a:solidFill>
                <a:latin typeface="Arial"/>
                <a:ea typeface="Arial"/>
                <a:cs typeface="Arial"/>
              </a:rPr>
              <a:t>Patient Safety Incident Response Framework</a:t>
            </a:r>
            <a:r>
              <a:rPr sz="900" b="0" i="0">
                <a:solidFill>
                  <a:srgbClr val="222B36"/>
                </a:solidFill>
                <a:latin typeface="Arial"/>
                <a:ea typeface="Arial"/>
                <a:cs typeface="Arial"/>
              </a:rPr>
              <a:t>. Available at: </a:t>
            </a:r>
            <a:r>
              <a:rPr sz="900" b="0" i="0" u="sng">
                <a:solidFill>
                  <a:srgbClr val="222B36"/>
                </a:solidFill>
                <a:latin typeface="Arial"/>
                <a:ea typeface="Arial"/>
                <a:cs typeface="Arial"/>
                <a:hlinkClick r:id="rId10"/>
              </a:rPr>
              <a:t>https://www.england.nhs.uk/patient-safety/patient-safety-incident-response-framework/</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Singh, G., Patel, R. H., Vaqar, S., &amp; Boster, J. (2024, February 12). </a:t>
            </a:r>
            <a:r>
              <a:rPr sz="900" b="0" i="1">
                <a:solidFill>
                  <a:srgbClr val="222B36"/>
                </a:solidFill>
                <a:latin typeface="Arial"/>
                <a:ea typeface="Arial"/>
                <a:cs typeface="Arial"/>
              </a:rPr>
              <a:t>Root cause analysis and medical error prevention</a:t>
            </a:r>
            <a:r>
              <a:rPr sz="900" b="0" i="0">
                <a:solidFill>
                  <a:srgbClr val="222B36"/>
                </a:solidFill>
                <a:latin typeface="Arial"/>
                <a:ea typeface="Arial"/>
                <a:cs typeface="Arial"/>
              </a:rPr>
              <a:t>. StatPearls Publishing. Nih.Gov. </a:t>
            </a:r>
            <a:r>
              <a:rPr sz="900" b="0" i="0" u="sng">
                <a:solidFill>
                  <a:srgbClr val="222B36"/>
                </a:solidFill>
                <a:latin typeface="Arial"/>
                <a:ea typeface="Arial"/>
                <a:cs typeface="Arial"/>
                <a:hlinkClick r:id="rId11"/>
              </a:rPr>
              <a:t>https://www.ncbi.nlm.nih.gov/sites/books/NBK570638/</a:t>
            </a:r>
            <a:r>
              <a:rPr sz="900" b="0" i="0">
                <a:solidFill>
                  <a:srgbClr val="222B36"/>
                </a:solidFill>
                <a:latin typeface="Arial"/>
                <a:ea typeface="Arial"/>
                <a:cs typeface="Arial"/>
              </a:rPr>
              <a:t> </a:t>
            </a:r>
          </a:p>
          <a:p>
            <a:pPr algn="l">
              <a:spcAft>
                <a:spcPts val="500"/>
              </a:spcAft>
            </a:pPr>
            <a:r>
              <a:rPr sz="900" b="0" i="0">
                <a:solidFill>
                  <a:srgbClr val="222B36"/>
                </a:solidFill>
                <a:latin typeface="Arial"/>
                <a:ea typeface="Arial"/>
                <a:cs typeface="Arial"/>
              </a:rPr>
              <a:t>Society of Radiographers (2024) </a:t>
            </a:r>
            <a:r>
              <a:rPr sz="900" b="0" i="1">
                <a:solidFill>
                  <a:srgbClr val="222B36"/>
                </a:solidFill>
                <a:latin typeface="Arial"/>
                <a:ea typeface="Arial"/>
                <a:cs typeface="Arial"/>
              </a:rPr>
              <a:t>Review of Care Quality Commission finds 'significant failings'</a:t>
            </a:r>
            <a:r>
              <a:rPr sz="900" b="0" i="0">
                <a:solidFill>
                  <a:srgbClr val="222B36"/>
                </a:solidFill>
                <a:latin typeface="Arial"/>
                <a:ea typeface="Arial"/>
                <a:cs typeface="Arial"/>
              </a:rPr>
              <a:t>. Available at: </a:t>
            </a:r>
            <a:r>
              <a:rPr sz="900" b="0" i="0" u="sng">
                <a:solidFill>
                  <a:srgbClr val="222B36"/>
                </a:solidFill>
                <a:latin typeface="Arial"/>
                <a:ea typeface="Arial"/>
                <a:cs typeface="Arial"/>
                <a:hlinkClick r:id="rId12"/>
              </a:rPr>
              <a:t>https://www.sor.org/news/government-nhs/care-quality-commission-review-finds-regulator-fac</a:t>
            </a:r>
            <a:r>
              <a:rPr sz="900" b="0" i="0">
                <a:solidFill>
                  <a:srgbClr val="222B36"/>
                </a:solidFill>
                <a:latin typeface="Arial"/>
                <a:ea typeface="Arial"/>
                <a:cs typeface="Arial"/>
              </a:rPr>
              <a:t> (Accessed: 17 October 2026).</a:t>
            </a:r>
          </a:p>
          <a:p>
            <a:pPr algn="l">
              <a:spcAft>
                <a:spcPts val="500"/>
              </a:spcAft>
            </a:pPr>
            <a:r>
              <a:rPr sz="900" b="0" i="0">
                <a:solidFill>
                  <a:srgbClr val="222B36"/>
                </a:solidFill>
                <a:latin typeface="Arial"/>
                <a:ea typeface="Arial"/>
                <a:cs typeface="Arial"/>
              </a:rPr>
              <a:t>Thirlwall, K. (2026) </a:t>
            </a:r>
            <a:r>
              <a:rPr sz="900" b="0" i="1">
                <a:solidFill>
                  <a:srgbClr val="222B36"/>
                </a:solidFill>
                <a:latin typeface="Arial"/>
                <a:ea typeface="Arial"/>
                <a:cs typeface="Arial"/>
              </a:rPr>
              <a:t>Report of the Public Inquiry into events at the Countess of Chester Hospital, 2015 to 2018: summary report and volumes I-III</a:t>
            </a:r>
            <a:r>
              <a:rPr sz="900" b="0" i="0">
                <a:solidFill>
                  <a:srgbClr val="222B36"/>
                </a:solidFill>
                <a:latin typeface="Arial"/>
                <a:ea typeface="Arial"/>
                <a:cs typeface="Arial"/>
              </a:rPr>
              <a:t>. London: Thirlwall Inquiry. Available at: </a:t>
            </a:r>
            <a:r>
              <a:rPr sz="900" b="0" i="0" u="sng">
                <a:solidFill>
                  <a:srgbClr val="222B36"/>
                </a:solidFill>
                <a:latin typeface="Arial"/>
                <a:ea typeface="Arial"/>
                <a:cs typeface="Arial"/>
                <a:hlinkClick r:id="rId13"/>
              </a:rPr>
              <a:t>https://thirlwall.public-inquiry.uk/final-report/</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Thirlwall Inquiry (2026) </a:t>
            </a:r>
            <a:r>
              <a:rPr sz="900" b="0" i="1">
                <a:solidFill>
                  <a:srgbClr val="222B36"/>
                </a:solidFill>
                <a:latin typeface="Arial"/>
                <a:ea typeface="Arial"/>
                <a:cs typeface="Arial"/>
              </a:rPr>
              <a:t>Inquiry report finds profound failure of management, governance and safeguarding</a:t>
            </a:r>
            <a:r>
              <a:rPr sz="900" b="0" i="0">
                <a:solidFill>
                  <a:srgbClr val="222B36"/>
                </a:solidFill>
                <a:latin typeface="Arial"/>
                <a:ea typeface="Arial"/>
                <a:cs typeface="Arial"/>
              </a:rPr>
              <a:t>. Press release, 15 September. Available at: </a:t>
            </a:r>
            <a:r>
              <a:rPr sz="900" b="0" i="0" u="sng">
                <a:solidFill>
                  <a:srgbClr val="222B36"/>
                </a:solidFill>
                <a:latin typeface="Arial"/>
                <a:ea typeface="Arial"/>
                <a:cs typeface="Arial"/>
                <a:hlinkClick r:id="rId14"/>
              </a:rPr>
              <a:t>https://thirlwall.public-inquiry.uk/2026/09/15/inquiry-report-finds-profound-failure-of-management-governance-and-safeguarding/</a:t>
            </a:r>
            <a:r>
              <a:rPr sz="900" b="0" i="0">
                <a:solidFill>
                  <a:srgbClr val="222B36"/>
                </a:solidFill>
                <a:latin typeface="Arial"/>
                <a:ea typeface="Arial"/>
                <a:cs typeface="Arial"/>
              </a:rPr>
              <a:t> (Accessed: 17 October 2026).</a:t>
            </a:r>
          </a:p>
          <a:p>
            <a:pPr algn="l">
              <a:spcAft>
                <a:spcPts val="500"/>
              </a:spcAft>
            </a:pPr>
            <a:r>
              <a:rPr sz="900" b="0" i="0">
                <a:solidFill>
                  <a:srgbClr val="222B36"/>
                </a:solidFill>
                <a:latin typeface="Arial"/>
                <a:ea typeface="Arial"/>
                <a:cs typeface="Arial"/>
              </a:rPr>
              <a:t>UK Government (2026) </a:t>
            </a:r>
            <a:r>
              <a:rPr sz="900" b="0" i="1">
                <a:solidFill>
                  <a:srgbClr val="222B36"/>
                </a:solidFill>
                <a:latin typeface="Arial"/>
                <a:ea typeface="Arial"/>
                <a:cs typeface="Arial"/>
              </a:rPr>
              <a:t>Government response to the Thirlwall Inquiry</a:t>
            </a:r>
            <a:r>
              <a:rPr sz="900" b="0" i="0">
                <a:solidFill>
                  <a:srgbClr val="222B36"/>
                </a:solidFill>
                <a:latin typeface="Arial"/>
                <a:ea typeface="Arial"/>
                <a:cs typeface="Arial"/>
              </a:rPr>
              <a:t>. Statement, 15 September. Available at: </a:t>
            </a:r>
            <a:r>
              <a:rPr sz="900" b="0" i="0" u="sng">
                <a:solidFill>
                  <a:srgbClr val="222B36"/>
                </a:solidFill>
                <a:latin typeface="Arial"/>
                <a:ea typeface="Arial"/>
                <a:cs typeface="Arial"/>
                <a:hlinkClick r:id="rId15"/>
              </a:rPr>
              <a:t>https://www.gov.uk/government/speeches/government-response-to-the-thirlwall-inquiry</a:t>
            </a:r>
            <a:r>
              <a:rPr sz="900" b="0" i="0">
                <a:solidFill>
                  <a:srgbClr val="222B36"/>
                </a:solidFill>
                <a:latin typeface="Arial"/>
                <a:ea typeface="Arial"/>
                <a:cs typeface="Arial"/>
              </a:rPr>
              <a:t> (Accessed: 17 October 2026).</a:t>
            </a:r>
          </a:p>
          <a:p>
            <a:pPr algn="l">
              <a:spcAft>
                <a:spcPts val="500"/>
              </a:spcAft>
            </a:pPr>
            <a:r>
              <a:rPr sz="900" b="0" i="0">
                <a:solidFill>
                  <a:srgbClr val="222B36"/>
                </a:solidFill>
                <a:latin typeface="Arial"/>
                <a:ea typeface="Arial"/>
                <a:cs typeface="Arial"/>
              </a:rPr>
              <a:t>Wiegmann, D.A., Wood, L.J., Cohen, T.N. and Shappell, S.A. (2022) 'Understanding the "Swiss Cheese Model" and its application to patient safety', </a:t>
            </a:r>
            <a:r>
              <a:rPr sz="900" b="0" i="1">
                <a:solidFill>
                  <a:srgbClr val="222B36"/>
                </a:solidFill>
                <a:latin typeface="Arial"/>
                <a:ea typeface="Arial"/>
                <a:cs typeface="Arial"/>
              </a:rPr>
              <a:t>Journal of Patient Safety</a:t>
            </a:r>
            <a:r>
              <a:rPr sz="900" b="0" i="0">
                <a:solidFill>
                  <a:srgbClr val="222B36"/>
                </a:solidFill>
                <a:latin typeface="Arial"/>
                <a:ea typeface="Arial"/>
                <a:cs typeface="Arial"/>
              </a:rPr>
              <a:t>, 18(2), pp. 119-123. Available at: </a:t>
            </a:r>
            <a:r>
              <a:rPr sz="900" b="0" i="0" u="sng">
                <a:solidFill>
                  <a:srgbClr val="222B36"/>
                </a:solidFill>
                <a:latin typeface="Arial"/>
                <a:ea typeface="Arial"/>
                <a:cs typeface="Arial"/>
                <a:hlinkClick r:id="rId16"/>
              </a:rPr>
              <a:t>https://pmc.ncbi.nlm.nih.gov/articles/PMC8514562/</a:t>
            </a:r>
            <a:r>
              <a:rPr sz="900" b="0" i="0">
                <a:solidFill>
                  <a:srgbClr val="222B36"/>
                </a:solidFill>
                <a:latin typeface="Arial"/>
                <a:ea typeface="Arial"/>
                <a:cs typeface="Arial"/>
              </a:rPr>
              <a:t> (Accessed: 14 October 2026).</a:t>
            </a:r>
          </a:p>
          <a:p>
            <a:pPr algn="l">
              <a:spcAft>
                <a:spcPts val="500"/>
              </a:spcAft>
            </a:pPr>
            <a:r>
              <a:rPr sz="900" b="0" i="0">
                <a:solidFill>
                  <a:srgbClr val="222B36"/>
                </a:solidFill>
                <a:latin typeface="Arial"/>
                <a:ea typeface="Arial"/>
                <a:cs typeface="Arial"/>
              </a:rPr>
              <a:t>Willmington, C., Belardi, P., Murante, A.M. and Vainieri, M. (2022) 'The contribution of benchmarking to quality improvement in healthcare. A systematic literature review', </a:t>
            </a:r>
            <a:r>
              <a:rPr sz="900" b="0" i="1">
                <a:solidFill>
                  <a:srgbClr val="222B36"/>
                </a:solidFill>
                <a:latin typeface="Arial"/>
                <a:ea typeface="Arial"/>
                <a:cs typeface="Arial"/>
              </a:rPr>
              <a:t>BMC Health Services Research</a:t>
            </a:r>
            <a:r>
              <a:rPr sz="900" b="0" i="0">
                <a:solidFill>
                  <a:srgbClr val="222B36"/>
                </a:solidFill>
                <a:latin typeface="Arial"/>
                <a:ea typeface="Arial"/>
                <a:cs typeface="Arial"/>
              </a:rPr>
              <a:t>, 22, article 139. doi:10.1186/s12913-022-07467-8.</a:t>
            </a:r>
          </a:p>
        </p:txBody>
      </p:sp>
      <p:sp>
        <p:nvSpPr>
          <p:cNvPr id="5" name="TextBox 4"/>
          <p:cNvSpPr txBox="1"/>
          <p:nvPr/>
        </p:nvSpPr>
        <p:spPr>
          <a:xfrm>
            <a:off x="457200" y="6473952"/>
            <a:ext cx="9601200" cy="274320"/>
          </a:xfrm>
          <a:prstGeom prst="rect">
            <a:avLst/>
          </a:prstGeom>
          <a:noFill/>
        </p:spPr>
        <p:txBody>
          <a:bodyPr wrap="square" lIns="0" tIns="0" rIns="0" bIns="0" anchor="ctr">
            <a:spAutoFit/>
          </a:bodyPr>
          <a:lstStyle/>
          <a:p>
            <a:r>
              <a:rPr sz="900" b="0" i="0">
                <a:solidFill>
                  <a:srgbClr val="5A6775"/>
                </a:solidFill>
                <a:latin typeface="Arial"/>
                <a:ea typeface="Arial"/>
                <a:cs typeface="Arial"/>
              </a:rPr>
              <a:t>LCHS7006 Quality Assurance and Service Improvements | Component 1 individual presentation</a:t>
            </a:r>
          </a:p>
        </p:txBody>
      </p:sp>
      <p:sp>
        <p:nvSpPr>
          <p:cNvPr id="6" name="TextBox 5"/>
          <p:cNvSpPr txBox="1"/>
          <p:nvPr/>
        </p:nvSpPr>
        <p:spPr>
          <a:xfrm>
            <a:off x="10972800" y="6473952"/>
            <a:ext cx="777240" cy="274320"/>
          </a:xfrm>
          <a:prstGeom prst="rect">
            <a:avLst/>
          </a:prstGeom>
          <a:noFill/>
        </p:spPr>
        <p:txBody>
          <a:bodyPr wrap="square" lIns="0" tIns="0" rIns="0" bIns="0" anchor="ctr">
            <a:spAutoFit/>
          </a:bodyPr>
          <a:lstStyle/>
          <a:p>
            <a:pPr algn="r"/>
            <a:fld id="{B6F15528-21DE-4FAA-801E-634DDDAF4B2B}" type="slidenum">
              <a:rPr lang="en-GB" sz="900">
                <a:solidFill>
                  <a:srgbClr val="5A6775"/>
                </a:solidFill>
                <a:latin typeface="Arial"/>
              </a:rPr>
              <a:t>10</a:t>
            </a:fld>
            <a:endParaRPr lang="en-GB" sz="900">
              <a:solidFill>
                <a:srgbClr val="5A6775"/>
              </a:solidFill>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6</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Systems Failure and Quality Assurance Breakdown: The Lucy Letby Case at the Countess of Chester Hospital</vt:lpstr>
      <vt:lpstr>Case Study Overview and Content</vt:lpstr>
      <vt:lpstr>Swiss Cheese Model: Diagram and Explanation</vt:lpstr>
      <vt:lpstr>The Application of the Swiss Cheese Model (1 of 2)</vt:lpstr>
      <vt:lpstr>The Application of the Swiss Cheese Model (2 of 2)</vt:lpstr>
      <vt:lpstr>The Benchmarking Gap: National Standards Unmet (1 of 2)</vt:lpstr>
      <vt:lpstr>The Benchmarking Gap: National Standards Unmet (2 of 2)</vt:lpstr>
      <vt:lpstr>Structure of the Component 2 Report</vt:lpstr>
      <vt:lpstr>Acronyms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Systems Failure and Quality Assurance Breakdown: The Lucy Letby Case at the Countess of Chester Hospital</dc:title>
  <cp:lastModifiedBy>JAYNILKUMAR RAMESHBHAI BAROT</cp:lastModifiedBy>
  <cp:revision>1</cp:revision>
  <dcterms:modified xsi:type="dcterms:W3CDTF">2026-10-19T09:13:27Z</dcterms:modified>
</cp:coreProperties>
</file>