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103" d="100"/>
          <a:sy n="103" d="100"/>
        </p:scale>
        <p:origin x="-821" y="-8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D9DF48D-8F1E-4D07-A000-A4028B2E7444}" type="datetimeFigureOut">
              <a:rPr lang="en-US" smtClean="0"/>
              <a:t>10/24/2013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7B76BC9-CBD2-4DD4-818D-A858351098FA}"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D9DF48D-8F1E-4D07-A000-A4028B2E7444}" type="datetimeFigureOut">
              <a:rPr lang="en-US" smtClean="0"/>
              <a:t>10/24/2013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7B76BC9-CBD2-4DD4-818D-A858351098FA}"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D9DF48D-8F1E-4D07-A000-A4028B2E7444}" type="datetimeFigureOut">
              <a:rPr lang="en-US" smtClean="0"/>
              <a:t>10/24/2013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7B76BC9-CBD2-4DD4-818D-A858351098FA}"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D9DF48D-8F1E-4D07-A000-A4028B2E7444}" type="datetimeFigureOut">
              <a:rPr lang="en-US" smtClean="0"/>
              <a:t>10/24/2013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7B76BC9-CBD2-4DD4-818D-A858351098FA}"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D9DF48D-8F1E-4D07-A000-A4028B2E7444}" type="datetimeFigureOut">
              <a:rPr lang="en-US" smtClean="0"/>
              <a:t>10/24/2013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E7B76BC9-CBD2-4DD4-818D-A858351098F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D9DF48D-8F1E-4D07-A000-A4028B2E7444}" type="datetimeFigureOut">
              <a:rPr lang="en-US" smtClean="0"/>
              <a:t>10/24/2013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E7B76BC9-CBD2-4DD4-818D-A858351098FA}"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D9DF48D-8F1E-4D07-A000-A4028B2E7444}" type="datetimeFigureOut">
              <a:rPr lang="en-US" smtClean="0"/>
              <a:t>10/24/2013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E7B76BC9-CBD2-4DD4-818D-A858351098F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D9DF48D-8F1E-4D07-A000-A4028B2E7444}" type="datetimeFigureOut">
              <a:rPr lang="en-US" smtClean="0"/>
              <a:t>10/24/2013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7B76BC9-CBD2-4DD4-818D-A858351098F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D9DF48D-8F1E-4D07-A000-A4028B2E7444}" type="datetimeFigureOut">
              <a:rPr lang="en-US" smtClean="0"/>
              <a:t>10/24/2013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7B76BC9-CBD2-4DD4-818D-A858351098FA}"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D9DF48D-8F1E-4D07-A000-A4028B2E7444}" type="datetimeFigureOut">
              <a:rPr lang="en-US" smtClean="0"/>
              <a:t>10/24/2013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7B76BC9-CBD2-4DD4-818D-A858351098F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D9DF48D-8F1E-4D07-A000-A4028B2E7444}" type="datetimeFigureOut">
              <a:rPr lang="en-US" smtClean="0"/>
              <a:t>10/24/2013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7B76BC9-CBD2-4DD4-818D-A858351098F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D9DF48D-8F1E-4D07-A000-A4028B2E7444}" type="datetimeFigureOut">
              <a:rPr lang="en-US" smtClean="0"/>
              <a:t>10/24/2013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7B76BC9-CBD2-4DD4-818D-A858351098FA}"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GB" sz="3200" dirty="0" smtClean="0"/>
              <a:t>Computer Engineering and </a:t>
            </a:r>
            <a:r>
              <a:rPr lang="en-GB" sz="3200" dirty="0" smtClean="0"/>
              <a:t>Microprocessors</a:t>
            </a:r>
            <a:r>
              <a:rPr lang="en-GB" sz="2800" dirty="0" smtClean="0"/>
              <a:t/>
            </a:r>
            <a:br>
              <a:rPr lang="en-GB" sz="2800" dirty="0" smtClean="0"/>
            </a:br>
            <a:r>
              <a:rPr lang="en-GB" sz="2800" dirty="0" smtClean="0"/>
              <a:t/>
            </a:r>
            <a:br>
              <a:rPr lang="en-GB" sz="2800" dirty="0" smtClean="0"/>
            </a:br>
            <a:endParaRPr lang="en-GB" sz="2800" dirty="0"/>
          </a:p>
        </p:txBody>
      </p:sp>
      <p:sp>
        <p:nvSpPr>
          <p:cNvPr id="3" name="Subtitle 2"/>
          <p:cNvSpPr>
            <a:spLocks noGrp="1"/>
          </p:cNvSpPr>
          <p:nvPr>
            <p:ph type="subTitle" idx="1"/>
          </p:nvPr>
        </p:nvSpPr>
        <p:spPr/>
        <p:txBody>
          <a:bodyPr/>
          <a:lstStyle/>
          <a:p>
            <a:pPr algn="ctr"/>
            <a:r>
              <a:rPr lang="en-GB" dirty="0" smtClean="0"/>
              <a:t>Registers and counters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3304994"/>
          </a:xfrm>
        </p:spPr>
        <p:txBody>
          <a:bodyPr>
            <a:normAutofit fontScale="55000" lnSpcReduction="20000"/>
          </a:bodyPr>
          <a:lstStyle/>
          <a:p>
            <a:r>
              <a:rPr lang="en-GB" sz="3600" dirty="0" smtClean="0"/>
              <a:t>What is a register?</a:t>
            </a:r>
          </a:p>
          <a:p>
            <a:r>
              <a:rPr lang="en-GB" sz="3300" dirty="0" smtClean="0"/>
              <a:t>A storage register is a circuit that stores a group of bits and holds it for later use. D-type flip flops are normally used to construct registers, a simple 4 bit register is shown </a:t>
            </a:r>
            <a:r>
              <a:rPr lang="en-GB" sz="3300" dirty="0" smtClean="0"/>
              <a:t>below</a:t>
            </a:r>
            <a:r>
              <a:rPr lang="en-GB" sz="3300" dirty="0" smtClean="0"/>
              <a:t>. The CLK signal gates the four input bits D</a:t>
            </a:r>
            <a:r>
              <a:rPr lang="en-GB" sz="3300" baseline="-25000" dirty="0" smtClean="0"/>
              <a:t>1</a:t>
            </a:r>
            <a:r>
              <a:rPr lang="en-GB" sz="3300" dirty="0" smtClean="0"/>
              <a:t> to D</a:t>
            </a:r>
            <a:r>
              <a:rPr lang="en-GB" sz="3300" baseline="-25000" dirty="0" smtClean="0"/>
              <a:t>4</a:t>
            </a:r>
            <a:r>
              <a:rPr lang="en-GB" sz="3300" dirty="0" smtClean="0"/>
              <a:t> into the register, which presents these stored bits on the outputs Q</a:t>
            </a:r>
            <a:r>
              <a:rPr lang="en-GB" sz="3300" baseline="-25000" dirty="0" smtClean="0"/>
              <a:t>1</a:t>
            </a:r>
            <a:r>
              <a:rPr lang="en-GB" sz="3300" dirty="0" smtClean="0"/>
              <a:t> to Q</a:t>
            </a:r>
            <a:r>
              <a:rPr lang="en-GB" sz="3300" baseline="-25000" dirty="0" smtClean="0"/>
              <a:t>4</a:t>
            </a:r>
            <a:r>
              <a:rPr lang="en-GB" sz="3300" dirty="0" smtClean="0"/>
              <a:t>. This </a:t>
            </a:r>
            <a:r>
              <a:rPr lang="en-GB" sz="3300" dirty="0" smtClean="0"/>
              <a:t>all </a:t>
            </a:r>
            <a:r>
              <a:rPr lang="en-GB" sz="3300" dirty="0" smtClean="0"/>
              <a:t>happens simultaneously on one clock pulse. The input signals can be cleared or altered, but this will not affect the output bits until another CLK pulse occurs. </a:t>
            </a:r>
            <a:endParaRPr lang="en-GB" sz="3300" dirty="0" smtClean="0"/>
          </a:p>
          <a:p>
            <a:r>
              <a:rPr lang="en-GB" sz="3300" dirty="0" smtClean="0"/>
              <a:t>Notice </a:t>
            </a:r>
            <a:r>
              <a:rPr lang="en-GB" sz="3300" dirty="0" smtClean="0"/>
              <a:t>that in this type of circuit the inputs and outputs are not ‘cascaded’ from chip to chip but are treated in isolation. This is in direct contrast to the connections for a shift register which is presented in the next section. It is important to note this difference in order to understand the operation of these circuits.</a:t>
            </a:r>
          </a:p>
          <a:p>
            <a:endParaRPr lang="en-GB" dirty="0" smtClean="0"/>
          </a:p>
          <a:p>
            <a:endParaRPr lang="en-GB" dirty="0"/>
          </a:p>
        </p:txBody>
      </p:sp>
      <p:sp>
        <p:nvSpPr>
          <p:cNvPr id="3" name="Title 2"/>
          <p:cNvSpPr>
            <a:spLocks noGrp="1"/>
          </p:cNvSpPr>
          <p:nvPr>
            <p:ph type="title"/>
          </p:nvPr>
        </p:nvSpPr>
        <p:spPr/>
        <p:txBody>
          <a:bodyPr>
            <a:normAutofit/>
          </a:bodyPr>
          <a:lstStyle/>
          <a:p>
            <a:r>
              <a:rPr lang="en-GB" sz="2200" dirty="0" smtClean="0"/>
              <a:t>Registers</a:t>
            </a:r>
            <a:endParaRPr lang="en-GB" sz="2200" dirty="0"/>
          </a:p>
        </p:txBody>
      </p:sp>
      <p:pic>
        <p:nvPicPr>
          <p:cNvPr id="1026" name="Picture 2" descr="C:\Users\gary\Documents\randc 1.jpg"/>
          <p:cNvPicPr>
            <a:picLocks noChangeAspect="1" noChangeArrowheads="1"/>
          </p:cNvPicPr>
          <p:nvPr/>
        </p:nvPicPr>
        <p:blipFill>
          <a:blip r:embed="rId2"/>
          <a:srcRect/>
          <a:stretch>
            <a:fillRect/>
          </a:stretch>
        </p:blipFill>
        <p:spPr bwMode="auto">
          <a:xfrm>
            <a:off x="2928926" y="4714884"/>
            <a:ext cx="4781096" cy="168348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26"/>
                                        </p:tgtEl>
                                        <p:attrNameLst>
                                          <p:attrName>style.visibility</p:attrName>
                                        </p:attrNameLst>
                                      </p:cBhvr>
                                      <p:to>
                                        <p:strVal val="visible"/>
                                      </p:to>
                                    </p:set>
                                    <p:anim calcmode="lin" valueType="num">
                                      <p:cBhvr additive="base">
                                        <p:cTn id="11" dur="500" fill="hold"/>
                                        <p:tgtEl>
                                          <p:spTgt spid="1026"/>
                                        </p:tgtEl>
                                        <p:attrNameLst>
                                          <p:attrName>ppt_x</p:attrName>
                                        </p:attrNameLst>
                                      </p:cBhvr>
                                      <p:tavLst>
                                        <p:tav tm="0">
                                          <p:val>
                                            <p:strVal val="#ppt_x"/>
                                          </p:val>
                                        </p:tav>
                                        <p:tav tm="100000">
                                          <p:val>
                                            <p:strVal val="#ppt_x"/>
                                          </p:val>
                                        </p:tav>
                                      </p:tavLst>
                                    </p:anim>
                                    <p:anim calcmode="lin" valueType="num">
                                      <p:cBhvr additive="base">
                                        <p:cTn id="12"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 calcmode="lin" valueType="num">
                                      <p:cBhvr additive="base">
                                        <p:cTn id="1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114800" cy="4376564"/>
          </a:xfrm>
        </p:spPr>
        <p:txBody>
          <a:bodyPr>
            <a:normAutofit fontScale="62500" lnSpcReduction="20000"/>
          </a:bodyPr>
          <a:lstStyle/>
          <a:p>
            <a:r>
              <a:rPr lang="en-GB" sz="2900" dirty="0" smtClean="0"/>
              <a:t>A very useful practical storage register IC is the 74373 (SN74373), which is illustrated in </a:t>
            </a:r>
            <a:r>
              <a:rPr lang="en-GB" sz="2900" dirty="0" smtClean="0"/>
              <a:t>right. </a:t>
            </a:r>
            <a:r>
              <a:rPr lang="en-GB" sz="2900" dirty="0" smtClean="0"/>
              <a:t>This chip is frequently used in microcomputers as an ‘output port’, when it </a:t>
            </a:r>
            <a:r>
              <a:rPr lang="en-GB" sz="2900" dirty="0" err="1" smtClean="0"/>
              <a:t>staticises</a:t>
            </a:r>
            <a:r>
              <a:rPr lang="en-GB" sz="2900" dirty="0" smtClean="0"/>
              <a:t> 8 bits which are connected to an external device or circuit, e.g. a segment display, or 8 LEDs. The 8 outputs pass through ‘tri-state’ buffers within the chip. In the normal configuration the ‘not’ OE pin, which enables these buffers is held at logic 0, i.e. the outputs are permanently enabled and the Q outputs from the flip flops pass through to the output </a:t>
            </a:r>
            <a:r>
              <a:rPr lang="en-GB" sz="2900" dirty="0" smtClean="0"/>
              <a:t>pins.</a:t>
            </a:r>
            <a:endParaRPr lang="en-GB" sz="2900" dirty="0" smtClean="0"/>
          </a:p>
          <a:p>
            <a:endParaRPr lang="en-GB" dirty="0" smtClean="0"/>
          </a:p>
          <a:p>
            <a:endParaRPr lang="en-GB" dirty="0"/>
          </a:p>
        </p:txBody>
      </p:sp>
      <p:sp>
        <p:nvSpPr>
          <p:cNvPr id="3" name="Title 2"/>
          <p:cNvSpPr>
            <a:spLocks noGrp="1"/>
          </p:cNvSpPr>
          <p:nvPr>
            <p:ph type="title"/>
          </p:nvPr>
        </p:nvSpPr>
        <p:spPr/>
        <p:txBody>
          <a:bodyPr>
            <a:normAutofit/>
          </a:bodyPr>
          <a:lstStyle/>
          <a:p>
            <a:r>
              <a:rPr lang="en-GB" sz="2200" dirty="0" smtClean="0"/>
              <a:t>Registers</a:t>
            </a:r>
            <a:endParaRPr lang="en-GB" sz="2200" dirty="0"/>
          </a:p>
        </p:txBody>
      </p:sp>
      <p:pic>
        <p:nvPicPr>
          <p:cNvPr id="2050" name="Picture 2" descr="C:\Users\gary\Documents\randc 2.jpg"/>
          <p:cNvPicPr>
            <a:picLocks noChangeAspect="1" noChangeArrowheads="1"/>
          </p:cNvPicPr>
          <p:nvPr/>
        </p:nvPicPr>
        <p:blipFill>
          <a:blip r:embed="rId2"/>
          <a:srcRect/>
          <a:stretch>
            <a:fillRect/>
          </a:stretch>
        </p:blipFill>
        <p:spPr bwMode="auto">
          <a:xfrm>
            <a:off x="4831370" y="1357298"/>
            <a:ext cx="3598282" cy="448420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114800" cy="4376564"/>
          </a:xfrm>
        </p:spPr>
        <p:txBody>
          <a:bodyPr>
            <a:normAutofit/>
          </a:bodyPr>
          <a:lstStyle/>
          <a:p>
            <a:r>
              <a:rPr lang="en-GB" sz="1800" dirty="0" smtClean="0"/>
              <a:t>If ‘not’ OE should be set to logic 1, the output pins are in the ‘floating’ state, i.e. they are electrically disconnected from the flip flop Q outputs and they carry neither 1s or 0s. The STROBE input connects to all the CLK connections on the flip flops, and gates in the input bits to the register. An alternative name for this IC is an ‘OCTAL LATCH’.</a:t>
            </a:r>
          </a:p>
          <a:p>
            <a:endParaRPr lang="en-GB" dirty="0"/>
          </a:p>
        </p:txBody>
      </p:sp>
      <p:sp>
        <p:nvSpPr>
          <p:cNvPr id="3" name="Title 2"/>
          <p:cNvSpPr>
            <a:spLocks noGrp="1"/>
          </p:cNvSpPr>
          <p:nvPr>
            <p:ph type="title"/>
          </p:nvPr>
        </p:nvSpPr>
        <p:spPr/>
        <p:txBody>
          <a:bodyPr>
            <a:normAutofit/>
          </a:bodyPr>
          <a:lstStyle/>
          <a:p>
            <a:r>
              <a:rPr lang="en-GB" sz="2200" dirty="0" smtClean="0"/>
              <a:t>Registers</a:t>
            </a:r>
            <a:endParaRPr lang="en-GB" sz="2200" dirty="0"/>
          </a:p>
        </p:txBody>
      </p:sp>
      <p:pic>
        <p:nvPicPr>
          <p:cNvPr id="2050" name="Picture 2" descr="C:\Users\gary\Documents\randc 2.jpg"/>
          <p:cNvPicPr>
            <a:picLocks noChangeAspect="1" noChangeArrowheads="1"/>
          </p:cNvPicPr>
          <p:nvPr/>
        </p:nvPicPr>
        <p:blipFill>
          <a:blip r:embed="rId2"/>
          <a:srcRect/>
          <a:stretch>
            <a:fillRect/>
          </a:stretch>
        </p:blipFill>
        <p:spPr bwMode="auto">
          <a:xfrm>
            <a:off x="4831370" y="1357298"/>
            <a:ext cx="3598282" cy="4484200"/>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186766" cy="3090680"/>
          </a:xfrm>
        </p:spPr>
        <p:txBody>
          <a:bodyPr>
            <a:normAutofit lnSpcReduction="10000"/>
          </a:bodyPr>
          <a:lstStyle/>
          <a:p>
            <a:r>
              <a:rPr lang="en-GB" sz="1800" dirty="0" smtClean="0"/>
              <a:t>A shift register is a register which is fed with data bits in serial form (sequential) and outputs those bits in parallel form (i.e. bits presented at the same time), or visa versa. </a:t>
            </a:r>
            <a:endParaRPr lang="en-GB" sz="1800" dirty="0" smtClean="0"/>
          </a:p>
          <a:p>
            <a:r>
              <a:rPr lang="en-GB" sz="1800" dirty="0" smtClean="0"/>
              <a:t>A </a:t>
            </a:r>
            <a:r>
              <a:rPr lang="en-GB" sz="1800" dirty="0" smtClean="0"/>
              <a:t>simple 4 bit shift register is shown </a:t>
            </a:r>
            <a:r>
              <a:rPr lang="en-GB" sz="1800" dirty="0" smtClean="0"/>
              <a:t>below. </a:t>
            </a:r>
            <a:r>
              <a:rPr lang="en-GB" sz="1800" dirty="0" smtClean="0"/>
              <a:t>If logic 1 is applied at IN at the same time as a CLK pulse occurs, then that bit is set into the first flip flop. The logic 1 passes from one flip flop to the next on succeeding CLK </a:t>
            </a:r>
            <a:r>
              <a:rPr lang="en-GB" sz="1800" dirty="0" smtClean="0"/>
              <a:t>pulses.</a:t>
            </a:r>
          </a:p>
          <a:p>
            <a:r>
              <a:rPr lang="en-GB" sz="1800" dirty="0" smtClean="0"/>
              <a:t>If </a:t>
            </a:r>
            <a:r>
              <a:rPr lang="en-GB" sz="1800" dirty="0" smtClean="0"/>
              <a:t>the input changes between 0 and 1 for four consecutive CLK pulses, then that 4 bit input pattern is shifted into the register and appears in parallel on the outputs Q1 to Q4. Therefore the circuit operates as a serial to parallel converter</a:t>
            </a:r>
            <a:r>
              <a:rPr lang="en-GB" sz="1800" dirty="0" smtClean="0"/>
              <a:t>.</a:t>
            </a:r>
          </a:p>
          <a:p>
            <a:endParaRPr lang="en-GB" dirty="0"/>
          </a:p>
        </p:txBody>
      </p:sp>
      <p:sp>
        <p:nvSpPr>
          <p:cNvPr id="3" name="Title 2"/>
          <p:cNvSpPr>
            <a:spLocks noGrp="1"/>
          </p:cNvSpPr>
          <p:nvPr>
            <p:ph type="title"/>
          </p:nvPr>
        </p:nvSpPr>
        <p:spPr/>
        <p:txBody>
          <a:bodyPr>
            <a:normAutofit/>
          </a:bodyPr>
          <a:lstStyle/>
          <a:p>
            <a:r>
              <a:rPr lang="en-GB" sz="2200" dirty="0" smtClean="0"/>
              <a:t>Registers</a:t>
            </a:r>
            <a:endParaRPr lang="en-GB" sz="2200" dirty="0"/>
          </a:p>
        </p:txBody>
      </p:sp>
      <p:pic>
        <p:nvPicPr>
          <p:cNvPr id="3074" name="Picture 2" descr="C:\Users\gary\Documents\randc 3.jpg"/>
          <p:cNvPicPr>
            <a:picLocks noChangeAspect="1" noChangeArrowheads="1"/>
          </p:cNvPicPr>
          <p:nvPr/>
        </p:nvPicPr>
        <p:blipFill>
          <a:blip r:embed="rId2"/>
          <a:srcRect/>
          <a:stretch>
            <a:fillRect/>
          </a:stretch>
        </p:blipFill>
        <p:spPr bwMode="auto">
          <a:xfrm>
            <a:off x="2357422" y="4357694"/>
            <a:ext cx="5367364" cy="1809745"/>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186766" cy="3090680"/>
          </a:xfrm>
        </p:spPr>
        <p:txBody>
          <a:bodyPr>
            <a:normAutofit/>
          </a:bodyPr>
          <a:lstStyle/>
          <a:p>
            <a:r>
              <a:rPr lang="en-GB" sz="1800" dirty="0" smtClean="0"/>
              <a:t>A parallel to serial converter circuit is very similar to this arrangement, but allows the parallel data to initialise the flip flops using the PRESET and CLEAR signals. This pattern is then pulsed out of the cascaded line of flip flops in serial form.</a:t>
            </a:r>
          </a:p>
          <a:p>
            <a:r>
              <a:rPr lang="en-GB" sz="1800" dirty="0" smtClean="0"/>
              <a:t>A shift register can operate in one of the following four ways</a:t>
            </a:r>
            <a:r>
              <a:rPr lang="en-GB" sz="1800" dirty="0" smtClean="0"/>
              <a:t>:</a:t>
            </a:r>
            <a:endParaRPr lang="en-GB" sz="1800" dirty="0" smtClean="0"/>
          </a:p>
          <a:p>
            <a:pPr lvl="1"/>
            <a:r>
              <a:rPr lang="en-GB" sz="1400" dirty="0" smtClean="0"/>
              <a:t>Serial in, parallel out</a:t>
            </a:r>
          </a:p>
          <a:p>
            <a:pPr lvl="1"/>
            <a:r>
              <a:rPr lang="en-GB" sz="1400" dirty="0" smtClean="0"/>
              <a:t>Parallel in, serial out</a:t>
            </a:r>
          </a:p>
          <a:p>
            <a:pPr lvl="1"/>
            <a:r>
              <a:rPr lang="en-GB" sz="1400" dirty="0" smtClean="0"/>
              <a:t>Serial in, Serial out</a:t>
            </a:r>
          </a:p>
          <a:p>
            <a:pPr lvl="1"/>
            <a:r>
              <a:rPr lang="en-GB" sz="1400" dirty="0" smtClean="0"/>
              <a:t>Parallel in, Parallel </a:t>
            </a:r>
            <a:r>
              <a:rPr lang="en-GB" sz="1400" dirty="0" smtClean="0"/>
              <a:t>out</a:t>
            </a:r>
          </a:p>
          <a:p>
            <a:pPr lvl="0"/>
            <a:endParaRPr lang="en-GB" sz="1800" dirty="0" smtClean="0"/>
          </a:p>
          <a:p>
            <a:endParaRPr lang="en-GB" sz="1800" dirty="0" smtClean="0"/>
          </a:p>
          <a:p>
            <a:endParaRPr lang="en-GB" dirty="0"/>
          </a:p>
        </p:txBody>
      </p:sp>
      <p:sp>
        <p:nvSpPr>
          <p:cNvPr id="3" name="Title 2"/>
          <p:cNvSpPr>
            <a:spLocks noGrp="1"/>
          </p:cNvSpPr>
          <p:nvPr>
            <p:ph type="title"/>
          </p:nvPr>
        </p:nvSpPr>
        <p:spPr/>
        <p:txBody>
          <a:bodyPr>
            <a:normAutofit/>
          </a:bodyPr>
          <a:lstStyle/>
          <a:p>
            <a:r>
              <a:rPr lang="en-GB" sz="2200" dirty="0" smtClean="0"/>
              <a:t>Registers</a:t>
            </a:r>
            <a:endParaRPr lang="en-GB" sz="2200" dirty="0"/>
          </a:p>
        </p:txBody>
      </p:sp>
      <p:pic>
        <p:nvPicPr>
          <p:cNvPr id="3074" name="Picture 2" descr="C:\Users\gary\Documents\randc 3.jpg"/>
          <p:cNvPicPr>
            <a:picLocks noChangeAspect="1" noChangeArrowheads="1"/>
          </p:cNvPicPr>
          <p:nvPr/>
        </p:nvPicPr>
        <p:blipFill>
          <a:blip r:embed="rId2"/>
          <a:srcRect/>
          <a:stretch>
            <a:fillRect/>
          </a:stretch>
        </p:blipFill>
        <p:spPr bwMode="auto">
          <a:xfrm>
            <a:off x="2357422" y="4357694"/>
            <a:ext cx="5367364" cy="1809745"/>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186766" cy="3090680"/>
          </a:xfrm>
        </p:spPr>
        <p:txBody>
          <a:bodyPr>
            <a:normAutofit/>
          </a:bodyPr>
          <a:lstStyle/>
          <a:p>
            <a:r>
              <a:rPr lang="en-GB" sz="1800" dirty="0" smtClean="0"/>
              <a:t>Shift registers, which are not as commonly applied as storage registers, can be constructed from several discrete flip flops. Alternatively they are available as single ICs in the standard TTL range, e.g. the 74194 is a 4 bit bi directional shift register, whilst the 74164 and 74165 are 8 bit serial to parallel and parallel to serial shift registers respectively</a:t>
            </a:r>
          </a:p>
          <a:p>
            <a:pPr lvl="0"/>
            <a:endParaRPr lang="en-GB" sz="1800" dirty="0" smtClean="0"/>
          </a:p>
          <a:p>
            <a:endParaRPr lang="en-GB" sz="1800" dirty="0" smtClean="0"/>
          </a:p>
          <a:p>
            <a:endParaRPr lang="en-GB" dirty="0"/>
          </a:p>
        </p:txBody>
      </p:sp>
      <p:sp>
        <p:nvSpPr>
          <p:cNvPr id="3" name="Title 2"/>
          <p:cNvSpPr>
            <a:spLocks noGrp="1"/>
          </p:cNvSpPr>
          <p:nvPr>
            <p:ph type="title"/>
          </p:nvPr>
        </p:nvSpPr>
        <p:spPr/>
        <p:txBody>
          <a:bodyPr>
            <a:normAutofit/>
          </a:bodyPr>
          <a:lstStyle/>
          <a:p>
            <a:r>
              <a:rPr lang="en-GB" sz="2200" dirty="0" smtClean="0"/>
              <a:t>Registers</a:t>
            </a:r>
            <a:endParaRPr lang="en-GB" sz="2200" dirty="0"/>
          </a:p>
        </p:txBody>
      </p:sp>
      <p:pic>
        <p:nvPicPr>
          <p:cNvPr id="3074" name="Picture 2" descr="C:\Users\gary\Documents\randc 3.jpg"/>
          <p:cNvPicPr>
            <a:picLocks noChangeAspect="1" noChangeArrowheads="1"/>
          </p:cNvPicPr>
          <p:nvPr/>
        </p:nvPicPr>
        <p:blipFill>
          <a:blip r:embed="rId2"/>
          <a:srcRect/>
          <a:stretch>
            <a:fillRect/>
          </a:stretch>
        </p:blipFill>
        <p:spPr bwMode="auto">
          <a:xfrm>
            <a:off x="2357422" y="4357694"/>
            <a:ext cx="5367364" cy="1809745"/>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114800" cy="4733754"/>
          </a:xfrm>
        </p:spPr>
        <p:txBody>
          <a:bodyPr>
            <a:normAutofit fontScale="55000" lnSpcReduction="20000"/>
          </a:bodyPr>
          <a:lstStyle/>
          <a:p>
            <a:r>
              <a:rPr lang="en-GB" sz="3300" b="1" dirty="0" smtClean="0"/>
              <a:t>Asynchronous Counters (Ripple- Through counters)</a:t>
            </a:r>
            <a:endParaRPr lang="en-GB" sz="3300" dirty="0" smtClean="0"/>
          </a:p>
          <a:p>
            <a:r>
              <a:rPr lang="en-GB" dirty="0" smtClean="0"/>
              <a:t> </a:t>
            </a:r>
          </a:p>
          <a:p>
            <a:r>
              <a:rPr lang="en-GB" sz="2900" dirty="0" smtClean="0"/>
              <a:t>An asynchronous counter is a tandem connection of flip flops (normally J-K</a:t>
            </a:r>
            <a:r>
              <a:rPr lang="en-GB" sz="2900" dirty="0" smtClean="0"/>
              <a:t>)</a:t>
            </a:r>
            <a:r>
              <a:rPr lang="en-GB" sz="2900" dirty="0" smtClean="0"/>
              <a:t> shown right</a:t>
            </a:r>
            <a:r>
              <a:rPr lang="en-GB" sz="2900" dirty="0" smtClean="0"/>
              <a:t>. </a:t>
            </a:r>
            <a:r>
              <a:rPr lang="en-GB" sz="2900" dirty="0" smtClean="0"/>
              <a:t>the first pulse in the incoming pulse stream which is to be counted initiates the switching if the first flip flop, but the switching of the other flip flops is initiated by the preceding flip flop. </a:t>
            </a:r>
            <a:endParaRPr lang="en-GB" sz="2900" dirty="0" smtClean="0"/>
          </a:p>
          <a:p>
            <a:r>
              <a:rPr lang="en-GB" sz="2900" dirty="0" smtClean="0"/>
              <a:t>For </a:t>
            </a:r>
            <a:r>
              <a:rPr lang="en-GB" sz="2900" dirty="0" smtClean="0"/>
              <a:t>this reason the system is often called a ripple through counter, as the carry bit from each stage ‘ripples’ through the counter. Remember that the J-K flip flop ‘toggles its output between 1 and 0 when the inputs are both at logic 1. </a:t>
            </a:r>
            <a:endParaRPr lang="en-GB" sz="2900" dirty="0" smtClean="0"/>
          </a:p>
          <a:p>
            <a:r>
              <a:rPr lang="en-GB" sz="2900" i="1" dirty="0" smtClean="0"/>
              <a:t>This </a:t>
            </a:r>
            <a:r>
              <a:rPr lang="en-GB" sz="2900" i="1" dirty="0" smtClean="0"/>
              <a:t>is an important point to bear in mind when considering how the device works.</a:t>
            </a:r>
          </a:p>
          <a:p>
            <a:endParaRPr lang="en-GB" dirty="0"/>
          </a:p>
        </p:txBody>
      </p:sp>
      <p:sp>
        <p:nvSpPr>
          <p:cNvPr id="3" name="Title 2"/>
          <p:cNvSpPr>
            <a:spLocks noGrp="1"/>
          </p:cNvSpPr>
          <p:nvPr>
            <p:ph type="title"/>
          </p:nvPr>
        </p:nvSpPr>
        <p:spPr/>
        <p:txBody>
          <a:bodyPr>
            <a:normAutofit/>
          </a:bodyPr>
          <a:lstStyle/>
          <a:p>
            <a:r>
              <a:rPr lang="en-GB" sz="2200" dirty="0" smtClean="0"/>
              <a:t>C</a:t>
            </a:r>
            <a:r>
              <a:rPr lang="en-GB" sz="2200" dirty="0" smtClean="0"/>
              <a:t>ounters</a:t>
            </a:r>
            <a:endParaRPr lang="en-GB" sz="2200" dirty="0"/>
          </a:p>
        </p:txBody>
      </p:sp>
      <p:pic>
        <p:nvPicPr>
          <p:cNvPr id="4098" name="Picture 2" descr="C:\Users\gary\Documents\randc 4.jpg"/>
          <p:cNvPicPr>
            <a:picLocks noChangeAspect="1" noChangeArrowheads="1"/>
          </p:cNvPicPr>
          <p:nvPr/>
        </p:nvPicPr>
        <p:blipFill>
          <a:blip r:embed="rId2"/>
          <a:srcRect/>
          <a:stretch>
            <a:fillRect/>
          </a:stretch>
        </p:blipFill>
        <p:spPr bwMode="auto">
          <a:xfrm>
            <a:off x="4643438" y="1714488"/>
            <a:ext cx="4297098" cy="4071966"/>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4114800" cy="2304861"/>
          </a:xfrm>
        </p:spPr>
        <p:txBody>
          <a:bodyPr>
            <a:normAutofit fontScale="77500" lnSpcReduction="20000"/>
          </a:bodyPr>
          <a:lstStyle/>
          <a:p>
            <a:r>
              <a:rPr lang="en-GB" sz="2600" b="1" dirty="0" smtClean="0"/>
              <a:t>Asynchronous Counters (Ripple- Through counters)</a:t>
            </a:r>
            <a:endParaRPr lang="en-GB" sz="2600" dirty="0" smtClean="0"/>
          </a:p>
          <a:p>
            <a:r>
              <a:rPr lang="en-GB" dirty="0" smtClean="0"/>
              <a:t> </a:t>
            </a:r>
          </a:p>
          <a:p>
            <a:r>
              <a:rPr lang="en-GB" sz="2100" dirty="0" smtClean="0"/>
              <a:t>The image right illustrates </a:t>
            </a:r>
            <a:r>
              <a:rPr lang="en-GB" sz="2100" dirty="0" smtClean="0"/>
              <a:t>a 4 bit ripple through counter. Each master slave flip flop is toggled on the falling (or negative ) </a:t>
            </a:r>
            <a:r>
              <a:rPr lang="en-GB" sz="2100" dirty="0" smtClean="0"/>
              <a:t>edge</a:t>
            </a:r>
            <a:r>
              <a:rPr lang="en-GB" sz="2100" dirty="0" smtClean="0"/>
              <a:t> of the pulse applied to its CLK input. </a:t>
            </a:r>
          </a:p>
          <a:p>
            <a:endParaRPr lang="en-GB" dirty="0"/>
          </a:p>
        </p:txBody>
      </p:sp>
      <p:sp>
        <p:nvSpPr>
          <p:cNvPr id="3" name="Title 2"/>
          <p:cNvSpPr>
            <a:spLocks noGrp="1"/>
          </p:cNvSpPr>
          <p:nvPr>
            <p:ph type="title"/>
          </p:nvPr>
        </p:nvSpPr>
        <p:spPr/>
        <p:txBody>
          <a:bodyPr>
            <a:normAutofit/>
          </a:bodyPr>
          <a:lstStyle/>
          <a:p>
            <a:r>
              <a:rPr lang="en-GB" sz="2200" dirty="0" smtClean="0"/>
              <a:t>C</a:t>
            </a:r>
            <a:r>
              <a:rPr lang="en-GB" sz="2200" dirty="0" smtClean="0"/>
              <a:t>ounters</a:t>
            </a:r>
            <a:endParaRPr lang="en-GB" sz="2200" dirty="0"/>
          </a:p>
        </p:txBody>
      </p:sp>
      <p:pic>
        <p:nvPicPr>
          <p:cNvPr id="4098" name="Picture 2" descr="C:\Users\gary\Documents\randc 4.jpg"/>
          <p:cNvPicPr>
            <a:picLocks noChangeAspect="1" noChangeArrowheads="1"/>
          </p:cNvPicPr>
          <p:nvPr/>
        </p:nvPicPr>
        <p:blipFill>
          <a:blip r:embed="rId2"/>
          <a:srcRect/>
          <a:stretch>
            <a:fillRect/>
          </a:stretch>
        </p:blipFill>
        <p:spPr bwMode="auto">
          <a:xfrm>
            <a:off x="4643438" y="1714488"/>
            <a:ext cx="4297098" cy="4071966"/>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4114800" cy="1233291"/>
          </a:xfrm>
        </p:spPr>
        <p:txBody>
          <a:bodyPr>
            <a:normAutofit fontScale="55000" lnSpcReduction="20000"/>
          </a:bodyPr>
          <a:lstStyle/>
          <a:p>
            <a:r>
              <a:rPr lang="en-GB" sz="2600" b="1" dirty="0" smtClean="0"/>
              <a:t>Asynchronous Counters (Ripple- Through counters)</a:t>
            </a:r>
            <a:endParaRPr lang="en-GB" sz="2600" dirty="0" smtClean="0"/>
          </a:p>
          <a:p>
            <a:r>
              <a:rPr lang="en-GB" sz="2800" dirty="0" smtClean="0"/>
              <a:t>It </a:t>
            </a:r>
            <a:r>
              <a:rPr lang="en-GB" sz="2800" dirty="0" smtClean="0"/>
              <a:t>can be seen that the Q outputs produce a binary count of the number of input pulses, as shown </a:t>
            </a:r>
            <a:r>
              <a:rPr lang="en-GB" sz="2800" dirty="0" smtClean="0"/>
              <a:t>below</a:t>
            </a:r>
            <a:endParaRPr lang="en-GB" dirty="0" smtClean="0"/>
          </a:p>
          <a:p>
            <a:pPr lvl="1"/>
            <a:endParaRPr lang="en-GB" dirty="0" smtClean="0"/>
          </a:p>
        </p:txBody>
      </p:sp>
      <p:sp>
        <p:nvSpPr>
          <p:cNvPr id="3" name="Title 2"/>
          <p:cNvSpPr>
            <a:spLocks noGrp="1"/>
          </p:cNvSpPr>
          <p:nvPr>
            <p:ph type="title"/>
          </p:nvPr>
        </p:nvSpPr>
        <p:spPr/>
        <p:txBody>
          <a:bodyPr>
            <a:normAutofit/>
          </a:bodyPr>
          <a:lstStyle/>
          <a:p>
            <a:r>
              <a:rPr lang="en-GB" sz="2200" dirty="0" smtClean="0"/>
              <a:t>C</a:t>
            </a:r>
            <a:r>
              <a:rPr lang="en-GB" sz="2200" dirty="0" smtClean="0"/>
              <a:t>ounters</a:t>
            </a:r>
            <a:endParaRPr lang="en-GB" sz="2200" dirty="0"/>
          </a:p>
        </p:txBody>
      </p:sp>
      <p:pic>
        <p:nvPicPr>
          <p:cNvPr id="4098" name="Picture 2" descr="C:\Users\gary\Documents\randc 4.jpg"/>
          <p:cNvPicPr>
            <a:picLocks noChangeAspect="1" noChangeArrowheads="1"/>
          </p:cNvPicPr>
          <p:nvPr/>
        </p:nvPicPr>
        <p:blipFill>
          <a:blip r:embed="rId2"/>
          <a:srcRect/>
          <a:stretch>
            <a:fillRect/>
          </a:stretch>
        </p:blipFill>
        <p:spPr bwMode="auto">
          <a:xfrm>
            <a:off x="4643438" y="1714488"/>
            <a:ext cx="4297098" cy="4071966"/>
          </a:xfrm>
          <a:prstGeom prst="rect">
            <a:avLst/>
          </a:prstGeom>
          <a:noFill/>
        </p:spPr>
      </p:pic>
      <p:pic>
        <p:nvPicPr>
          <p:cNvPr id="5122" name="Picture 2" descr="C:\Users\gary\Documents\randc 5.jpg"/>
          <p:cNvPicPr>
            <a:picLocks noChangeAspect="1" noChangeArrowheads="1"/>
          </p:cNvPicPr>
          <p:nvPr/>
        </p:nvPicPr>
        <p:blipFill>
          <a:blip r:embed="rId3"/>
          <a:srcRect/>
          <a:stretch>
            <a:fillRect/>
          </a:stretch>
        </p:blipFill>
        <p:spPr bwMode="auto">
          <a:xfrm>
            <a:off x="857224" y="2786058"/>
            <a:ext cx="3292009" cy="2714643"/>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115328" cy="3233555"/>
          </a:xfrm>
        </p:spPr>
        <p:txBody>
          <a:bodyPr>
            <a:normAutofit fontScale="55000" lnSpcReduction="20000"/>
          </a:bodyPr>
          <a:lstStyle/>
          <a:p>
            <a:r>
              <a:rPr lang="en-GB" sz="3200" b="1" dirty="0" smtClean="0"/>
              <a:t>Asynchronous Counters (Ripple- Through counters</a:t>
            </a:r>
            <a:r>
              <a:rPr lang="en-GB" sz="3200" b="1" dirty="0" smtClean="0"/>
              <a:t>)</a:t>
            </a:r>
          </a:p>
          <a:p>
            <a:endParaRPr lang="en-GB" sz="3200" b="1" dirty="0" smtClean="0"/>
          </a:p>
          <a:p>
            <a:r>
              <a:rPr lang="en-GB" sz="2900" dirty="0" smtClean="0"/>
              <a:t>The outputs can be used to drive indicator LEDs or a segment numerical display.</a:t>
            </a:r>
          </a:p>
          <a:p>
            <a:r>
              <a:rPr lang="en-GB" sz="2900" dirty="0" smtClean="0"/>
              <a:t> </a:t>
            </a:r>
          </a:p>
          <a:p>
            <a:r>
              <a:rPr lang="en-GB" sz="2900" dirty="0" smtClean="0"/>
              <a:t>This 4 bit counter resets itself to 0 after 16 pulses. However it can be converted such that it counts to any chosen value before reset occurs. Clearly the most common application is as a decade counter, such that it resets itself after 10 pulses, as shown </a:t>
            </a:r>
            <a:r>
              <a:rPr lang="en-GB" sz="2900" dirty="0" smtClean="0"/>
              <a:t>below. </a:t>
            </a:r>
            <a:r>
              <a:rPr lang="en-GB" sz="2900" dirty="0" smtClean="0"/>
              <a:t>The </a:t>
            </a:r>
            <a:r>
              <a:rPr lang="en-GB" sz="2900" dirty="0" err="1" smtClean="0"/>
              <a:t>Q</a:t>
            </a:r>
            <a:r>
              <a:rPr lang="en-GB" sz="2900" baseline="-25000" dirty="0" err="1" smtClean="0"/>
              <a:t>b</a:t>
            </a:r>
            <a:r>
              <a:rPr lang="en-GB" sz="2900" baseline="-25000" dirty="0" smtClean="0"/>
              <a:t> </a:t>
            </a:r>
            <a:r>
              <a:rPr lang="en-GB" sz="2900" dirty="0" smtClean="0"/>
              <a:t>output is set after every 2 pulses and the </a:t>
            </a:r>
            <a:r>
              <a:rPr lang="en-GB" sz="2900" dirty="0" err="1" smtClean="0"/>
              <a:t>Q</a:t>
            </a:r>
            <a:r>
              <a:rPr lang="en-GB" sz="2900" baseline="-25000" dirty="0" err="1" smtClean="0"/>
              <a:t>d</a:t>
            </a:r>
            <a:r>
              <a:rPr lang="en-GB" sz="2900" dirty="0" smtClean="0"/>
              <a:t> output is set after every 8 input pulses. They are set together therefore after 10 pulses as confirmed in truth Table 4.1, and the output of the AND gate is used to clear the whole counter when a count of 10 is reached. Hence DECADE counter – count to ten and reset</a:t>
            </a:r>
            <a:r>
              <a:rPr lang="en-GB" sz="2900" dirty="0" smtClean="0"/>
              <a:t>.</a:t>
            </a:r>
            <a:endParaRPr lang="en-GB" sz="2900" dirty="0" smtClean="0"/>
          </a:p>
        </p:txBody>
      </p:sp>
      <p:sp>
        <p:nvSpPr>
          <p:cNvPr id="3" name="Title 2"/>
          <p:cNvSpPr>
            <a:spLocks noGrp="1"/>
          </p:cNvSpPr>
          <p:nvPr>
            <p:ph type="title"/>
          </p:nvPr>
        </p:nvSpPr>
        <p:spPr/>
        <p:txBody>
          <a:bodyPr>
            <a:normAutofit/>
          </a:bodyPr>
          <a:lstStyle/>
          <a:p>
            <a:r>
              <a:rPr lang="en-GB" sz="2200" dirty="0" smtClean="0"/>
              <a:t>C</a:t>
            </a:r>
            <a:r>
              <a:rPr lang="en-GB" sz="2200" dirty="0" smtClean="0"/>
              <a:t>ounters</a:t>
            </a:r>
            <a:endParaRPr lang="en-GB" sz="2200" dirty="0"/>
          </a:p>
        </p:txBody>
      </p:sp>
      <p:pic>
        <p:nvPicPr>
          <p:cNvPr id="6146" name="Picture 2" descr="C:\Users\gary\Documents\randc 6.jpg"/>
          <p:cNvPicPr>
            <a:picLocks noChangeAspect="1" noChangeArrowheads="1"/>
          </p:cNvPicPr>
          <p:nvPr/>
        </p:nvPicPr>
        <p:blipFill>
          <a:blip r:embed="rId2"/>
          <a:srcRect/>
          <a:stretch>
            <a:fillRect/>
          </a:stretch>
        </p:blipFill>
        <p:spPr bwMode="auto">
          <a:xfrm>
            <a:off x="2428860" y="4643446"/>
            <a:ext cx="5179385" cy="1668486"/>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115328" cy="3233555"/>
          </a:xfrm>
        </p:spPr>
        <p:txBody>
          <a:bodyPr>
            <a:normAutofit fontScale="70000" lnSpcReduction="20000"/>
          </a:bodyPr>
          <a:lstStyle/>
          <a:p>
            <a:r>
              <a:rPr lang="en-GB" sz="3200" b="1" dirty="0" smtClean="0"/>
              <a:t>Asynchronous Counters (Ripple- Through counters</a:t>
            </a:r>
            <a:r>
              <a:rPr lang="en-GB" sz="3200" b="1" dirty="0" smtClean="0"/>
              <a:t>)</a:t>
            </a:r>
          </a:p>
          <a:p>
            <a:endParaRPr lang="en-GB" sz="3200" b="1" dirty="0" smtClean="0"/>
          </a:p>
          <a:p>
            <a:r>
              <a:rPr lang="en-GB" sz="1800" dirty="0" smtClean="0"/>
              <a:t>Decade counters can be connected in tandem if it is required to a larger number of pulses, as illustrated in </a:t>
            </a:r>
            <a:r>
              <a:rPr lang="en-GB" sz="1800" dirty="0" smtClean="0"/>
              <a:t>below. </a:t>
            </a:r>
            <a:r>
              <a:rPr lang="en-GB" sz="1800" dirty="0" smtClean="0"/>
              <a:t>The maximum number of pulses that can be counted is 9999 in this arrangement, and the current count attained is shown as 5936.</a:t>
            </a:r>
          </a:p>
          <a:p>
            <a:r>
              <a:rPr lang="en-GB" sz="1800" dirty="0" smtClean="0"/>
              <a:t> </a:t>
            </a:r>
          </a:p>
          <a:p>
            <a:r>
              <a:rPr lang="en-GB" sz="1800" dirty="0" smtClean="0"/>
              <a:t>4 bit counters are available as single ICs in the TTL 7400 series e.g.</a:t>
            </a:r>
          </a:p>
          <a:p>
            <a:r>
              <a:rPr lang="en-GB" sz="1800" dirty="0" smtClean="0"/>
              <a:t> </a:t>
            </a:r>
          </a:p>
          <a:p>
            <a:pPr lvl="0"/>
            <a:r>
              <a:rPr lang="en-GB" sz="1800" dirty="0" smtClean="0"/>
              <a:t>7493, which is a simple 4 bit binary counter – this chip is illustrated in a full counter / display system in Fig.8</a:t>
            </a:r>
          </a:p>
          <a:p>
            <a:r>
              <a:rPr lang="en-GB" sz="1800" dirty="0" smtClean="0"/>
              <a:t> </a:t>
            </a:r>
          </a:p>
          <a:p>
            <a:pPr lvl="0"/>
            <a:r>
              <a:rPr lang="en-GB" sz="1800" dirty="0" smtClean="0"/>
              <a:t>7490, which is a decade counter – its pin functions are shown in Fig.7 (note the connection from the first stage to the other three stages must be made externally, and also that the four external resets can be used to make the device reset after counts other 10).</a:t>
            </a:r>
            <a:endParaRPr lang="en-GB" sz="1800" dirty="0"/>
          </a:p>
        </p:txBody>
      </p:sp>
      <p:sp>
        <p:nvSpPr>
          <p:cNvPr id="3" name="Title 2"/>
          <p:cNvSpPr>
            <a:spLocks noGrp="1"/>
          </p:cNvSpPr>
          <p:nvPr>
            <p:ph type="title"/>
          </p:nvPr>
        </p:nvSpPr>
        <p:spPr/>
        <p:txBody>
          <a:bodyPr>
            <a:normAutofit/>
          </a:bodyPr>
          <a:lstStyle/>
          <a:p>
            <a:r>
              <a:rPr lang="en-GB" sz="2200" dirty="0" smtClean="0"/>
              <a:t>C</a:t>
            </a:r>
            <a:r>
              <a:rPr lang="en-GB" sz="2200" dirty="0" smtClean="0"/>
              <a:t>ounters</a:t>
            </a:r>
            <a:endParaRPr lang="en-GB" sz="2200" dirty="0"/>
          </a:p>
        </p:txBody>
      </p:sp>
      <p:pic>
        <p:nvPicPr>
          <p:cNvPr id="7170" name="Picture 2" descr="C:\Users\gary\Documents\randc 7.jpg"/>
          <p:cNvPicPr>
            <a:picLocks noChangeAspect="1" noChangeArrowheads="1"/>
          </p:cNvPicPr>
          <p:nvPr/>
        </p:nvPicPr>
        <p:blipFill>
          <a:blip r:embed="rId2"/>
          <a:srcRect/>
          <a:stretch>
            <a:fillRect/>
          </a:stretch>
        </p:blipFill>
        <p:spPr bwMode="auto">
          <a:xfrm>
            <a:off x="3071802" y="4429133"/>
            <a:ext cx="5286412" cy="1951430"/>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7158" y="1481329"/>
            <a:ext cx="3786214" cy="2233423"/>
          </a:xfrm>
        </p:spPr>
        <p:txBody>
          <a:bodyPr>
            <a:normAutofit fontScale="85000" lnSpcReduction="20000"/>
          </a:bodyPr>
          <a:lstStyle/>
          <a:p>
            <a:r>
              <a:rPr lang="en-GB" sz="2100" b="1" dirty="0" smtClean="0"/>
              <a:t>Asynchronous Counters (Ripple- Through counters</a:t>
            </a:r>
            <a:r>
              <a:rPr lang="en-GB" sz="2100" b="1" dirty="0" smtClean="0"/>
              <a:t>)</a:t>
            </a:r>
          </a:p>
          <a:p>
            <a:endParaRPr lang="en-GB" sz="1800" b="1" dirty="0" smtClean="0"/>
          </a:p>
          <a:p>
            <a:r>
              <a:rPr lang="en-GB" sz="2100" dirty="0" smtClean="0"/>
              <a:t>7493 decade counter in an example </a:t>
            </a:r>
            <a:r>
              <a:rPr lang="en-GB" sz="2100" dirty="0" smtClean="0"/>
              <a:t>circuit</a:t>
            </a:r>
          </a:p>
          <a:p>
            <a:endParaRPr lang="en-GB" sz="2100" dirty="0" smtClean="0"/>
          </a:p>
          <a:p>
            <a:r>
              <a:rPr lang="en-GB" sz="2100" b="1" dirty="0" smtClean="0"/>
              <a:t>This circuits counts and displays the number of pulses received</a:t>
            </a:r>
          </a:p>
        </p:txBody>
      </p:sp>
      <p:sp>
        <p:nvSpPr>
          <p:cNvPr id="3" name="Title 2"/>
          <p:cNvSpPr>
            <a:spLocks noGrp="1"/>
          </p:cNvSpPr>
          <p:nvPr>
            <p:ph type="title"/>
          </p:nvPr>
        </p:nvSpPr>
        <p:spPr/>
        <p:txBody>
          <a:bodyPr>
            <a:normAutofit/>
          </a:bodyPr>
          <a:lstStyle/>
          <a:p>
            <a:r>
              <a:rPr lang="en-GB" sz="2200" dirty="0" smtClean="0"/>
              <a:t>C</a:t>
            </a:r>
            <a:r>
              <a:rPr lang="en-GB" sz="2200" dirty="0" smtClean="0"/>
              <a:t>ounters</a:t>
            </a:r>
            <a:endParaRPr lang="en-GB" sz="2200" dirty="0"/>
          </a:p>
        </p:txBody>
      </p:sp>
      <p:pic>
        <p:nvPicPr>
          <p:cNvPr id="8194" name="Picture 2" descr="C:\Users\gary\Documents\randc 8.jpg"/>
          <p:cNvPicPr>
            <a:picLocks noChangeAspect="1" noChangeArrowheads="1"/>
          </p:cNvPicPr>
          <p:nvPr/>
        </p:nvPicPr>
        <p:blipFill>
          <a:blip r:embed="rId2"/>
          <a:srcRect/>
          <a:stretch>
            <a:fillRect/>
          </a:stretch>
        </p:blipFill>
        <p:spPr bwMode="auto">
          <a:xfrm>
            <a:off x="4071934" y="1500174"/>
            <a:ext cx="4584717" cy="4573316"/>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115328" cy="2947803"/>
          </a:xfrm>
        </p:spPr>
        <p:txBody>
          <a:bodyPr>
            <a:normAutofit fontScale="55000" lnSpcReduction="20000"/>
          </a:bodyPr>
          <a:lstStyle/>
          <a:p>
            <a:r>
              <a:rPr lang="en-GB" sz="3600" b="1" dirty="0" smtClean="0"/>
              <a:t>Synchronous Counters</a:t>
            </a:r>
            <a:endParaRPr lang="en-GB" sz="3600" dirty="0" smtClean="0"/>
          </a:p>
          <a:p>
            <a:r>
              <a:rPr lang="en-GB" dirty="0" smtClean="0"/>
              <a:t> </a:t>
            </a:r>
          </a:p>
          <a:p>
            <a:r>
              <a:rPr lang="en-GB" dirty="0" smtClean="0"/>
              <a:t>There is an inherent small switching, or propagation, delay in a ripple through counter, because the preceding stages must switch before a later flip flop switches. This causes problems if the input pulses are very fast, and for this reason the synchronous counter has been developed. It is more complex and more expensive than the asynchronous (ripple through ) counter</a:t>
            </a:r>
            <a:r>
              <a:rPr lang="en-GB" dirty="0" smtClean="0"/>
              <a:t>.</a:t>
            </a:r>
            <a:endParaRPr lang="en-GB" dirty="0" smtClean="0"/>
          </a:p>
          <a:p>
            <a:r>
              <a:rPr lang="en-GB" dirty="0" smtClean="0"/>
              <a:t>Shown below is </a:t>
            </a:r>
            <a:r>
              <a:rPr lang="en-GB" dirty="0" smtClean="0"/>
              <a:t>the circuit arrangement. In this configuration all the flip flops which are required to change state do so simultaneously; there is no ripple through effect. Only the J and K inputs to the first flip flop are connected permanently to 1, and the other flip flops have their j and K inputs set by the AND function of the outputs of all previous flip flops. The waveforms are exactly the same as shown for the ripple through counter shown previously.</a:t>
            </a:r>
          </a:p>
          <a:p>
            <a:pPr>
              <a:buNone/>
            </a:pPr>
            <a:endParaRPr lang="en-GB" dirty="0"/>
          </a:p>
        </p:txBody>
      </p:sp>
      <p:sp>
        <p:nvSpPr>
          <p:cNvPr id="3" name="Title 2"/>
          <p:cNvSpPr>
            <a:spLocks noGrp="1"/>
          </p:cNvSpPr>
          <p:nvPr>
            <p:ph type="title"/>
          </p:nvPr>
        </p:nvSpPr>
        <p:spPr/>
        <p:txBody>
          <a:bodyPr>
            <a:normAutofit/>
          </a:bodyPr>
          <a:lstStyle/>
          <a:p>
            <a:r>
              <a:rPr lang="en-GB" sz="2200" dirty="0" smtClean="0"/>
              <a:t>Counters</a:t>
            </a:r>
            <a:endParaRPr lang="en-GB" sz="2200" dirty="0"/>
          </a:p>
        </p:txBody>
      </p:sp>
      <p:pic>
        <p:nvPicPr>
          <p:cNvPr id="9218" name="Picture 2" descr="C:\Users\gary\Documents\randc 9.jpg"/>
          <p:cNvPicPr>
            <a:picLocks noChangeAspect="1" noChangeArrowheads="1"/>
          </p:cNvPicPr>
          <p:nvPr/>
        </p:nvPicPr>
        <p:blipFill>
          <a:blip r:embed="rId2"/>
          <a:srcRect/>
          <a:stretch>
            <a:fillRect/>
          </a:stretch>
        </p:blipFill>
        <p:spPr bwMode="auto">
          <a:xfrm>
            <a:off x="3929058" y="4470612"/>
            <a:ext cx="4357718" cy="2108574"/>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115328" cy="2947803"/>
          </a:xfrm>
        </p:spPr>
        <p:txBody>
          <a:bodyPr>
            <a:normAutofit fontScale="55000" lnSpcReduction="20000"/>
          </a:bodyPr>
          <a:lstStyle/>
          <a:p>
            <a:r>
              <a:rPr lang="en-GB" sz="3600" b="1" dirty="0" smtClean="0"/>
              <a:t>Synchronous Counters</a:t>
            </a:r>
            <a:endParaRPr lang="en-GB" sz="3600" dirty="0" smtClean="0"/>
          </a:p>
          <a:p>
            <a:r>
              <a:rPr lang="en-GB" dirty="0" smtClean="0"/>
              <a:t> </a:t>
            </a:r>
          </a:p>
          <a:p>
            <a:r>
              <a:rPr lang="en-GB" dirty="0" smtClean="0"/>
              <a:t>An example of one stage in the counting sequence is when the fourth input pulse occurs. The binary count after the third pulse is (remember that the J-K toggles when both inputs are at logic 1!);</a:t>
            </a:r>
          </a:p>
          <a:p>
            <a:r>
              <a:rPr lang="en-GB" dirty="0" smtClean="0"/>
              <a:t> </a:t>
            </a:r>
          </a:p>
          <a:p>
            <a:r>
              <a:rPr lang="en-GB" dirty="0" smtClean="0"/>
              <a:t> </a:t>
            </a:r>
          </a:p>
          <a:p>
            <a:r>
              <a:rPr lang="en-GB" dirty="0" smtClean="0"/>
              <a:t>And so the fourth pulse causes the Q</a:t>
            </a:r>
            <a:r>
              <a:rPr lang="en-GB" baseline="-25000" dirty="0" smtClean="0"/>
              <a:t>C</a:t>
            </a:r>
            <a:r>
              <a:rPr lang="en-GB" dirty="0" smtClean="0"/>
              <a:t> flip flop to toggle to the 1 state because its J and K inputs are at 1. similarly the seventh pulse leaves:</a:t>
            </a:r>
          </a:p>
          <a:p>
            <a:r>
              <a:rPr lang="en-GB" dirty="0" smtClean="0"/>
              <a:t> </a:t>
            </a:r>
          </a:p>
          <a:p>
            <a:r>
              <a:rPr lang="en-GB" dirty="0" smtClean="0"/>
              <a:t> </a:t>
            </a:r>
          </a:p>
          <a:p>
            <a:r>
              <a:rPr lang="en-GB" dirty="0" smtClean="0"/>
              <a:t>And so the eighth pulse causes the final Q</a:t>
            </a:r>
            <a:r>
              <a:rPr lang="en-GB" baseline="-25000" dirty="0" smtClean="0"/>
              <a:t>D</a:t>
            </a:r>
            <a:r>
              <a:rPr lang="en-GB" dirty="0" smtClean="0"/>
              <a:t> flip flop to toggle to 1.</a:t>
            </a:r>
          </a:p>
          <a:p>
            <a:pPr>
              <a:buNone/>
            </a:pPr>
            <a:endParaRPr lang="en-GB" dirty="0"/>
          </a:p>
        </p:txBody>
      </p:sp>
      <p:sp>
        <p:nvSpPr>
          <p:cNvPr id="3" name="Title 2"/>
          <p:cNvSpPr>
            <a:spLocks noGrp="1"/>
          </p:cNvSpPr>
          <p:nvPr>
            <p:ph type="title"/>
          </p:nvPr>
        </p:nvSpPr>
        <p:spPr/>
        <p:txBody>
          <a:bodyPr>
            <a:normAutofit/>
          </a:bodyPr>
          <a:lstStyle/>
          <a:p>
            <a:r>
              <a:rPr lang="en-GB" sz="2200" dirty="0" smtClean="0"/>
              <a:t>Counters</a:t>
            </a:r>
            <a:endParaRPr lang="en-GB" sz="2200" dirty="0"/>
          </a:p>
        </p:txBody>
      </p:sp>
      <p:pic>
        <p:nvPicPr>
          <p:cNvPr id="9218" name="Picture 2" descr="C:\Users\gary\Documents\randc 9.jpg"/>
          <p:cNvPicPr>
            <a:picLocks noChangeAspect="1" noChangeArrowheads="1"/>
          </p:cNvPicPr>
          <p:nvPr/>
        </p:nvPicPr>
        <p:blipFill>
          <a:blip r:embed="rId2"/>
          <a:srcRect/>
          <a:stretch>
            <a:fillRect/>
          </a:stretch>
        </p:blipFill>
        <p:spPr bwMode="auto">
          <a:xfrm>
            <a:off x="3929058" y="4470612"/>
            <a:ext cx="4357718" cy="2108574"/>
          </a:xfrm>
          <a:prstGeom prst="rect">
            <a:avLst/>
          </a:prstGeom>
          <a:noFill/>
        </p:spPr>
      </p:pic>
      <p:pic>
        <p:nvPicPr>
          <p:cNvPr id="10242" name="Picture 2" descr="C:\Users\gary\Documents\randc 10.jpg"/>
          <p:cNvPicPr>
            <a:picLocks noChangeAspect="1" noChangeArrowheads="1"/>
          </p:cNvPicPr>
          <p:nvPr/>
        </p:nvPicPr>
        <p:blipFill>
          <a:blip r:embed="rId3"/>
          <a:srcRect/>
          <a:stretch>
            <a:fillRect/>
          </a:stretch>
        </p:blipFill>
        <p:spPr bwMode="auto">
          <a:xfrm>
            <a:off x="4214810" y="2490809"/>
            <a:ext cx="2786082" cy="463161"/>
          </a:xfrm>
          <a:prstGeom prst="rect">
            <a:avLst/>
          </a:prstGeom>
          <a:noFill/>
        </p:spPr>
      </p:pic>
      <p:pic>
        <p:nvPicPr>
          <p:cNvPr id="10243" name="Picture 3" descr="C:\Users\gary\Documents\randc 11.jpg"/>
          <p:cNvPicPr>
            <a:picLocks noChangeAspect="1" noChangeArrowheads="1"/>
          </p:cNvPicPr>
          <p:nvPr/>
        </p:nvPicPr>
        <p:blipFill>
          <a:blip r:embed="rId4"/>
          <a:srcRect/>
          <a:stretch>
            <a:fillRect/>
          </a:stretch>
        </p:blipFill>
        <p:spPr bwMode="auto">
          <a:xfrm>
            <a:off x="4286248" y="3500438"/>
            <a:ext cx="2697249" cy="411166"/>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6900882" cy="2519175"/>
          </a:xfrm>
        </p:spPr>
        <p:txBody>
          <a:bodyPr>
            <a:normAutofit fontScale="77500" lnSpcReduction="20000"/>
          </a:bodyPr>
          <a:lstStyle/>
          <a:p>
            <a:r>
              <a:rPr lang="en-GB" sz="2600" b="1" dirty="0" smtClean="0"/>
              <a:t>Synchronous Counters</a:t>
            </a:r>
            <a:endParaRPr lang="en-GB" sz="2600" dirty="0" smtClean="0"/>
          </a:p>
          <a:p>
            <a:r>
              <a:rPr lang="en-GB" sz="2600" dirty="0" smtClean="0"/>
              <a:t> </a:t>
            </a:r>
            <a:r>
              <a:rPr lang="en-GB" sz="2300" dirty="0" smtClean="0"/>
              <a:t>A practical synchronous counter IC is the TTL 74193, which is a binary synchronous up/down counter – </a:t>
            </a:r>
            <a:r>
              <a:rPr lang="en-GB" sz="2300" dirty="0" smtClean="0"/>
              <a:t>shown below</a:t>
            </a:r>
            <a:r>
              <a:rPr lang="en-GB" sz="2300" dirty="0" smtClean="0"/>
              <a:t>. A binary count can be preset into the counter on A, B, C and D if LOAD is held at logic 0. Input pulses must be connected either to pin 4 or pin 5 (the unused input must be set high) and the outputs are n Q</a:t>
            </a:r>
            <a:r>
              <a:rPr lang="en-GB" sz="2300" baseline="-25000" dirty="0" smtClean="0"/>
              <a:t>A</a:t>
            </a:r>
            <a:r>
              <a:rPr lang="en-GB" sz="2300" dirty="0" smtClean="0"/>
              <a:t>, Q</a:t>
            </a:r>
            <a:r>
              <a:rPr lang="en-GB" sz="2300" baseline="-25000" dirty="0" smtClean="0"/>
              <a:t>B</a:t>
            </a:r>
            <a:r>
              <a:rPr lang="en-GB" sz="2300" dirty="0" smtClean="0"/>
              <a:t>, Q</a:t>
            </a:r>
            <a:r>
              <a:rPr lang="en-GB" sz="2300" baseline="-25000" dirty="0" smtClean="0"/>
              <a:t>C</a:t>
            </a:r>
            <a:r>
              <a:rPr lang="en-GB" sz="2300" dirty="0" smtClean="0"/>
              <a:t> and Q</a:t>
            </a:r>
            <a:r>
              <a:rPr lang="en-GB" sz="2300" baseline="-25000" dirty="0" smtClean="0"/>
              <a:t>D</a:t>
            </a:r>
            <a:r>
              <a:rPr lang="en-GB" sz="2300" dirty="0" smtClean="0"/>
              <a:t>. BORROW and CARRY can be connected to COUNT DOWN and COUNT UP inputs of a subsequent counter if included.</a:t>
            </a:r>
          </a:p>
          <a:p>
            <a:endParaRPr lang="en-GB" dirty="0" smtClean="0"/>
          </a:p>
          <a:p>
            <a:pPr>
              <a:buNone/>
            </a:pPr>
            <a:endParaRPr lang="en-GB" dirty="0"/>
          </a:p>
        </p:txBody>
      </p:sp>
      <p:sp>
        <p:nvSpPr>
          <p:cNvPr id="3" name="Title 2"/>
          <p:cNvSpPr>
            <a:spLocks noGrp="1"/>
          </p:cNvSpPr>
          <p:nvPr>
            <p:ph type="title"/>
          </p:nvPr>
        </p:nvSpPr>
        <p:spPr/>
        <p:txBody>
          <a:bodyPr>
            <a:normAutofit/>
          </a:bodyPr>
          <a:lstStyle/>
          <a:p>
            <a:r>
              <a:rPr lang="en-GB" sz="2200" dirty="0" smtClean="0"/>
              <a:t>Counters</a:t>
            </a:r>
            <a:endParaRPr lang="en-GB" sz="2200" dirty="0"/>
          </a:p>
        </p:txBody>
      </p:sp>
      <p:pic>
        <p:nvPicPr>
          <p:cNvPr id="11266" name="Picture 2" descr="C:\Users\gary\Documents\randc 12.jpg"/>
          <p:cNvPicPr>
            <a:picLocks noChangeAspect="1" noChangeArrowheads="1"/>
          </p:cNvPicPr>
          <p:nvPr/>
        </p:nvPicPr>
        <p:blipFill>
          <a:blip r:embed="rId2"/>
          <a:srcRect/>
          <a:stretch>
            <a:fillRect/>
          </a:stretch>
        </p:blipFill>
        <p:spPr bwMode="auto">
          <a:xfrm>
            <a:off x="4071934" y="3643314"/>
            <a:ext cx="4286280" cy="2549445"/>
          </a:xfrm>
          <a:prstGeom prst="rect">
            <a:avLst/>
          </a:prstGeom>
          <a:noFill/>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58</TotalTime>
  <Words>815</Words>
  <Application>Microsoft Office PowerPoint</Application>
  <PresentationFormat>On-screen Show (4:3)</PresentationFormat>
  <Paragraphs>78</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Concourse</vt:lpstr>
      <vt:lpstr>Computer Engineering and Microprocessors  </vt:lpstr>
      <vt:lpstr>Registers</vt:lpstr>
      <vt:lpstr>Registers</vt:lpstr>
      <vt:lpstr>Registers</vt:lpstr>
      <vt:lpstr>Registers</vt:lpstr>
      <vt:lpstr>Registers</vt:lpstr>
      <vt:lpstr>Registers</vt:lpstr>
      <vt:lpstr>Counters</vt:lpstr>
      <vt:lpstr>Counters</vt:lpstr>
      <vt:lpstr>Counters</vt:lpstr>
      <vt:lpstr>Counters</vt:lpstr>
      <vt:lpstr>Counters</vt:lpstr>
      <vt:lpstr>Counters</vt:lpstr>
      <vt:lpstr>Counters</vt:lpstr>
      <vt:lpstr>Counters</vt:lpstr>
      <vt:lpstr>Counters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Engineering and Microprocessors</dc:title>
  <dc:creator>gary</dc:creator>
  <cp:lastModifiedBy>gary</cp:lastModifiedBy>
  <cp:revision>6</cp:revision>
  <dcterms:created xsi:type="dcterms:W3CDTF">2013-10-24T18:30:47Z</dcterms:created>
  <dcterms:modified xsi:type="dcterms:W3CDTF">2013-10-24T19:29:11Z</dcterms:modified>
</cp:coreProperties>
</file>