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6" r:id="rId3"/>
    <p:sldId id="267" r:id="rId4"/>
    <p:sldId id="257" r:id="rId5"/>
    <p:sldId id="258" r:id="rId6"/>
    <p:sldId id="259" r:id="rId7"/>
    <p:sldId id="260" r:id="rId8"/>
    <p:sldId id="261" r:id="rId9"/>
    <p:sldId id="265" r:id="rId10"/>
    <p:sldId id="262" r:id="rId11"/>
    <p:sldId id="263" r:id="rId12"/>
    <p:sldId id="264"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51" d="100"/>
          <a:sy n="51" d="100"/>
        </p:scale>
        <p:origin x="-1896"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9A965C63-E1A8-CB41-A697-039143218974}" type="datetimeFigureOut">
              <a:rPr lang="en-US" smtClean="0"/>
              <a:t>17/11/15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1968668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9A965C63-E1A8-CB41-A697-039143218974}" type="datetimeFigureOut">
              <a:rPr lang="en-US" smtClean="0"/>
              <a:t>17/11/15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428518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9A965C63-E1A8-CB41-A697-039143218974}" type="datetimeFigureOut">
              <a:rPr lang="en-US" smtClean="0"/>
              <a:t>17/11/15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2314235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9A965C63-E1A8-CB41-A697-039143218974}" type="datetimeFigureOut">
              <a:rPr lang="en-US" smtClean="0"/>
              <a:t>17/11/15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329522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9A965C63-E1A8-CB41-A697-039143218974}" type="datetimeFigureOut">
              <a:rPr lang="en-US" smtClean="0"/>
              <a:t>17/11/15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2069070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9A965C63-E1A8-CB41-A697-039143218974}" type="datetimeFigureOut">
              <a:rPr lang="en-US" smtClean="0"/>
              <a:t>17/11/15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2457300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965C63-E1A8-CB41-A697-039143218974}" type="datetimeFigureOut">
              <a:rPr lang="en-US" smtClean="0"/>
              <a:t>17/11/15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2866039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9A965C63-E1A8-CB41-A697-039143218974}" type="datetimeFigureOut">
              <a:rPr lang="en-US" smtClean="0"/>
              <a:t>17/11/15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261500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9A965C63-E1A8-CB41-A697-039143218974}" type="datetimeFigureOut">
              <a:rPr lang="en-US" smtClean="0"/>
              <a:t>17/11/15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3606650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9A965C63-E1A8-CB41-A697-039143218974}" type="datetimeFigureOut">
              <a:rPr lang="en-US" smtClean="0"/>
              <a:t>17/11/15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3188706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9A965C63-E1A8-CB41-A697-039143218974}" type="datetimeFigureOut">
              <a:rPr lang="en-US" smtClean="0"/>
              <a:t>17/11/15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D617B1-EB1C-B041-B66F-4E421E6521A2}" type="slidenum">
              <a:rPr lang="en-US" smtClean="0"/>
              <a:t>‹#›</a:t>
            </a:fld>
            <a:endParaRPr lang="en-US"/>
          </a:p>
        </p:txBody>
      </p:sp>
    </p:spTree>
    <p:extLst>
      <p:ext uri="{BB962C8B-B14F-4D97-AF65-F5344CB8AC3E}">
        <p14:creationId xmlns:p14="http://schemas.microsoft.com/office/powerpoint/2010/main" val="138159776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965C63-E1A8-CB41-A697-039143218974}" type="datetimeFigureOut">
              <a:rPr lang="en-US" smtClean="0"/>
              <a:t>17/11/15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D617B1-EB1C-B041-B66F-4E421E6521A2}" type="slidenum">
              <a:rPr lang="en-US" smtClean="0"/>
              <a:t>‹#›</a:t>
            </a:fld>
            <a:endParaRPr lang="en-US"/>
          </a:p>
        </p:txBody>
      </p:sp>
    </p:spTree>
    <p:extLst>
      <p:ext uri="{BB962C8B-B14F-4D97-AF65-F5344CB8AC3E}">
        <p14:creationId xmlns:p14="http://schemas.microsoft.com/office/powerpoint/2010/main" val="484388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farawayfurniture.com/"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theguardian.com/environment/rspb"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theguardian.com/environment/2014/nov/06/climate-change-is-disrupting-flower-pollination-research-shows" TargetMode="External"/><Relationship Id="rId3" Type="http://schemas.openxmlformats.org/officeDocument/2006/relationships/hyperlink" Target="http://www.theguardian.com/environment/2015/aug/25/spy-bee-eater"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youtu.be/shdFC9QgaNA"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youtu.be/Cq1oFhTINX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Conservation </a:t>
            </a:r>
            <a:r>
              <a:rPr lang="en-US" dirty="0" err="1" smtClean="0"/>
              <a:t>Organisations</a:t>
            </a:r>
            <a:r>
              <a:rPr lang="en-US" dirty="0" smtClean="0"/>
              <a:t> in the UK</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47956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8174" y="1443841"/>
            <a:ext cx="8465514" cy="4154983"/>
          </a:xfrm>
          <a:prstGeom prst="rect">
            <a:avLst/>
          </a:prstGeom>
        </p:spPr>
        <p:txBody>
          <a:bodyPr wrap="square">
            <a:spAutoFit/>
          </a:bodyPr>
          <a:lstStyle/>
          <a:p>
            <a:r>
              <a:rPr lang="en-US" sz="2400" dirty="0" smtClean="0">
                <a:latin typeface="Arial"/>
                <a:cs typeface="Arial"/>
              </a:rPr>
              <a:t>World  </a:t>
            </a:r>
            <a:r>
              <a:rPr lang="en-US" sz="2400" dirty="0">
                <a:latin typeface="Arial"/>
                <a:cs typeface="Arial"/>
              </a:rPr>
              <a:t>data shows that wildlife species are disappearing faster than ever before in Earth’s history, while the average global temperature is dangerously rising. The glaciers are melting, extreme weather events are becoming more common and if we do not start taking better care of the environment, we are risking an unprecedented climate change which may threaten the very existence of life as we know it today on a global scale. Although the planet’s climate is known to go through cycles and to change dramatically in the past as well, the climate change we are already witnessing is primarily a result of human activities.</a:t>
            </a:r>
            <a:endParaRPr lang="en-US" sz="2400" dirty="0">
              <a:latin typeface="Arial"/>
              <a:cs typeface="Arial"/>
            </a:endParaRPr>
          </a:p>
        </p:txBody>
      </p:sp>
    </p:spTree>
    <p:extLst>
      <p:ext uri="{BB962C8B-B14F-4D97-AF65-F5344CB8AC3E}">
        <p14:creationId xmlns:p14="http://schemas.microsoft.com/office/powerpoint/2010/main" val="2338653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681" y="448276"/>
            <a:ext cx="8415717" cy="6247864"/>
          </a:xfrm>
          <a:prstGeom prst="rect">
            <a:avLst/>
          </a:prstGeom>
        </p:spPr>
        <p:txBody>
          <a:bodyPr wrap="square">
            <a:spAutoFit/>
          </a:bodyPr>
          <a:lstStyle/>
          <a:p>
            <a:r>
              <a:rPr lang="en-US" sz="2000" b="1" dirty="0">
                <a:latin typeface="Arial"/>
                <a:cs typeface="Arial"/>
              </a:rPr>
              <a:t>What is Wrong with Our Planet</a:t>
            </a:r>
          </a:p>
          <a:p>
            <a:r>
              <a:rPr lang="en-US" sz="2000" dirty="0">
                <a:latin typeface="Arial"/>
                <a:cs typeface="Arial"/>
              </a:rPr>
              <a:t>Unfortunately, humans appear to be the greatest problem for our planet. The world’s population is rapidly growing which results in increased pressure on the environment, in the first place on natural resources including water, food, energy and various materials. The main environmental challenges include:</a:t>
            </a:r>
          </a:p>
          <a:p>
            <a:pPr marL="342900" indent="-342900">
              <a:buFont typeface="Arial"/>
              <a:buChar char="•"/>
            </a:pPr>
            <a:r>
              <a:rPr lang="en-US" sz="2000" dirty="0">
                <a:latin typeface="Arial"/>
                <a:cs typeface="Arial"/>
              </a:rPr>
              <a:t>loss of wildlife habitat which in turn brought many wildlife species on the brink of extinction</a:t>
            </a:r>
          </a:p>
          <a:p>
            <a:pPr marL="342900" indent="-342900">
              <a:buFont typeface="Arial"/>
              <a:buChar char="•"/>
            </a:pPr>
            <a:r>
              <a:rPr lang="en-US" sz="2000" dirty="0">
                <a:latin typeface="Arial"/>
                <a:cs typeface="Arial"/>
              </a:rPr>
              <a:t>loss of forests which further increases the levels of carbon dioxide and other greenhouse gases in the atmosphere, increasing the greenhouse effect and further warming the planet. As an example, when buying wooden </a:t>
            </a:r>
            <a:r>
              <a:rPr lang="en-US" sz="2000" dirty="0" smtClean="0">
                <a:latin typeface="Arial"/>
                <a:cs typeface="Arial"/>
              </a:rPr>
              <a:t> garden furniture always ensure its from renewable sources.</a:t>
            </a:r>
            <a:endParaRPr lang="en-US" sz="2000" u="sng" dirty="0">
              <a:latin typeface="Arial"/>
              <a:cs typeface="Arial"/>
              <a:hlinkClick r:id="rId2"/>
            </a:endParaRPr>
          </a:p>
          <a:p>
            <a:pPr marL="342900" indent="-342900">
              <a:buFont typeface="Arial"/>
              <a:buChar char="•"/>
            </a:pPr>
            <a:r>
              <a:rPr lang="en-US" sz="2000" dirty="0">
                <a:latin typeface="Arial"/>
                <a:cs typeface="Arial"/>
              </a:rPr>
              <a:t>extreme exploitation of natural resources, preventing the natural systems from replenishing</a:t>
            </a:r>
          </a:p>
          <a:p>
            <a:pPr marL="342900" indent="-342900">
              <a:buFont typeface="Arial"/>
              <a:buChar char="•"/>
            </a:pPr>
            <a:r>
              <a:rPr lang="en-US" sz="2000" dirty="0">
                <a:latin typeface="Arial"/>
                <a:cs typeface="Arial"/>
              </a:rPr>
              <a:t>increased emission of carbon dioxide, mainly by fossil fuel burning that contributes to the climate change</a:t>
            </a:r>
          </a:p>
          <a:p>
            <a:pPr marL="342900" indent="-342900">
              <a:buFont typeface="Arial"/>
              <a:buChar char="•"/>
            </a:pPr>
            <a:r>
              <a:rPr lang="en-US" sz="2000" dirty="0">
                <a:latin typeface="Arial"/>
                <a:cs typeface="Arial"/>
              </a:rPr>
              <a:t>increased production of synthetic materials as a substitute for the natural ones, with many being extremely toxic to the environment or/and taking centuries to decompose</a:t>
            </a:r>
            <a:endParaRPr lang="en-US" sz="2000" dirty="0">
              <a:latin typeface="Arial"/>
              <a:cs typeface="Arial"/>
            </a:endParaRPr>
          </a:p>
        </p:txBody>
      </p:sp>
    </p:spTree>
    <p:extLst>
      <p:ext uri="{BB962C8B-B14F-4D97-AF65-F5344CB8AC3E}">
        <p14:creationId xmlns:p14="http://schemas.microsoft.com/office/powerpoint/2010/main" val="3430104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8377" y="1997839"/>
            <a:ext cx="8540210" cy="3970318"/>
          </a:xfrm>
          <a:prstGeom prst="rect">
            <a:avLst/>
          </a:prstGeom>
        </p:spPr>
        <p:txBody>
          <a:bodyPr wrap="square">
            <a:spAutoFit/>
          </a:bodyPr>
          <a:lstStyle/>
          <a:p>
            <a:r>
              <a:rPr lang="en-US" sz="2800" dirty="0" smtClean="0">
                <a:latin typeface="Arial"/>
                <a:cs typeface="Arial"/>
              </a:rPr>
              <a:t>It’s </a:t>
            </a:r>
            <a:r>
              <a:rPr lang="en-US" sz="2800" dirty="0">
                <a:latin typeface="Arial"/>
                <a:cs typeface="Arial"/>
              </a:rPr>
              <a:t>not just exotic species in Africa or Asia that are threatened with extinction. The UK has lost over 500 native species in the last 200 years including around 12% of our land mammals and almost a quarter of our native butterflies. And did you </a:t>
            </a:r>
            <a:r>
              <a:rPr lang="en-US" sz="2800" dirty="0" err="1">
                <a:latin typeface="Arial"/>
                <a:cs typeface="Arial"/>
              </a:rPr>
              <a:t>realise</a:t>
            </a:r>
            <a:r>
              <a:rPr lang="en-US" sz="2800" dirty="0">
                <a:latin typeface="Arial"/>
                <a:cs typeface="Arial"/>
              </a:rPr>
              <a:t> that the UK has already lost 88% of its forests and has less woodland than any other European country? </a:t>
            </a:r>
          </a:p>
          <a:p>
            <a:r>
              <a:rPr lang="en-US" sz="2800" dirty="0">
                <a:latin typeface="Arial"/>
                <a:cs typeface="Arial"/>
              </a:rPr>
              <a:t>UK wildlife faces the same serious problems that threaten biodiversity across the world.</a:t>
            </a:r>
          </a:p>
        </p:txBody>
      </p:sp>
    </p:spTree>
    <p:extLst>
      <p:ext uri="{BB962C8B-B14F-4D97-AF65-F5344CB8AC3E}">
        <p14:creationId xmlns:p14="http://schemas.microsoft.com/office/powerpoint/2010/main" val="1743378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986" y="2551837"/>
            <a:ext cx="8664702" cy="3108544"/>
          </a:xfrm>
          <a:prstGeom prst="rect">
            <a:avLst/>
          </a:prstGeom>
        </p:spPr>
        <p:txBody>
          <a:bodyPr wrap="square">
            <a:spAutoFit/>
          </a:bodyPr>
          <a:lstStyle/>
          <a:p>
            <a:r>
              <a:rPr lang="en-US" sz="2800" b="1" dirty="0">
                <a:latin typeface="Arial"/>
                <a:cs typeface="Arial"/>
              </a:rPr>
              <a:t>Countryside and conservation </a:t>
            </a:r>
            <a:r>
              <a:rPr lang="en-US" sz="2800" b="1" dirty="0" err="1" smtClean="0">
                <a:latin typeface="Arial"/>
                <a:cs typeface="Arial"/>
              </a:rPr>
              <a:t>organisations</a:t>
            </a:r>
            <a:endParaRPr lang="en-US" sz="2800" b="1" dirty="0" smtClean="0">
              <a:latin typeface="Arial"/>
              <a:cs typeface="Arial"/>
            </a:endParaRPr>
          </a:p>
          <a:p>
            <a:endParaRPr lang="en-US" sz="2800" b="1" dirty="0">
              <a:latin typeface="Arial"/>
              <a:cs typeface="Arial"/>
            </a:endParaRPr>
          </a:p>
          <a:p>
            <a:r>
              <a:rPr lang="en-US" sz="2800" dirty="0">
                <a:latin typeface="Arial"/>
                <a:cs typeface="Arial"/>
              </a:rPr>
              <a:t>There are large numbers of </a:t>
            </a:r>
            <a:r>
              <a:rPr lang="en-US" sz="2800" dirty="0" err="1">
                <a:latin typeface="Arial"/>
                <a:cs typeface="Arial"/>
              </a:rPr>
              <a:t>organisations</a:t>
            </a:r>
            <a:r>
              <a:rPr lang="en-US" sz="2800" dirty="0">
                <a:latin typeface="Arial"/>
                <a:cs typeface="Arial"/>
              </a:rPr>
              <a:t> in Britain dedicated to conserving the landscape and countryside. Some are statutory bodies, some are voluntary groups and charities. Here are just a few of the biggest:</a:t>
            </a:r>
          </a:p>
        </p:txBody>
      </p:sp>
    </p:spTree>
    <p:extLst>
      <p:ext uri="{BB962C8B-B14F-4D97-AF65-F5344CB8AC3E}">
        <p14:creationId xmlns:p14="http://schemas.microsoft.com/office/powerpoint/2010/main" val="1737575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087" y="1305342"/>
            <a:ext cx="8689601" cy="5262979"/>
          </a:xfrm>
          <a:prstGeom prst="rect">
            <a:avLst/>
          </a:prstGeom>
        </p:spPr>
        <p:txBody>
          <a:bodyPr wrap="square">
            <a:spAutoFit/>
          </a:bodyPr>
          <a:lstStyle/>
          <a:p>
            <a:r>
              <a:rPr lang="en-US" sz="2400" dirty="0" smtClean="0">
                <a:latin typeface="Arial"/>
                <a:cs typeface="Arial"/>
              </a:rPr>
              <a:t>The National Trust</a:t>
            </a:r>
          </a:p>
          <a:p>
            <a:r>
              <a:rPr lang="en-US" sz="2400" dirty="0" smtClean="0">
                <a:latin typeface="Arial"/>
                <a:cs typeface="Arial"/>
              </a:rPr>
              <a:t>Natural England</a:t>
            </a:r>
          </a:p>
          <a:p>
            <a:r>
              <a:rPr lang="en-US" sz="2400" dirty="0" smtClean="0">
                <a:latin typeface="Arial"/>
                <a:cs typeface="Arial"/>
              </a:rPr>
              <a:t>Countryside Commission for Wales (CCW)</a:t>
            </a:r>
          </a:p>
          <a:p>
            <a:r>
              <a:rPr lang="en-US" sz="2400" dirty="0" smtClean="0">
                <a:latin typeface="Arial"/>
                <a:cs typeface="Arial"/>
              </a:rPr>
              <a:t>Campaign to Protect Rural England</a:t>
            </a:r>
          </a:p>
          <a:p>
            <a:r>
              <a:rPr lang="en-US" sz="2400" dirty="0" smtClean="0">
                <a:latin typeface="Arial"/>
                <a:cs typeface="Arial"/>
              </a:rPr>
              <a:t>English Heritage</a:t>
            </a:r>
          </a:p>
          <a:p>
            <a:r>
              <a:rPr lang="en-US" sz="2400" dirty="0" smtClean="0">
                <a:latin typeface="Arial"/>
                <a:cs typeface="Arial"/>
              </a:rPr>
              <a:t>CADW</a:t>
            </a:r>
          </a:p>
          <a:p>
            <a:r>
              <a:rPr lang="en-US" sz="2400" dirty="0" smtClean="0">
                <a:latin typeface="Arial"/>
                <a:cs typeface="Arial"/>
              </a:rPr>
              <a:t>Woodland Trust</a:t>
            </a:r>
          </a:p>
          <a:p>
            <a:r>
              <a:rPr lang="en-US" sz="2400" dirty="0" smtClean="0">
                <a:latin typeface="Arial"/>
                <a:cs typeface="Arial"/>
              </a:rPr>
              <a:t>British Trust for Conservation Volunteers</a:t>
            </a:r>
          </a:p>
          <a:p>
            <a:r>
              <a:rPr lang="en-US" sz="2400" dirty="0" smtClean="0">
                <a:latin typeface="Arial"/>
                <a:cs typeface="Arial"/>
              </a:rPr>
              <a:t>Royal Society for the Protection of Birds</a:t>
            </a:r>
          </a:p>
          <a:p>
            <a:r>
              <a:rPr lang="en-US" sz="2400" dirty="0" smtClean="0">
                <a:latin typeface="Arial"/>
                <a:cs typeface="Arial"/>
              </a:rPr>
              <a:t>The Wildlife Trusts</a:t>
            </a:r>
          </a:p>
          <a:p>
            <a:r>
              <a:rPr lang="en-US" sz="2400" dirty="0" smtClean="0">
                <a:latin typeface="Arial"/>
                <a:cs typeface="Arial"/>
              </a:rPr>
              <a:t>The Wildfowl and  Wetlands Trust</a:t>
            </a:r>
          </a:p>
          <a:p>
            <a:endParaRPr lang="en-US" dirty="0" smtClean="0"/>
          </a:p>
          <a:p>
            <a:endParaRPr lang="en-US" dirty="0" smtClean="0"/>
          </a:p>
          <a:p>
            <a:endParaRPr lang="en-US" dirty="0" smtClean="0"/>
          </a:p>
          <a:p>
            <a:endParaRPr lang="en-US" dirty="0"/>
          </a:p>
        </p:txBody>
      </p:sp>
    </p:spTree>
    <p:extLst>
      <p:ext uri="{BB962C8B-B14F-4D97-AF65-F5344CB8AC3E}">
        <p14:creationId xmlns:p14="http://schemas.microsoft.com/office/powerpoint/2010/main" val="3925531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087" y="1166842"/>
            <a:ext cx="8689601" cy="4893647"/>
          </a:xfrm>
          <a:prstGeom prst="rect">
            <a:avLst/>
          </a:prstGeom>
        </p:spPr>
        <p:txBody>
          <a:bodyPr wrap="square">
            <a:spAutoFit/>
          </a:bodyPr>
          <a:lstStyle/>
          <a:p>
            <a:r>
              <a:rPr lang="en-US" sz="2400" dirty="0">
                <a:latin typeface="Arial"/>
                <a:cs typeface="Arial"/>
              </a:rPr>
              <a:t>Climate change is already affecting UK nature, from seabirds to plants, with wildlife “increasingly at risk” as temperatures rise, conservationists have warned</a:t>
            </a:r>
            <a:r>
              <a:rPr lang="en-US" sz="2400" dirty="0" smtClean="0">
                <a:latin typeface="Arial"/>
                <a:cs typeface="Arial"/>
              </a:rPr>
              <a:t>.</a:t>
            </a:r>
          </a:p>
          <a:p>
            <a:endParaRPr lang="en-US" sz="2400" dirty="0">
              <a:latin typeface="Arial"/>
              <a:cs typeface="Arial"/>
            </a:endParaRPr>
          </a:p>
          <a:p>
            <a:r>
              <a:rPr lang="en-US" sz="2400" dirty="0">
                <a:latin typeface="Arial"/>
                <a:cs typeface="Arial"/>
              </a:rPr>
              <a:t>A report from </a:t>
            </a:r>
            <a:r>
              <a:rPr lang="en-US" sz="2400" dirty="0" smtClean="0">
                <a:latin typeface="Arial"/>
                <a:cs typeface="Arial"/>
              </a:rPr>
              <a:t>the RSPB shows the impact that warming temperatures in Europe are having on birds, bees, butterflies and plants and the risks of future impacts from more storms, loss of habitats and disruption between </a:t>
            </a:r>
            <a:r>
              <a:rPr lang="en-US" sz="2400" dirty="0" err="1" smtClean="0">
                <a:latin typeface="Arial"/>
                <a:cs typeface="Arial"/>
              </a:rPr>
              <a:t>preditors</a:t>
            </a:r>
            <a:r>
              <a:rPr lang="en-US" sz="2400" dirty="0" smtClean="0">
                <a:latin typeface="Arial"/>
                <a:cs typeface="Arial"/>
              </a:rPr>
              <a:t> and prey.</a:t>
            </a:r>
          </a:p>
          <a:p>
            <a:r>
              <a:rPr lang="en-US" sz="2400" dirty="0" smtClean="0">
                <a:latin typeface="Arial"/>
                <a:cs typeface="Arial"/>
                <a:hlinkClick r:id="rId2"/>
              </a:rPr>
              <a:t> </a:t>
            </a:r>
            <a:endParaRPr lang="en-US" sz="2400" dirty="0" smtClean="0">
              <a:latin typeface="Arial"/>
              <a:cs typeface="Arial"/>
            </a:endParaRPr>
          </a:p>
          <a:p>
            <a:r>
              <a:rPr lang="en-US" sz="2400" dirty="0" smtClean="0">
                <a:latin typeface="Arial"/>
                <a:cs typeface="Arial"/>
              </a:rPr>
              <a:t>The </a:t>
            </a:r>
            <a:r>
              <a:rPr lang="en-US" sz="2400" dirty="0">
                <a:latin typeface="Arial"/>
                <a:cs typeface="Arial"/>
              </a:rPr>
              <a:t>study shows that extreme weather such as heavy rainstorms, which is already becoming more frequent as a result of a warming world, hits species such as Scotland’s </a:t>
            </a:r>
            <a:r>
              <a:rPr lang="en-US" sz="2400" dirty="0" err="1">
                <a:latin typeface="Arial"/>
                <a:cs typeface="Arial"/>
              </a:rPr>
              <a:t>capercaillie</a:t>
            </a:r>
            <a:r>
              <a:rPr lang="en-US" sz="2400" dirty="0">
                <a:latin typeface="Arial"/>
                <a:cs typeface="Arial"/>
              </a:rPr>
              <a:t> and the cormorant-like seabird, the shag.</a:t>
            </a:r>
          </a:p>
        </p:txBody>
      </p:sp>
    </p:spTree>
    <p:extLst>
      <p:ext uri="{BB962C8B-B14F-4D97-AF65-F5344CB8AC3E}">
        <p14:creationId xmlns:p14="http://schemas.microsoft.com/office/powerpoint/2010/main" val="946187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9189" y="0"/>
            <a:ext cx="8440615" cy="6740306"/>
          </a:xfrm>
          <a:prstGeom prst="rect">
            <a:avLst/>
          </a:prstGeom>
        </p:spPr>
        <p:txBody>
          <a:bodyPr wrap="square">
            <a:spAutoFit/>
          </a:bodyPr>
          <a:lstStyle/>
          <a:p>
            <a:r>
              <a:rPr lang="en-US" sz="2400" dirty="0">
                <a:latin typeface="Arial"/>
                <a:cs typeface="Arial"/>
              </a:rPr>
              <a:t>And with natural events in spring and summer occurring earlier, plants and different animal </a:t>
            </a:r>
            <a:r>
              <a:rPr lang="en-US" sz="2400" dirty="0" smtClean="0">
                <a:latin typeface="Arial"/>
                <a:cs typeface="Arial"/>
              </a:rPr>
              <a:t>species are becoming out of sync. </a:t>
            </a:r>
            <a:r>
              <a:rPr lang="en-US" sz="2400" dirty="0" smtClean="0">
                <a:latin typeface="Arial"/>
                <a:cs typeface="Arial"/>
                <a:hlinkClick r:id="rId2"/>
              </a:rPr>
              <a:t>L</a:t>
            </a:r>
            <a:r>
              <a:rPr lang="en-US" sz="2400" dirty="0" smtClean="0">
                <a:latin typeface="Arial"/>
                <a:cs typeface="Arial"/>
              </a:rPr>
              <a:t>eading to concerns that food will not be available when creatures need it.</a:t>
            </a:r>
          </a:p>
          <a:p>
            <a:endParaRPr lang="en-US" sz="2400" dirty="0" smtClean="0">
              <a:latin typeface="Arial"/>
              <a:cs typeface="Arial"/>
            </a:endParaRPr>
          </a:p>
          <a:p>
            <a:r>
              <a:rPr lang="en-US" sz="2400" dirty="0" smtClean="0">
                <a:latin typeface="Arial"/>
                <a:cs typeface="Arial"/>
              </a:rPr>
              <a:t>Warming </a:t>
            </a:r>
            <a:r>
              <a:rPr lang="en-US" sz="2400" dirty="0">
                <a:latin typeface="Arial"/>
                <a:cs typeface="Arial"/>
              </a:rPr>
              <a:t>temperatures are also </a:t>
            </a:r>
            <a:r>
              <a:rPr lang="en-US" sz="2400" dirty="0" smtClean="0">
                <a:latin typeface="Arial"/>
                <a:cs typeface="Arial"/>
              </a:rPr>
              <a:t>shifting species ranges north, squeezing available habitat and bringing new arrivals to the UK’s shores.</a:t>
            </a:r>
          </a:p>
          <a:p>
            <a:endParaRPr lang="en-US" sz="2400" dirty="0" smtClean="0">
              <a:latin typeface="Arial"/>
              <a:cs typeface="Arial"/>
            </a:endParaRPr>
          </a:p>
          <a:p>
            <a:r>
              <a:rPr lang="en-US" sz="2400" dirty="0">
                <a:latin typeface="Arial"/>
                <a:cs typeface="Arial"/>
              </a:rPr>
              <a:t>In Scottish mountain habitats above the tree line, alpine plants have declined in recent decades, while generalist, lowland species have increased, the report showed.</a:t>
            </a:r>
          </a:p>
          <a:p>
            <a:r>
              <a:rPr lang="en-US" sz="2400" dirty="0">
                <a:latin typeface="Arial"/>
                <a:cs typeface="Arial"/>
              </a:rPr>
              <a:t>Bird species associated with cooler climates, such as lapwings, are seeing numbers reduced, while those, such as </a:t>
            </a:r>
            <a:r>
              <a:rPr lang="en-US" sz="2400" dirty="0" smtClean="0">
                <a:latin typeface="Arial"/>
                <a:cs typeface="Arial"/>
              </a:rPr>
              <a:t>bee-eaters which have recently been nesting in small numbers in the UK, that are adapted to warmer conditions, are faring better.</a:t>
            </a:r>
          </a:p>
          <a:p>
            <a:endParaRPr lang="en-US" sz="2400" dirty="0">
              <a:hlinkClick r:id="rId3"/>
            </a:endParaRPr>
          </a:p>
        </p:txBody>
      </p:sp>
    </p:spTree>
    <p:extLst>
      <p:ext uri="{BB962C8B-B14F-4D97-AF65-F5344CB8AC3E}">
        <p14:creationId xmlns:p14="http://schemas.microsoft.com/office/powerpoint/2010/main" val="386395240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87146" y="3244334"/>
            <a:ext cx="3169708" cy="646331"/>
          </a:xfrm>
          <a:prstGeom prst="rect">
            <a:avLst/>
          </a:prstGeom>
        </p:spPr>
        <p:txBody>
          <a:bodyPr wrap="none">
            <a:spAutoFit/>
          </a:bodyPr>
          <a:lstStyle/>
          <a:p>
            <a:r>
              <a:rPr lang="en-US" dirty="0" smtClean="0">
                <a:hlinkClick r:id="rId2"/>
              </a:rPr>
              <a:t>https://youtu.be/shdFC9QgaNA</a:t>
            </a:r>
            <a:endParaRPr lang="en-US" dirty="0" smtClean="0"/>
          </a:p>
          <a:p>
            <a:endParaRPr lang="en-US" dirty="0"/>
          </a:p>
        </p:txBody>
      </p:sp>
    </p:spTree>
    <p:extLst>
      <p:ext uri="{BB962C8B-B14F-4D97-AF65-F5344CB8AC3E}">
        <p14:creationId xmlns:p14="http://schemas.microsoft.com/office/powerpoint/2010/main" val="11514296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4196" y="348660"/>
            <a:ext cx="8639804" cy="5632310"/>
          </a:xfrm>
          <a:prstGeom prst="rect">
            <a:avLst/>
          </a:prstGeom>
        </p:spPr>
        <p:txBody>
          <a:bodyPr wrap="square">
            <a:spAutoFit/>
          </a:bodyPr>
          <a:lstStyle/>
          <a:p>
            <a:r>
              <a:rPr lang="en-US" sz="2400" dirty="0">
                <a:latin typeface="Arial"/>
                <a:cs typeface="Arial"/>
              </a:rPr>
              <a:t>There are also worrying signals from Europe’s seas, where conditions are also changing the plankton, hitting the sand eels that feed on them and the kittiwakes which feed on the eels, contributing to a 70% </a:t>
            </a:r>
            <a:r>
              <a:rPr lang="en-US" sz="2400" dirty="0" smtClean="0">
                <a:latin typeface="Arial"/>
                <a:cs typeface="Arial"/>
              </a:rPr>
              <a:t> decline in the </a:t>
            </a:r>
            <a:r>
              <a:rPr lang="en-US" sz="2400" dirty="0">
                <a:latin typeface="Arial"/>
                <a:cs typeface="Arial"/>
              </a:rPr>
              <a:t>n the UK in recent decades.</a:t>
            </a:r>
          </a:p>
          <a:p>
            <a:r>
              <a:rPr lang="en-US" sz="2400" dirty="0">
                <a:latin typeface="Arial"/>
                <a:cs typeface="Arial"/>
              </a:rPr>
              <a:t>The report comes after a poll for the Energy and Climate Intelligence Unit suggests Britons are more worried about the impact of climate change on UK wildlife than any other aspect of the problem, with 79% citing it as a concern, compared to 72% worried about flooding and 50% about heat waves.</a:t>
            </a:r>
          </a:p>
          <a:p>
            <a:r>
              <a:rPr lang="en-US" sz="2400" dirty="0">
                <a:latin typeface="Arial"/>
                <a:cs typeface="Arial"/>
              </a:rPr>
              <a:t>Martin Harper, RSPB’s director of conservation, said: “Climate change is the greatest long term threat to people and wildlife.</a:t>
            </a:r>
          </a:p>
          <a:p>
            <a:r>
              <a:rPr lang="en-US" sz="2400" dirty="0">
                <a:latin typeface="Arial"/>
                <a:cs typeface="Arial"/>
              </a:rPr>
              <a:t>“We are already seeing its impacts, and, alongside other pressures on land and at sea, our wildlife is increasingly at risk.”</a:t>
            </a:r>
          </a:p>
        </p:txBody>
      </p:sp>
    </p:spTree>
    <p:extLst>
      <p:ext uri="{BB962C8B-B14F-4D97-AF65-F5344CB8AC3E}">
        <p14:creationId xmlns:p14="http://schemas.microsoft.com/office/powerpoint/2010/main" val="239316027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23890" y="3244334"/>
            <a:ext cx="3096220" cy="646331"/>
          </a:xfrm>
          <a:prstGeom prst="rect">
            <a:avLst/>
          </a:prstGeom>
        </p:spPr>
        <p:txBody>
          <a:bodyPr wrap="none">
            <a:spAutoFit/>
          </a:bodyPr>
          <a:lstStyle/>
          <a:p>
            <a:r>
              <a:rPr lang="en-US" dirty="0" smtClean="0">
                <a:hlinkClick r:id="rId2"/>
              </a:rPr>
              <a:t>https://youtu.be/Cq1oFhTINXE</a:t>
            </a:r>
            <a:endParaRPr lang="en-US" dirty="0" smtClean="0"/>
          </a:p>
          <a:p>
            <a:endParaRPr lang="en-US" dirty="0"/>
          </a:p>
        </p:txBody>
      </p:sp>
    </p:spTree>
    <p:extLst>
      <p:ext uri="{BB962C8B-B14F-4D97-AF65-F5344CB8AC3E}">
        <p14:creationId xmlns:p14="http://schemas.microsoft.com/office/powerpoint/2010/main" val="401663756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3895833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82</TotalTime>
  <Words>819</Words>
  <Application>Microsoft Macintosh PowerPoint</Application>
  <PresentationFormat>On-screen Show (4:3)</PresentationFormat>
  <Paragraphs>44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Conservation Organisations in the UK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Insight2Wales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Conservation Organisations in the UK</dc:title>
  <dc:creator>Conway Davies</dc:creator>
  <cp:lastModifiedBy>Conway Davies</cp:lastModifiedBy>
  <cp:revision>7</cp:revision>
  <dcterms:created xsi:type="dcterms:W3CDTF">2015-11-17T11:17:23Z</dcterms:created>
  <dcterms:modified xsi:type="dcterms:W3CDTF">2015-11-17T12:50:13Z</dcterms:modified>
</cp:coreProperties>
</file>