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39"/>
  </p:notesMasterIdLst>
  <p:sldIdLst>
    <p:sldId id="382" r:id="rId2"/>
    <p:sldId id="479" r:id="rId3"/>
    <p:sldId id="510" r:id="rId4"/>
    <p:sldId id="511" r:id="rId5"/>
    <p:sldId id="434" r:id="rId6"/>
    <p:sldId id="455" r:id="rId7"/>
    <p:sldId id="386" r:id="rId8"/>
    <p:sldId id="480" r:id="rId9"/>
    <p:sldId id="482" r:id="rId10"/>
    <p:sldId id="481" r:id="rId11"/>
    <p:sldId id="495" r:id="rId12"/>
    <p:sldId id="515" r:id="rId13"/>
    <p:sldId id="400" r:id="rId14"/>
    <p:sldId id="485" r:id="rId15"/>
    <p:sldId id="512" r:id="rId16"/>
    <p:sldId id="486" r:id="rId17"/>
    <p:sldId id="487" r:id="rId18"/>
    <p:sldId id="496" r:id="rId19"/>
    <p:sldId id="513" r:id="rId20"/>
    <p:sldId id="502" r:id="rId21"/>
    <p:sldId id="503" r:id="rId22"/>
    <p:sldId id="489" r:id="rId23"/>
    <p:sldId id="504" r:id="rId24"/>
    <p:sldId id="509" r:id="rId25"/>
    <p:sldId id="490" r:id="rId26"/>
    <p:sldId id="491" r:id="rId27"/>
    <p:sldId id="466" r:id="rId28"/>
    <p:sldId id="498" r:id="rId29"/>
    <p:sldId id="460" r:id="rId30"/>
    <p:sldId id="514" r:id="rId31"/>
    <p:sldId id="492" r:id="rId32"/>
    <p:sldId id="505" r:id="rId33"/>
    <p:sldId id="494" r:id="rId34"/>
    <p:sldId id="506" r:id="rId35"/>
    <p:sldId id="414" r:id="rId36"/>
    <p:sldId id="359" r:id="rId37"/>
    <p:sldId id="508" r:id="rId3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BC1"/>
    <a:srgbClr val="007DC3"/>
    <a:srgbClr val="8A8AA3"/>
    <a:srgbClr val="ABE1FF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83918A-24BA-4E56-B399-C577D003E481}" v="5" dt="2026-08-28T20:54:32.4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623" autoAdjust="0"/>
    <p:restoredTop sz="96283" autoAdjust="0"/>
  </p:normalViewPr>
  <p:slideViewPr>
    <p:cSldViewPr>
      <p:cViewPr varScale="1">
        <p:scale>
          <a:sx n="103" d="100"/>
          <a:sy n="103" d="100"/>
        </p:scale>
        <p:origin x="56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39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commentAuthors" Target="commentAuthors.xml"/><Relationship Id="rId45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microsoft.com/office/2015/10/relationships/revisionInfo" Target="revisionInfo.xml"/><Relationship Id="rId20" Type="http://schemas.openxmlformats.org/officeDocument/2006/relationships/slide" Target="slides/slide19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ung Lai Johnny Wan" userId="845dcd57-0ca4-421d-bce9-c9d046037f35" providerId="ADAL" clId="{476FECD9-7C13-4C1B-9749-0127A61482A8}"/>
    <pc:docChg chg="undo custSel addSld delSld modSld">
      <pc:chgData name="Chung Lai Johnny Wan" userId="845dcd57-0ca4-421d-bce9-c9d046037f35" providerId="ADAL" clId="{476FECD9-7C13-4C1B-9749-0127A61482A8}" dt="2026-08-28T20:54:32.443" v="911" actId="20578"/>
      <pc:docMkLst>
        <pc:docMk/>
      </pc:docMkLst>
      <pc:sldChg chg="modSp mod">
        <pc:chgData name="Chung Lai Johnny Wan" userId="845dcd57-0ca4-421d-bce9-c9d046037f35" providerId="ADAL" clId="{476FECD9-7C13-4C1B-9749-0127A61482A8}" dt="2026-08-26T21:37:58.044" v="675" actId="20578"/>
        <pc:sldMkLst>
          <pc:docMk/>
          <pc:sldMk cId="1416662466" sldId="382"/>
        </pc:sldMkLst>
        <pc:spChg chg="mod">
          <ac:chgData name="Chung Lai Johnny Wan" userId="845dcd57-0ca4-421d-bce9-c9d046037f35" providerId="ADAL" clId="{476FECD9-7C13-4C1B-9749-0127A61482A8}" dt="2026-08-26T21:37:58.044" v="675" actId="20578"/>
          <ac:spMkLst>
            <pc:docMk/>
            <pc:sldMk cId="1416662466" sldId="382"/>
            <ac:spMk id="5" creationId="{DBCF296B-BB79-4206-A198-2F41806854BB}"/>
          </ac:spMkLst>
        </pc:spChg>
      </pc:sldChg>
      <pc:sldChg chg="modSp modAnim">
        <pc:chgData name="Chung Lai Johnny Wan" userId="845dcd57-0ca4-421d-bce9-c9d046037f35" providerId="ADAL" clId="{476FECD9-7C13-4C1B-9749-0127A61482A8}" dt="2026-08-26T20:52:01.726" v="319" actId="20577"/>
        <pc:sldMkLst>
          <pc:docMk/>
          <pc:sldMk cId="0" sldId="386"/>
        </pc:sldMkLst>
        <pc:spChg chg="mod">
          <ac:chgData name="Chung Lai Johnny Wan" userId="845dcd57-0ca4-421d-bce9-c9d046037f35" providerId="ADAL" clId="{476FECD9-7C13-4C1B-9749-0127A61482A8}" dt="2026-08-26T20:52:01.726" v="319" actId="20577"/>
          <ac:spMkLst>
            <pc:docMk/>
            <pc:sldMk cId="0" sldId="386"/>
            <ac:spMk id="3" creationId="{00000000-0000-0000-0000-000000000000}"/>
          </ac:spMkLst>
        </pc:spChg>
      </pc:sldChg>
      <pc:sldChg chg="modSp mod modAnim">
        <pc:chgData name="Chung Lai Johnny Wan" userId="845dcd57-0ca4-421d-bce9-c9d046037f35" providerId="ADAL" clId="{476FECD9-7C13-4C1B-9749-0127A61482A8}" dt="2026-08-27T11:16:49.518" v="715" actId="20577"/>
        <pc:sldMkLst>
          <pc:docMk/>
          <pc:sldMk cId="3422826634" sldId="455"/>
        </pc:sldMkLst>
        <pc:spChg chg="mod">
          <ac:chgData name="Chung Lai Johnny Wan" userId="845dcd57-0ca4-421d-bce9-c9d046037f35" providerId="ADAL" clId="{476FECD9-7C13-4C1B-9749-0127A61482A8}" dt="2026-08-27T11:16:49.518" v="715" actId="20577"/>
          <ac:spMkLst>
            <pc:docMk/>
            <pc:sldMk cId="3422826634" sldId="455"/>
            <ac:spMk id="3" creationId="{D78708A7-C4C3-4B95-A970-42331F701328}"/>
          </ac:spMkLst>
        </pc:spChg>
      </pc:sldChg>
      <pc:sldChg chg="modSp">
        <pc:chgData name="Chung Lai Johnny Wan" userId="845dcd57-0ca4-421d-bce9-c9d046037f35" providerId="ADAL" clId="{476FECD9-7C13-4C1B-9749-0127A61482A8}" dt="2026-08-26T21:44:13.680" v="682" actId="20577"/>
        <pc:sldMkLst>
          <pc:docMk/>
          <pc:sldMk cId="1933618466" sldId="460"/>
        </pc:sldMkLst>
        <pc:spChg chg="mod">
          <ac:chgData name="Chung Lai Johnny Wan" userId="845dcd57-0ca4-421d-bce9-c9d046037f35" providerId="ADAL" clId="{476FECD9-7C13-4C1B-9749-0127A61482A8}" dt="2026-08-26T21:44:13.680" v="682" actId="20577"/>
          <ac:spMkLst>
            <pc:docMk/>
            <pc:sldMk cId="1933618466" sldId="460"/>
            <ac:spMk id="2" creationId="{04734FDB-04CA-BA26-74C9-DBB56AD5DECF}"/>
          </ac:spMkLst>
        </pc:spChg>
      </pc:sldChg>
      <pc:sldChg chg="modSp">
        <pc:chgData name="Chung Lai Johnny Wan" userId="845dcd57-0ca4-421d-bce9-c9d046037f35" providerId="ADAL" clId="{476FECD9-7C13-4C1B-9749-0127A61482A8}" dt="2026-08-26T20:52:27.306" v="324" actId="115"/>
        <pc:sldMkLst>
          <pc:docMk/>
          <pc:sldMk cId="274790638" sldId="480"/>
        </pc:sldMkLst>
        <pc:spChg chg="mod">
          <ac:chgData name="Chung Lai Johnny Wan" userId="845dcd57-0ca4-421d-bce9-c9d046037f35" providerId="ADAL" clId="{476FECD9-7C13-4C1B-9749-0127A61482A8}" dt="2026-08-26T20:52:27.306" v="324" actId="115"/>
          <ac:spMkLst>
            <pc:docMk/>
            <pc:sldMk cId="274790638" sldId="480"/>
            <ac:spMk id="3" creationId="{00000000-0000-0000-0000-000000000000}"/>
          </ac:spMkLst>
        </pc:spChg>
      </pc:sldChg>
      <pc:sldChg chg="modSp mod modAnim">
        <pc:chgData name="Chung Lai Johnny Wan" userId="845dcd57-0ca4-421d-bce9-c9d046037f35" providerId="ADAL" clId="{476FECD9-7C13-4C1B-9749-0127A61482A8}" dt="2026-08-26T20:54:21.977" v="352" actId="20577"/>
        <pc:sldMkLst>
          <pc:docMk/>
          <pc:sldMk cId="4263306028" sldId="482"/>
        </pc:sldMkLst>
        <pc:spChg chg="mod">
          <ac:chgData name="Chung Lai Johnny Wan" userId="845dcd57-0ca4-421d-bce9-c9d046037f35" providerId="ADAL" clId="{476FECD9-7C13-4C1B-9749-0127A61482A8}" dt="2026-08-26T20:54:21.977" v="352" actId="20577"/>
          <ac:spMkLst>
            <pc:docMk/>
            <pc:sldMk cId="4263306028" sldId="482"/>
            <ac:spMk id="7" creationId="{677992EB-09F4-A0D6-1167-C90203BDAB79}"/>
          </ac:spMkLst>
        </pc:spChg>
      </pc:sldChg>
      <pc:sldChg chg="addSp delSp modSp mod delAnim modAnim">
        <pc:chgData name="Chung Lai Johnny Wan" userId="845dcd57-0ca4-421d-bce9-c9d046037f35" providerId="ADAL" clId="{476FECD9-7C13-4C1B-9749-0127A61482A8}" dt="2026-08-28T20:07:53.388" v="817" actId="478"/>
        <pc:sldMkLst>
          <pc:docMk/>
          <pc:sldMk cId="2548962076" sldId="486"/>
        </pc:sldMkLst>
        <pc:spChg chg="mod">
          <ac:chgData name="Chung Lai Johnny Wan" userId="845dcd57-0ca4-421d-bce9-c9d046037f35" providerId="ADAL" clId="{476FECD9-7C13-4C1B-9749-0127A61482A8}" dt="2026-08-26T20:58:39.940" v="419" actId="1076"/>
          <ac:spMkLst>
            <pc:docMk/>
            <pc:sldMk cId="2548962076" sldId="486"/>
            <ac:spMk id="8" creationId="{1198EF9B-7BE9-90CE-ECAE-7726B7733719}"/>
          </ac:spMkLst>
        </pc:spChg>
        <pc:spChg chg="del">
          <ac:chgData name="Chung Lai Johnny Wan" userId="845dcd57-0ca4-421d-bce9-c9d046037f35" providerId="ADAL" clId="{476FECD9-7C13-4C1B-9749-0127A61482A8}" dt="2026-08-28T20:07:53.388" v="817" actId="478"/>
          <ac:spMkLst>
            <pc:docMk/>
            <pc:sldMk cId="2548962076" sldId="486"/>
            <ac:spMk id="9" creationId="{C043E3F0-8EBA-C1AF-085A-79BDC22F4F8C}"/>
          </ac:spMkLst>
        </pc:spChg>
      </pc:sldChg>
      <pc:sldChg chg="modSp modAnim">
        <pc:chgData name="Chung Lai Johnny Wan" userId="845dcd57-0ca4-421d-bce9-c9d046037f35" providerId="ADAL" clId="{476FECD9-7C13-4C1B-9749-0127A61482A8}" dt="2026-08-26T20:58:30.488" v="418" actId="20577"/>
        <pc:sldMkLst>
          <pc:docMk/>
          <pc:sldMk cId="281182111" sldId="487"/>
        </pc:sldMkLst>
        <pc:spChg chg="mod">
          <ac:chgData name="Chung Lai Johnny Wan" userId="845dcd57-0ca4-421d-bce9-c9d046037f35" providerId="ADAL" clId="{476FECD9-7C13-4C1B-9749-0127A61482A8}" dt="2026-08-26T20:58:30.488" v="418" actId="20577"/>
          <ac:spMkLst>
            <pc:docMk/>
            <pc:sldMk cId="281182111" sldId="487"/>
            <ac:spMk id="5" creationId="{C90AAE59-46A9-7ADD-8154-E54D842F6376}"/>
          </ac:spMkLst>
        </pc:spChg>
      </pc:sldChg>
      <pc:sldChg chg="modSp">
        <pc:chgData name="Chung Lai Johnny Wan" userId="845dcd57-0ca4-421d-bce9-c9d046037f35" providerId="ADAL" clId="{476FECD9-7C13-4C1B-9749-0127A61482A8}" dt="2026-08-26T21:18:50.505" v="612" actId="20577"/>
        <pc:sldMkLst>
          <pc:docMk/>
          <pc:sldMk cId="406107051" sldId="489"/>
        </pc:sldMkLst>
        <pc:spChg chg="mod">
          <ac:chgData name="Chung Lai Johnny Wan" userId="845dcd57-0ca4-421d-bce9-c9d046037f35" providerId="ADAL" clId="{476FECD9-7C13-4C1B-9749-0127A61482A8}" dt="2026-08-26T21:18:50.505" v="612" actId="20577"/>
          <ac:spMkLst>
            <pc:docMk/>
            <pc:sldMk cId="406107051" sldId="489"/>
            <ac:spMk id="5" creationId="{C90AAE59-46A9-7ADD-8154-E54D842F6376}"/>
          </ac:spMkLst>
        </pc:spChg>
      </pc:sldChg>
      <pc:sldChg chg="modSp">
        <pc:chgData name="Chung Lai Johnny Wan" userId="845dcd57-0ca4-421d-bce9-c9d046037f35" providerId="ADAL" clId="{476FECD9-7C13-4C1B-9749-0127A61482A8}" dt="2026-08-26T21:02:16.766" v="452" actId="20577"/>
        <pc:sldMkLst>
          <pc:docMk/>
          <pc:sldMk cId="510266655" sldId="496"/>
        </pc:sldMkLst>
        <pc:spChg chg="mod">
          <ac:chgData name="Chung Lai Johnny Wan" userId="845dcd57-0ca4-421d-bce9-c9d046037f35" providerId="ADAL" clId="{476FECD9-7C13-4C1B-9749-0127A61482A8}" dt="2026-08-26T21:02:16.766" v="452" actId="20577"/>
          <ac:spMkLst>
            <pc:docMk/>
            <pc:sldMk cId="510266655" sldId="496"/>
            <ac:spMk id="5" creationId="{C90AAE59-46A9-7ADD-8154-E54D842F6376}"/>
          </ac:spMkLst>
        </pc:spChg>
      </pc:sldChg>
      <pc:sldChg chg="addSp delSp modSp mod delAnim modAnim">
        <pc:chgData name="Chung Lai Johnny Wan" userId="845dcd57-0ca4-421d-bce9-c9d046037f35" providerId="ADAL" clId="{476FECD9-7C13-4C1B-9749-0127A61482A8}" dt="2026-08-26T21:17:50.565" v="596" actId="1076"/>
        <pc:sldMkLst>
          <pc:docMk/>
          <pc:sldMk cId="1555157287" sldId="502"/>
        </pc:sldMkLst>
        <pc:picChg chg="add mod">
          <ac:chgData name="Chung Lai Johnny Wan" userId="845dcd57-0ca4-421d-bce9-c9d046037f35" providerId="ADAL" clId="{476FECD9-7C13-4C1B-9749-0127A61482A8}" dt="2026-08-26T21:17:50.565" v="596" actId="1076"/>
          <ac:picMkLst>
            <pc:docMk/>
            <pc:sldMk cId="1555157287" sldId="502"/>
            <ac:picMk id="8" creationId="{E62E0722-8CB0-004F-4924-B3BA21B443F6}"/>
          </ac:picMkLst>
        </pc:picChg>
      </pc:sldChg>
      <pc:sldChg chg="modSp mod modAnim">
        <pc:chgData name="Chung Lai Johnny Wan" userId="845dcd57-0ca4-421d-bce9-c9d046037f35" providerId="ADAL" clId="{476FECD9-7C13-4C1B-9749-0127A61482A8}" dt="2026-08-26T21:41:35.562" v="679" actId="27636"/>
        <pc:sldMkLst>
          <pc:docMk/>
          <pc:sldMk cId="1153626670" sldId="504"/>
        </pc:sldMkLst>
        <pc:spChg chg="mod">
          <ac:chgData name="Chung Lai Johnny Wan" userId="845dcd57-0ca4-421d-bce9-c9d046037f35" providerId="ADAL" clId="{476FECD9-7C13-4C1B-9749-0127A61482A8}" dt="2026-08-26T21:41:35.562" v="679" actId="27636"/>
          <ac:spMkLst>
            <pc:docMk/>
            <pc:sldMk cId="1153626670" sldId="504"/>
            <ac:spMk id="3" creationId="{B722E0AE-6632-2A56-E0E7-7F6C84F34B46}"/>
          </ac:spMkLst>
        </pc:spChg>
      </pc:sldChg>
      <pc:sldChg chg="delSp mod delAnim">
        <pc:chgData name="Chung Lai Johnny Wan" userId="845dcd57-0ca4-421d-bce9-c9d046037f35" providerId="ADAL" clId="{476FECD9-7C13-4C1B-9749-0127A61482A8}" dt="2026-08-26T21:20:15.246" v="614" actId="478"/>
        <pc:sldMkLst>
          <pc:docMk/>
          <pc:sldMk cId="4237722001" sldId="505"/>
        </pc:sldMkLst>
      </pc:sldChg>
      <pc:sldChg chg="addSp delSp modSp new mod">
        <pc:chgData name="Chung Lai Johnny Wan" userId="845dcd57-0ca4-421d-bce9-c9d046037f35" providerId="ADAL" clId="{476FECD9-7C13-4C1B-9749-0127A61482A8}" dt="2026-08-26T20:57:13.489" v="406" actId="1076"/>
        <pc:sldMkLst>
          <pc:docMk/>
          <pc:sldMk cId="591467774" sldId="512"/>
        </pc:sldMkLst>
        <pc:spChg chg="mod">
          <ac:chgData name="Chung Lai Johnny Wan" userId="845dcd57-0ca4-421d-bce9-c9d046037f35" providerId="ADAL" clId="{476FECD9-7C13-4C1B-9749-0127A61482A8}" dt="2026-08-26T20:57:09.810" v="405" actId="404"/>
          <ac:spMkLst>
            <pc:docMk/>
            <pc:sldMk cId="591467774" sldId="512"/>
            <ac:spMk id="2" creationId="{023BCD1B-F2E3-84E1-324E-3F2E8F35E2F0}"/>
          </ac:spMkLst>
        </pc:spChg>
        <pc:picChg chg="add mod">
          <ac:chgData name="Chung Lai Johnny Wan" userId="845dcd57-0ca4-421d-bce9-c9d046037f35" providerId="ADAL" clId="{476FECD9-7C13-4C1B-9749-0127A61482A8}" dt="2026-08-26T20:57:13.489" v="406" actId="1076"/>
          <ac:picMkLst>
            <pc:docMk/>
            <pc:sldMk cId="591467774" sldId="512"/>
            <ac:picMk id="6" creationId="{B08D7F42-B533-8A27-6D48-5EA0706A8F1F}"/>
          </ac:picMkLst>
        </pc:picChg>
      </pc:sldChg>
      <pc:sldChg chg="modSp new mod">
        <pc:chgData name="Chung Lai Johnny Wan" userId="845dcd57-0ca4-421d-bce9-c9d046037f35" providerId="ADAL" clId="{476FECD9-7C13-4C1B-9749-0127A61482A8}" dt="2026-08-26T21:11:21.453" v="590" actId="403"/>
        <pc:sldMkLst>
          <pc:docMk/>
          <pc:sldMk cId="2116534180" sldId="513"/>
        </pc:sldMkLst>
        <pc:spChg chg="mod">
          <ac:chgData name="Chung Lai Johnny Wan" userId="845dcd57-0ca4-421d-bce9-c9d046037f35" providerId="ADAL" clId="{476FECD9-7C13-4C1B-9749-0127A61482A8}" dt="2026-08-26T21:00:02.138" v="438" actId="108"/>
          <ac:spMkLst>
            <pc:docMk/>
            <pc:sldMk cId="2116534180" sldId="513"/>
            <ac:spMk id="2" creationId="{EBAEFBA1-017F-0752-DCAC-52924734CCA7}"/>
          </ac:spMkLst>
        </pc:spChg>
        <pc:spChg chg="mod">
          <ac:chgData name="Chung Lai Johnny Wan" userId="845dcd57-0ca4-421d-bce9-c9d046037f35" providerId="ADAL" clId="{476FECD9-7C13-4C1B-9749-0127A61482A8}" dt="2026-08-26T21:11:21.453" v="590" actId="403"/>
          <ac:spMkLst>
            <pc:docMk/>
            <pc:sldMk cId="2116534180" sldId="513"/>
            <ac:spMk id="3" creationId="{DA39A6F5-9258-098B-523B-84EC343B7356}"/>
          </ac:spMkLst>
        </pc:spChg>
      </pc:sldChg>
      <pc:sldChg chg="addSp delSp modSp new mod delAnim modAnim">
        <pc:chgData name="Chung Lai Johnny Wan" userId="845dcd57-0ca4-421d-bce9-c9d046037f35" providerId="ADAL" clId="{476FECD9-7C13-4C1B-9749-0127A61482A8}" dt="2026-08-28T20:06:14.785" v="814" actId="15"/>
        <pc:sldMkLst>
          <pc:docMk/>
          <pc:sldMk cId="3196543093" sldId="514"/>
        </pc:sldMkLst>
        <pc:spChg chg="mod">
          <ac:chgData name="Chung Lai Johnny Wan" userId="845dcd57-0ca4-421d-bce9-c9d046037f35" providerId="ADAL" clId="{476FECD9-7C13-4C1B-9749-0127A61482A8}" dt="2026-08-28T20:06:14.785" v="814" actId="15"/>
          <ac:spMkLst>
            <pc:docMk/>
            <pc:sldMk cId="3196543093" sldId="514"/>
            <ac:spMk id="3" creationId="{6327F8F6-98E6-A07B-67A4-3C44967BD64F}"/>
          </ac:spMkLst>
        </pc:spChg>
        <pc:spChg chg="add mod">
          <ac:chgData name="Chung Lai Johnny Wan" userId="845dcd57-0ca4-421d-bce9-c9d046037f35" providerId="ADAL" clId="{476FECD9-7C13-4C1B-9749-0127A61482A8}" dt="2026-08-26T21:45:21.851" v="690" actId="404"/>
          <ac:spMkLst>
            <pc:docMk/>
            <pc:sldMk cId="3196543093" sldId="514"/>
            <ac:spMk id="7" creationId="{F4AB17E3-132F-FBF1-1776-221FCF530767}"/>
          </ac:spMkLst>
        </pc:spChg>
      </pc:sldChg>
      <pc:sldChg chg="modSp new mod">
        <pc:chgData name="Chung Lai Johnny Wan" userId="845dcd57-0ca4-421d-bce9-c9d046037f35" providerId="ADAL" clId="{476FECD9-7C13-4C1B-9749-0127A61482A8}" dt="2026-08-28T20:54:32.443" v="911" actId="20578"/>
        <pc:sldMkLst>
          <pc:docMk/>
          <pc:sldMk cId="1264840668" sldId="515"/>
        </pc:sldMkLst>
        <pc:spChg chg="mod">
          <ac:chgData name="Chung Lai Johnny Wan" userId="845dcd57-0ca4-421d-bce9-c9d046037f35" providerId="ADAL" clId="{476FECD9-7C13-4C1B-9749-0127A61482A8}" dt="2026-08-28T20:50:24.478" v="844" actId="108"/>
          <ac:spMkLst>
            <pc:docMk/>
            <pc:sldMk cId="1264840668" sldId="515"/>
            <ac:spMk id="2" creationId="{979989DD-7B79-CDE0-2799-1DD63AFC33CB}"/>
          </ac:spMkLst>
        </pc:spChg>
        <pc:spChg chg="mod">
          <ac:chgData name="Chung Lai Johnny Wan" userId="845dcd57-0ca4-421d-bce9-c9d046037f35" providerId="ADAL" clId="{476FECD9-7C13-4C1B-9749-0127A61482A8}" dt="2026-08-28T20:54:32.443" v="911" actId="20578"/>
          <ac:spMkLst>
            <pc:docMk/>
            <pc:sldMk cId="1264840668" sldId="515"/>
            <ac:spMk id="3" creationId="{46F17BF3-6A8B-E549-A851-281B7C2EFFF3}"/>
          </ac:spMkLst>
        </pc:spChg>
      </pc:sldChg>
      <pc:sldChg chg="new del">
        <pc:chgData name="Chung Lai Johnny Wan" userId="845dcd57-0ca4-421d-bce9-c9d046037f35" providerId="ADAL" clId="{476FECD9-7C13-4C1B-9749-0127A61482A8}" dt="2026-08-28T20:07:04.377" v="816" actId="2696"/>
        <pc:sldMkLst>
          <pc:docMk/>
          <pc:sldMk cId="1740259546" sldId="51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26/08/2026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4628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26/08/2026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26/08/2026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26/08/2026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26/08/2026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26/08/2026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26/08/2026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26/08/2026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26/08/2026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26/08/2026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26/08/2026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26/08/2026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26/08/2026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26/08/2026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moodle.uwtsd.ac.uk/pluginfile.php/1133637/mod_folder/content/0/Structuring%20with%20AI%20Video.mp4" TargetMode="External"/><Relationship Id="rId2" Type="http://schemas.openxmlformats.org/officeDocument/2006/relationships/hyperlink" Target="https://moodle.uwtsd.ac.uk/pluginfile.php/1133638/mod_folder/content/0/Reseatch%20with%20AI%20Video.mp4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oodle.uwtsd.ac.uk/pluginfile.php/1133639/mod_folder/content/0/Proofread%20with%20AI%20Video.mp4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procurement-act-2023-short-guides/supplementary-information-small-and-medium-sized-enterprises-definition-html#fn:1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-qNVR5hZMzY?feature=oembed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eadspacegroup.co.uk/10-of-the-uks-greatest-entrepreneurs/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repository.uwtsd.ac.uk/id/eprint/2449/3/40-year-booklet-english_issuu.pdf" TargetMode="Externa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be.com/shorts/-fj3rxLwEts?si=6uvJekFwvSOpPWY8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thesuccessfulfounder.com/inspirational-female-founder-spotlight-amanda-argent/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cIsA1s9SwEU?feature=oembed" TargetMode="Externa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A99E7BF-5022-400B-A4A0-5E0D97A1F8F8}"/>
              </a:ext>
            </a:extLst>
          </p:cNvPr>
          <p:cNvSpPr/>
          <p:nvPr/>
        </p:nvSpPr>
        <p:spPr>
          <a:xfrm>
            <a:off x="593812" y="2037195"/>
            <a:ext cx="8676456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Module introduction </a:t>
            </a: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&amp; entrepreneurship opportunity </a:t>
            </a:r>
            <a:endParaRPr lang="en-US" sz="1400" b="1" dirty="0">
              <a:solidFill>
                <a:schemeClr val="bg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BCF296B-BB79-4206-A198-2F41806854BB}"/>
              </a:ext>
            </a:extLst>
          </p:cNvPr>
          <p:cNvSpPr/>
          <p:nvPr/>
        </p:nvSpPr>
        <p:spPr>
          <a:xfrm>
            <a:off x="2267744" y="3114413"/>
            <a:ext cx="5080665" cy="2554545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HK" sz="2000" b="1" u="sng" dirty="0">
                <a:solidFill>
                  <a:schemeClr val="bg1"/>
                </a:solidFill>
              </a:rPr>
              <a:t>Teaching Team</a:t>
            </a:r>
          </a:p>
          <a:p>
            <a:pPr algn="ctr"/>
            <a:r>
              <a:rPr lang="en-HK" sz="2000" b="1" dirty="0">
                <a:solidFill>
                  <a:schemeClr val="bg1"/>
                </a:solidFill>
              </a:rPr>
              <a:t>Deji </a:t>
            </a:r>
            <a:r>
              <a:rPr lang="en-HK" sz="2000" b="1" dirty="0" err="1">
                <a:solidFill>
                  <a:schemeClr val="bg1"/>
                </a:solidFill>
              </a:rPr>
              <a:t>Olagboye</a:t>
            </a:r>
            <a:endParaRPr lang="en-HK" sz="2000" b="1" dirty="0">
              <a:solidFill>
                <a:schemeClr val="bg1"/>
              </a:solidFill>
            </a:endParaRPr>
          </a:p>
          <a:p>
            <a:pPr algn="ctr"/>
            <a:r>
              <a:rPr lang="en-HK" sz="2000" b="1" dirty="0">
                <a:solidFill>
                  <a:schemeClr val="bg1"/>
                </a:solidFill>
              </a:rPr>
              <a:t>Doreen Dai</a:t>
            </a:r>
          </a:p>
          <a:p>
            <a:pPr algn="ctr"/>
            <a:r>
              <a:rPr lang="en-HK" sz="2000" b="1" dirty="0" err="1">
                <a:solidFill>
                  <a:schemeClr val="bg1"/>
                </a:solidFill>
              </a:rPr>
              <a:t>Fouziya</a:t>
            </a:r>
            <a:r>
              <a:rPr lang="en-HK" sz="2000" b="1" dirty="0">
                <a:solidFill>
                  <a:schemeClr val="bg1"/>
                </a:solidFill>
              </a:rPr>
              <a:t> Farheen</a:t>
            </a:r>
          </a:p>
          <a:p>
            <a:pPr algn="ctr"/>
            <a:r>
              <a:rPr lang="en-HK" sz="2000" b="1" dirty="0">
                <a:solidFill>
                  <a:schemeClr val="bg1"/>
                </a:solidFill>
              </a:rPr>
              <a:t>Simon Chatterton</a:t>
            </a:r>
          </a:p>
          <a:p>
            <a:pPr algn="ctr"/>
            <a:r>
              <a:rPr lang="en-HK" sz="2000" b="1" dirty="0">
                <a:solidFill>
                  <a:schemeClr val="bg1"/>
                </a:solidFill>
              </a:rPr>
              <a:t>Sujeewa Herath</a:t>
            </a:r>
          </a:p>
          <a:p>
            <a:pPr algn="ctr"/>
            <a:r>
              <a:rPr lang="en-HK" sz="2000" b="1" dirty="0">
                <a:solidFill>
                  <a:schemeClr val="bg1"/>
                </a:solidFill>
              </a:rPr>
              <a:t>Chung Lai Johnny Wan (Module Lead)</a:t>
            </a:r>
            <a:br>
              <a:rPr lang="en-HK" sz="2000" b="1" dirty="0">
                <a:solidFill>
                  <a:schemeClr val="bg1"/>
                </a:solidFill>
              </a:rPr>
            </a:br>
            <a:endParaRPr lang="en-HK" sz="2000" b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467544" y="824130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416662466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752" y="1196752"/>
            <a:ext cx="3870176" cy="4536504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0C0"/>
              </a:buClr>
              <a:buNone/>
            </a:pPr>
            <a:r>
              <a:rPr lang="en-GB" sz="2800" dirty="0"/>
              <a:t>LCLM4006 Enterprise &amp; Entrepreneurship</a:t>
            </a:r>
          </a:p>
          <a:p>
            <a:pPr algn="ctr"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sz="2800" dirty="0"/>
              <a:t>Before we begin let’s introduce ourselves </a:t>
            </a:r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-10633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6371B0-A34B-13F9-5125-76AC47ABE321}"/>
              </a:ext>
            </a:extLst>
          </p:cNvPr>
          <p:cNvSpPr txBox="1"/>
          <p:nvPr/>
        </p:nvSpPr>
        <p:spPr>
          <a:xfrm>
            <a:off x="-1" y="411922"/>
            <a:ext cx="90902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2800" b="1" dirty="0">
                <a:highlight>
                  <a:srgbClr val="FFFF00"/>
                </a:highlight>
              </a:rPr>
              <a:t>Introduction - Welcome</a:t>
            </a:r>
          </a:p>
        </p:txBody>
      </p:sp>
      <p:pic>
        <p:nvPicPr>
          <p:cNvPr id="6" name="Picture 5" descr="A person tearing his shirt off&#10;&#10;Description automatically generated with low confidence">
            <a:extLst>
              <a:ext uri="{FF2B5EF4-FFF2-40B4-BE49-F238E27FC236}">
                <a16:creationId xmlns:a16="http://schemas.microsoft.com/office/drawing/2014/main" id="{82B9884D-2722-FB14-2F3F-C3C3A9F1F3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1196752"/>
            <a:ext cx="5166320" cy="403244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FECEF5F-807F-ECA5-279D-DD955B293BF9}"/>
              </a:ext>
            </a:extLst>
          </p:cNvPr>
          <p:cNvSpPr txBox="1"/>
          <p:nvPr/>
        </p:nvSpPr>
        <p:spPr>
          <a:xfrm>
            <a:off x="3661926" y="5229200"/>
            <a:ext cx="5508104" cy="346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Knee, M. (n.d.).8 Success Tips for First-Time Entrepreneurs. [online] Available at: https://www.smbnation.com/startup-start-over/2292-8-success-tips-for-first-time-entrepreneurs. </a:t>
            </a:r>
            <a:r>
              <a:rPr lang="en-GB" sz="80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Accessed 09 September 2024.</a:t>
            </a:r>
            <a:endParaRPr lang="en-GB" sz="800" dirty="0">
              <a:effectLst/>
              <a:latin typeface="+mj-lt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85001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4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3E7957-761A-BE95-6861-EAAFA5A07FC6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highlight>
                  <a:srgbClr val="FFFF00"/>
                </a:highlight>
                <a:latin typeface="+mn-lt"/>
                <a:ea typeface="+mn-ea"/>
                <a:cs typeface="+mn-cs"/>
              </a:rPr>
              <a:t>Check your Term 2 results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D85CCF-A69D-392E-A1D7-DB46EC614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3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DAB0F9C-9D41-EF9D-25F1-DB017936F0F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58139"/>
          <a:stretch>
            <a:fillRect/>
          </a:stretch>
        </p:blipFill>
        <p:spPr>
          <a:xfrm>
            <a:off x="457200" y="1981638"/>
            <a:ext cx="5432001" cy="287576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76390BC-84FF-4897-7E88-D4A7FAD980E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1331" r="43065"/>
          <a:stretch>
            <a:fillRect/>
          </a:stretch>
        </p:blipFill>
        <p:spPr>
          <a:xfrm>
            <a:off x="5796136" y="1415870"/>
            <a:ext cx="3086597" cy="4022509"/>
          </a:xfrm>
          <a:prstGeom prst="rect">
            <a:avLst/>
          </a:prstGeo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C87B3E35-C317-BECE-A8D4-B9E573D314FE}"/>
              </a:ext>
            </a:extLst>
          </p:cNvPr>
          <p:cNvSpPr/>
          <p:nvPr/>
        </p:nvSpPr>
        <p:spPr>
          <a:xfrm>
            <a:off x="6084168" y="2564904"/>
            <a:ext cx="2304256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83F7ED9E-9D65-58DF-0A12-BEBC5CC01104}"/>
              </a:ext>
            </a:extLst>
          </p:cNvPr>
          <p:cNvSpPr/>
          <p:nvPr/>
        </p:nvSpPr>
        <p:spPr>
          <a:xfrm>
            <a:off x="457200" y="3082263"/>
            <a:ext cx="1625912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ysClr val="windowText" lastClr="000000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19069194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167518-E57D-97F8-FA77-06244753E4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E2EED36-202E-6635-C9EC-5B6BBE6EF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2474893"/>
            <a:ext cx="8229600" cy="954107"/>
          </a:xfr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+mn-lt"/>
                <a:ea typeface="+mn-ea"/>
                <a:cs typeface="+mn-cs"/>
              </a:rPr>
              <a:t>What are your strengths?</a:t>
            </a:r>
            <a:br>
              <a:rPr lang="en-GB" sz="2800" dirty="0">
                <a:latin typeface="+mn-lt"/>
                <a:ea typeface="+mn-ea"/>
                <a:cs typeface="+mn-cs"/>
              </a:rPr>
            </a:br>
            <a:r>
              <a:rPr lang="en-GB" sz="2800" dirty="0">
                <a:latin typeface="+mn-lt"/>
                <a:ea typeface="+mn-ea"/>
                <a:cs typeface="+mn-cs"/>
              </a:rPr>
              <a:t>Anything you need to improve this term?</a:t>
            </a:r>
          </a:p>
        </p:txBody>
      </p:sp>
    </p:spTree>
    <p:extLst>
      <p:ext uri="{BB962C8B-B14F-4D97-AF65-F5344CB8AC3E}">
        <p14:creationId xmlns:p14="http://schemas.microsoft.com/office/powerpoint/2010/main" val="38953155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323390"/>
            <a:ext cx="8229600" cy="634082"/>
          </a:xfrm>
        </p:spPr>
        <p:txBody>
          <a:bodyPr>
            <a:no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In the classroom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708A7-C4C3-4B95-A970-42331F701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862" y="1484784"/>
            <a:ext cx="8629964" cy="3600400"/>
          </a:xfrm>
        </p:spPr>
        <p:txBody>
          <a:bodyPr>
            <a:normAutofit fontScale="92500"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Respect fellow students.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Please keep your mobile phone in silent mode.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Participate in class discussion.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u="sng" dirty="0"/>
              <a:t>ASK</a:t>
            </a:r>
            <a:r>
              <a:rPr lang="en-GB" sz="2800" dirty="0"/>
              <a:t>!!! This is the </a:t>
            </a:r>
            <a:r>
              <a:rPr lang="en-GB" sz="2800" u="sng" dirty="0"/>
              <a:t>ONLY</a:t>
            </a:r>
            <a:r>
              <a:rPr lang="en-GB" sz="2800" dirty="0"/>
              <a:t> way to learn.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Do not leave things last minute…assessments etc.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Always here to help-Please ask if you need any support.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Bring your laptops to class!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BFB672B-BC10-02BF-373F-6222F042F587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27202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94031"/>
            <a:ext cx="8229600" cy="634082"/>
          </a:xfrm>
        </p:spPr>
        <p:txBody>
          <a:bodyPr>
            <a:no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Structure of weekly sessions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708A7-C4C3-4B95-A970-42331F701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38114"/>
            <a:ext cx="9144000" cy="4795142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Morning classes start at 09:15 and afternoon classes start at 14:00. Please make sure you arrive in class on time.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Last 15 minutes are reserved for 1 to 1. (e.g., 13:00-13:15 or 17:45-18:00)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Academic staff members (programme managers, module leaders or lecturers) cannot grant extensions, change timetable or provide/discuss any well wellbeing advice/issues etc.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Any </a:t>
            </a:r>
            <a:r>
              <a:rPr lang="en-GB" sz="2000" u="sng" dirty="0"/>
              <a:t>non-academic issues </a:t>
            </a:r>
            <a:r>
              <a:rPr lang="en-GB" sz="2000" dirty="0"/>
              <a:t>should be discussed with the designated UWTSD staff members/teams.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783D48C-3A5C-D894-8C98-7978B7A0D804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28266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4536504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This is a Level 4, 20-credit module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Aim(s): </a:t>
            </a:r>
            <a:r>
              <a:rPr lang="en-GB" sz="3000" b="1" i="1" dirty="0">
                <a:solidFill>
                  <a:srgbClr val="0070C0"/>
                </a:solidFill>
              </a:rPr>
              <a:t>To develop the student’s awareness of enterprise, including self-employment and the skills required to set up a successful business.</a:t>
            </a: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6340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Module aim(s)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0" y="1556792"/>
            <a:ext cx="9036496" cy="41213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Upon the successful completion of this module, students should be able to: </a:t>
            </a:r>
          </a:p>
          <a:p>
            <a:pPr marL="0" indent="0">
              <a:buNone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b="1" i="1" dirty="0">
                <a:solidFill>
                  <a:srgbClr val="0070C0"/>
                </a:solidFill>
              </a:rPr>
              <a:t>Identify and evaluate a </a:t>
            </a:r>
            <a:r>
              <a:rPr lang="en-GB" sz="2800" b="1" i="1" u="sng" dirty="0">
                <a:solidFill>
                  <a:srgbClr val="0070C0"/>
                </a:solidFill>
              </a:rPr>
              <a:t>business idea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b="1" i="1" dirty="0">
                <a:solidFill>
                  <a:srgbClr val="0070C0"/>
                </a:solidFill>
              </a:rPr>
              <a:t>Design an appropriate </a:t>
            </a:r>
            <a:r>
              <a:rPr lang="en-GB" sz="2800" b="1" i="1" u="sng" dirty="0">
                <a:solidFill>
                  <a:srgbClr val="0070C0"/>
                </a:solidFill>
              </a:rPr>
              <a:t>business plan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511539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Module learning outcomes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747906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63404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2800" b="1" dirty="0">
                <a:highlight>
                  <a:srgbClr val="FFFF00"/>
                </a:highlight>
              </a:rPr>
              <a:t>Indicative content covered each week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77992EB-09F4-A0D6-1167-C90203BDAB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63884"/>
            <a:ext cx="9144000" cy="4813798"/>
          </a:xfrm>
        </p:spPr>
        <p:txBody>
          <a:bodyPr>
            <a:normAutofit fontScale="92500" lnSpcReduction="20000"/>
          </a:bodyPr>
          <a:lstStyle/>
          <a:p>
            <a:pPr marL="360363" indent="-360363">
              <a:buFont typeface="Wingdings" panose="05000000000000000000" pitchFamily="2" charset="2"/>
              <a:buChar char="q"/>
            </a:pPr>
            <a:r>
              <a:rPr lang="en-GB" sz="1700" b="1" dirty="0">
                <a:solidFill>
                  <a:srgbClr val="0070C0"/>
                </a:solidFill>
              </a:rPr>
              <a:t>Week 1</a:t>
            </a:r>
            <a:r>
              <a:rPr lang="en-GB" sz="1700" b="1" dirty="0"/>
              <a:t>:</a:t>
            </a:r>
            <a:r>
              <a:rPr lang="en-GB" sz="1700" dirty="0"/>
              <a:t> Welcome/Introduction to module &amp; exploring entrepreneurship opportunity</a:t>
            </a:r>
          </a:p>
          <a:p>
            <a:pPr marL="360363" indent="-360363">
              <a:buFont typeface="Wingdings" panose="05000000000000000000" pitchFamily="2" charset="2"/>
              <a:buChar char="q"/>
            </a:pPr>
            <a:endParaRPr lang="en-GB" sz="17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1700" b="1" dirty="0">
                <a:solidFill>
                  <a:srgbClr val="0070C0"/>
                </a:solidFill>
              </a:rPr>
              <a:t>Week 2: </a:t>
            </a:r>
            <a:r>
              <a:rPr lang="en-GB" sz="1700" dirty="0"/>
              <a:t>Entrepreneurial &amp; business planning process</a:t>
            </a:r>
          </a:p>
          <a:p>
            <a:pPr marL="17463" indent="0">
              <a:buNone/>
            </a:pPr>
            <a:endParaRPr lang="en-GB" sz="17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1700" b="1" dirty="0">
                <a:solidFill>
                  <a:srgbClr val="0070C0"/>
                </a:solidFill>
              </a:rPr>
              <a:t>Week 3: </a:t>
            </a:r>
            <a:r>
              <a:rPr lang="en-GB" sz="1700" dirty="0"/>
              <a:t>Legal format of enterprises &amp; building a founding team </a:t>
            </a:r>
          </a:p>
          <a:p>
            <a:pPr marL="17463" indent="0">
              <a:buNone/>
            </a:pPr>
            <a:endParaRPr lang="en-GB" sz="17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1700" b="1" dirty="0">
                <a:solidFill>
                  <a:srgbClr val="0070C0"/>
                </a:solidFill>
              </a:rPr>
              <a:t>Week 4: </a:t>
            </a:r>
            <a:r>
              <a:rPr lang="en-GB" sz="1700" dirty="0"/>
              <a:t>PESTEL analysis and understanding industry/competitors</a:t>
            </a:r>
          </a:p>
          <a:p>
            <a:pPr marL="17463" indent="0">
              <a:buNone/>
            </a:pPr>
            <a:endParaRPr lang="en-GB" sz="17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1700" b="1" dirty="0">
                <a:solidFill>
                  <a:srgbClr val="0070C0"/>
                </a:solidFill>
              </a:rPr>
              <a:t>Week 5: </a:t>
            </a:r>
            <a:r>
              <a:rPr lang="en-GB" sz="1700" dirty="0"/>
              <a:t>Entrepreneurial marketing: Defining customers, target market &amp; marketing strategies</a:t>
            </a:r>
          </a:p>
          <a:p>
            <a:pPr marL="17463" indent="0">
              <a:buNone/>
            </a:pPr>
            <a:endParaRPr lang="en-GB" sz="17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1700" b="1" dirty="0">
                <a:solidFill>
                  <a:srgbClr val="0070C0"/>
                </a:solidFill>
              </a:rPr>
              <a:t>Week 6: </a:t>
            </a:r>
            <a:r>
              <a:rPr lang="en-GB" sz="1700" dirty="0"/>
              <a:t>Raising finance: Loans, grants, crowd funding, business angels etc</a:t>
            </a:r>
          </a:p>
          <a:p>
            <a:pPr marL="17463" indent="0">
              <a:buNone/>
            </a:pPr>
            <a:endParaRPr lang="en-GB" sz="17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1700" b="1" dirty="0">
                <a:solidFill>
                  <a:srgbClr val="0070C0"/>
                </a:solidFill>
              </a:rPr>
              <a:t>Week 7: </a:t>
            </a:r>
            <a:r>
              <a:rPr lang="en-GB" sz="1700" dirty="0"/>
              <a:t>Assessment workshop</a:t>
            </a:r>
          </a:p>
          <a:p>
            <a:pPr marL="17463" indent="0">
              <a:buNone/>
            </a:pPr>
            <a:endParaRPr lang="en-GB" sz="17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1700" b="1" dirty="0">
                <a:solidFill>
                  <a:srgbClr val="0070C0"/>
                </a:solidFill>
              </a:rPr>
              <a:t>Week 8: </a:t>
            </a:r>
            <a:r>
              <a:rPr lang="en-GB" sz="1700" dirty="0"/>
              <a:t>PowerPoint presentation techniques, examples of presentations etc</a:t>
            </a:r>
          </a:p>
          <a:p>
            <a:pPr marL="17463" indent="0">
              <a:buNone/>
            </a:pPr>
            <a:endParaRPr lang="en-GB" sz="17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1700" b="1" dirty="0">
                <a:solidFill>
                  <a:srgbClr val="0070C0"/>
                </a:solidFill>
              </a:rPr>
              <a:t>Week 9: </a:t>
            </a:r>
            <a:r>
              <a:rPr lang="en-GB" sz="1700" dirty="0"/>
              <a:t>Developing a sustainable business model</a:t>
            </a:r>
          </a:p>
          <a:p>
            <a:pPr marL="17463" indent="0">
              <a:buNone/>
            </a:pPr>
            <a:endParaRPr lang="en-GB" sz="17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1700" b="1" dirty="0">
                <a:solidFill>
                  <a:srgbClr val="0070C0"/>
                </a:solidFill>
              </a:rPr>
              <a:t>Week 10: </a:t>
            </a:r>
            <a:r>
              <a:rPr lang="en-GB" sz="1700" dirty="0"/>
              <a:t>Presentation day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33060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240" y="1196752"/>
            <a:ext cx="9144000" cy="4392488"/>
          </a:xfrm>
        </p:spPr>
        <p:txBody>
          <a:bodyPr>
            <a:noAutofit/>
          </a:bodyPr>
          <a:lstStyle/>
          <a:p>
            <a:pPr marL="0" lvl="0" indent="0" algn="ctr">
              <a:buNone/>
            </a:pP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</a:rPr>
              <a:t>Assessment 1-50% weighting of overall mark</a:t>
            </a:r>
          </a:p>
          <a:p>
            <a:pPr marL="0" lvl="0" indent="0" algn="ctr">
              <a:buNone/>
            </a:pPr>
            <a:r>
              <a:rPr lang="en-GB" sz="2400" u="sng" dirty="0">
                <a:solidFill>
                  <a:srgbClr val="000000"/>
                </a:solidFill>
                <a:latin typeface="Arial" panose="020B0604020202020204" pitchFamily="34" charset="0"/>
              </a:rPr>
              <a:t>Individual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 Written Business Plan (1500 words ±10%) </a:t>
            </a:r>
          </a:p>
          <a:p>
            <a:pPr marL="0" lvl="0" indent="0" algn="ctr">
              <a:buNone/>
            </a:pPr>
            <a:endParaRPr lang="en-GB" sz="2400" b="1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lvl="0" indent="0" algn="ctr">
              <a:buNone/>
              <a:defRPr/>
            </a:pP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</a:rPr>
              <a:t>Assessment 2-50% weighting of overall mark</a:t>
            </a:r>
          </a:p>
          <a:p>
            <a:pPr marL="0" lvl="0" indent="0" algn="ctr">
              <a:buNone/>
              <a:defRPr/>
            </a:pPr>
            <a:r>
              <a:rPr lang="en-GB" sz="2400" u="sng" dirty="0">
                <a:solidFill>
                  <a:srgbClr val="000000"/>
                </a:solidFill>
                <a:latin typeface="Arial" panose="020B0604020202020204" pitchFamily="34" charset="0"/>
              </a:rPr>
              <a:t>Individual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 Business Plan Presentation </a:t>
            </a:r>
          </a:p>
          <a:p>
            <a:pPr marL="0" lvl="0" indent="0" algn="ctr">
              <a:buNone/>
              <a:defRPr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Each student will have 8-10 minutes to individually present their idea to their lecturer. This is followed by 2-5 minutes of Q&amp;As.</a:t>
            </a:r>
          </a:p>
          <a:p>
            <a:pPr marL="0" lvl="0" indent="0" algn="ctr">
              <a:buNone/>
              <a:defRPr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If a group has a large number of students, then the presentations will be split in two days.</a:t>
            </a:r>
            <a:endParaRPr lang="en-GB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540997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Assessment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3850813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76772"/>
            <a:ext cx="8568952" cy="4104456"/>
          </a:xfrm>
        </p:spPr>
        <p:txBody>
          <a:bodyPr>
            <a:noAutofit/>
          </a:bodyPr>
          <a:lstStyle/>
          <a:p>
            <a:pPr marL="0" lvl="0" indent="0" algn="ctr">
              <a:buClr>
                <a:srgbClr val="0070C0"/>
              </a:buClr>
              <a:buNone/>
            </a:pPr>
            <a:endParaRPr lang="en-GB" sz="2800" dirty="0"/>
          </a:p>
          <a:p>
            <a:pPr marL="0" lvl="0" indent="0" algn="ctr">
              <a:buClr>
                <a:srgbClr val="0070C0"/>
              </a:buClr>
              <a:buNone/>
            </a:pPr>
            <a:endParaRPr lang="en-GB" sz="2800" dirty="0"/>
          </a:p>
          <a:p>
            <a:pPr marL="0" lvl="0" indent="0" algn="ctr">
              <a:buClr>
                <a:srgbClr val="0070C0"/>
              </a:buClr>
              <a:buNone/>
            </a:pPr>
            <a:r>
              <a:rPr lang="en-GB" sz="2800" dirty="0"/>
              <a:t>Let’s check together the assessment specifications in Moodle.</a:t>
            </a:r>
          </a:p>
          <a:p>
            <a:pPr marL="0" lvl="0" indent="0" algn="ctr">
              <a:buClr>
                <a:srgbClr val="0070C0"/>
              </a:buClr>
              <a:buNone/>
            </a:pPr>
            <a:endParaRPr lang="en-GB" sz="2800" dirty="0"/>
          </a:p>
          <a:p>
            <a:pPr marL="0" lvl="0" indent="0" algn="ctr">
              <a:buClr>
                <a:srgbClr val="0070C0"/>
              </a:buClr>
              <a:buNone/>
            </a:pPr>
            <a:r>
              <a:rPr lang="en-GB" sz="2800" dirty="0"/>
              <a:t>For Component 1, a step-by-step general guide template will be provided to support you writing your business plan in Week 2.</a:t>
            </a:r>
          </a:p>
          <a:p>
            <a:pPr marL="0" lvl="0" indent="0" algn="ctr">
              <a:buClr>
                <a:srgbClr val="0070C0"/>
              </a:buClr>
              <a:buNone/>
            </a:pPr>
            <a:endParaRPr lang="en-GB" sz="2800" dirty="0"/>
          </a:p>
          <a:p>
            <a:pPr marL="0" lvl="0" indent="0" algn="ctr">
              <a:buClr>
                <a:srgbClr val="0070C0"/>
              </a:buClr>
              <a:buNone/>
            </a:pPr>
            <a:endParaRPr lang="en-GB" sz="2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540997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Assessment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300008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989DD-7B79-CDE0-2799-1DD63AFC33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highlight>
                  <a:srgbClr val="FFFF00"/>
                </a:highlight>
                <a:latin typeface="+mn-lt"/>
                <a:ea typeface="+mn-ea"/>
                <a:cs typeface="+mn-cs"/>
              </a:rPr>
              <a:t>AI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F17BF3-6A8B-E549-A851-281B7C2EFF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Research with AI</a:t>
            </a:r>
            <a:endParaRPr lang="en-GB" dirty="0"/>
          </a:p>
          <a:p>
            <a:r>
              <a:rPr lang="en-GB" dirty="0">
                <a:hlinkClick r:id="rId3"/>
              </a:rPr>
              <a:t>Structure with AI</a:t>
            </a:r>
            <a:endParaRPr lang="en-GB" dirty="0"/>
          </a:p>
          <a:p>
            <a:r>
              <a:rPr lang="en-GB" dirty="0">
                <a:hlinkClick r:id="rId4"/>
              </a:rPr>
              <a:t>Proofread with AI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DE0999-E31A-8207-9E19-F6019F9D43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8406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756" y="2204864"/>
            <a:ext cx="3978188" cy="345638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dirty="0"/>
              <a:t>Do you have any  questions relating the module……</a:t>
            </a:r>
          </a:p>
          <a:p>
            <a:pPr algn="ctr">
              <a:buFont typeface="Wingdings" pitchFamily="2" charset="2"/>
              <a:buChar char="v"/>
            </a:pPr>
            <a:endParaRPr lang="en-GB" dirty="0"/>
          </a:p>
          <a:p>
            <a:pPr algn="ctr">
              <a:buFont typeface="Wingdings" pitchFamily="2" charset="2"/>
              <a:buChar char="v"/>
            </a:pPr>
            <a:endParaRPr lang="en-GB" dirty="0"/>
          </a:p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611E9C-0EE5-6748-89F3-9FDD738807F3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948A6A-2348-5C05-8B4E-40FEB613751F}"/>
              </a:ext>
            </a:extLst>
          </p:cNvPr>
          <p:cNvSpPr txBox="1"/>
          <p:nvPr/>
        </p:nvSpPr>
        <p:spPr>
          <a:xfrm>
            <a:off x="0" y="506260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Questions?</a:t>
            </a:r>
            <a:endParaRPr lang="en-GB" sz="3600" b="1" dirty="0">
              <a:highlight>
                <a:srgbClr val="FFFF00"/>
              </a:highlight>
            </a:endParaRPr>
          </a:p>
        </p:txBody>
      </p:sp>
      <p:pic>
        <p:nvPicPr>
          <p:cNvPr id="6" name="Picture 5" descr="Image result for any questions gif">
            <a:extLst>
              <a:ext uri="{FF2B5EF4-FFF2-40B4-BE49-F238E27FC236}">
                <a16:creationId xmlns:a16="http://schemas.microsoft.com/office/drawing/2014/main" id="{EC331BA3-43E8-A5A8-FF37-56924648E5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412776"/>
            <a:ext cx="4784576" cy="289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603279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81822"/>
            <a:ext cx="9144000" cy="4823442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3000" dirty="0"/>
              <a:t>We will:</a:t>
            </a:r>
          </a:p>
          <a:p>
            <a:pPr marL="0" indent="0">
              <a:lnSpc>
                <a:spcPct val="90000"/>
              </a:lnSpc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Explain what entrepreneur, enterprise &amp; entrepreneurship means.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0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Explore how you can generate or identify entrepreneurial opportunities in the market.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Discuss any entrepreneurial opportunities/ideas that you would like to start in future.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9704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 today’s session….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8260958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BCD1B-F2E3-84E1-324E-3F2E8F35E2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highlight>
                  <a:srgbClr val="FFFF00"/>
                </a:highlight>
              </a:rPr>
              <a:t>Do you have a business?</a:t>
            </a:r>
            <a:endParaRPr lang="en-GB" b="1" dirty="0">
              <a:highlight>
                <a:srgbClr val="FFFF00"/>
              </a:highlight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D8231F-2D25-6368-B82C-BDEFC9F68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15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08D7F42-B533-8A27-6D48-5EA0706A8F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5696" y="1628800"/>
            <a:ext cx="5235668" cy="3408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14677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41424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lang="en-US" sz="3200" b="1" dirty="0">
                <a:highlight>
                  <a:srgbClr val="FFFF00"/>
                </a:highlight>
              </a:rPr>
              <a:t>Entrepreneurship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198EF9B-7BE9-90CE-ECAE-7726B7733719}"/>
              </a:ext>
            </a:extLst>
          </p:cNvPr>
          <p:cNvSpPr txBox="1"/>
          <p:nvPr/>
        </p:nvSpPr>
        <p:spPr>
          <a:xfrm>
            <a:off x="43263" y="2006667"/>
            <a:ext cx="905747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Entrepreneurship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is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activity of setting up a business or businesses, either for profit or not (social enterprises).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tabLst/>
              <a:defRPr/>
            </a:pP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489620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12130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41424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lang="en-US" sz="3200" b="1" dirty="0">
                <a:highlight>
                  <a:srgbClr val="FFFF00"/>
                </a:highlight>
              </a:rPr>
              <a:t>Entrepreneur &amp; enterprise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107504" y="1260154"/>
            <a:ext cx="8928992" cy="54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endParaRPr lang="en-GB" sz="2800" dirty="0"/>
          </a:p>
          <a:p>
            <a:pPr marL="0" indent="0" algn="ctr">
              <a:buFont typeface="Arial" pitchFamily="34" charset="0"/>
              <a:buNone/>
            </a:pPr>
            <a:endParaRPr lang="en-GB" sz="2800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sz="2800" dirty="0"/>
              <a:t>What do you think the term </a:t>
            </a:r>
            <a:r>
              <a:rPr lang="en-GB" sz="2800" b="1" dirty="0">
                <a:solidFill>
                  <a:srgbClr val="0070C0"/>
                </a:solidFill>
              </a:rPr>
              <a:t>Entrepreneur</a:t>
            </a:r>
            <a:r>
              <a:rPr lang="en-GB" sz="2800" dirty="0"/>
              <a:t> means?</a:t>
            </a:r>
          </a:p>
          <a:p>
            <a:pPr marL="0" indent="0">
              <a:buFont typeface="Arial" pitchFamily="34" charset="0"/>
              <a:buNone/>
            </a:pPr>
            <a:endParaRPr lang="en-US" b="1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1821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12130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41424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lang="en-US" sz="3200" b="1" dirty="0">
                <a:highlight>
                  <a:srgbClr val="FFFF00"/>
                </a:highlight>
              </a:rPr>
              <a:t>Entrepreneur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0" y="1196752"/>
            <a:ext cx="9119437" cy="4481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sz="2900" dirty="0"/>
              <a:t>An </a:t>
            </a:r>
            <a:r>
              <a:rPr lang="en-US" altLang="en-US" sz="2900" b="1" i="1" dirty="0">
                <a:solidFill>
                  <a:srgbClr val="0070C0"/>
                </a:solidFill>
              </a:rPr>
              <a:t>Entrepreneur</a:t>
            </a:r>
            <a:r>
              <a:rPr lang="en-US" altLang="en-US" sz="2900" dirty="0"/>
              <a:t> is a person who seeks an opportunity and takes the necessary risks to set up and operate an SME (small and medium-sized enterprise).</a:t>
            </a:r>
          </a:p>
          <a:p>
            <a:pPr marL="0" indent="0">
              <a:spcAft>
                <a:spcPts val="1200"/>
              </a:spcAft>
              <a:buClr>
                <a:srgbClr val="0070C0"/>
              </a:buClr>
              <a:buNone/>
            </a:pPr>
            <a:endParaRPr lang="en-US" altLang="en-US" sz="2900" dirty="0"/>
          </a:p>
          <a:p>
            <a:pPr>
              <a:spcAft>
                <a:spcPts val="12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900" dirty="0"/>
              <a:t>Going forward please use the words Entrepreneurs/ SME owner rather than businessman/ businesswoman. </a:t>
            </a: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02666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EFBA1-017F-0752-DCAC-52924734CC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highlight>
                  <a:srgbClr val="FFFF00"/>
                </a:highlight>
                <a:latin typeface="+mn-lt"/>
                <a:ea typeface="+mn-ea"/>
                <a:cs typeface="+mn-cs"/>
              </a:rPr>
              <a:t>What is an SME?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39A6F5-9258-098B-523B-84EC343B73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Fewer than 250 employees</a:t>
            </a:r>
          </a:p>
          <a:p>
            <a:r>
              <a:rPr lang="en-GB" sz="2800" dirty="0"/>
              <a:t>Less than or equal to £44m in annual turnover or a balance sheet total of less than or equal to £38m</a:t>
            </a:r>
          </a:p>
          <a:p>
            <a:r>
              <a:rPr lang="en-GB" sz="2800" dirty="0"/>
              <a:t>In 2024, 99.9% of the UK businesses are SMEs</a:t>
            </a:r>
          </a:p>
          <a:p>
            <a:r>
              <a:rPr lang="en-GB" sz="2800" dirty="0"/>
              <a:t>99.2% being small businesses with fewer than 50 employees</a:t>
            </a:r>
          </a:p>
          <a:p>
            <a:pPr marL="0" indent="0">
              <a:buNone/>
            </a:pPr>
            <a:endParaRPr lang="en-GB" sz="1600" dirty="0">
              <a:hlinkClick r:id="rId2"/>
            </a:endParaRPr>
          </a:p>
          <a:p>
            <a:pPr marL="0" indent="0">
              <a:buNone/>
            </a:pPr>
            <a:r>
              <a:rPr lang="en-GB" sz="1400" dirty="0">
                <a:hlinkClick r:id="rId2"/>
              </a:rPr>
              <a:t>Supplementary information: Small and Medium-sized Enterprises definition (HTML) - GOV.UK</a:t>
            </a:r>
            <a:endParaRPr lang="en-GB" sz="1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F50DE8-BA61-8700-241F-9E351E60A9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5341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E4DB04-CE87-830C-73B8-4E1051E3C6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B2B588-3732-4E2C-2BA6-0DE44221E4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12130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86CDA2-D15D-2CFA-CC82-31ED137C689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D3707F4-4D0B-2170-6A28-803DB83F332B}"/>
              </a:ext>
            </a:extLst>
          </p:cNvPr>
          <p:cNvSpPr txBox="1"/>
          <p:nvPr/>
        </p:nvSpPr>
        <p:spPr>
          <a:xfrm>
            <a:off x="107504" y="348615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lang="en-US" sz="3200" b="1" dirty="0">
                <a:highlight>
                  <a:srgbClr val="FFFF00"/>
                </a:highlight>
              </a:rPr>
              <a:t>Entrepreneur</a:t>
            </a:r>
          </a:p>
        </p:txBody>
      </p:sp>
      <p:pic>
        <p:nvPicPr>
          <p:cNvPr id="8" name="Online Media 7" title="What Does It Take to Be a Successful Entrepreneur? | Business: Explained">
            <a:hlinkClick r:id="" action="ppaction://media"/>
            <a:extLst>
              <a:ext uri="{FF2B5EF4-FFF2-40B4-BE49-F238E27FC236}">
                <a16:creationId xmlns:a16="http://schemas.microsoft.com/office/drawing/2014/main" id="{E62E0722-8CB0-004F-4924-B3BA21B443F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15616" y="1196752"/>
            <a:ext cx="7308304" cy="4128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51572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7A6AC7-C855-58D2-DDCE-C37D7F55E6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82C2E5-D916-F051-54B5-FF80DA07A4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12130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21D0BD-B43F-976C-7A9C-4778CD05329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D28832-F3CC-BC78-5404-914426E836C3}"/>
              </a:ext>
            </a:extLst>
          </p:cNvPr>
          <p:cNvSpPr txBox="1"/>
          <p:nvPr/>
        </p:nvSpPr>
        <p:spPr>
          <a:xfrm>
            <a:off x="0" y="41424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lang="en-US" sz="3200" b="1" dirty="0">
                <a:highlight>
                  <a:srgbClr val="FFFF00"/>
                </a:highlight>
              </a:rPr>
              <a:t>Entrepreneur &amp; enterprise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637925E-0F51-E216-62AC-FFF470D2A721}"/>
              </a:ext>
            </a:extLst>
          </p:cNvPr>
          <p:cNvSpPr txBox="1">
            <a:spLocks/>
          </p:cNvSpPr>
          <p:nvPr/>
        </p:nvSpPr>
        <p:spPr>
          <a:xfrm>
            <a:off x="107504" y="1260154"/>
            <a:ext cx="8928992" cy="54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endParaRPr lang="en-GB" sz="2800" dirty="0"/>
          </a:p>
          <a:p>
            <a:pPr marL="0" indent="0" algn="ctr">
              <a:buFont typeface="Arial" pitchFamily="34" charset="0"/>
              <a:buNone/>
            </a:pPr>
            <a:endParaRPr lang="en-GB" sz="2800" dirty="0"/>
          </a:p>
          <a:p>
            <a:pPr marL="0" indent="0" algn="ctr">
              <a:buFont typeface="Arial" pitchFamily="34" charset="0"/>
              <a:buNone/>
            </a:pPr>
            <a:r>
              <a:rPr lang="en-GB" sz="2800" dirty="0"/>
              <a:t>In your own words, </a:t>
            </a:r>
          </a:p>
          <a:p>
            <a:pPr marL="0" indent="0" algn="ctr">
              <a:buClr>
                <a:srgbClr val="0070C0"/>
              </a:buClr>
              <a:buNone/>
            </a:pPr>
            <a:r>
              <a:rPr lang="en-GB" sz="2800" dirty="0"/>
              <a:t>What do you think the term </a:t>
            </a:r>
            <a:r>
              <a:rPr lang="en-GB" sz="2800" b="1" dirty="0">
                <a:solidFill>
                  <a:srgbClr val="0070C0"/>
                </a:solidFill>
              </a:rPr>
              <a:t>Enterprise</a:t>
            </a:r>
            <a:r>
              <a:rPr lang="en-GB" sz="2800" dirty="0"/>
              <a:t> means?</a:t>
            </a:r>
          </a:p>
          <a:p>
            <a:pPr marL="0" indent="0">
              <a:buFont typeface="Arial" pitchFamily="34" charset="0"/>
              <a:buNone/>
            </a:pPr>
            <a:endParaRPr lang="en-US" b="1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0246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12130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41424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lang="en-US" sz="3200" b="1" dirty="0">
                <a:highlight>
                  <a:srgbClr val="FFFF00"/>
                </a:highlight>
              </a:rPr>
              <a:t>Enterprise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0" y="1196752"/>
            <a:ext cx="9119437" cy="4481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sz="3000" dirty="0"/>
              <a:t>An</a:t>
            </a:r>
            <a:r>
              <a:rPr lang="en-US" sz="3000" b="1" i="1" dirty="0">
                <a:solidFill>
                  <a:srgbClr val="0070C0"/>
                </a:solidFill>
              </a:rPr>
              <a:t> Enterprise </a:t>
            </a:r>
            <a:r>
              <a:rPr lang="en-GB" sz="3000" dirty="0"/>
              <a:t>is another word to describe a business entity. </a:t>
            </a:r>
          </a:p>
          <a:p>
            <a:pPr>
              <a:spcAft>
                <a:spcPts val="12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Going forward use the words enterprise, venture, firm, company, or SME instead of the word business.</a:t>
            </a: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1070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A29974-0887-E293-D4B6-CAB8D1D9AF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9FB12-AE95-F1CF-B27A-8676D3B18C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74888"/>
            <a:ext cx="8229600" cy="461824"/>
          </a:xfrm>
        </p:spPr>
        <p:txBody>
          <a:bodyPr>
            <a:no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tabLst/>
              <a:defRPr/>
            </a:pP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r>
              <a:rPr lang="en-GB" sz="28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Classroom a</a:t>
            </a:r>
            <a:r>
              <a:rPr kumimoji="0" lang="en-GB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ctivity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 - </a:t>
            </a:r>
            <a:r>
              <a:rPr lang="en-GB" sz="28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30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 minutes</a:t>
            </a: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22E0AE-6632-2A56-E0E7-7F6C84F34B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4608512"/>
          </a:xfrm>
        </p:spPr>
        <p:txBody>
          <a:bodyPr>
            <a:normAutofit fontScale="92500" lnSpcReduction="10000"/>
          </a:bodyPr>
          <a:lstStyle/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200" dirty="0"/>
              <a:t>Working in groups of 3 or 4, read the stories of 10 of the UK’s most successful entrepreneurs. 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2200" dirty="0"/>
          </a:p>
          <a:p>
            <a:pPr mar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2600" dirty="0">
                <a:solidFill>
                  <a:prstClr val="black"/>
                </a:solidFill>
                <a:hlinkClick r:id="rId2"/>
              </a:rPr>
              <a:t>https://www.headspacegroup.co.uk/10-of-the-uks-greatest-entrepreneurs/</a:t>
            </a:r>
            <a:endParaRPr lang="en-GB" altLang="en-US" sz="2600" dirty="0">
              <a:solidFill>
                <a:prstClr val="black"/>
              </a:solidFill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2200" dirty="0"/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200" dirty="0"/>
              <a:t>Then as a group select one entrepreneur from the list that your group finds most interesting and research them, focusing on: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22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sz="2200" dirty="0"/>
              <a:t>Their background and early journey.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sz="2200" dirty="0"/>
              <a:t>The business or businesses they founded.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sz="2200" dirty="0"/>
              <a:t>Key challenges they faced and how they overcame them.</a:t>
            </a:r>
          </a:p>
          <a:p>
            <a:pPr marL="0" indent="0" algn="ctr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None/>
              <a:defRPr/>
            </a:pPr>
            <a:endParaRPr kumimoji="0" lang="en-GB" altLang="en-US" sz="2200" b="0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marL="0" indent="0" algn="ctr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None/>
              <a:defRPr/>
            </a:pPr>
            <a:r>
              <a:rPr kumimoji="0" lang="en-GB" altLang="en-US" sz="22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Discuss in the class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4F77318-4078-6E85-10A1-7534F5B453E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626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0CB2CA-2008-C2F7-149D-B71EB24CFF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359FA6-88DB-372B-C62A-03CB10F60E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marR="0" lvl="0" indent="-342900" fontAlgn="auto">
              <a:lnSpc>
                <a:spcPct val="90000"/>
              </a:lnSpc>
              <a:spcAft>
                <a:spcPts val="0"/>
              </a:spcAft>
              <a:tabLst/>
              <a:defRPr/>
            </a:pPr>
            <a:br>
              <a:rPr kumimoji="0" lang="en-GB" sz="2800" b="1" i="0" u="none" strike="noStrike" cap="none" spc="0" normalizeH="0" baseline="0" noProof="0" dirty="0">
                <a:ln>
                  <a:noFill/>
                </a:ln>
                <a:effectLst/>
                <a:highlight>
                  <a:srgbClr val="FFFF00"/>
                </a:highlight>
                <a:uLnTx/>
                <a:uFillTx/>
              </a:rPr>
            </a:br>
            <a:br>
              <a:rPr kumimoji="0" lang="en-GB" sz="2800" b="1" i="0" u="none" strike="noStrike" cap="none" spc="0" normalizeH="0" baseline="0" noProof="0" dirty="0">
                <a:ln>
                  <a:noFill/>
                </a:ln>
                <a:effectLst/>
                <a:highlight>
                  <a:srgbClr val="FFFF00"/>
                </a:highlight>
                <a:uLnTx/>
                <a:uFillTx/>
              </a:rPr>
            </a:br>
            <a:r>
              <a:rPr lang="en-GB" sz="2800" b="1" dirty="0">
                <a:highlight>
                  <a:srgbClr val="FFFF00"/>
                </a:highlight>
              </a:rPr>
              <a:t>Entrepreneurship at UWTSD</a:t>
            </a:r>
            <a:br>
              <a:rPr kumimoji="0" lang="en-GB" sz="2800" b="1" i="0" u="none" strike="noStrike" cap="none" spc="0" normalizeH="0" baseline="0" noProof="0" dirty="0">
                <a:ln>
                  <a:noFill/>
                </a:ln>
                <a:effectLst/>
                <a:highlight>
                  <a:srgbClr val="FFFF00"/>
                </a:highlight>
                <a:uLnTx/>
                <a:uFillTx/>
              </a:rPr>
            </a:br>
            <a:br>
              <a:rPr kumimoji="0" lang="en-GB" sz="2800" b="1" i="0" u="none" strike="noStrike" cap="none" spc="0" normalizeH="0" baseline="0" noProof="0" dirty="0">
                <a:ln>
                  <a:noFill/>
                </a:ln>
                <a:effectLst/>
                <a:highlight>
                  <a:srgbClr val="FFFF00"/>
                </a:highlight>
                <a:uLnTx/>
                <a:uFillTx/>
              </a:rPr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693B4-73FA-CA06-A676-701B608A5B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8788" y="1628801"/>
            <a:ext cx="4040188" cy="1512167"/>
          </a:xfrm>
        </p:spPr>
        <p:txBody>
          <a:bodyPr vert="horz" lIns="91440" tIns="45720" rIns="91440" bIns="45720" rtlCol="0">
            <a:normAutofit/>
          </a:bodyPr>
          <a:lstStyle/>
          <a:p>
            <a:pPr marL="0" lvl="0" indent="0">
              <a:spcAft>
                <a:spcPts val="1200"/>
              </a:spcAft>
              <a:buClr>
                <a:srgbClr val="007DC3"/>
              </a:buClr>
              <a:buFont typeface="Arial" pitchFamily="34" charset="0"/>
              <a:buNone/>
              <a:defRPr/>
            </a:pPr>
            <a:r>
              <a:rPr lang="en-GB" altLang="en-US" dirty="0">
                <a:hlinkClick r:id="rId2"/>
              </a:rPr>
              <a:t>https://repository.uwtsd.ac.uk/id/eprint/2449/3/40-year-booklet-english_issuu.pdf</a:t>
            </a:r>
            <a:r>
              <a:rPr lang="en-GB" altLang="en-US" dirty="0"/>
              <a:t> </a:t>
            </a:r>
          </a:p>
        </p:txBody>
      </p:sp>
      <p:pic>
        <p:nvPicPr>
          <p:cNvPr id="6" name="Picture 5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62745171-E672-3B1B-9551-843D470AE7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3437" y="1533092"/>
            <a:ext cx="4041775" cy="333759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546FB0D8-D480-E618-75E8-48E0E37F73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</p:spPr>
        <p:txBody>
          <a:bodyPr/>
          <a:lstStyle/>
          <a:p>
            <a:pPr>
              <a:spcAft>
                <a:spcPts val="600"/>
              </a:spcAft>
            </a:pPr>
            <a:fld id="{C3F65BB1-9206-4D7F-97F9-47DCC7DC6334}" type="slidenum">
              <a:rPr lang="en-GB" smtClean="0"/>
              <a:pPr>
                <a:spcAft>
                  <a:spcPts val="600"/>
                </a:spcAft>
              </a:pPr>
              <a:t>24</a:t>
            </a:fld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E46540E-EFA4-4AC3-81B9-A6C303F64A33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37406FF-2505-CE23-83E5-98100803AE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1600" y="3201891"/>
            <a:ext cx="2843808" cy="1895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5483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12130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5019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Entrepreneurial opportunity</a:t>
            </a:r>
            <a:endParaRPr lang="en-US" sz="3200" b="1" dirty="0">
              <a:highlight>
                <a:srgbClr val="FFFF00"/>
              </a:highlight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0" y="1046745"/>
            <a:ext cx="9119437" cy="49502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j-lt"/>
                <a:cs typeface="Times New Roman" pitchFamily="18" charset="0"/>
              </a:rPr>
              <a:t>What is an entrepreneurial opportunity?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007BC1"/>
              </a:solidFill>
              <a:effectLst/>
              <a:uLnTx/>
              <a:uFillTx/>
              <a:latin typeface="+mj-lt"/>
              <a:cs typeface="Times New Roman" pitchFamily="18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cs typeface="Times New Roman" pitchFamily="18" charset="0"/>
              </a:rPr>
              <a:t>Entrepreneurial opportunity </a:t>
            </a:r>
            <a:r>
              <a:rPr lang="en-GB" sz="2400" dirty="0">
                <a:solidFill>
                  <a:prstClr val="black"/>
                </a:solidFill>
                <a:latin typeface="+mj-lt"/>
                <a:cs typeface="Times New Roman" pitchFamily="18" charset="0"/>
              </a:rPr>
              <a:t>is a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cs typeface="Times New Roman" pitchFamily="18" charset="0"/>
              </a:rPr>
              <a:t>set of circumstances that creates the need for a new product, service in a market.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cs typeface="Times New Roman" pitchFamily="18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sz="2400" b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cs typeface="Times New Roman" pitchFamily="18" charset="0"/>
              </a:rPr>
              <a:t>Most entrepreneurial firms start when the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cs typeface="Times New Roman" pitchFamily="18" charset="0"/>
              </a:rPr>
              <a:t> entrepreneurs identifies a problem or a gap in the market and then they creates a product or service to fill </a:t>
            </a:r>
            <a:r>
              <a:rPr lang="en-GB" sz="2400" dirty="0">
                <a:solidFill>
                  <a:prstClr val="black"/>
                </a:solidFill>
                <a:latin typeface="+mj-lt"/>
                <a:cs typeface="Times New Roman" pitchFamily="18" charset="0"/>
              </a:rPr>
              <a:t>gap.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cs typeface="Times New Roman" pitchFamily="18" charset="0"/>
            </a:endParaRPr>
          </a:p>
          <a:p>
            <a:pPr marR="0" lvl="1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cs typeface="Times New Roman" pitchFamily="18" charset="0"/>
            </a:endParaRPr>
          </a:p>
          <a:p>
            <a:pPr lvl="0">
              <a:spcBef>
                <a:spcPts val="0"/>
              </a:spcBef>
              <a:buClr>
                <a:srgbClr val="0070C0"/>
              </a:buClr>
              <a:buFont typeface="Wingdings" panose="05000000000000000000" pitchFamily="2" charset="2"/>
              <a:buChar char="q"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cs typeface="Times New Roman" pitchFamily="18" charset="0"/>
              </a:rPr>
              <a:t>To stay ahead and on top of </a:t>
            </a:r>
            <a:r>
              <a:rPr lang="en-GB" sz="2400" dirty="0">
                <a:solidFill>
                  <a:prstClr val="black"/>
                </a:solidFill>
                <a:latin typeface="+mj-lt"/>
                <a:cs typeface="Times New Roman" pitchFamily="18" charset="0"/>
              </a:rPr>
              <a:t>the market, continue to grow and evolve,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cs typeface="Times New Roman" pitchFamily="18" charset="0"/>
              </a:rPr>
              <a:t>companies must constantly understand the </a:t>
            </a:r>
            <a:r>
              <a:rPr lang="en-GB" sz="2400" dirty="0">
                <a:solidFill>
                  <a:prstClr val="black"/>
                </a:solidFill>
                <a:latin typeface="+mj-lt"/>
                <a:cs typeface="Times New Roman" pitchFamily="18" charset="0"/>
              </a:rPr>
              <a:t>market they operating in.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cs typeface="Times New Roman" pitchFamily="18" charset="0"/>
              </a:rPr>
              <a:t> </a:t>
            </a: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94811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48919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-24563" y="424449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Identifying entrepreneurial opportunities</a:t>
            </a:r>
            <a:endParaRPr lang="en-US" sz="3200" b="1" dirty="0">
              <a:highlight>
                <a:srgbClr val="FFFF00"/>
              </a:highlight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24563" y="1306565"/>
            <a:ext cx="9119437" cy="45509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j-lt"/>
              </a:rPr>
              <a:t>Entrepreneurs identify opportunities when they are: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</a:rPr>
              <a:t>Trying to solve an existing or future problem.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</a:rPr>
              <a:t>Turning a hobby or something they passionate about into a product or service.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</a:rPr>
              <a:t>Utilising changes in existing or new technology to serve a gap in the market-</a:t>
            </a:r>
            <a:r>
              <a:rPr lang="en-GB" altLang="en-US" sz="2400" dirty="0">
                <a:solidFill>
                  <a:prstClr val="black"/>
                </a:solidFill>
                <a:latin typeface="+mj-lt"/>
              </a:rPr>
              <a:t>example </a:t>
            </a: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</a:rPr>
              <a:t>Kodak- taking photos via mobile phones.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</a:rPr>
              <a:t>Use past work experience.</a:t>
            </a: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31142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4FDB-04CA-BA26-74C9-DBB56AD5D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438528"/>
            <a:ext cx="8367784" cy="461824"/>
          </a:xfrm>
        </p:spPr>
        <p:txBody>
          <a:bodyPr>
            <a:no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Developing entrepreneurial o</a:t>
            </a:r>
            <a:r>
              <a:rPr lang="en-GB" sz="2800" b="1" dirty="0" err="1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pportunities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6EBC3-0665-9096-9D3A-11A888BD9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4752528"/>
          </a:xfrm>
        </p:spPr>
        <p:txBody>
          <a:bodyPr>
            <a:normAutofit fontScale="85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Turning a hobby or something you are passionate about into a product/service.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Many people have hobbies but unfortunately, they do not turn them hobbies/ passions into ventures…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For example, many like: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Writing.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Music.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Cooking.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Gardening.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Photography.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DIY crafts.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Comedy.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4F274DF-0DE4-2DC5-2E41-7563DBB22A8D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8" name="Picture 7" descr="A group of people sitting around a table with icons&#10;&#10;Description automatically generated with medium confidence">
            <a:extLst>
              <a:ext uri="{FF2B5EF4-FFF2-40B4-BE49-F238E27FC236}">
                <a16:creationId xmlns:a16="http://schemas.microsoft.com/office/drawing/2014/main" id="{C749B0A4-C199-5E6F-F8B6-574F296FDA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2348880"/>
            <a:ext cx="5559472" cy="295232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54022A4-1055-1CC4-9F6C-406A5C250713}"/>
              </a:ext>
            </a:extLst>
          </p:cNvPr>
          <p:cNvSpPr txBox="1"/>
          <p:nvPr/>
        </p:nvSpPr>
        <p:spPr>
          <a:xfrm>
            <a:off x="2555776" y="5383959"/>
            <a:ext cx="66499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" b="0" i="0" dirty="0">
                <a:solidFill>
                  <a:srgbClr val="2C3E50"/>
                </a:solidFill>
                <a:effectLst/>
                <a:latin typeface="+mj-lt"/>
              </a:rPr>
              <a:t>Image taken from: www.quadrecruitment.com. (n.d.). </a:t>
            </a:r>
            <a:r>
              <a:rPr lang="en-GB" sz="800" b="0" i="1" dirty="0">
                <a:solidFill>
                  <a:srgbClr val="2C3E50"/>
                </a:solidFill>
                <a:effectLst/>
                <a:latin typeface="+mj-lt"/>
              </a:rPr>
              <a:t>Does Your Job Match Your Hobbies? Vice Versa</a:t>
            </a:r>
            <a:r>
              <a:rPr lang="en-GB" sz="800" b="0" i="0" dirty="0">
                <a:solidFill>
                  <a:srgbClr val="2C3E50"/>
                </a:solidFill>
                <a:effectLst/>
                <a:latin typeface="+mj-lt"/>
              </a:rPr>
              <a:t>. [online] Available at: https://www.quadrecruitment.com/blog/2018/04/does-your-job-match-your-hobbies-vice-versa?source=google.com [Accessed 15 May 2023].</a:t>
            </a:r>
            <a:endParaRPr lang="en-GB" sz="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835468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4FDB-04CA-BA26-74C9-DBB56AD5D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438528"/>
            <a:ext cx="8367784" cy="461824"/>
          </a:xfrm>
        </p:spPr>
        <p:txBody>
          <a:bodyPr>
            <a:no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Developing entrepreneurial o</a:t>
            </a:r>
            <a:r>
              <a:rPr lang="en-GB" sz="2800" b="1" dirty="0" err="1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pportunities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6EBC3-0665-9096-9D3A-11A888BD9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4752528"/>
          </a:xfrm>
        </p:spPr>
        <p:txBody>
          <a:bodyPr>
            <a:normAutofit fontScale="92500" lnSpcReduction="10000"/>
          </a:bodyPr>
          <a:lstStyle/>
          <a:p>
            <a:pPr marL="0" lvl="0" indent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None/>
              <a:defRPr/>
            </a:pPr>
            <a:r>
              <a:rPr lang="en-GB" altLang="en-US" sz="2800" dirty="0">
                <a:solidFill>
                  <a:prstClr val="black"/>
                </a:solidFill>
              </a:rPr>
              <a:t>Utilise the technological changes in existing or new technology that we use.</a:t>
            </a:r>
          </a:p>
          <a:p>
            <a:pPr lvl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altLang="en-US" sz="2800" dirty="0">
                <a:solidFill>
                  <a:prstClr val="black"/>
                </a:solidFill>
              </a:rPr>
              <a:t>Food tech-ordering</a:t>
            </a:r>
          </a:p>
          <a:p>
            <a:pPr lvl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altLang="en-US" sz="2800" dirty="0">
                <a:solidFill>
                  <a:prstClr val="black"/>
                </a:solidFill>
              </a:rPr>
              <a:t>Robotics (</a:t>
            </a:r>
            <a:r>
              <a:rPr lang="en-GB" altLang="en-US" sz="2800" dirty="0">
                <a:solidFill>
                  <a:prstClr val="black"/>
                </a:solidFill>
                <a:hlinkClick r:id="rId2"/>
              </a:rPr>
              <a:t>Robot Chef in London</a:t>
            </a:r>
            <a:r>
              <a:rPr lang="en-GB" altLang="en-US" sz="2800" dirty="0">
                <a:solidFill>
                  <a:prstClr val="black"/>
                </a:solidFill>
              </a:rPr>
              <a:t>) </a:t>
            </a:r>
          </a:p>
          <a:p>
            <a:pPr lvl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altLang="en-US" sz="2800" dirty="0">
                <a:solidFill>
                  <a:prstClr val="black"/>
                </a:solidFill>
              </a:rPr>
              <a:t>Influencer marketing</a:t>
            </a:r>
          </a:p>
          <a:p>
            <a:pPr lvl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altLang="en-US" sz="2800" dirty="0">
                <a:solidFill>
                  <a:prstClr val="black"/>
                </a:solidFill>
              </a:rPr>
              <a:t>Artificial intelligence (e.g., vending machines)</a:t>
            </a:r>
          </a:p>
          <a:p>
            <a:pPr lvl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altLang="en-US" sz="2800" dirty="0">
                <a:solidFill>
                  <a:prstClr val="black"/>
                </a:solidFill>
              </a:rPr>
              <a:t>Data analysis</a:t>
            </a:r>
          </a:p>
          <a:p>
            <a:pPr lvl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altLang="en-US" sz="2800" dirty="0">
                <a:solidFill>
                  <a:prstClr val="black"/>
                </a:solidFill>
              </a:rPr>
              <a:t>Flexible, shareable workspaces</a:t>
            </a:r>
          </a:p>
          <a:p>
            <a:pPr lvl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altLang="en-US" sz="2800" dirty="0">
                <a:solidFill>
                  <a:prstClr val="black"/>
                </a:solidFill>
              </a:rPr>
              <a:t>Remote working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4F274DF-0DE4-2DC5-2E41-7563DBB22A8D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2937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4FDB-04CA-BA26-74C9-DBB56AD5D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74888"/>
            <a:ext cx="8229600" cy="461824"/>
          </a:xfrm>
        </p:spPr>
        <p:txBody>
          <a:bodyPr>
            <a:noAutofit/>
          </a:bodyPr>
          <a:lstStyle/>
          <a:p>
            <a:pPr marL="342900" lvl="0" indent="-342900">
              <a:spcBef>
                <a:spcPct val="20000"/>
              </a:spcBef>
              <a:defRPr/>
            </a:pP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r>
              <a:rPr lang="en-GB" sz="2800" b="1" dirty="0">
                <a:solidFill>
                  <a:prstClr val="black"/>
                </a:solidFill>
                <a:highlight>
                  <a:srgbClr val="FFFF00"/>
                </a:highlight>
              </a:rPr>
              <a:t>Classroom Group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Activity - </a:t>
            </a:r>
            <a:r>
              <a:rPr lang="en-GB" sz="2800" b="1" noProof="0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25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 minutes </a:t>
            </a: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6EBC3-0665-9096-9D3A-11A888BD9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4608512"/>
          </a:xfrm>
        </p:spPr>
        <p:txBody>
          <a:bodyPr>
            <a:normAutofit/>
          </a:bodyPr>
          <a:lstStyle/>
          <a:p>
            <a:pPr marL="0" indent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None/>
              <a:defRPr/>
            </a:pPr>
            <a:r>
              <a:rPr lang="en-GB" altLang="en-US" sz="2600" dirty="0">
                <a:solidFill>
                  <a:prstClr val="black"/>
                </a:solidFill>
              </a:rPr>
              <a:t>Please read the startup story below as a group of 3 or 4 and discuss it in class: </a:t>
            </a:r>
          </a:p>
          <a:p>
            <a:pPr marL="0" indent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None/>
              <a:defRPr/>
            </a:pPr>
            <a:endParaRPr lang="en-GB" altLang="en-US" sz="2600" dirty="0">
              <a:solidFill>
                <a:prstClr val="black"/>
              </a:solidFill>
            </a:endParaRPr>
          </a:p>
          <a:p>
            <a:pPr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6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Mum Turns Children's Favourite Soups into £1million Business Stocked in Tesco</a:t>
            </a:r>
            <a:endParaRPr kumimoji="0" lang="en-GB" altLang="en-US" sz="26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Times New Roman" panose="02020603050405020304" pitchFamily="18" charset="0"/>
            </a:endParaRPr>
          </a:p>
          <a:p>
            <a:pPr marL="0" indent="0" algn="ctr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None/>
              <a:defRPr/>
            </a:pPr>
            <a:endParaRPr kumimoji="0" lang="en-GB" altLang="en-US" sz="26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hlinkClick r:id="rId2"/>
            </a:endParaRPr>
          </a:p>
          <a:p>
            <a:pPr marL="0" indent="0" algn="ctr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None/>
              <a:defRPr/>
            </a:pPr>
            <a:r>
              <a:rPr kumimoji="0" lang="en-GB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hlinkClick r:id="rId2"/>
              </a:rPr>
              <a:t>https://thesuccessfulfounder.com/inspirational-female-founder-spotlight-amanda-argent/</a:t>
            </a:r>
            <a:endParaRPr kumimoji="0" lang="en-GB" alt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marL="0" indent="0" algn="ctr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None/>
              <a:defRPr/>
            </a:pPr>
            <a:endParaRPr kumimoji="0" lang="en-GB" altLang="en-US" sz="26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marL="0" indent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None/>
              <a:defRPr/>
            </a:pPr>
            <a:endParaRPr kumimoji="0" lang="en-GB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D51D6ED-95C9-BA68-4E90-EACFE4D9D3D8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3618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27F8F6-98E6-A07B-67A4-3C44967BD6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Discussion questions</a:t>
            </a:r>
          </a:p>
          <a:p>
            <a:pPr lvl="1"/>
            <a:r>
              <a:rPr lang="en-GB" dirty="0"/>
              <a:t>What are the uniqueness of the soup?</a:t>
            </a:r>
          </a:p>
          <a:p>
            <a:pPr lvl="1"/>
            <a:r>
              <a:rPr lang="en-GB" dirty="0"/>
              <a:t>How did </a:t>
            </a:r>
            <a:r>
              <a:rPr lang="en-GB" dirty="0" err="1"/>
              <a:t>Soupologie</a:t>
            </a:r>
            <a:r>
              <a:rPr lang="en-GB" dirty="0"/>
              <a:t> develop its business?</a:t>
            </a:r>
          </a:p>
          <a:p>
            <a:pPr lvl="1"/>
            <a:r>
              <a:rPr lang="en-GB" dirty="0"/>
              <a:t>What are some top tips for entrepreneurial success?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28DE94-A69D-FED5-825E-3C1A12429F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30</a:t>
            </a:fld>
            <a:endParaRPr lang="en-GB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F4AB17E3-132F-FBF1-1776-221FCF5307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b="1" dirty="0">
                <a:solidFill>
                  <a:prstClr val="black"/>
                </a:solidFill>
                <a:highlight>
                  <a:srgbClr val="FFFF00"/>
                </a:highlight>
              </a:rPr>
              <a:t>Classroom Group Activity - 25 minutes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19654309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48919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-162272" y="392999"/>
            <a:ext cx="9468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lang="en-GB" sz="28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</a:rPr>
              <a:t>Generating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 entrepreneurial ideas</a:t>
            </a:r>
            <a:endParaRPr lang="en-US" sz="2800" b="1" dirty="0">
              <a:highlight>
                <a:srgbClr val="FFFF00"/>
              </a:highlight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0" y="1127117"/>
            <a:ext cx="9119437" cy="45509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lang="en-GB" altLang="en-US" sz="2800" dirty="0">
              <a:solidFill>
                <a:prstClr val="black"/>
              </a:solidFill>
              <a:latin typeface="+mj-lt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800" dirty="0">
                <a:solidFill>
                  <a:prstClr val="black"/>
                </a:solidFill>
                <a:latin typeface="+mj-lt"/>
              </a:rPr>
              <a:t>How can we generate entrepreneurial ideas?</a:t>
            </a: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708813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A8063C-1A47-D55B-BFA0-1D91A7DDD0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9A8A99-0F2A-7092-2F02-AC30C60354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48919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9BA238-2F00-6259-4535-6E8A6A8280BB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128630-B74C-5BC5-A936-8664624027FB}"/>
              </a:ext>
            </a:extLst>
          </p:cNvPr>
          <p:cNvSpPr txBox="1"/>
          <p:nvPr/>
        </p:nvSpPr>
        <p:spPr>
          <a:xfrm>
            <a:off x="-24563" y="424449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Frustrations to entrepreneurial opportunities</a:t>
            </a:r>
            <a:endParaRPr lang="en-US" sz="3200" b="1" dirty="0">
              <a:highlight>
                <a:srgbClr val="FFFF00"/>
              </a:highlight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04DB9BD-45A6-F023-33A3-45D2D2B88DF7}"/>
              </a:ext>
            </a:extLst>
          </p:cNvPr>
          <p:cNvSpPr txBox="1">
            <a:spLocks/>
          </p:cNvSpPr>
          <p:nvPr/>
        </p:nvSpPr>
        <p:spPr>
          <a:xfrm>
            <a:off x="0" y="1127117"/>
            <a:ext cx="9119437" cy="45509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Let’s watch the video below</a:t>
            </a:r>
            <a:r>
              <a:rPr kumimoji="0" lang="en-GB" altLang="en-US" sz="24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on how to develop business ideas</a:t>
            </a: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lang="en-GB" altLang="en-US" sz="2800" dirty="0">
              <a:solidFill>
                <a:prstClr val="black"/>
              </a:solidFill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pic>
        <p:nvPicPr>
          <p:cNvPr id="6" name="Online Media 5" title="How to Find Business Ideas - The Ultimate Guide (2025)">
            <a:hlinkClick r:id="" action="ppaction://media"/>
            <a:extLst>
              <a:ext uri="{FF2B5EF4-FFF2-40B4-BE49-F238E27FC236}">
                <a16:creationId xmlns:a16="http://schemas.microsoft.com/office/drawing/2014/main" id="{0C8D6B11-D1C7-BE2D-FA56-EAA64EB0FF3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07504" y="1700808"/>
            <a:ext cx="8928992" cy="3528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77220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9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48919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-24563" y="424449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lang="en-GB" sz="3200" b="1" dirty="0">
                <a:solidFill>
                  <a:prstClr val="black"/>
                </a:solidFill>
                <a:highlight>
                  <a:srgbClr val="FFFF00"/>
                </a:highlight>
              </a:rPr>
              <a:t>Classroom </a:t>
            </a: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activity - 25</a:t>
            </a:r>
            <a:r>
              <a:rPr kumimoji="0" lang="en-GB" sz="32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 minutes</a:t>
            </a:r>
            <a:endParaRPr lang="en-US" sz="3200" b="1" dirty="0">
              <a:highlight>
                <a:srgbClr val="FFFF00"/>
              </a:highlight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0" y="1127117"/>
            <a:ext cx="9119437" cy="455097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Arial" pitchFamily="34" charset="0"/>
              <a:buNone/>
              <a:tabLst/>
              <a:defRPr/>
            </a:pPr>
            <a:endParaRPr lang="en-GB" altLang="en-US" sz="2800" dirty="0">
              <a:solidFill>
                <a:prstClr val="black"/>
              </a:solidFill>
              <a:latin typeface="Myriad Pro"/>
            </a:endParaRP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For next </a:t>
            </a:r>
            <a:r>
              <a:rPr lang="en-GB" altLang="en-US" sz="2800" dirty="0">
                <a:solidFill>
                  <a:prstClr val="black"/>
                </a:solidFill>
                <a:latin typeface="Myriad Pro"/>
              </a:rPr>
              <a:t>25 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minutes, think and write down at least three products or services that you would like to develop to solve a problem (e.g., your own frustration)</a:t>
            </a:r>
            <a:r>
              <a:rPr kumimoji="0" lang="en-GB" alt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or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fill a market gap (e.g., something new).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800" dirty="0">
                <a:solidFill>
                  <a:prstClr val="black"/>
                </a:solidFill>
              </a:rPr>
              <a:t>Explain why they are good opportunities (e.g., unique selling points).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You can use the ideas for your Business Plan assessment.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519286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A8BAC3-CBF8-1052-4CDE-0BA8FC5354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BB55F-9FDB-D68B-4096-83C732AD0E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highlight>
                  <a:srgbClr val="FFFF00"/>
                </a:highlight>
              </a:rPr>
              <a:t>Do you have any ……</a:t>
            </a:r>
            <a:br>
              <a:rPr lang="en-GB" sz="3200" b="1" dirty="0">
                <a:highlight>
                  <a:srgbClr val="FFFF00"/>
                </a:highlight>
              </a:rPr>
            </a:b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734757-057B-1ADD-5356-B73AE24403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34</a:t>
            </a:fld>
            <a:endParaRPr lang="en-GB"/>
          </a:p>
        </p:txBody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3B7BCA92-992C-7D95-0011-D4B41FAE71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556792"/>
            <a:ext cx="6120680" cy="345638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1056D30C-E2B1-08B7-EF14-5C08DFC367EB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70416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understanding assessment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0" y="-15316"/>
            <a:ext cx="9144000" cy="569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week…..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8056" y="1848116"/>
            <a:ext cx="3715944" cy="2733012"/>
          </a:xfrm>
          <a:solidFill>
            <a:schemeClr val="bg1">
              <a:lumMod val="85000"/>
              <a:alpha val="59000"/>
            </a:schemeClr>
          </a:solidFill>
          <a:effectLst>
            <a:softEdge rad="127000"/>
          </a:effectLst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We will learn about</a:t>
            </a:r>
          </a:p>
          <a:p>
            <a:pPr marL="0" indent="0" algn="r">
              <a:buNone/>
            </a:pPr>
            <a:endParaRPr lang="en-GB" sz="2800" b="1" dirty="0"/>
          </a:p>
          <a:p>
            <a:pPr marL="0" indent="0" algn="ctr">
              <a:buNone/>
            </a:pPr>
            <a:r>
              <a:rPr lang="en-GB" sz="2000" b="1" dirty="0">
                <a:latin typeface="+mj-lt"/>
                <a:cs typeface="Calibri" panose="020F0502020204030204" pitchFamily="34" charset="0"/>
              </a:rPr>
              <a:t>Entrepreneurial &amp; Business Planning process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107504" y="1700808"/>
            <a:ext cx="8784975" cy="4320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400" b="0" dirty="0">
                <a:solidFill>
                  <a:schemeClr val="tx1"/>
                </a:solidFill>
              </a:rPr>
              <a:t>Barrow, Barrow, P., &amp; Brown, R. (2012). The business plan workbook (7th ed.). Kogan Page.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  <a:effectLst/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US" sz="2200" b="0" dirty="0">
                <a:solidFill>
                  <a:schemeClr val="tx1"/>
                </a:solidFill>
                <a:latin typeface="+mn-lt"/>
              </a:rPr>
              <a:t>Mariotti, S., &amp; Glackin, C., (2017). Entrepreneurship: Starting and Operating A Small Business, 4</a:t>
            </a:r>
            <a:r>
              <a:rPr lang="en-US" sz="2200" b="0" baseline="30000" dirty="0">
                <a:solidFill>
                  <a:schemeClr val="tx1"/>
                </a:solidFill>
                <a:latin typeface="+mn-lt"/>
              </a:rPr>
              <a:t>th</a:t>
            </a:r>
            <a:r>
              <a:rPr lang="en-US" sz="2200" b="0" dirty="0">
                <a:solidFill>
                  <a:schemeClr val="tx1"/>
                </a:solidFill>
                <a:latin typeface="+mn-lt"/>
              </a:rPr>
              <a:t> Edition, Pearson.</a:t>
            </a:r>
            <a:r>
              <a:rPr lang="en-GB" sz="2200" b="0" dirty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  <a:latin typeface="+mn-lt"/>
            </a:endParaRPr>
          </a:p>
          <a:p>
            <a:pPr marL="0" indent="0">
              <a:spcBef>
                <a:spcPts val="0"/>
              </a:spcBef>
              <a:buClr>
                <a:schemeClr val="tx2"/>
              </a:buClr>
              <a:buNone/>
              <a:defRPr/>
            </a:pPr>
            <a:r>
              <a:rPr lang="en-GB" sz="2600" dirty="0">
                <a:solidFill>
                  <a:schemeClr val="bg1">
                    <a:lumMod val="50000"/>
                  </a:schemeClr>
                </a:solidFill>
              </a:rPr>
              <a:t>     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9762" y="558960"/>
            <a:ext cx="9144000" cy="75632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References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36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85C0F0C-257D-63ED-39D1-7E15709134E4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34780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DE1619-92AE-0207-A614-F02A6ED28F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6B02A3-07B9-896D-59B3-1D2070F4DF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48680"/>
            <a:ext cx="9144000" cy="5308860"/>
          </a:xfrm>
        </p:spPr>
        <p:txBody>
          <a:bodyPr>
            <a:normAutofit/>
          </a:bodyPr>
          <a:lstStyle/>
          <a:p>
            <a:pPr marL="0" indent="0">
              <a:buClr>
                <a:srgbClr val="0070C0"/>
              </a:buClr>
              <a:buNone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C45C91-4889-87F9-E2F8-F48511A3A14E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A60D88C-B56F-16D5-C145-E8FB5B934E08}"/>
              </a:ext>
            </a:extLst>
          </p:cNvPr>
          <p:cNvSpPr txBox="1">
            <a:spLocks/>
          </p:cNvSpPr>
          <p:nvPr/>
        </p:nvSpPr>
        <p:spPr>
          <a:xfrm>
            <a:off x="0" y="1127117"/>
            <a:ext cx="9119437" cy="45509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lang="en-GB" altLang="en-US" sz="2800" dirty="0">
              <a:solidFill>
                <a:prstClr val="black"/>
              </a:solidFill>
              <a:latin typeface="+mj-lt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lang="en-GB" altLang="en-US" sz="2800" dirty="0">
              <a:solidFill>
                <a:prstClr val="black"/>
              </a:solidFill>
              <a:latin typeface="+mj-lt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lang="en-GB" altLang="en-US" sz="8000" b="1" dirty="0">
                <a:solidFill>
                  <a:prstClr val="black"/>
                </a:solidFill>
                <a:latin typeface="Fave Script Bold Pro" pitchFamily="2" charset="0"/>
              </a:rPr>
              <a:t>Thank you for listening</a:t>
            </a:r>
            <a:endParaRPr kumimoji="0" lang="en-GB" altLang="en-US" sz="8000" b="1" i="0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ave Script Bold Pro" pitchFamily="2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863353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C14E995B-D33D-48C9-AA66-261F1CC62F24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0</TotalTime>
  <Words>1631</Words>
  <Application>Microsoft Office PowerPoint</Application>
  <PresentationFormat>On-screen Show (4:3)</PresentationFormat>
  <Paragraphs>261</Paragraphs>
  <Slides>37</Slides>
  <Notes>1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4" baseType="lpstr">
      <vt:lpstr>Myriad Pro</vt:lpstr>
      <vt:lpstr>Arial</vt:lpstr>
      <vt:lpstr>Calibri</vt:lpstr>
      <vt:lpstr>Fave Script Bold Pro</vt:lpstr>
      <vt:lpstr>Times New Roman</vt:lpstr>
      <vt:lpstr>Wingdings</vt:lpstr>
      <vt:lpstr>20140311PresentationUWTSDTemplate</vt:lpstr>
      <vt:lpstr>PowerPoint Presentation</vt:lpstr>
      <vt:lpstr>PowerPoint Presentation</vt:lpstr>
      <vt:lpstr>Check your Term 2 results</vt:lpstr>
      <vt:lpstr>What are your strengths? Anything you need to improve this term?</vt:lpstr>
      <vt:lpstr>In the classroom</vt:lpstr>
      <vt:lpstr>Structure of weekly sessions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AI Guidance</vt:lpstr>
      <vt:lpstr>PowerPoint Presentation</vt:lpstr>
      <vt:lpstr>PowerPoint Presentation</vt:lpstr>
      <vt:lpstr>Do you have a business?</vt:lpstr>
      <vt:lpstr>PowerPoint Presentation</vt:lpstr>
      <vt:lpstr>PowerPoint Presentation</vt:lpstr>
      <vt:lpstr>PowerPoint Presentation</vt:lpstr>
      <vt:lpstr>What is an SME?</vt:lpstr>
      <vt:lpstr>PowerPoint Presentation</vt:lpstr>
      <vt:lpstr>PowerPoint Presentation</vt:lpstr>
      <vt:lpstr>PowerPoint Presentation</vt:lpstr>
      <vt:lpstr>  Classroom activity - 30 minutes  </vt:lpstr>
      <vt:lpstr>  Entrepreneurship at UWTSD  </vt:lpstr>
      <vt:lpstr>PowerPoint Presentation</vt:lpstr>
      <vt:lpstr>PowerPoint Presentation</vt:lpstr>
      <vt:lpstr>Developing entrepreneurial opportunities</vt:lpstr>
      <vt:lpstr>Developing entrepreneurial opportunities</vt:lpstr>
      <vt:lpstr>  Classroom Group Activity - 25 minutes   </vt:lpstr>
      <vt:lpstr>Classroom Group Activity - 25 minutes</vt:lpstr>
      <vt:lpstr>PowerPoint Presentation</vt:lpstr>
      <vt:lpstr>PowerPoint Presentation</vt:lpstr>
      <vt:lpstr>PowerPoint Presentation</vt:lpstr>
      <vt:lpstr> Do you have any …… </vt:lpstr>
      <vt:lpstr>Next week…..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Chung Lai Johnny Wan</cp:lastModifiedBy>
  <cp:revision>316</cp:revision>
  <dcterms:created xsi:type="dcterms:W3CDTF">2013-10-11T12:05:37Z</dcterms:created>
  <dcterms:modified xsi:type="dcterms:W3CDTF">2026-08-28T20:54:39Z</dcterms:modified>
</cp:coreProperties>
</file>