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0"/>
  </p:notesMasterIdLst>
  <p:handoutMasterIdLst>
    <p:handoutMasterId r:id="rId21"/>
  </p:handoutMasterIdLst>
  <p:sldIdLst>
    <p:sldId id="256" r:id="rId2"/>
    <p:sldId id="305" r:id="rId3"/>
    <p:sldId id="301" r:id="rId4"/>
    <p:sldId id="302" r:id="rId5"/>
    <p:sldId id="303" r:id="rId6"/>
    <p:sldId id="304" r:id="rId7"/>
    <p:sldId id="306" r:id="rId8"/>
    <p:sldId id="307" r:id="rId9"/>
    <p:sldId id="308" r:id="rId10"/>
    <p:sldId id="309" r:id="rId11"/>
    <p:sldId id="310" r:id="rId12"/>
    <p:sldId id="311" r:id="rId13"/>
    <p:sldId id="312" r:id="rId14"/>
    <p:sldId id="313" r:id="rId15"/>
    <p:sldId id="314" r:id="rId16"/>
    <p:sldId id="316" r:id="rId17"/>
    <p:sldId id="315" r:id="rId18"/>
    <p:sldId id="289" r:id="rId19"/>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3891" autoAdjust="0"/>
  </p:normalViewPr>
  <p:slideViewPr>
    <p:cSldViewPr>
      <p:cViewPr varScale="1">
        <p:scale>
          <a:sx n="96" d="100"/>
          <a:sy n="96" d="100"/>
        </p:scale>
        <p:origin x="1032" y="31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7849575-C3E1-4D36-9F19-BAB8967C154C}"/>
              </a:ext>
            </a:extLst>
          </p:cNvPr>
          <p:cNvSpPr>
            <a:spLocks noGrp="1" noChangeArrowheads="1"/>
          </p:cNvSpPr>
          <p:nvPr>
            <p:ph type="hdr" sz="quarter"/>
          </p:nvPr>
        </p:nvSpPr>
        <p:spPr bwMode="auto">
          <a:xfrm>
            <a:off x="0" y="0"/>
            <a:ext cx="2913063"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DBD3AF9E-09B7-415A-A6BA-F403DC856CED}"/>
              </a:ext>
            </a:extLst>
          </p:cNvPr>
          <p:cNvSpPr>
            <a:spLocks noGrp="1" noChangeArrowheads="1"/>
          </p:cNvSpPr>
          <p:nvPr>
            <p:ph type="dt" sz="quarter" idx="1"/>
          </p:nvPr>
        </p:nvSpPr>
        <p:spPr bwMode="auto">
          <a:xfrm>
            <a:off x="3810000" y="0"/>
            <a:ext cx="2913063"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EE358AB2-913B-4E0C-935D-CCC165674DEC}"/>
              </a:ext>
            </a:extLst>
          </p:cNvPr>
          <p:cNvSpPr>
            <a:spLocks noGrp="1" noChangeArrowheads="1"/>
          </p:cNvSpPr>
          <p:nvPr>
            <p:ph type="ftr" sz="quarter" idx="2"/>
          </p:nvPr>
        </p:nvSpPr>
        <p:spPr bwMode="auto">
          <a:xfrm>
            <a:off x="0" y="9283700"/>
            <a:ext cx="2913063"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91FFE2DA-8C45-4A17-AA76-15F31BE3805C}"/>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algn="r" eaLnBrk="1" hangingPunct="1">
              <a:defRPr sz="1200"/>
            </a:lvl1pPr>
          </a:lstStyle>
          <a:p>
            <a:fld id="{1413198B-AE3F-4CE5-AA09-C0ED433A176D}" type="slidenum">
              <a:rPr lang="en-US" altLang="en-US"/>
              <a:pPr/>
              <a:t>‹#›</a:t>
            </a:fld>
            <a:endParaRPr lang="en-US" altLang="en-US"/>
          </a:p>
        </p:txBody>
      </p:sp>
    </p:spTree>
    <p:extLst>
      <p:ext uri="{BB962C8B-B14F-4D97-AF65-F5344CB8AC3E}">
        <p14:creationId xmlns:p14="http://schemas.microsoft.com/office/powerpoint/2010/main" val="15833050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C6D7649-C5EB-49A5-8503-9533F6C90435}"/>
              </a:ext>
            </a:extLst>
          </p:cNvPr>
          <p:cNvSpPr>
            <a:spLocks noGrp="1" noChangeArrowheads="1"/>
          </p:cNvSpPr>
          <p:nvPr>
            <p:ph type="hdr" sz="quarter"/>
          </p:nvPr>
        </p:nvSpPr>
        <p:spPr bwMode="auto">
          <a:xfrm>
            <a:off x="0" y="0"/>
            <a:ext cx="2913063"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091DC24B-AEBD-429B-9A1C-5224F39DBA51}"/>
              </a:ext>
            </a:extLst>
          </p:cNvPr>
          <p:cNvSpPr>
            <a:spLocks noGrp="1" noChangeArrowheads="1"/>
          </p:cNvSpPr>
          <p:nvPr>
            <p:ph type="dt" idx="1"/>
          </p:nvPr>
        </p:nvSpPr>
        <p:spPr bwMode="auto">
          <a:xfrm>
            <a:off x="3810000" y="0"/>
            <a:ext cx="2913063"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ffectLst/>
        </p:spPr>
      </p:sp>
      <p:sp>
        <p:nvSpPr>
          <p:cNvPr id="45061" name="Rectangle 5">
            <a:extLst>
              <a:ext uri="{FF2B5EF4-FFF2-40B4-BE49-F238E27FC236}">
                <a16:creationId xmlns:a16="http://schemas.microsoft.com/office/drawing/2014/main" id="{7C1E2C95-5807-4ED6-975C-94941B882563}"/>
              </a:ext>
            </a:extLst>
          </p:cNvPr>
          <p:cNvSpPr>
            <a:spLocks noGrp="1" noChangeArrowheads="1"/>
          </p:cNvSpPr>
          <p:nvPr>
            <p:ph type="body" sz="quarter" idx="3"/>
          </p:nvPr>
        </p:nvSpPr>
        <p:spPr bwMode="auto">
          <a:xfrm>
            <a:off x="671513" y="4641850"/>
            <a:ext cx="5381625" cy="43989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A4CE1A9B-7059-44DE-BB20-E833401071B5}"/>
              </a:ext>
            </a:extLst>
          </p:cNvPr>
          <p:cNvSpPr>
            <a:spLocks noGrp="1" noChangeArrowheads="1"/>
          </p:cNvSpPr>
          <p:nvPr>
            <p:ph type="ftr" sz="quarter" idx="4"/>
          </p:nvPr>
        </p:nvSpPr>
        <p:spPr bwMode="auto">
          <a:xfrm>
            <a:off x="0" y="9283700"/>
            <a:ext cx="2913063"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C3506BA-1F86-483F-97DA-E5506A7263B8}"/>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861" tIns="45930" rIns="91861" bIns="45930" numCol="1" anchor="b" anchorCtr="0" compatLnSpc="1">
            <a:prstTxWarp prst="textNoShape">
              <a:avLst/>
            </a:prstTxWarp>
          </a:bodyPr>
          <a:lstStyle>
            <a:lvl1pPr algn="r" eaLnBrk="1" hangingPunct="1">
              <a:defRPr sz="1200"/>
            </a:lvl1pPr>
          </a:lstStyle>
          <a:p>
            <a:fld id="{BCF98F51-16AB-43C9-8D3F-D5E95F5BFEBC}" type="slidenum">
              <a:rPr lang="en-US" altLang="en-US"/>
              <a:pPr/>
              <a:t>‹#›</a:t>
            </a:fld>
            <a:endParaRPr lang="en-US" altLang="en-US"/>
          </a:p>
        </p:txBody>
      </p:sp>
    </p:spTree>
    <p:extLst>
      <p:ext uri="{BB962C8B-B14F-4D97-AF65-F5344CB8AC3E}">
        <p14:creationId xmlns:p14="http://schemas.microsoft.com/office/powerpoint/2010/main" val="35200220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MscHxe3-DE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miter lim="800000"/>
            <a:headEnd/>
            <a:tailEnd/>
          </a:ln>
        </p:spPr>
        <p:txBody>
          <a:bodyPr/>
          <a:lstStyle/>
          <a:p>
            <a:fld id="{62790A5A-6DB2-4E6E-A1C4-CF861C2FEC94}" type="slidenum">
              <a:rPr lang="en-US" altLang="en-US"/>
              <a:pPr/>
              <a:t>1</a:t>
            </a:fld>
            <a:endParaRPr lang="en-US" altLang="en-US"/>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hlinkClick r:id="rId3"/>
              </a:rPr>
              <a:t>https://www.youtube.com/watch?v=MscHxe3-DEs</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CF98F51-16AB-43C9-8D3F-D5E95F5BFEBC}" type="slidenum">
              <a:rPr lang="en-US" altLang="en-US" smtClean="0"/>
              <a:pPr/>
              <a:t>3</a:t>
            </a:fld>
            <a:endParaRPr lang="en-US" altLang="en-US"/>
          </a:p>
        </p:txBody>
      </p:sp>
    </p:spTree>
    <p:extLst>
      <p:ext uri="{BB962C8B-B14F-4D97-AF65-F5344CB8AC3E}">
        <p14:creationId xmlns:p14="http://schemas.microsoft.com/office/powerpoint/2010/main" val="327999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https://www.youtube.com/watch?v=hg82w49GJcI</a:t>
            </a:r>
          </a:p>
          <a:p>
            <a:endParaRPr lang="en-GB" dirty="0"/>
          </a:p>
        </p:txBody>
      </p:sp>
      <p:sp>
        <p:nvSpPr>
          <p:cNvPr id="4" name="Slide Number Placeholder 3"/>
          <p:cNvSpPr>
            <a:spLocks noGrp="1"/>
          </p:cNvSpPr>
          <p:nvPr>
            <p:ph type="sldNum" sz="quarter" idx="5"/>
          </p:nvPr>
        </p:nvSpPr>
        <p:spPr/>
        <p:txBody>
          <a:bodyPr/>
          <a:lstStyle/>
          <a:p>
            <a:fld id="{BCF98F51-16AB-43C9-8D3F-D5E95F5BFEBC}" type="slidenum">
              <a:rPr lang="en-US" altLang="en-US" smtClean="0"/>
              <a:pPr/>
              <a:t>16</a:t>
            </a:fld>
            <a:endParaRPr lang="en-US" altLang="en-US"/>
          </a:p>
        </p:txBody>
      </p:sp>
    </p:spTree>
    <p:extLst>
      <p:ext uri="{BB962C8B-B14F-4D97-AF65-F5344CB8AC3E}">
        <p14:creationId xmlns:p14="http://schemas.microsoft.com/office/powerpoint/2010/main" val="12232806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3F0279-4E4C-4BB2-980F-9FEE1B04FEB6}"/>
              </a:ext>
            </a:extLst>
          </p:cNvPr>
          <p:cNvSpPr>
            <a:spLocks noGrp="1"/>
          </p:cNvSpPr>
          <p:nvPr>
            <p:ph type="dt" sz="half" idx="10"/>
          </p:nvPr>
        </p:nvSpPr>
        <p:spPr>
          <a:xfrm>
            <a:off x="395288" y="6524625"/>
            <a:ext cx="971550" cy="219075"/>
          </a:xfrm>
        </p:spPr>
        <p:txBody>
          <a:bodyPr/>
          <a:lstStyle>
            <a:lvl1pPr>
              <a:defRPr/>
            </a:lvl1pPr>
          </a:lstStyle>
          <a:p>
            <a:pPr>
              <a:defRPr/>
            </a:pPr>
            <a:fld id="{DA569721-F93D-4A9C-AA09-71B5E4ADA540}" type="datetime1">
              <a:rPr lang="en-GB" altLang="en-US"/>
              <a:pPr>
                <a:defRPr/>
              </a:pPr>
              <a:t>23/11/2025</a:t>
            </a:fld>
            <a:endParaRPr lang="en-GB" altLang="en-US"/>
          </a:p>
        </p:txBody>
      </p:sp>
      <p:sp>
        <p:nvSpPr>
          <p:cNvPr id="5" name="Footer Placeholder 4">
            <a:extLst>
              <a:ext uri="{FF2B5EF4-FFF2-40B4-BE49-F238E27FC236}">
                <a16:creationId xmlns:a16="http://schemas.microsoft.com/office/drawing/2014/main" id="{63CEAB11-0193-4D2A-A531-B541DE2CB52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6C32C359-EEDB-4ED6-BE0D-3BF9EDDEA6B6}"/>
              </a:ext>
            </a:extLst>
          </p:cNvPr>
          <p:cNvSpPr>
            <a:spLocks noGrp="1"/>
          </p:cNvSpPr>
          <p:nvPr>
            <p:ph type="sldNum" sz="quarter" idx="12"/>
          </p:nvPr>
        </p:nvSpPr>
        <p:spPr/>
        <p:txBody>
          <a:bodyPr/>
          <a:lstStyle>
            <a:lvl1pPr>
              <a:defRPr/>
            </a:lvl1pPr>
          </a:lstStyle>
          <a:p>
            <a:fld id="{83845AAF-652A-4E03-B5B1-D2F221B8A996}"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319124-0FC0-42DE-957E-ABDD95CA35B8}"/>
              </a:ext>
            </a:extLst>
          </p:cNvPr>
          <p:cNvSpPr>
            <a:spLocks noGrp="1"/>
          </p:cNvSpPr>
          <p:nvPr>
            <p:ph type="dt" sz="half" idx="10"/>
          </p:nvPr>
        </p:nvSpPr>
        <p:spPr/>
        <p:txBody>
          <a:bodyPr/>
          <a:lstStyle>
            <a:lvl1pPr>
              <a:defRPr/>
            </a:lvl1pPr>
          </a:lstStyle>
          <a:p>
            <a:pPr>
              <a:defRPr/>
            </a:pPr>
            <a:fld id="{F8B12291-102A-4261-ADE6-922B31463F4A}" type="datetime1">
              <a:rPr lang="en-GB" altLang="en-US"/>
              <a:pPr>
                <a:defRPr/>
              </a:pPr>
              <a:t>23/11/2025</a:t>
            </a:fld>
            <a:endParaRPr lang="en-GB" altLang="en-US"/>
          </a:p>
        </p:txBody>
      </p:sp>
      <p:sp>
        <p:nvSpPr>
          <p:cNvPr id="5" name="Footer Placeholder 4">
            <a:extLst>
              <a:ext uri="{FF2B5EF4-FFF2-40B4-BE49-F238E27FC236}">
                <a16:creationId xmlns:a16="http://schemas.microsoft.com/office/drawing/2014/main" id="{516405A2-C959-4EB6-865C-5444F347BA0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3CD29CD-D5B9-43D4-BD36-843DFB5BF74D}"/>
              </a:ext>
            </a:extLst>
          </p:cNvPr>
          <p:cNvSpPr>
            <a:spLocks noGrp="1"/>
          </p:cNvSpPr>
          <p:nvPr>
            <p:ph type="sldNum" sz="quarter" idx="12"/>
          </p:nvPr>
        </p:nvSpPr>
        <p:spPr/>
        <p:txBody>
          <a:bodyPr/>
          <a:lstStyle>
            <a:lvl1pPr>
              <a:defRPr/>
            </a:lvl1pPr>
          </a:lstStyle>
          <a:p>
            <a:fld id="{3192429D-719E-47A1-9CC6-A3CE1911F2EF}" type="slidenum">
              <a:rPr lang="en-GB" altLang="en-US"/>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3590D0A0-5BDB-48A5-BF4A-16E08CE52C45}" type="datetime1">
              <a:rPr lang="en-GB" altLang="en-US"/>
              <a:pPr>
                <a:defRPr/>
              </a:pPr>
              <a:t>23/11/2025</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A3D60A97-3E01-4BCE-8632-9773CC0E49A6}" type="slidenum">
              <a:rPr lang="en-GB" altLang="en-US"/>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AF06BC9-43F6-488E-B148-75EF5D5E7428}" type="datetime1">
              <a:rPr lang="en-GB" altLang="en-US"/>
              <a:pPr>
                <a:defRPr/>
              </a:pPr>
              <a:t>23/11/2025</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7A79D7D-D7CC-4D70-A138-69A712D5AFD5}" type="slidenum">
              <a:rPr lang="en-GB" altLang="en-US"/>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278D3506-1F11-470E-B7AF-1F7DF66DBFE5}" type="datetime1">
              <a:rPr lang="en-GB" altLang="en-US"/>
              <a:pPr>
                <a:defRPr/>
              </a:pPr>
              <a:t>23/11/2025</a:t>
            </a:fld>
            <a:endParaRPr lang="en-GB" altLang="en-US"/>
          </a:p>
        </p:txBody>
      </p:sp>
      <p:sp>
        <p:nvSpPr>
          <p:cNvPr id="8"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3524EAB6-A63B-49B0-B7DF-1829A129DF4E}" type="slidenum">
              <a:rPr lang="en-GB" altLang="en-US"/>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6D022434-4AEB-4C6F-9139-AF398C534246}" type="datetime1">
              <a:rPr lang="en-GB" altLang="en-US"/>
              <a:pPr>
                <a:defRPr/>
              </a:pPr>
              <a:t>23/11/2025</a:t>
            </a:fld>
            <a:endParaRPr lang="en-GB" altLang="en-US"/>
          </a:p>
        </p:txBody>
      </p:sp>
      <p:sp>
        <p:nvSpPr>
          <p:cNvPr id="4"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1CB18E9-1F16-4192-ADE4-418121386F97}" type="slidenum">
              <a:rPr lang="en-GB" altLang="en-US"/>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70482984-227D-452D-A86B-3DE0CCA4E039}" type="datetime1">
              <a:rPr lang="en-GB" altLang="en-US"/>
              <a:pPr>
                <a:defRPr/>
              </a:pPr>
              <a:t>23/11/2025</a:t>
            </a:fld>
            <a:endParaRPr lang="en-GB" altLang="en-US"/>
          </a:p>
        </p:txBody>
      </p:sp>
      <p:sp>
        <p:nvSpPr>
          <p:cNvPr id="3"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60A96E16-A388-4192-90D3-592A6F8A4862}" type="slidenum">
              <a:rPr lang="en-GB" altLang="en-US"/>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8B2EC82-1FDA-49FE-A6AC-8F232CC4667E}" type="datetime1">
              <a:rPr lang="en-GB" altLang="en-US"/>
              <a:pPr>
                <a:defRPr/>
              </a:pPr>
              <a:t>23/11/2025</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4E086CC4-60A0-4D93-A9B9-F3E2646584D6}" type="slidenum">
              <a:rPr lang="en-GB" altLang="en-US"/>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5DFDFEA8-865B-42CB-9A91-93F8BFA87807}" type="datetime1">
              <a:rPr lang="en-GB" altLang="en-US"/>
              <a:pPr>
                <a:defRPr/>
              </a:pPr>
              <a:t>23/11/2025</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FEAF4A50-D2F0-4218-8AB5-A51560FCDD15}" type="slidenum">
              <a:rPr lang="en-GB" altLang="en-US"/>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F92D489-DA9E-457F-BC7E-4F50532945B8}" type="datetime1">
              <a:rPr lang="en-GB" altLang="en-US"/>
              <a:pPr>
                <a:defRPr/>
              </a:pPr>
              <a:t>23/11/2025</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21A0C02-CC89-4103-8D03-BCE6687F93D9}" type="slidenum">
              <a:rPr lang="en-GB" altLang="en-US"/>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A7991817-FF5C-4FA6-A634-E7C56B7287E5}" type="datetime1">
              <a:rPr lang="en-GB" altLang="en-US"/>
              <a:pPr>
                <a:defRPr/>
              </a:pPr>
              <a:t>23/11/2025</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9901E461-1DD0-4DF4-A636-3D9338756DF0}" type="slidenum">
              <a:rPr lang="en-GB" altLang="en-US"/>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0BB7D34-0DEC-4D58-BF3E-29A1943B1BD0}" type="datetime1">
              <a:rPr lang="en-GB" altLang="en-US"/>
              <a:pPr>
                <a:defRPr/>
              </a:pPr>
              <a:t>23/11/2025</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698BF39-75B2-4F43-9B25-178AFB07CAC9}"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4" r:id="rId1"/>
    <p:sldLayoutId id="2147483905" r:id="rId2"/>
    <p:sldLayoutId id="2147483895" r:id="rId3"/>
    <p:sldLayoutId id="2147483896" r:id="rId4"/>
    <p:sldLayoutId id="2147483897" r:id="rId5"/>
    <p:sldLayoutId id="2147483898" r:id="rId6"/>
    <p:sldLayoutId id="2147483899" r:id="rId7"/>
    <p:sldLayoutId id="2147483900" r:id="rId8"/>
    <p:sldLayoutId id="2147483901" r:id="rId9"/>
    <p:sldLayoutId id="2147483902" r:id="rId10"/>
    <p:sldLayoutId id="214748390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eoi.es/blogs/embamad/el-lenguaje-corporal-y-la-credibilidad/"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D1GTnaFA5gw"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2.le.ac.uk/offices/ld/resources/presentations/delivering-presentation"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Grp="1"/>
          </p:cNvSpPr>
          <p:nvPr>
            <p:ph type="title"/>
          </p:nvPr>
        </p:nvSpPr>
        <p:spPr>
          <a:xfrm>
            <a:off x="457200" y="274638"/>
            <a:ext cx="8229600" cy="1143000"/>
          </a:xfrm>
        </p:spPr>
        <p:txBody>
          <a:bodyPr wrap="square" anchor="ctr">
            <a:normAutofit/>
          </a:bodyPr>
          <a:lstStyle/>
          <a:p>
            <a:pPr eaLnBrk="1" hangingPunct="1"/>
            <a:r>
              <a:rPr lang="en-GB" altLang="en-US"/>
              <a:t>Topic </a:t>
            </a:r>
          </a:p>
        </p:txBody>
      </p:sp>
      <p:sp>
        <p:nvSpPr>
          <p:cNvPr id="6147" name="Rectangle 5"/>
          <p:cNvSpPr>
            <a:spLocks noGrp="1"/>
          </p:cNvSpPr>
          <p:nvPr>
            <p:ph sz="half" idx="1"/>
          </p:nvPr>
        </p:nvSpPr>
        <p:spPr>
          <a:xfrm>
            <a:off x="457200" y="1600201"/>
            <a:ext cx="4038600" cy="3989040"/>
          </a:xfrm>
        </p:spPr>
        <p:txBody>
          <a:bodyPr wrap="square" anchor="t">
            <a:normAutofit/>
          </a:bodyPr>
          <a:lstStyle/>
          <a:p>
            <a:pPr eaLnBrk="1" hangingPunct="1">
              <a:buFont typeface="Arial" pitchFamily="34" charset="0"/>
              <a:buNone/>
            </a:pPr>
            <a:endParaRPr lang="en-GB" altLang="en-US" dirty="0"/>
          </a:p>
          <a:p>
            <a:pPr eaLnBrk="1" hangingPunct="1">
              <a:buFont typeface="Arial" pitchFamily="34" charset="0"/>
              <a:buNone/>
            </a:pPr>
            <a:r>
              <a:rPr lang="en-GB" altLang="en-US"/>
              <a:t>Verbal and Non-Verbal Skills and Techniques. </a:t>
            </a:r>
          </a:p>
          <a:p>
            <a:pPr eaLnBrk="1" hangingPunct="1">
              <a:buFontTx/>
              <a:buNone/>
            </a:pPr>
            <a:endParaRPr lang="en-GB" altLang="en-US" dirty="0"/>
          </a:p>
          <a:p>
            <a:pPr eaLnBrk="1" hangingPunct="1">
              <a:buFontTx/>
              <a:buNone/>
            </a:pPr>
            <a:endParaRPr lang="en-GB" altLang="en-US" dirty="0"/>
          </a:p>
        </p:txBody>
      </p:sp>
      <p:pic>
        <p:nvPicPr>
          <p:cNvPr id="3" name="Content Placeholder 2" descr="A group of people standing in different poses&#10;&#10;AI-generated content may be incorrect.">
            <a:extLst>
              <a:ext uri="{FF2B5EF4-FFF2-40B4-BE49-F238E27FC236}">
                <a16:creationId xmlns:a16="http://schemas.microsoft.com/office/drawing/2014/main" id="{E8D0DE92-25EC-D316-DBA4-860447D92A1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2002754"/>
            <a:ext cx="4038600" cy="3184280"/>
          </a:xfrm>
        </p:spPr>
      </p:pic>
      <p:sp>
        <p:nvSpPr>
          <p:cNvPr id="4" name="Date Placeholder 3">
            <a:extLst>
              <a:ext uri="{FF2B5EF4-FFF2-40B4-BE49-F238E27FC236}">
                <a16:creationId xmlns:a16="http://schemas.microsoft.com/office/drawing/2014/main" id="{C9049BC4-10BD-4119-80FC-B6B9E1EB120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8232023-C5C0-4556-857B-8A4E22B574DA}" type="datetime1">
              <a:rPr lang="en-GB" altLang="en-US" sz="900"/>
              <a:pPr>
                <a:lnSpc>
                  <a:spcPct val="90000"/>
                </a:lnSpc>
                <a:spcAft>
                  <a:spcPts val="600"/>
                </a:spcAft>
                <a:defRPr/>
              </a:pPr>
              <a:t>25/11/2025</a:t>
            </a:fld>
            <a:endParaRPr lang="en-GB" altLang="en-US" sz="900"/>
          </a:p>
        </p:txBody>
      </p:sp>
      <p:sp>
        <p:nvSpPr>
          <p:cNvPr id="5" name="TextBox 4">
            <a:extLst>
              <a:ext uri="{FF2B5EF4-FFF2-40B4-BE49-F238E27FC236}">
                <a16:creationId xmlns:a16="http://schemas.microsoft.com/office/drawing/2014/main" id="{F96940A5-7A19-D172-13F7-C03DE668456E}"/>
              </a:ext>
            </a:extLst>
          </p:cNvPr>
          <p:cNvSpPr txBox="1"/>
          <p:nvPr/>
        </p:nvSpPr>
        <p:spPr>
          <a:xfrm>
            <a:off x="4648200" y="5187034"/>
            <a:ext cx="4038600" cy="230832"/>
          </a:xfrm>
          <a:prstGeom prst="rect">
            <a:avLst/>
          </a:prstGeom>
          <a:noFill/>
        </p:spPr>
        <p:txBody>
          <a:bodyPr wrap="square" rtlCol="0">
            <a:spAutoFit/>
          </a:bodyPr>
          <a:lstStyle/>
          <a:p>
            <a:r>
              <a:rPr lang="en-GB" sz="900">
                <a:hlinkClick r:id="rId4" tooltip="https://www.eoi.es/blogs/embamad/el-lenguaje-corporal-y-la-credibilidad/"/>
              </a:rPr>
              <a:t>This Photo</a:t>
            </a:r>
            <a:r>
              <a:rPr lang="en-GB" sz="900"/>
              <a:t> by Unknown Author is licensed under </a:t>
            </a:r>
            <a:r>
              <a:rPr lang="en-GB" sz="900">
                <a:hlinkClick r:id="rId5" tooltip="https://creativecommons.org/licenses/by-nc-sa/3.0/"/>
              </a:rPr>
              <a:t>CC BY-SA-NC</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1250"/>
                                  </p:stCondLst>
                                  <p:childTnLst>
                                    <p:set>
                                      <p:cBhvr>
                                        <p:cTn id="6" dur="1" fill="hold">
                                          <p:stCondLst>
                                            <p:cond delay="249"/>
                                          </p:stCondLst>
                                        </p:cTn>
                                        <p:tgtEl>
                                          <p:spTgt spid="61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7C8DA-E71B-4A1D-9E9C-B3C7FE0B9AAF}"/>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3399C72-1986-483C-9146-915F91CAC4A5}"/>
              </a:ext>
            </a:extLst>
          </p:cNvPr>
          <p:cNvSpPr>
            <a:spLocks noGrp="1"/>
          </p:cNvSpPr>
          <p:nvPr>
            <p:ph idx="1"/>
          </p:nvPr>
        </p:nvSpPr>
        <p:spPr/>
        <p:txBody>
          <a:bodyPr/>
          <a:lstStyle/>
          <a:p>
            <a:r>
              <a:rPr lang="en-GB" dirty="0"/>
              <a:t>To learn about the importance of Verbal and Non-Verbal Communication during a business presentation.</a:t>
            </a:r>
          </a:p>
        </p:txBody>
      </p:sp>
      <p:sp>
        <p:nvSpPr>
          <p:cNvPr id="4" name="Date Placeholder 3">
            <a:extLst>
              <a:ext uri="{FF2B5EF4-FFF2-40B4-BE49-F238E27FC236}">
                <a16:creationId xmlns:a16="http://schemas.microsoft.com/office/drawing/2014/main" id="{A19748E5-CF92-49C6-BDA3-74CF770672A6}"/>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682032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1B84A-E84B-4806-A779-AD25138D6FEC}"/>
              </a:ext>
            </a:extLst>
          </p:cNvPr>
          <p:cNvSpPr>
            <a:spLocks noGrp="1"/>
          </p:cNvSpPr>
          <p:nvPr>
            <p:ph type="title"/>
          </p:nvPr>
        </p:nvSpPr>
        <p:spPr/>
        <p:txBody>
          <a:bodyPr/>
          <a:lstStyle/>
          <a:p>
            <a:r>
              <a:rPr lang="en-GB" dirty="0"/>
              <a:t>Group Work</a:t>
            </a:r>
          </a:p>
        </p:txBody>
      </p:sp>
      <p:sp>
        <p:nvSpPr>
          <p:cNvPr id="3" name="Content Placeholder 2">
            <a:extLst>
              <a:ext uri="{FF2B5EF4-FFF2-40B4-BE49-F238E27FC236}">
                <a16:creationId xmlns:a16="http://schemas.microsoft.com/office/drawing/2014/main" id="{CDDFEF24-2003-42C5-AAFC-A800365E9A7E}"/>
              </a:ext>
            </a:extLst>
          </p:cNvPr>
          <p:cNvSpPr>
            <a:spLocks noGrp="1"/>
          </p:cNvSpPr>
          <p:nvPr>
            <p:ph idx="1"/>
          </p:nvPr>
        </p:nvSpPr>
        <p:spPr>
          <a:xfrm>
            <a:off x="457200" y="1268760"/>
            <a:ext cx="8229600" cy="4248473"/>
          </a:xfrm>
        </p:spPr>
        <p:txBody>
          <a:bodyPr/>
          <a:lstStyle/>
          <a:p>
            <a:r>
              <a:rPr lang="en-GB" dirty="0"/>
              <a:t>In groups of four, you are required to watch this video and answer the following question: “If you were an investor, would you have liked this pitch?” Specifically explain what you liked or disliked about this pitch.</a:t>
            </a:r>
          </a:p>
          <a:p>
            <a:r>
              <a:rPr lang="en-US" altLang="en-US" dirty="0">
                <a:hlinkClick r:id="rId3"/>
              </a:rPr>
              <a:t>https://www.youtube.com/watch?v=Odx8NV6dX0Q</a:t>
            </a:r>
          </a:p>
        </p:txBody>
      </p:sp>
      <p:sp>
        <p:nvSpPr>
          <p:cNvPr id="4" name="Date Placeholder 3">
            <a:extLst>
              <a:ext uri="{FF2B5EF4-FFF2-40B4-BE49-F238E27FC236}">
                <a16:creationId xmlns:a16="http://schemas.microsoft.com/office/drawing/2014/main" id="{C983EF50-E448-4359-B357-A9ECBFF16DC8}"/>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2318148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C4C11-75DF-450F-8539-51E819281E08}"/>
              </a:ext>
            </a:extLst>
          </p:cNvPr>
          <p:cNvSpPr>
            <a:spLocks noGrp="1"/>
          </p:cNvSpPr>
          <p:nvPr>
            <p:ph type="title"/>
          </p:nvPr>
        </p:nvSpPr>
        <p:spPr>
          <a:xfrm>
            <a:off x="457200" y="114300"/>
            <a:ext cx="8229600" cy="650404"/>
          </a:xfrm>
        </p:spPr>
        <p:txBody>
          <a:bodyPr/>
          <a:lstStyle/>
          <a:p>
            <a:r>
              <a:rPr lang="en-GB" dirty="0"/>
              <a:t>Things to Note</a:t>
            </a:r>
          </a:p>
        </p:txBody>
      </p:sp>
      <p:sp>
        <p:nvSpPr>
          <p:cNvPr id="3" name="Content Placeholder 2">
            <a:extLst>
              <a:ext uri="{FF2B5EF4-FFF2-40B4-BE49-F238E27FC236}">
                <a16:creationId xmlns:a16="http://schemas.microsoft.com/office/drawing/2014/main" id="{D03B5BD0-7770-485B-884C-B8641F2016EA}"/>
              </a:ext>
            </a:extLst>
          </p:cNvPr>
          <p:cNvSpPr>
            <a:spLocks noGrp="1"/>
          </p:cNvSpPr>
          <p:nvPr>
            <p:ph idx="1"/>
          </p:nvPr>
        </p:nvSpPr>
        <p:spPr>
          <a:xfrm>
            <a:off x="107504" y="764704"/>
            <a:ext cx="8579296" cy="4752529"/>
          </a:xfrm>
        </p:spPr>
        <p:txBody>
          <a:bodyPr/>
          <a:lstStyle/>
          <a:p>
            <a:pPr marL="0" indent="0" algn="just">
              <a:buNone/>
            </a:pPr>
            <a:r>
              <a:rPr lang="en-GB" sz="2800" dirty="0"/>
              <a:t>When speaking, the audience is:</a:t>
            </a:r>
          </a:p>
          <a:p>
            <a:pPr algn="just"/>
            <a:r>
              <a:rPr lang="en-GB" sz="2800" dirty="0"/>
              <a:t>Not only listening to your ideas but will be attracted to your pitch and respond to your demands due to the way you use your voice and your body during the presentation. </a:t>
            </a:r>
          </a:p>
          <a:p>
            <a:pPr marL="0" indent="0" algn="just">
              <a:buNone/>
            </a:pPr>
            <a:endParaRPr lang="en-GB" sz="2800" dirty="0"/>
          </a:p>
          <a:p>
            <a:pPr algn="just"/>
            <a:r>
              <a:rPr lang="en-GB" sz="2800" dirty="0"/>
              <a:t>In retrospect, a well written presentation is not sufficient, you need to deliver it in a lively and interesting manner. </a:t>
            </a:r>
          </a:p>
        </p:txBody>
      </p:sp>
      <p:sp>
        <p:nvSpPr>
          <p:cNvPr id="4" name="Date Placeholder 3">
            <a:extLst>
              <a:ext uri="{FF2B5EF4-FFF2-40B4-BE49-F238E27FC236}">
                <a16:creationId xmlns:a16="http://schemas.microsoft.com/office/drawing/2014/main" id="{DBE25A49-2406-4B65-8A04-E7A1D64B73C2}"/>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1173819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C758E-45A6-49DB-97F5-F678D4A84FD0}"/>
              </a:ext>
            </a:extLst>
          </p:cNvPr>
          <p:cNvSpPr>
            <a:spLocks noGrp="1"/>
          </p:cNvSpPr>
          <p:nvPr>
            <p:ph type="title"/>
          </p:nvPr>
        </p:nvSpPr>
        <p:spPr>
          <a:xfrm>
            <a:off x="457200" y="-171400"/>
            <a:ext cx="8229600" cy="720080"/>
          </a:xfrm>
        </p:spPr>
        <p:txBody>
          <a:bodyPr/>
          <a:lstStyle/>
          <a:p>
            <a:br>
              <a:rPr lang="en-GB" dirty="0"/>
            </a:br>
            <a:r>
              <a:rPr lang="en-GB" dirty="0"/>
              <a:t>Verbal Communication</a:t>
            </a:r>
          </a:p>
        </p:txBody>
      </p:sp>
      <p:sp>
        <p:nvSpPr>
          <p:cNvPr id="3" name="Content Placeholder 2">
            <a:extLst>
              <a:ext uri="{FF2B5EF4-FFF2-40B4-BE49-F238E27FC236}">
                <a16:creationId xmlns:a16="http://schemas.microsoft.com/office/drawing/2014/main" id="{754CC08B-A863-4A33-A6CE-EA4B40F1E066}"/>
              </a:ext>
            </a:extLst>
          </p:cNvPr>
          <p:cNvSpPr>
            <a:spLocks noGrp="1"/>
          </p:cNvSpPr>
          <p:nvPr>
            <p:ph idx="1"/>
          </p:nvPr>
        </p:nvSpPr>
        <p:spPr>
          <a:xfrm>
            <a:off x="107504" y="476672"/>
            <a:ext cx="8928992" cy="5040561"/>
          </a:xfrm>
        </p:spPr>
        <p:txBody>
          <a:bodyPr/>
          <a:lstStyle/>
          <a:p>
            <a:pPr algn="just"/>
            <a:endParaRPr lang="en-GB" dirty="0"/>
          </a:p>
          <a:p>
            <a:pPr algn="just"/>
            <a:r>
              <a:rPr lang="en-GB" sz="2800" dirty="0"/>
              <a:t>The message is transmitted through the usage of words. </a:t>
            </a:r>
          </a:p>
          <a:p>
            <a:pPr algn="just"/>
            <a:r>
              <a:rPr lang="en-GB" sz="2800" dirty="0"/>
              <a:t>The audience also tries to read the facial expression of the presenter. </a:t>
            </a:r>
          </a:p>
          <a:p>
            <a:pPr algn="just"/>
            <a:r>
              <a:rPr lang="en-GB" sz="2800" dirty="0"/>
              <a:t>It is important to use very simple language, be polite and soft in your tone, sincere, brief and concise. </a:t>
            </a:r>
          </a:p>
          <a:p>
            <a:pPr algn="just"/>
            <a:r>
              <a:rPr lang="en-GB" sz="2800" dirty="0"/>
              <a:t> It is more personal, fast, and an opportunity for interaction and feedback</a:t>
            </a:r>
            <a:r>
              <a:rPr lang="en-GB" dirty="0"/>
              <a:t>.</a:t>
            </a:r>
          </a:p>
        </p:txBody>
      </p:sp>
      <p:sp>
        <p:nvSpPr>
          <p:cNvPr id="4" name="Date Placeholder 3">
            <a:extLst>
              <a:ext uri="{FF2B5EF4-FFF2-40B4-BE49-F238E27FC236}">
                <a16:creationId xmlns:a16="http://schemas.microsoft.com/office/drawing/2014/main" id="{E9DD716D-34BD-4A2F-A2E7-FC14DDB6F1DA}"/>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3243351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A06D0-79B7-42EE-A383-B9F540D6E0E0}"/>
              </a:ext>
            </a:extLst>
          </p:cNvPr>
          <p:cNvSpPr>
            <a:spLocks noGrp="1"/>
          </p:cNvSpPr>
          <p:nvPr>
            <p:ph type="title"/>
          </p:nvPr>
        </p:nvSpPr>
        <p:spPr>
          <a:xfrm>
            <a:off x="-180527" y="31750"/>
            <a:ext cx="8867328" cy="660946"/>
          </a:xfrm>
        </p:spPr>
        <p:txBody>
          <a:bodyPr/>
          <a:lstStyle/>
          <a:p>
            <a:br>
              <a:rPr lang="en-GB" dirty="0"/>
            </a:br>
            <a:r>
              <a:rPr lang="en-GB" dirty="0"/>
              <a:t>Non-Verbal Communication</a:t>
            </a:r>
          </a:p>
        </p:txBody>
      </p:sp>
      <p:sp>
        <p:nvSpPr>
          <p:cNvPr id="3" name="Content Placeholder 2">
            <a:extLst>
              <a:ext uri="{FF2B5EF4-FFF2-40B4-BE49-F238E27FC236}">
                <a16:creationId xmlns:a16="http://schemas.microsoft.com/office/drawing/2014/main" id="{42101CF2-30A1-47A6-8959-80B043BBBFAD}"/>
              </a:ext>
            </a:extLst>
          </p:cNvPr>
          <p:cNvSpPr>
            <a:spLocks noGrp="1"/>
          </p:cNvSpPr>
          <p:nvPr>
            <p:ph idx="1"/>
          </p:nvPr>
        </p:nvSpPr>
        <p:spPr>
          <a:xfrm>
            <a:off x="0" y="620688"/>
            <a:ext cx="9036496" cy="4968552"/>
          </a:xfrm>
        </p:spPr>
        <p:txBody>
          <a:bodyPr/>
          <a:lstStyle/>
          <a:p>
            <a:pPr algn="just"/>
            <a:endParaRPr lang="en-GB" sz="2800" dirty="0"/>
          </a:p>
          <a:p>
            <a:pPr algn="just"/>
            <a:r>
              <a:rPr lang="en-GB" sz="2800" dirty="0"/>
              <a:t>Includes all unspoken messages (gesture, posture, body language, voice, body movement, eye contact, touch, etc). </a:t>
            </a:r>
          </a:p>
          <a:p>
            <a:pPr algn="just"/>
            <a:r>
              <a:rPr lang="en-GB" sz="2800" dirty="0"/>
              <a:t>It could be intentional or unintentional but during a presentation, you must understand the messages you are passing across through non-verbal communication. </a:t>
            </a:r>
          </a:p>
          <a:p>
            <a:pPr algn="just"/>
            <a:r>
              <a:rPr lang="en-GB" sz="2800" dirty="0"/>
              <a:t>They normally comes from the stimuli often produced from the thoughts that flows out of our minds during the presentation. </a:t>
            </a:r>
          </a:p>
        </p:txBody>
      </p:sp>
      <p:sp>
        <p:nvSpPr>
          <p:cNvPr id="4" name="Date Placeholder 3">
            <a:extLst>
              <a:ext uri="{FF2B5EF4-FFF2-40B4-BE49-F238E27FC236}">
                <a16:creationId xmlns:a16="http://schemas.microsoft.com/office/drawing/2014/main" id="{84A6EF98-DFF8-43B8-A641-3CFD14B721BE}"/>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2265352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A6E8-A87D-407D-B7DE-7E6ABE7BDEDB}"/>
              </a:ext>
            </a:extLst>
          </p:cNvPr>
          <p:cNvSpPr>
            <a:spLocks noGrp="1"/>
          </p:cNvSpPr>
          <p:nvPr>
            <p:ph type="title"/>
          </p:nvPr>
        </p:nvSpPr>
        <p:spPr>
          <a:xfrm>
            <a:off x="457200" y="114300"/>
            <a:ext cx="8229600" cy="542009"/>
          </a:xfrm>
        </p:spPr>
        <p:txBody>
          <a:bodyPr/>
          <a:lstStyle/>
          <a:p>
            <a:br>
              <a:rPr lang="en-GB" dirty="0"/>
            </a:br>
            <a:r>
              <a:rPr lang="en-GB" dirty="0"/>
              <a:t>Some Skills - Practice</a:t>
            </a:r>
          </a:p>
        </p:txBody>
      </p:sp>
      <p:sp>
        <p:nvSpPr>
          <p:cNvPr id="3" name="Content Placeholder 2">
            <a:extLst>
              <a:ext uri="{FF2B5EF4-FFF2-40B4-BE49-F238E27FC236}">
                <a16:creationId xmlns:a16="http://schemas.microsoft.com/office/drawing/2014/main" id="{57B4E664-5150-4587-BF78-30114CB2799F}"/>
              </a:ext>
            </a:extLst>
          </p:cNvPr>
          <p:cNvSpPr>
            <a:spLocks noGrp="1"/>
          </p:cNvSpPr>
          <p:nvPr>
            <p:ph idx="1"/>
          </p:nvPr>
        </p:nvSpPr>
        <p:spPr>
          <a:xfrm>
            <a:off x="107504" y="620688"/>
            <a:ext cx="8856984" cy="4896545"/>
          </a:xfrm>
        </p:spPr>
        <p:txBody>
          <a:bodyPr/>
          <a:lstStyle/>
          <a:p>
            <a:pPr algn="just"/>
            <a:endParaRPr lang="en-GB" sz="2800" dirty="0"/>
          </a:p>
          <a:p>
            <a:pPr algn="just"/>
            <a:r>
              <a:rPr lang="en-GB" sz="2800" dirty="0"/>
              <a:t>One way to inspire the confidence and trust of your audience is to practice speaking to them. </a:t>
            </a:r>
          </a:p>
          <a:p>
            <a:pPr algn="just"/>
            <a:endParaRPr lang="en-GB" sz="2800" dirty="0"/>
          </a:p>
          <a:p>
            <a:pPr algn="just"/>
            <a:r>
              <a:rPr lang="en-GB" sz="2800" dirty="0"/>
              <a:t>Try to familiarise yourself with the words and phrases in your presentation, tape it and play around with the different volumes to ascertain how your voice will feel to them, listen to your arguments and reflect on them from the audiences perspective, etc.</a:t>
            </a:r>
          </a:p>
          <a:p>
            <a:pPr algn="just"/>
            <a:r>
              <a:rPr lang="en-GB" sz="2800" dirty="0"/>
              <a:t>All these will help you with the actual delivery.  </a:t>
            </a:r>
          </a:p>
        </p:txBody>
      </p:sp>
      <p:sp>
        <p:nvSpPr>
          <p:cNvPr id="4" name="Date Placeholder 3">
            <a:extLst>
              <a:ext uri="{FF2B5EF4-FFF2-40B4-BE49-F238E27FC236}">
                <a16:creationId xmlns:a16="http://schemas.microsoft.com/office/drawing/2014/main" id="{589A4EC3-FED8-4CAC-A963-D4313A1CB7B6}"/>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2478907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9CCCE-0813-41C9-8348-04CD834F6B95}"/>
              </a:ext>
            </a:extLst>
          </p:cNvPr>
          <p:cNvSpPr>
            <a:spLocks noGrp="1"/>
          </p:cNvSpPr>
          <p:nvPr>
            <p:ph type="title"/>
          </p:nvPr>
        </p:nvSpPr>
        <p:spPr/>
        <p:txBody>
          <a:bodyPr/>
          <a:lstStyle/>
          <a:p>
            <a:r>
              <a:rPr lang="en-GB" dirty="0"/>
              <a:t>Some Skills - Practice</a:t>
            </a:r>
          </a:p>
        </p:txBody>
      </p:sp>
      <p:sp>
        <p:nvSpPr>
          <p:cNvPr id="3" name="Content Placeholder 2">
            <a:extLst>
              <a:ext uri="{FF2B5EF4-FFF2-40B4-BE49-F238E27FC236}">
                <a16:creationId xmlns:a16="http://schemas.microsoft.com/office/drawing/2014/main" id="{E7EC792E-277D-4F69-AAC4-7C9B8DAB3226}"/>
              </a:ext>
            </a:extLst>
          </p:cNvPr>
          <p:cNvSpPr>
            <a:spLocks noGrp="1"/>
          </p:cNvSpPr>
          <p:nvPr>
            <p:ph idx="1"/>
          </p:nvPr>
        </p:nvSpPr>
        <p:spPr/>
        <p:txBody>
          <a:bodyPr/>
          <a:lstStyle/>
          <a:p>
            <a:pPr marL="0" indent="0" algn="just">
              <a:buNone/>
            </a:pPr>
            <a:r>
              <a:rPr lang="en-GB" dirty="0"/>
              <a:t>Avoid reading from your slides because: </a:t>
            </a:r>
          </a:p>
          <a:p>
            <a:pPr algn="just"/>
            <a:r>
              <a:rPr lang="en-GB" dirty="0"/>
              <a:t>One will loose contact with the audience, </a:t>
            </a:r>
          </a:p>
          <a:p>
            <a:pPr algn="just"/>
            <a:r>
              <a:rPr lang="en-GB" dirty="0"/>
              <a:t>It removes energy from the presentation, etc.</a:t>
            </a:r>
          </a:p>
          <a:p>
            <a:pPr algn="just"/>
            <a:r>
              <a:rPr lang="en-GB" dirty="0"/>
              <a:t>Reading tend to focus your thoughts on the contents of your notes rather than the actual presentation. </a:t>
            </a:r>
          </a:p>
          <a:p>
            <a:pPr algn="just"/>
            <a:endParaRPr lang="en-GB" dirty="0"/>
          </a:p>
        </p:txBody>
      </p:sp>
      <p:sp>
        <p:nvSpPr>
          <p:cNvPr id="4" name="Date Placeholder 3">
            <a:extLst>
              <a:ext uri="{FF2B5EF4-FFF2-40B4-BE49-F238E27FC236}">
                <a16:creationId xmlns:a16="http://schemas.microsoft.com/office/drawing/2014/main" id="{93F8CD46-6D17-4FB8-9C27-B110DFC7847C}"/>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505533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18DDA-AABD-4564-A47D-D6A56C6ECC69}"/>
              </a:ext>
            </a:extLst>
          </p:cNvPr>
          <p:cNvSpPr>
            <a:spLocks noGrp="1"/>
          </p:cNvSpPr>
          <p:nvPr>
            <p:ph type="title"/>
          </p:nvPr>
        </p:nvSpPr>
        <p:spPr>
          <a:xfrm>
            <a:off x="250825" y="114300"/>
            <a:ext cx="8641655" cy="1082452"/>
          </a:xfrm>
        </p:spPr>
        <p:txBody>
          <a:bodyPr/>
          <a:lstStyle/>
          <a:p>
            <a:r>
              <a:rPr lang="en-GB" dirty="0"/>
              <a:t>Some Skills – Be assertive and not aggressive.</a:t>
            </a:r>
          </a:p>
        </p:txBody>
      </p:sp>
      <p:sp>
        <p:nvSpPr>
          <p:cNvPr id="3" name="Content Placeholder 2">
            <a:extLst>
              <a:ext uri="{FF2B5EF4-FFF2-40B4-BE49-F238E27FC236}">
                <a16:creationId xmlns:a16="http://schemas.microsoft.com/office/drawing/2014/main" id="{47A12E82-9E5A-4CE6-83C7-A715E6B3EDB0}"/>
              </a:ext>
            </a:extLst>
          </p:cNvPr>
          <p:cNvSpPr>
            <a:spLocks noGrp="1"/>
          </p:cNvSpPr>
          <p:nvPr>
            <p:ph idx="1"/>
          </p:nvPr>
        </p:nvSpPr>
        <p:spPr>
          <a:xfrm>
            <a:off x="107504" y="1417638"/>
            <a:ext cx="8784976" cy="4099595"/>
          </a:xfrm>
        </p:spPr>
        <p:txBody>
          <a:bodyPr/>
          <a:lstStyle/>
          <a:p>
            <a:pPr algn="just"/>
            <a:r>
              <a:rPr lang="en-GB" dirty="0"/>
              <a:t>You must strive to appear confident to the audience. </a:t>
            </a:r>
          </a:p>
          <a:p>
            <a:pPr algn="just"/>
            <a:r>
              <a:rPr lang="en-GB" dirty="0"/>
              <a:t>Your posture might create a different mood and some moods may reflect a lack of confidence and understanding. </a:t>
            </a:r>
          </a:p>
          <a:p>
            <a:pPr algn="just"/>
            <a:r>
              <a:rPr lang="en-GB" dirty="0"/>
              <a:t>Do not be afraid to ask for quietness from the audience or wait before starting the presentation if the situation is not right. </a:t>
            </a:r>
          </a:p>
        </p:txBody>
      </p:sp>
      <p:sp>
        <p:nvSpPr>
          <p:cNvPr id="4" name="Date Placeholder 3">
            <a:extLst>
              <a:ext uri="{FF2B5EF4-FFF2-40B4-BE49-F238E27FC236}">
                <a16:creationId xmlns:a16="http://schemas.microsoft.com/office/drawing/2014/main" id="{FD8B2720-9C5E-474A-917F-281BBC895A08}"/>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260379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A1C5B-8572-4EAC-A3F4-51BFABDE62D7}"/>
              </a:ext>
            </a:extLst>
          </p:cNvPr>
          <p:cNvSpPr>
            <a:spLocks noGrp="1"/>
          </p:cNvSpPr>
          <p:nvPr>
            <p:ph type="title"/>
          </p:nvPr>
        </p:nvSpPr>
        <p:spPr>
          <a:xfrm>
            <a:off x="0" y="274638"/>
            <a:ext cx="8964487" cy="706090"/>
          </a:xfrm>
        </p:spPr>
        <p:txBody>
          <a:bodyPr/>
          <a:lstStyle/>
          <a:p>
            <a:r>
              <a:rPr lang="en-GB" sz="3200" b="1" dirty="0"/>
              <a:t>Establish Contact with the Audience</a:t>
            </a:r>
            <a:r>
              <a:rPr lang="en-GB" b="1" dirty="0"/>
              <a:t> </a:t>
            </a:r>
          </a:p>
        </p:txBody>
      </p:sp>
      <p:sp>
        <p:nvSpPr>
          <p:cNvPr id="3" name="Content Placeholder 2">
            <a:extLst>
              <a:ext uri="{FF2B5EF4-FFF2-40B4-BE49-F238E27FC236}">
                <a16:creationId xmlns:a16="http://schemas.microsoft.com/office/drawing/2014/main" id="{4DCBFFA4-10D2-4012-9661-2D14A542894B}"/>
              </a:ext>
            </a:extLst>
          </p:cNvPr>
          <p:cNvSpPr>
            <a:spLocks noGrp="1"/>
          </p:cNvSpPr>
          <p:nvPr>
            <p:ph idx="1"/>
          </p:nvPr>
        </p:nvSpPr>
        <p:spPr>
          <a:xfrm>
            <a:off x="250825" y="980728"/>
            <a:ext cx="8569647" cy="4536505"/>
          </a:xfrm>
        </p:spPr>
        <p:txBody>
          <a:bodyPr/>
          <a:lstStyle/>
          <a:p>
            <a:pPr algn="just"/>
            <a:r>
              <a:rPr lang="en-GB" sz="2800" dirty="0"/>
              <a:t>Try to make eye and other contact with the audience </a:t>
            </a:r>
          </a:p>
          <a:p>
            <a:pPr algn="just"/>
            <a:r>
              <a:rPr lang="en-GB" sz="2800" dirty="0"/>
              <a:t>Your gestures should reflect your willingness to engage with them. </a:t>
            </a:r>
          </a:p>
          <a:p>
            <a:pPr marL="0" indent="0" algn="just">
              <a:buNone/>
            </a:pPr>
            <a:endParaRPr lang="en-GB" sz="2800" dirty="0"/>
          </a:p>
          <a:p>
            <a:pPr algn="just"/>
            <a:r>
              <a:rPr lang="en-GB" sz="2800" dirty="0"/>
              <a:t>Making contact gives them the confidence that you are actually interested in speaking to them. </a:t>
            </a:r>
          </a:p>
          <a:p>
            <a:pPr marL="0" indent="0" algn="just">
              <a:buNone/>
            </a:pPr>
            <a:endParaRPr lang="en-GB" sz="2800" dirty="0"/>
          </a:p>
          <a:p>
            <a:pPr algn="just"/>
            <a:r>
              <a:rPr lang="en-GB" sz="2800" dirty="0"/>
              <a:t>Making contacts will give the audience the impression that they are part of your presentation. </a:t>
            </a:r>
          </a:p>
        </p:txBody>
      </p:sp>
      <p:sp>
        <p:nvSpPr>
          <p:cNvPr id="4" name="Date Placeholder 3">
            <a:extLst>
              <a:ext uri="{FF2B5EF4-FFF2-40B4-BE49-F238E27FC236}">
                <a16:creationId xmlns:a16="http://schemas.microsoft.com/office/drawing/2014/main" id="{3410FCD6-65EC-4600-ABBC-12B51F644509}"/>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1904392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FF135-025F-493F-8AA6-16CDC3B4EC5A}"/>
              </a:ext>
            </a:extLst>
          </p:cNvPr>
          <p:cNvSpPr>
            <a:spLocks noGrp="1"/>
          </p:cNvSpPr>
          <p:nvPr>
            <p:ph type="title"/>
          </p:nvPr>
        </p:nvSpPr>
        <p:spPr>
          <a:xfrm>
            <a:off x="457200" y="114300"/>
            <a:ext cx="8229600" cy="866428"/>
          </a:xfrm>
        </p:spPr>
        <p:txBody>
          <a:bodyPr/>
          <a:lstStyle/>
          <a:p>
            <a:r>
              <a:rPr lang="en-GB" b="1" dirty="0"/>
              <a:t>How do you use your voice</a:t>
            </a:r>
            <a:r>
              <a:rPr lang="en-GB" dirty="0"/>
              <a:t>!</a:t>
            </a:r>
          </a:p>
        </p:txBody>
      </p:sp>
      <p:sp>
        <p:nvSpPr>
          <p:cNvPr id="3" name="Content Placeholder 2">
            <a:extLst>
              <a:ext uri="{FF2B5EF4-FFF2-40B4-BE49-F238E27FC236}">
                <a16:creationId xmlns:a16="http://schemas.microsoft.com/office/drawing/2014/main" id="{CE13C136-7915-4616-B120-27C433F923F8}"/>
              </a:ext>
            </a:extLst>
          </p:cNvPr>
          <p:cNvSpPr>
            <a:spLocks noGrp="1"/>
          </p:cNvSpPr>
          <p:nvPr>
            <p:ph idx="1"/>
          </p:nvPr>
        </p:nvSpPr>
        <p:spPr>
          <a:xfrm>
            <a:off x="107504" y="980728"/>
            <a:ext cx="8784976" cy="4896544"/>
          </a:xfrm>
        </p:spPr>
        <p:txBody>
          <a:bodyPr/>
          <a:lstStyle/>
          <a:p>
            <a:pPr algn="just"/>
            <a:r>
              <a:rPr lang="en-GB" sz="3600" dirty="0"/>
              <a:t>You voice should only be loud enough for your audience to hear your message.</a:t>
            </a:r>
          </a:p>
          <a:p>
            <a:pPr algn="just"/>
            <a:r>
              <a:rPr lang="en-GB" sz="3600" dirty="0"/>
              <a:t>Speaking too loudly or too slowly may not help you communicate your ideas.</a:t>
            </a:r>
          </a:p>
          <a:p>
            <a:pPr algn="just"/>
            <a:r>
              <a:rPr lang="en-GB" sz="3600" dirty="0"/>
              <a:t>You may decide to raise or lower your voice for emphasis. </a:t>
            </a:r>
          </a:p>
        </p:txBody>
      </p:sp>
      <p:sp>
        <p:nvSpPr>
          <p:cNvPr id="4" name="Date Placeholder 3">
            <a:extLst>
              <a:ext uri="{FF2B5EF4-FFF2-40B4-BE49-F238E27FC236}">
                <a16:creationId xmlns:a16="http://schemas.microsoft.com/office/drawing/2014/main" id="{8F72A637-3F89-4F3D-AFEF-758FF9F68C38}"/>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3097416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23E4-E926-4EC5-A8A0-1A828DB96E37}"/>
              </a:ext>
            </a:extLst>
          </p:cNvPr>
          <p:cNvSpPr>
            <a:spLocks noGrp="1"/>
          </p:cNvSpPr>
          <p:nvPr>
            <p:ph type="title"/>
          </p:nvPr>
        </p:nvSpPr>
        <p:spPr>
          <a:xfrm>
            <a:off x="457200" y="114300"/>
            <a:ext cx="8229600" cy="794420"/>
          </a:xfrm>
        </p:spPr>
        <p:txBody>
          <a:bodyPr/>
          <a:lstStyle/>
          <a:p>
            <a:r>
              <a:rPr lang="en-GB" dirty="0"/>
              <a:t>How to use your voice!</a:t>
            </a:r>
          </a:p>
        </p:txBody>
      </p:sp>
      <p:sp>
        <p:nvSpPr>
          <p:cNvPr id="3" name="Content Placeholder 2">
            <a:extLst>
              <a:ext uri="{FF2B5EF4-FFF2-40B4-BE49-F238E27FC236}">
                <a16:creationId xmlns:a16="http://schemas.microsoft.com/office/drawing/2014/main" id="{5937BDFF-3DCB-4CBB-AA05-877CB5B0D4E9}"/>
              </a:ext>
            </a:extLst>
          </p:cNvPr>
          <p:cNvSpPr>
            <a:spLocks noGrp="1"/>
          </p:cNvSpPr>
          <p:nvPr>
            <p:ph idx="1"/>
          </p:nvPr>
        </p:nvSpPr>
        <p:spPr>
          <a:xfrm>
            <a:off x="107504" y="836712"/>
            <a:ext cx="8784976" cy="4680521"/>
          </a:xfrm>
        </p:spPr>
        <p:txBody>
          <a:bodyPr/>
          <a:lstStyle/>
          <a:p>
            <a:pPr algn="just"/>
            <a:r>
              <a:rPr lang="en-GB" sz="2800" dirty="0"/>
              <a:t>For example, people tend to speak more loudly when giving instructions and slowly when apologising</a:t>
            </a:r>
          </a:p>
          <a:p>
            <a:pPr algn="just"/>
            <a:r>
              <a:rPr lang="en-GB" sz="2800" dirty="0"/>
              <a:t>Your presentation tone should reflect the messages you are trying to communicate.</a:t>
            </a:r>
          </a:p>
          <a:p>
            <a:pPr algn="just"/>
            <a:endParaRPr lang="en-GB" sz="2800" dirty="0"/>
          </a:p>
          <a:p>
            <a:pPr algn="just"/>
            <a:r>
              <a:rPr lang="en-GB" sz="2800" dirty="0"/>
              <a:t>The speed in which you are delivering your messages must be easy to follow. </a:t>
            </a:r>
          </a:p>
          <a:p>
            <a:pPr algn="just"/>
            <a:r>
              <a:rPr lang="en-GB" sz="2800" dirty="0"/>
              <a:t>You can change the pace depending on the message you are trying to pass across and to manage your time wisely. </a:t>
            </a:r>
          </a:p>
        </p:txBody>
      </p:sp>
      <p:sp>
        <p:nvSpPr>
          <p:cNvPr id="4" name="Date Placeholder 3">
            <a:extLst>
              <a:ext uri="{FF2B5EF4-FFF2-40B4-BE49-F238E27FC236}">
                <a16:creationId xmlns:a16="http://schemas.microsoft.com/office/drawing/2014/main" id="{3B7E5FA2-B8C1-4E4D-83F0-58172CA78D61}"/>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3490166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568B3-98D4-40B3-A015-FFABBB0FAC44}"/>
              </a:ext>
            </a:extLst>
          </p:cNvPr>
          <p:cNvSpPr>
            <a:spLocks noGrp="1"/>
          </p:cNvSpPr>
          <p:nvPr>
            <p:ph type="title"/>
          </p:nvPr>
        </p:nvSpPr>
        <p:spPr>
          <a:xfrm>
            <a:off x="457200" y="114300"/>
            <a:ext cx="8229600" cy="866428"/>
          </a:xfrm>
        </p:spPr>
        <p:txBody>
          <a:bodyPr/>
          <a:lstStyle/>
          <a:p>
            <a:r>
              <a:rPr lang="en-GB" dirty="0"/>
              <a:t>Other things to note.</a:t>
            </a:r>
          </a:p>
        </p:txBody>
      </p:sp>
      <p:sp>
        <p:nvSpPr>
          <p:cNvPr id="3" name="Content Placeholder 2">
            <a:extLst>
              <a:ext uri="{FF2B5EF4-FFF2-40B4-BE49-F238E27FC236}">
                <a16:creationId xmlns:a16="http://schemas.microsoft.com/office/drawing/2014/main" id="{5CAF5B43-610B-4502-AEE8-66A78F22085A}"/>
              </a:ext>
            </a:extLst>
          </p:cNvPr>
          <p:cNvSpPr>
            <a:spLocks noGrp="1"/>
          </p:cNvSpPr>
          <p:nvPr>
            <p:ph idx="1"/>
          </p:nvPr>
        </p:nvSpPr>
        <p:spPr>
          <a:xfrm>
            <a:off x="457200" y="980728"/>
            <a:ext cx="8229600" cy="4536505"/>
          </a:xfrm>
        </p:spPr>
        <p:txBody>
          <a:bodyPr/>
          <a:lstStyle/>
          <a:p>
            <a:pPr algn="just"/>
            <a:r>
              <a:rPr lang="en-GB" dirty="0"/>
              <a:t>Breathe – If you are anxious while doing your presentation, you will find yourself breathing fast. This can affect the quality of your voice. Be conscious to slow your breathing before and during your presentation. </a:t>
            </a:r>
          </a:p>
          <a:p>
            <a:pPr algn="just"/>
            <a:r>
              <a:rPr lang="en-GB" dirty="0"/>
              <a:t>Control your breathing in the course of your presentation and try not to be too anxious. </a:t>
            </a:r>
          </a:p>
        </p:txBody>
      </p:sp>
      <p:sp>
        <p:nvSpPr>
          <p:cNvPr id="4" name="Date Placeholder 3">
            <a:extLst>
              <a:ext uri="{FF2B5EF4-FFF2-40B4-BE49-F238E27FC236}">
                <a16:creationId xmlns:a16="http://schemas.microsoft.com/office/drawing/2014/main" id="{294F682F-B8D1-4C12-B528-006E94EF3645}"/>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42032262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2DFC5-339C-4023-A0AD-34E3331AF9A6}"/>
              </a:ext>
            </a:extLst>
          </p:cNvPr>
          <p:cNvSpPr>
            <a:spLocks noGrp="1"/>
          </p:cNvSpPr>
          <p:nvPr>
            <p:ph type="title"/>
          </p:nvPr>
        </p:nvSpPr>
        <p:spPr>
          <a:xfrm>
            <a:off x="457200" y="31750"/>
            <a:ext cx="8229600" cy="732954"/>
          </a:xfrm>
        </p:spPr>
        <p:txBody>
          <a:bodyPr/>
          <a:lstStyle/>
          <a:p>
            <a:r>
              <a:rPr lang="en-GB" dirty="0"/>
              <a:t>Other things to note.</a:t>
            </a:r>
          </a:p>
        </p:txBody>
      </p:sp>
      <p:sp>
        <p:nvSpPr>
          <p:cNvPr id="3" name="Content Placeholder 2">
            <a:extLst>
              <a:ext uri="{FF2B5EF4-FFF2-40B4-BE49-F238E27FC236}">
                <a16:creationId xmlns:a16="http://schemas.microsoft.com/office/drawing/2014/main" id="{F4080612-78BF-46CF-93C5-DEBC7E10090E}"/>
              </a:ext>
            </a:extLst>
          </p:cNvPr>
          <p:cNvSpPr>
            <a:spLocks noGrp="1"/>
          </p:cNvSpPr>
          <p:nvPr>
            <p:ph idx="1"/>
          </p:nvPr>
        </p:nvSpPr>
        <p:spPr>
          <a:xfrm>
            <a:off x="107504" y="692696"/>
            <a:ext cx="8856984" cy="5112568"/>
          </a:xfrm>
        </p:spPr>
        <p:txBody>
          <a:bodyPr/>
          <a:lstStyle/>
          <a:p>
            <a:pPr marL="0" indent="0" algn="just">
              <a:buNone/>
            </a:pPr>
            <a:endParaRPr lang="en-GB" sz="2800" dirty="0"/>
          </a:p>
          <a:p>
            <a:pPr algn="just"/>
            <a:r>
              <a:rPr lang="en-GB" sz="2800" dirty="0"/>
              <a:t>You can have drinks to quench your thirst (especially if you will be speaking for a long period).</a:t>
            </a:r>
          </a:p>
          <a:p>
            <a:pPr algn="just"/>
            <a:endParaRPr lang="en-GB" sz="2800" dirty="0"/>
          </a:p>
          <a:p>
            <a:pPr algn="just"/>
            <a:r>
              <a:rPr lang="en-GB" sz="2800" dirty="0"/>
              <a:t>Don’t drink ice cold water before a presentation as this may affect the quality of your voice because your throat will be constricted. </a:t>
            </a:r>
          </a:p>
          <a:p>
            <a:pPr algn="just"/>
            <a:endParaRPr lang="en-GB" sz="2800" dirty="0"/>
          </a:p>
          <a:p>
            <a:pPr algn="just"/>
            <a:r>
              <a:rPr lang="en-GB" sz="2800" dirty="0"/>
              <a:t>If you want to use humour during your presentation, use it only when it will work for your favour and is appropriate to use it. </a:t>
            </a:r>
          </a:p>
        </p:txBody>
      </p:sp>
      <p:sp>
        <p:nvSpPr>
          <p:cNvPr id="4" name="Date Placeholder 3">
            <a:extLst>
              <a:ext uri="{FF2B5EF4-FFF2-40B4-BE49-F238E27FC236}">
                <a16:creationId xmlns:a16="http://schemas.microsoft.com/office/drawing/2014/main" id="{4B791305-1591-4A01-AB06-3135AD0C3AC7}"/>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841220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157D4-004E-4F03-AA60-4B3675EBF832}"/>
              </a:ext>
            </a:extLst>
          </p:cNvPr>
          <p:cNvSpPr>
            <a:spLocks noGrp="1"/>
          </p:cNvSpPr>
          <p:nvPr>
            <p:ph type="title"/>
          </p:nvPr>
        </p:nvSpPr>
        <p:spPr/>
        <p:txBody>
          <a:bodyPr/>
          <a:lstStyle/>
          <a:p>
            <a:r>
              <a:rPr lang="en-GB" dirty="0"/>
              <a:t>Other things to note.</a:t>
            </a:r>
          </a:p>
        </p:txBody>
      </p:sp>
      <p:sp>
        <p:nvSpPr>
          <p:cNvPr id="3" name="Content Placeholder 2">
            <a:extLst>
              <a:ext uri="{FF2B5EF4-FFF2-40B4-BE49-F238E27FC236}">
                <a16:creationId xmlns:a16="http://schemas.microsoft.com/office/drawing/2014/main" id="{8CDF3013-AA3F-4877-8E12-C392A5E4526E}"/>
              </a:ext>
            </a:extLst>
          </p:cNvPr>
          <p:cNvSpPr>
            <a:spLocks noGrp="1"/>
          </p:cNvSpPr>
          <p:nvPr>
            <p:ph idx="1"/>
          </p:nvPr>
        </p:nvSpPr>
        <p:spPr/>
        <p:txBody>
          <a:bodyPr/>
          <a:lstStyle/>
          <a:p>
            <a:pPr algn="just"/>
            <a:r>
              <a:rPr lang="en-GB" dirty="0"/>
              <a:t>Be yourself and do not try to perform like an actor whose presentation skills you have carefully mastered.</a:t>
            </a:r>
          </a:p>
          <a:p>
            <a:pPr algn="just"/>
            <a:endParaRPr lang="en-GB" dirty="0"/>
          </a:p>
          <a:p>
            <a:pPr algn="just"/>
            <a:r>
              <a:rPr lang="en-GB" dirty="0"/>
              <a:t>Do not behave in ways that may put off your audience. </a:t>
            </a:r>
          </a:p>
        </p:txBody>
      </p:sp>
      <p:sp>
        <p:nvSpPr>
          <p:cNvPr id="4" name="Date Placeholder 3">
            <a:extLst>
              <a:ext uri="{FF2B5EF4-FFF2-40B4-BE49-F238E27FC236}">
                <a16:creationId xmlns:a16="http://schemas.microsoft.com/office/drawing/2014/main" id="{F7F37689-A491-4897-9778-D8B742BF2E51}"/>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2856454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24405-EC05-9246-1A29-92C8CB0F2259}"/>
              </a:ext>
            </a:extLst>
          </p:cNvPr>
          <p:cNvSpPr>
            <a:spLocks noGrp="1"/>
          </p:cNvSpPr>
          <p:nvPr>
            <p:ph type="title"/>
          </p:nvPr>
        </p:nvSpPr>
        <p:spPr/>
        <p:txBody>
          <a:bodyPr/>
          <a:lstStyle/>
          <a:p>
            <a:r>
              <a:rPr lang="en-GB" b="1" dirty="0"/>
              <a:t>Game: “Sell me this”</a:t>
            </a:r>
          </a:p>
        </p:txBody>
      </p:sp>
      <p:sp>
        <p:nvSpPr>
          <p:cNvPr id="3" name="Content Placeholder 2">
            <a:extLst>
              <a:ext uri="{FF2B5EF4-FFF2-40B4-BE49-F238E27FC236}">
                <a16:creationId xmlns:a16="http://schemas.microsoft.com/office/drawing/2014/main" id="{A8CCA3A4-8BF0-29BB-FA0F-DB11AC80E3E0}"/>
              </a:ext>
            </a:extLst>
          </p:cNvPr>
          <p:cNvSpPr>
            <a:spLocks noGrp="1"/>
          </p:cNvSpPr>
          <p:nvPr>
            <p:ph idx="1"/>
          </p:nvPr>
        </p:nvSpPr>
        <p:spPr/>
        <p:txBody>
          <a:bodyPr/>
          <a:lstStyle/>
          <a:p>
            <a:r>
              <a:rPr lang="en-GB" sz="2800" kern="100" dirty="0">
                <a:effectLst/>
                <a:latin typeface="Aptos" panose="020B0004020202020204" pitchFamily="34" charset="0"/>
                <a:ea typeface="Aptos" panose="020B0004020202020204" pitchFamily="34" charset="0"/>
                <a:cs typeface="Times New Roman" panose="02020603050405020304" pitchFamily="18" charset="0"/>
              </a:rPr>
              <a:t>Welcome to "Sell Me This," a fun and engaging game designed to enhance your public speaking skills! In this activity, you will be given a random item and tasked with "selling" it to your peers within 1 minute. The challenge? You'll have no planning time – you'll need to think on your feet and be as persuasive and creative as possible!</a:t>
            </a:r>
          </a:p>
          <a:p>
            <a:endParaRPr lang="en-GB" sz="2800" dirty="0"/>
          </a:p>
        </p:txBody>
      </p:sp>
      <p:sp>
        <p:nvSpPr>
          <p:cNvPr id="4" name="Date Placeholder 3">
            <a:extLst>
              <a:ext uri="{FF2B5EF4-FFF2-40B4-BE49-F238E27FC236}">
                <a16:creationId xmlns:a16="http://schemas.microsoft.com/office/drawing/2014/main" id="{A3074760-4351-15CE-5813-27257083CF7C}"/>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
        <p:nvSpPr>
          <p:cNvPr id="5" name="Footer Placeholder 4">
            <a:extLst>
              <a:ext uri="{FF2B5EF4-FFF2-40B4-BE49-F238E27FC236}">
                <a16:creationId xmlns:a16="http://schemas.microsoft.com/office/drawing/2014/main" id="{6BC21453-9D20-5E49-69C0-7905CA497100}"/>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131156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BFD75-A4C4-4B9E-BD88-4BC6BA018C3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84258E1-29E9-4F5F-B714-F427593A8113}"/>
              </a:ext>
            </a:extLst>
          </p:cNvPr>
          <p:cNvSpPr>
            <a:spLocks noGrp="1"/>
          </p:cNvSpPr>
          <p:nvPr>
            <p:ph idx="1"/>
          </p:nvPr>
        </p:nvSpPr>
        <p:spPr/>
        <p:txBody>
          <a:bodyPr/>
          <a:lstStyle/>
          <a:p>
            <a:endParaRPr lang="en-GB" dirty="0"/>
          </a:p>
          <a:p>
            <a:r>
              <a:rPr lang="en-GB" dirty="0">
                <a:hlinkClick r:id="rId2"/>
              </a:rPr>
              <a:t>https://www2.le.ac.uk/offices/ld/resources/presentations/delivering-presentation</a:t>
            </a:r>
            <a:endParaRPr lang="en-GB" dirty="0"/>
          </a:p>
          <a:p>
            <a:endParaRPr lang="en-GB" dirty="0"/>
          </a:p>
        </p:txBody>
      </p:sp>
      <p:sp>
        <p:nvSpPr>
          <p:cNvPr id="4" name="Date Placeholder 3">
            <a:extLst>
              <a:ext uri="{FF2B5EF4-FFF2-40B4-BE49-F238E27FC236}">
                <a16:creationId xmlns:a16="http://schemas.microsoft.com/office/drawing/2014/main" id="{5C2ECF82-F675-461F-854A-506FAAE619AE}"/>
              </a:ext>
            </a:extLst>
          </p:cNvPr>
          <p:cNvSpPr>
            <a:spLocks noGrp="1"/>
          </p:cNvSpPr>
          <p:nvPr>
            <p:ph type="dt" sz="half" idx="10"/>
          </p:nvPr>
        </p:nvSpPr>
        <p:spPr/>
        <p:txBody>
          <a:bodyPr/>
          <a:lstStyle/>
          <a:p>
            <a:pPr>
              <a:defRPr/>
            </a:pPr>
            <a:fld id="{F8B12291-102A-4261-ADE6-922B31463F4A}" type="datetime1">
              <a:rPr lang="en-GB" altLang="en-US" smtClean="0"/>
              <a:pPr>
                <a:defRPr/>
              </a:pPr>
              <a:t>23/11/2025</a:t>
            </a:fld>
            <a:endParaRPr lang="en-GB" altLang="en-US"/>
          </a:p>
        </p:txBody>
      </p:sp>
    </p:spTree>
    <p:extLst>
      <p:ext uri="{BB962C8B-B14F-4D97-AF65-F5344CB8AC3E}">
        <p14:creationId xmlns:p14="http://schemas.microsoft.com/office/powerpoint/2010/main" val="1670938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68313" y="188913"/>
            <a:ext cx="8229600" cy="1944687"/>
          </a:xfrm>
        </p:spPr>
        <p:txBody>
          <a:bodyPr/>
          <a:lstStyle/>
          <a:p>
            <a:r>
              <a:rPr lang="en-GB" altLang="en-US" dirty="0">
                <a:solidFill>
                  <a:srgbClr val="92D050"/>
                </a:solidFill>
              </a:rPr>
              <a:t>Thank you! </a:t>
            </a:r>
          </a:p>
        </p:txBody>
      </p:sp>
      <p:sp>
        <p:nvSpPr>
          <p:cNvPr id="24579" name="Content Placeholder 2"/>
          <p:cNvSpPr>
            <a:spLocks noGrp="1"/>
          </p:cNvSpPr>
          <p:nvPr>
            <p:ph idx="1"/>
          </p:nvPr>
        </p:nvSpPr>
        <p:spPr>
          <a:xfrm>
            <a:off x="323850" y="1484313"/>
            <a:ext cx="8229600" cy="4032250"/>
          </a:xfrm>
        </p:spPr>
        <p:txBody>
          <a:bodyPr/>
          <a:lstStyle/>
          <a:p>
            <a:pPr marL="0" indent="0" algn="ctr">
              <a:buFont typeface="Arial" pitchFamily="34" charset="0"/>
              <a:buNone/>
            </a:pPr>
            <a:endParaRPr lang="en-US" altLang="en-US" dirty="0"/>
          </a:p>
          <a:p>
            <a:pPr marL="0" indent="0" algn="ctr">
              <a:buNone/>
            </a:pPr>
            <a:endParaRPr lang="en-US" altLang="en-US" dirty="0"/>
          </a:p>
          <a:p>
            <a:pPr marL="0" indent="0" algn="ctr">
              <a:buFont typeface="Arial" pitchFamily="34" charset="0"/>
              <a:buNone/>
            </a:pPr>
            <a:endParaRPr lang="en-US" altLang="en-US" dirty="0"/>
          </a:p>
          <a:p>
            <a:pPr marL="0" indent="0" algn="ctr">
              <a:buFont typeface="Arial" pitchFamily="34" charset="0"/>
              <a:buNone/>
            </a:pPr>
            <a:r>
              <a:rPr lang="en-US" altLang="en-US" sz="4000" dirty="0">
                <a:solidFill>
                  <a:srgbClr val="FF0000"/>
                </a:solidFill>
              </a:rPr>
              <a:t>Any Question? </a:t>
            </a:r>
          </a:p>
        </p:txBody>
      </p:sp>
      <p:sp>
        <p:nvSpPr>
          <p:cNvPr id="4" name="Date Placeholder 3">
            <a:extLst>
              <a:ext uri="{FF2B5EF4-FFF2-40B4-BE49-F238E27FC236}">
                <a16:creationId xmlns:a16="http://schemas.microsoft.com/office/drawing/2014/main" id="{85CBE143-3E7F-4D04-924B-CDD50CB376B2}"/>
              </a:ext>
            </a:extLst>
          </p:cNvPr>
          <p:cNvSpPr>
            <a:spLocks noGrp="1"/>
          </p:cNvSpPr>
          <p:nvPr>
            <p:ph type="dt" sz="quarter" idx="10"/>
          </p:nvPr>
        </p:nvSpPr>
        <p:spPr/>
        <p:txBody>
          <a:bodyPr/>
          <a:lstStyle/>
          <a:p>
            <a:pPr>
              <a:defRPr/>
            </a:pPr>
            <a:fld id="{F9BD9932-A557-429D-8E76-A17DC0EA07FA}" type="datetime1">
              <a:rPr lang="en-GB" altLang="en-US" smtClean="0"/>
              <a:pPr>
                <a:defRPr/>
              </a:pPr>
              <a:t>23/11/2025</a:t>
            </a:fld>
            <a:endParaRPr lang="en-GB"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3369</TotalTime>
  <Words>989</Words>
  <Application>Microsoft Office PowerPoint</Application>
  <PresentationFormat>On-screen Show (4:3)</PresentationFormat>
  <Paragraphs>105</Paragraphs>
  <Slides>18</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Myriad Pro</vt:lpstr>
      <vt:lpstr>20140311PresentationUWTSDTemplate</vt:lpstr>
      <vt:lpstr>Topic </vt:lpstr>
      <vt:lpstr>Learning Outcome</vt:lpstr>
      <vt:lpstr>Group Work</vt:lpstr>
      <vt:lpstr>Things to Note</vt:lpstr>
      <vt:lpstr> Verbal Communication</vt:lpstr>
      <vt:lpstr> Non-Verbal Communication</vt:lpstr>
      <vt:lpstr> Some Skills - Practice</vt:lpstr>
      <vt:lpstr>Some Skills - Practice</vt:lpstr>
      <vt:lpstr>Some Skills – Be assertive and not aggressive.</vt:lpstr>
      <vt:lpstr>Establish Contact with the Audience </vt:lpstr>
      <vt:lpstr>How do you use your voice!</vt:lpstr>
      <vt:lpstr>How to use your voice!</vt:lpstr>
      <vt:lpstr>Other things to note.</vt:lpstr>
      <vt:lpstr>Other things to note.</vt:lpstr>
      <vt:lpstr>Other things to note.</vt:lpstr>
      <vt:lpstr>Game: “Sell me this”</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Skills</dc:title>
  <dc:creator>Balendran Kandasamy</dc:creator>
  <cp:lastModifiedBy>Chi Oham</cp:lastModifiedBy>
  <cp:revision>5</cp:revision>
  <cp:lastPrinted>2018-10-22T14:21:17Z</cp:lastPrinted>
  <dcterms:created xsi:type="dcterms:W3CDTF">2004-11-12T17:24:38Z</dcterms:created>
  <dcterms:modified xsi:type="dcterms:W3CDTF">2025-11-25T20:06:55Z</dcterms:modified>
</cp:coreProperties>
</file>