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1D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2" d="100"/>
          <a:sy n="92" d="100"/>
        </p:scale>
        <p:origin x="45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54BF602-0057-46EB-B97F-B0EAD5B6264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5081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909188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2867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926142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AD516-D067-44ED-B9D5-1FCEC54F7A1F}" type="datetimeFigureOut">
              <a:rPr lang="en-GB" smtClean="0"/>
              <a:t>13/03/2020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4BF602-0057-46EB-B97F-B0EAD5B6264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7822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BF602-0057-46EB-B97F-B0EAD5B6264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2678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CAD516-D067-44ED-B9D5-1FCEC54F7A1F}" type="datetimeFigureOut">
              <a:rPr lang="en-GB" smtClean="0"/>
              <a:t>13/03/2020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76159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4094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463541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160983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6458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9782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6408570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5281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7289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4468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00159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425451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135431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92125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image" Target="../media/image4.png"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2CAD516-D067-44ED-B9D5-1FCEC54F7A1F}" type="datetimeFigureOut">
              <a:rPr lang="en-GB" smtClean="0"/>
              <a:t>13/03/2020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54BF602-0057-46EB-B97F-B0EAD5B6264E}" type="slidenum">
              <a:rPr lang="en-GB" smtClean="0"/>
              <a:t>‹#›</a:t>
            </a:fld>
            <a:endParaRPr lang="en-GB"/>
          </a:p>
        </p:txBody>
      </p:sp>
    </p:spTree>
    <p:extLst>
      <p:ext uri="{BB962C8B-B14F-4D97-AF65-F5344CB8AC3E}">
        <p14:creationId xmlns:p14="http://schemas.microsoft.com/office/powerpoint/2010/main" val="294922043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 id="2147483649" r:id="rId19"/>
    <p:sldLayoutId id="2147483660" r:id="rId20"/>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jpeg" /><Relationship Id="rId1" Type="http://schemas.openxmlformats.org/officeDocument/2006/relationships/slideLayout" Target="../slideLayouts/slideLayout1.xml" /><Relationship Id="rId5" Type="http://schemas.openxmlformats.org/officeDocument/2006/relationships/image" Target="../media/image10.png" /><Relationship Id="rId4" Type="http://schemas.openxmlformats.org/officeDocument/2006/relationships/image" Target="../media/image9.png" /></Relationships>
</file>

<file path=ppt/slides/_rels/slide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png" /><Relationship Id="rId1" Type="http://schemas.openxmlformats.org/officeDocument/2006/relationships/slideLayout" Target="../slideLayouts/slideLayout9.xml" /></Relationships>
</file>

<file path=ppt/slides/_rels/slide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3.jpeg" /><Relationship Id="rId1" Type="http://schemas.openxmlformats.org/officeDocument/2006/relationships/slideLayout" Target="../slideLayouts/slideLayout9.xml" /></Relationships>
</file>

<file path=ppt/slides/_rels/slide4.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image" Target="../media/image12.png" /><Relationship Id="rId1" Type="http://schemas.openxmlformats.org/officeDocument/2006/relationships/slideLayout" Target="../slideLayouts/slideLayout9.xml" /></Relationships>
</file>

<file path=ppt/slides/_rels/slide5.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5.jpeg"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6.jpeg" /><Relationship Id="rId1" Type="http://schemas.openxmlformats.org/officeDocument/2006/relationships/slideLayout" Target="../slideLayouts/slideLayout9.xml" /></Relationships>
</file>

<file path=ppt/slides/_rels/slide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7.jpeg" /><Relationship Id="rId1" Type="http://schemas.openxmlformats.org/officeDocument/2006/relationships/slideLayout" Target="../slideLayouts/slideLayout9.xml" /></Relationships>
</file>

<file path=ppt/slides/_rels/slide8.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8.jpeg" /><Relationship Id="rId1" Type="http://schemas.openxmlformats.org/officeDocument/2006/relationships/slideLayout" Target="../slideLayouts/slideLayout9.xml" /></Relationships>
</file>

<file path=ppt/slides/_rels/slide9.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9.png" /><Relationship Id="rId1" Type="http://schemas.openxmlformats.org/officeDocument/2006/relationships/slideLayout" Target="../slideLayouts/slideLayout9.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20.jpeg"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3.jpeg" /><Relationship Id="rId1" Type="http://schemas.openxmlformats.org/officeDocument/2006/relationships/slideLayout" Target="../slideLayouts/slideLayout9.xml" /></Relationships>
</file>

<file path=ppt/slides/_rels/slide12.xml.rels><?xml version="1.0" encoding="UTF-8" standalone="yes"?>
<Relationships xmlns="http://schemas.openxmlformats.org/package/2006/relationships"><Relationship Id="rId3" Type="http://schemas.openxmlformats.org/officeDocument/2006/relationships/hyperlink" Target="https://www.marriott.com/about/culture-and-values/history.mi" TargetMode="External" /><Relationship Id="rId2" Type="http://schemas.openxmlformats.org/officeDocument/2006/relationships/hyperlink" Target="http://summercoursegroupsix.blogspot.com/2008/08/question-list-for-customers-and-manager.html" TargetMode="External" /><Relationship Id="rId1" Type="http://schemas.openxmlformats.org/officeDocument/2006/relationships/slideLayout" Target="../slideLayouts/slideLayout18.xml" /><Relationship Id="rId4" Type="http://schemas.openxmlformats.org/officeDocument/2006/relationships/image" Target="../media/image1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1" y="-4"/>
            <a:ext cx="12201525" cy="6858004"/>
          </a:xfrm>
          <a:prstGeom prst="rect">
            <a:avLst/>
          </a:prstGeom>
        </p:spPr>
      </p:pic>
      <p:grpSp>
        <p:nvGrpSpPr>
          <p:cNvPr id="9" name="Group 8"/>
          <p:cNvGrpSpPr/>
          <p:nvPr/>
        </p:nvGrpSpPr>
        <p:grpSpPr>
          <a:xfrm>
            <a:off x="2340864" y="475488"/>
            <a:ext cx="9448800" cy="6035040"/>
            <a:chOff x="2072640" y="-4"/>
            <a:chExt cx="10119360" cy="6858004"/>
          </a:xfrm>
          <a:solidFill>
            <a:srgbClr val="E5DBD9"/>
          </a:solidFill>
        </p:grpSpPr>
        <p:sp>
          <p:nvSpPr>
            <p:cNvPr id="5" name="Rectangle 4"/>
            <p:cNvSpPr/>
            <p:nvPr/>
          </p:nvSpPr>
          <p:spPr>
            <a:xfrm>
              <a:off x="3645408" y="2657856"/>
              <a:ext cx="8546592" cy="4200144"/>
            </a:xfrm>
            <a:custGeom>
              <a:avLst/>
              <a:gdLst>
                <a:gd name="connsiteX0" fmla="*/ 0 w 5815584"/>
                <a:gd name="connsiteY0" fmla="*/ 0 h 3523488"/>
                <a:gd name="connsiteX1" fmla="*/ 5815584 w 5815584"/>
                <a:gd name="connsiteY1" fmla="*/ 0 h 3523488"/>
                <a:gd name="connsiteX2" fmla="*/ 5815584 w 5815584"/>
                <a:gd name="connsiteY2" fmla="*/ 3523488 h 3523488"/>
                <a:gd name="connsiteX3" fmla="*/ 0 w 5815584"/>
                <a:gd name="connsiteY3" fmla="*/ 3523488 h 3523488"/>
                <a:gd name="connsiteX4" fmla="*/ 0 w 5815584"/>
                <a:gd name="connsiteY4" fmla="*/ 0 h 3523488"/>
                <a:gd name="connsiteX0" fmla="*/ 2718816 w 5815584"/>
                <a:gd name="connsiteY0" fmla="*/ 0 h 3523488"/>
                <a:gd name="connsiteX1" fmla="*/ 5815584 w 5815584"/>
                <a:gd name="connsiteY1" fmla="*/ 0 h 3523488"/>
                <a:gd name="connsiteX2" fmla="*/ 5815584 w 5815584"/>
                <a:gd name="connsiteY2" fmla="*/ 3523488 h 3523488"/>
                <a:gd name="connsiteX3" fmla="*/ 0 w 5815584"/>
                <a:gd name="connsiteY3" fmla="*/ 3523488 h 3523488"/>
                <a:gd name="connsiteX4" fmla="*/ 2718816 w 5815584"/>
                <a:gd name="connsiteY4" fmla="*/ 0 h 3523488"/>
                <a:gd name="connsiteX0" fmla="*/ 2975996 w 5815584"/>
                <a:gd name="connsiteY0" fmla="*/ 0 h 3523488"/>
                <a:gd name="connsiteX1" fmla="*/ 5815584 w 5815584"/>
                <a:gd name="connsiteY1" fmla="*/ 0 h 3523488"/>
                <a:gd name="connsiteX2" fmla="*/ 5815584 w 5815584"/>
                <a:gd name="connsiteY2" fmla="*/ 3523488 h 3523488"/>
                <a:gd name="connsiteX3" fmla="*/ 0 w 5815584"/>
                <a:gd name="connsiteY3" fmla="*/ 3523488 h 3523488"/>
                <a:gd name="connsiteX4" fmla="*/ 2975996 w 5815584"/>
                <a:gd name="connsiteY4" fmla="*/ 0 h 3523488"/>
                <a:gd name="connsiteX0" fmla="*/ 2893035 w 5815584"/>
                <a:gd name="connsiteY0" fmla="*/ 21716 h 3523488"/>
                <a:gd name="connsiteX1" fmla="*/ 5815584 w 5815584"/>
                <a:gd name="connsiteY1" fmla="*/ 0 h 3523488"/>
                <a:gd name="connsiteX2" fmla="*/ 5815584 w 5815584"/>
                <a:gd name="connsiteY2" fmla="*/ 3523488 h 3523488"/>
                <a:gd name="connsiteX3" fmla="*/ 0 w 5815584"/>
                <a:gd name="connsiteY3" fmla="*/ 3523488 h 3523488"/>
                <a:gd name="connsiteX4" fmla="*/ 2893035 w 5815584"/>
                <a:gd name="connsiteY4" fmla="*/ 21716 h 3523488"/>
                <a:gd name="connsiteX0" fmla="*/ 2893035 w 5815584"/>
                <a:gd name="connsiteY0" fmla="*/ 10858 h 3523488"/>
                <a:gd name="connsiteX1" fmla="*/ 5815584 w 5815584"/>
                <a:gd name="connsiteY1" fmla="*/ 0 h 3523488"/>
                <a:gd name="connsiteX2" fmla="*/ 5815584 w 5815584"/>
                <a:gd name="connsiteY2" fmla="*/ 3523488 h 3523488"/>
                <a:gd name="connsiteX3" fmla="*/ 0 w 5815584"/>
                <a:gd name="connsiteY3" fmla="*/ 3523488 h 3523488"/>
                <a:gd name="connsiteX4" fmla="*/ 2893035 w 5815584"/>
                <a:gd name="connsiteY4" fmla="*/ 10858 h 35234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15584" h="3523488">
                  <a:moveTo>
                    <a:pt x="2893035" y="10858"/>
                  </a:moveTo>
                  <a:lnTo>
                    <a:pt x="5815584" y="0"/>
                  </a:lnTo>
                  <a:lnTo>
                    <a:pt x="5815584" y="3523488"/>
                  </a:lnTo>
                  <a:lnTo>
                    <a:pt x="0" y="3523488"/>
                  </a:lnTo>
                  <a:lnTo>
                    <a:pt x="2893035" y="10858"/>
                  </a:lnTo>
                  <a:close/>
                </a:path>
              </a:pathLst>
            </a:custGeom>
            <a:solidFill>
              <a:schemeClr val="bg2">
                <a:alpha val="7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rot="2849429">
              <a:off x="5128055" y="1571981"/>
              <a:ext cx="2164678" cy="2200399"/>
            </a:xfrm>
            <a:prstGeom prst="rect">
              <a:avLst/>
            </a:prstGeom>
            <a:solidFill>
              <a:schemeClr val="bg2">
                <a:alpha val="7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p:cNvSpPr/>
            <p:nvPr/>
          </p:nvSpPr>
          <p:spPr>
            <a:xfrm flipV="1">
              <a:off x="2072640" y="-4"/>
              <a:ext cx="5120640" cy="2560323"/>
            </a:xfrm>
            <a:prstGeom prst="triangle">
              <a:avLst>
                <a:gd name="adj" fmla="val 49749"/>
              </a:avLst>
            </a:prstGeom>
            <a:blipFill dpi="0" rotWithShape="1">
              <a:blip r:embed="rId3" cstate="email">
                <a:extLst>
                  <a:ext uri="{28A0092B-C50C-407E-A947-70E740481C1C}">
                    <a14:useLocalDpi xmlns:a14="http://schemas.microsoft.com/office/drawing/2010/main"/>
                  </a:ext>
                </a:extLst>
              </a:blip>
              <a:srcRect/>
              <a:stretch>
                <a:fillRect/>
              </a:stretch>
            </a:bli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rot="2848432">
              <a:off x="3456178" y="3253653"/>
              <a:ext cx="2159944" cy="2144333"/>
            </a:xfrm>
            <a:prstGeom prst="rect">
              <a:avLst/>
            </a:prstGeom>
            <a:blipFill dpi="0" rotWithShape="1">
              <a:blip r:embed="rId4" cstate="email">
                <a:extLst>
                  <a:ext uri="{28A0092B-C50C-407E-A947-70E740481C1C}">
                    <a14:useLocalDpi xmlns:a14="http://schemas.microsoft.com/office/drawing/2010/main"/>
                  </a:ext>
                </a:extLst>
              </a:blip>
              <a:srcRect/>
              <a:stretch>
                <a:fillRect/>
              </a:stretch>
            </a:bli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p:cNvSpPr/>
          <p:nvPr/>
        </p:nvSpPr>
        <p:spPr>
          <a:xfrm>
            <a:off x="365760" y="475488"/>
            <a:ext cx="11436096" cy="6035040"/>
          </a:xfrm>
          <a:prstGeom prst="rect">
            <a:avLst/>
          </a:prstGeom>
          <a:noFill/>
          <a:ln w="571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A6B05CF-DB2F-42D6-BC4A-486EF88DAC65}"/>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7343993" y="3167337"/>
            <a:ext cx="2782280" cy="2188434"/>
          </a:xfrm>
          <a:prstGeom prst="rect">
            <a:avLst/>
          </a:prstGeom>
        </p:spPr>
      </p:pic>
      <p:sp>
        <p:nvSpPr>
          <p:cNvPr id="4" name="Rectangle 3"/>
          <p:cNvSpPr/>
          <p:nvPr/>
        </p:nvSpPr>
        <p:spPr>
          <a:xfrm>
            <a:off x="4858881" y="5530911"/>
            <a:ext cx="2367508" cy="461665"/>
          </a:xfrm>
          <a:prstGeom prst="rect">
            <a:avLst/>
          </a:prstGeom>
        </p:spPr>
        <p:txBody>
          <a:bodyPr wrap="none">
            <a:spAutoFit/>
          </a:bodyPr>
          <a:lstStyle/>
          <a:p>
            <a:r>
              <a:rPr lang="en-US" sz="2400" b="1" dirty="0"/>
              <a:t>ELENA ARNAUTU</a:t>
            </a:r>
            <a:endParaRPr lang="en-US" sz="2400" dirty="0"/>
          </a:p>
        </p:txBody>
      </p:sp>
      <p:sp>
        <p:nvSpPr>
          <p:cNvPr id="2" name="Rectangle 1"/>
          <p:cNvSpPr/>
          <p:nvPr/>
        </p:nvSpPr>
        <p:spPr>
          <a:xfrm>
            <a:off x="5810943" y="5950117"/>
            <a:ext cx="947695" cy="369332"/>
          </a:xfrm>
          <a:prstGeom prst="rect">
            <a:avLst/>
          </a:prstGeom>
        </p:spPr>
        <p:txBody>
          <a:bodyPr wrap="none">
            <a:spAutoFit/>
          </a:bodyPr>
          <a:lstStyle/>
          <a:p>
            <a:r>
              <a:rPr lang="en-US" b="1" dirty="0"/>
              <a:t>1816357</a:t>
            </a:r>
          </a:p>
        </p:txBody>
      </p:sp>
    </p:spTree>
    <p:extLst>
      <p:ext uri="{BB962C8B-B14F-4D97-AF65-F5344CB8AC3E}">
        <p14:creationId xmlns:p14="http://schemas.microsoft.com/office/powerpoint/2010/main" val="1353348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37D6-6F49-4397-B2C6-DF169DF38746}"/>
              </a:ext>
            </a:extLst>
          </p:cNvPr>
          <p:cNvSpPr>
            <a:spLocks noGrp="1"/>
          </p:cNvSpPr>
          <p:nvPr>
            <p:ph type="title"/>
          </p:nvPr>
        </p:nvSpPr>
        <p:spPr>
          <a:xfrm>
            <a:off x="1295399" y="668096"/>
            <a:ext cx="6241816" cy="1371600"/>
          </a:xfrm>
        </p:spPr>
        <p:txBody>
          <a:bodyPr anchor="ctr">
            <a:normAutofit/>
          </a:bodyPr>
          <a:lstStyle/>
          <a:p>
            <a:pPr algn="l"/>
            <a:r>
              <a:rPr lang="en-GB" sz="3200" b="1" dirty="0"/>
              <a:t>Introduction</a:t>
            </a:r>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l="20855" r="20855"/>
          <a:stretch>
            <a:fillRect/>
          </a:stretch>
        </p:blipFill>
        <p:spPr>
          <a:xfrm>
            <a:off x="8094831" y="979054"/>
            <a:ext cx="3063347" cy="4775200"/>
          </a:xfrm>
        </p:spPr>
      </p:pic>
      <p:sp>
        <p:nvSpPr>
          <p:cNvPr id="3" name="Subtitle 2">
            <a:extLst>
              <a:ext uri="{FF2B5EF4-FFF2-40B4-BE49-F238E27FC236}">
                <a16:creationId xmlns:a16="http://schemas.microsoft.com/office/drawing/2014/main" id="{16B3B85E-CC8B-4CA2-87C1-4C88ACF3BF93}"/>
              </a:ext>
            </a:extLst>
          </p:cNvPr>
          <p:cNvSpPr>
            <a:spLocks noGrp="1"/>
          </p:cNvSpPr>
          <p:nvPr>
            <p:ph type="body" sz="half" idx="2"/>
          </p:nvPr>
        </p:nvSpPr>
        <p:spPr>
          <a:xfrm>
            <a:off x="922915" y="1758517"/>
            <a:ext cx="3932237" cy="3811588"/>
          </a:xfrm>
        </p:spPr>
        <p:txBody>
          <a:bodyPr>
            <a:noAutofit/>
          </a:bodyPr>
          <a:lstStyle/>
          <a:p>
            <a:pPr algn="just">
              <a:lnSpc>
                <a:spcPct val="100000"/>
              </a:lnSpc>
            </a:pPr>
            <a:r>
              <a:rPr lang="en-US" sz="1800" dirty="0"/>
              <a:t>A brief report of my field trip to Marriott Arden. The report aims to present information on the operational functions within Marriott Forest of Arden hotel including it’s Marketing  strategies, Food and Beverage operations, restaurants type, Kitchen, Coffee and Bars, and its health and safety strategies, banqueting, and food hygiene.</a:t>
            </a:r>
          </a:p>
          <a:p>
            <a:pPr algn="just">
              <a:lnSpc>
                <a:spcPct val="100000"/>
              </a:lnSpc>
            </a:pPr>
            <a:endParaRPr lang="en-US" dirty="0"/>
          </a:p>
          <a:p>
            <a:pPr algn="just">
              <a:lnSpc>
                <a:spcPct val="100000"/>
              </a:lnSpc>
            </a:pPr>
            <a:endParaRPr lang="en-US" sz="1800" dirty="0"/>
          </a:p>
          <a:p>
            <a:pPr algn="just">
              <a:lnSpc>
                <a:spcPct val="100000"/>
              </a:lnSpc>
            </a:pPr>
            <a:endParaRPr lang="en-GB" sz="1800" dirty="0"/>
          </a:p>
          <a:p>
            <a:endParaRPr lang="en-US" sz="1800" dirty="0"/>
          </a:p>
          <a:p>
            <a:pPr>
              <a:lnSpc>
                <a:spcPct val="100000"/>
              </a:lnSpc>
            </a:pPr>
            <a:endParaRPr lang="en-GB" sz="1800" dirty="0"/>
          </a:p>
          <a:p>
            <a:pPr>
              <a:lnSpc>
                <a:spcPct val="100000"/>
              </a:lnSpc>
            </a:pPr>
            <a:endParaRPr lang="en-GB" sz="1800" dirty="0"/>
          </a:p>
          <a:p>
            <a:pPr algn="l">
              <a:lnSpc>
                <a:spcPct val="100000"/>
              </a:lnSpc>
            </a:pPr>
            <a:endParaRPr lang="en-GB" sz="1800" dirty="0"/>
          </a:p>
        </p:txBody>
      </p:sp>
      <p:sp>
        <p:nvSpPr>
          <p:cNvPr id="4" name="Rectangle 3"/>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8184159" y="5754254"/>
            <a:ext cx="3074944" cy="369332"/>
          </a:xfrm>
          <a:prstGeom prst="rect">
            <a:avLst/>
          </a:prstGeom>
        </p:spPr>
        <p:txBody>
          <a:bodyPr wrap="none">
            <a:spAutoFit/>
          </a:bodyPr>
          <a:lstStyle/>
          <a:p>
            <a:pPr algn="just">
              <a:lnSpc>
                <a:spcPct val="100000"/>
              </a:lnSpc>
            </a:pPr>
            <a:r>
              <a:rPr lang="en-US" b="1" dirty="0"/>
              <a:t>The Forest of Arden Marriott</a:t>
            </a:r>
          </a:p>
        </p:txBody>
      </p:sp>
    </p:spTree>
    <p:extLst>
      <p:ext uri="{BB962C8B-B14F-4D97-AF65-F5344CB8AC3E}">
        <p14:creationId xmlns:p14="http://schemas.microsoft.com/office/powerpoint/2010/main" val="325431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66D9-A966-481B-87E2-0799D25E09D4}"/>
              </a:ext>
            </a:extLst>
          </p:cNvPr>
          <p:cNvSpPr>
            <a:spLocks noGrp="1"/>
          </p:cNvSpPr>
          <p:nvPr>
            <p:ph type="title"/>
          </p:nvPr>
        </p:nvSpPr>
        <p:spPr/>
        <p:txBody>
          <a:bodyPr anchor="ctr">
            <a:normAutofit/>
          </a:bodyPr>
          <a:lstStyle/>
          <a:p>
            <a:r>
              <a:rPr lang="en-GB" sz="3200" b="1" dirty="0"/>
              <a:t>Marriot History</a:t>
            </a:r>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l="24662" r="24662"/>
          <a:stretch>
            <a:fillRect/>
          </a:stretch>
        </p:blipFill>
        <p:spPr/>
      </p:pic>
      <p:sp>
        <p:nvSpPr>
          <p:cNvPr id="6" name="Text Placeholder 5"/>
          <p:cNvSpPr>
            <a:spLocks noGrp="1"/>
          </p:cNvSpPr>
          <p:nvPr>
            <p:ph type="body" sz="half" idx="2"/>
          </p:nvPr>
        </p:nvSpPr>
        <p:spPr/>
        <p:txBody>
          <a:bodyPr>
            <a:normAutofit fontScale="85000" lnSpcReduction="20000"/>
          </a:bodyPr>
          <a:lstStyle/>
          <a:p>
            <a:pPr marL="285750" indent="-285750" algn="just">
              <a:buFont typeface="Wingdings" panose="05000000000000000000" pitchFamily="2" charset="2"/>
              <a:buChar char="Ø"/>
            </a:pPr>
            <a:r>
              <a:rPr lang="en-US" sz="1800" dirty="0"/>
              <a:t>J. Willard Marriott and Alice S. Marriott, first started their root beer franchise in 1927 in Washington, D.C.as a Hot Shoppes. One years later, two additional Hot Shoppes were opened. </a:t>
            </a:r>
          </a:p>
          <a:p>
            <a:pPr marL="285750" indent="-285750" algn="just">
              <a:buFont typeface="Wingdings" panose="05000000000000000000" pitchFamily="2" charset="2"/>
              <a:buChar char="Ø"/>
            </a:pPr>
            <a:r>
              <a:rPr lang="en-US" sz="1800" dirty="0"/>
              <a:t>In 1937, the business launched its first inflight airline catering, delivering boxed lunches to passengers.</a:t>
            </a:r>
          </a:p>
          <a:p>
            <a:pPr marL="285750" indent="-285750" algn="just">
              <a:buFont typeface="Wingdings" panose="05000000000000000000" pitchFamily="2" charset="2"/>
              <a:buChar char="Ø"/>
            </a:pPr>
            <a:r>
              <a:rPr lang="en-US" sz="1800" dirty="0"/>
              <a:t>Marriot first joined hotel business in 1957, since then, the brand HAS grown into a mega brand worldwide. </a:t>
            </a:r>
          </a:p>
          <a:p>
            <a:pPr marL="285750" indent="-285750" algn="just">
              <a:buFont typeface="Wingdings" panose="05000000000000000000" pitchFamily="2" charset="2"/>
              <a:buChar char="Ø"/>
            </a:pPr>
            <a:endParaRPr lang="en-US" sz="1800" dirty="0">
              <a:latin typeface="Candara" panose="020E0502030303020204" pitchFamily="34" charset="0"/>
            </a:endParaRPr>
          </a:p>
        </p:txBody>
      </p:sp>
      <p:sp>
        <p:nvSpPr>
          <p:cNvPr id="7" name="Rectangle 6"/>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7561898" y="5861241"/>
            <a:ext cx="3938963" cy="369332"/>
          </a:xfrm>
          <a:prstGeom prst="rect">
            <a:avLst/>
          </a:prstGeom>
        </p:spPr>
        <p:txBody>
          <a:bodyPr wrap="none">
            <a:spAutoFit/>
          </a:bodyPr>
          <a:lstStyle/>
          <a:p>
            <a:pPr algn="just">
              <a:lnSpc>
                <a:spcPct val="100000"/>
              </a:lnSpc>
            </a:pPr>
            <a:r>
              <a:rPr lang="en-US" b="1" dirty="0"/>
              <a:t>The Forest of Arden Marriott; Interior</a:t>
            </a:r>
          </a:p>
        </p:txBody>
      </p:sp>
    </p:spTree>
    <p:extLst>
      <p:ext uri="{BB962C8B-B14F-4D97-AF65-F5344CB8AC3E}">
        <p14:creationId xmlns:p14="http://schemas.microsoft.com/office/powerpoint/2010/main" val="71018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121A-091B-4805-B096-425EE6E5BF43}"/>
              </a:ext>
            </a:extLst>
          </p:cNvPr>
          <p:cNvSpPr>
            <a:spLocks noGrp="1"/>
          </p:cNvSpPr>
          <p:nvPr>
            <p:ph type="title"/>
          </p:nvPr>
        </p:nvSpPr>
        <p:spPr>
          <a:xfrm>
            <a:off x="1295399" y="1856316"/>
            <a:ext cx="3932237" cy="1134094"/>
          </a:xfrm>
        </p:spPr>
        <p:txBody>
          <a:bodyPr anchor="ctr">
            <a:normAutofit/>
          </a:bodyPr>
          <a:lstStyle/>
          <a:p>
            <a:r>
              <a:rPr lang="en-GB" sz="3200" b="1" dirty="0"/>
              <a:t>Forest Arden Marriot History</a:t>
            </a:r>
          </a:p>
        </p:txBody>
      </p:sp>
      <p:sp>
        <p:nvSpPr>
          <p:cNvPr id="6" name="Text Placeholder 5"/>
          <p:cNvSpPr>
            <a:spLocks noGrp="1"/>
          </p:cNvSpPr>
          <p:nvPr>
            <p:ph type="body" sz="half" idx="2"/>
          </p:nvPr>
        </p:nvSpPr>
        <p:spPr/>
        <p:txBody>
          <a:bodyPr>
            <a:normAutofit fontScale="92500" lnSpcReduction="20000"/>
          </a:bodyPr>
          <a:lstStyle/>
          <a:p>
            <a:pPr marL="285750" indent="-285750" algn="just">
              <a:buFont typeface="Wingdings" panose="05000000000000000000" pitchFamily="2" charset="2"/>
              <a:buChar char="Ø"/>
            </a:pPr>
            <a:r>
              <a:rPr lang="en-US" dirty="0">
                <a:ln w="0"/>
                <a:latin typeface="Bahnschrift Light" panose="020B0502040204020203" pitchFamily="34" charset="0"/>
              </a:rPr>
              <a:t>Marriot Forest of Arden hotel and Golf and Country Club started her operation in 1979, it underwent her first restructuring in 1992 by Donald Steele.</a:t>
            </a:r>
            <a:endParaRPr lang="en-US" dirty="0"/>
          </a:p>
          <a:p>
            <a:pPr marL="285750" indent="-285750" algn="just">
              <a:buFont typeface="Wingdings" panose="05000000000000000000" pitchFamily="2" charset="2"/>
              <a:buChar char="Ø"/>
            </a:pPr>
            <a:r>
              <a:rPr lang="en-US" dirty="0"/>
              <a:t>The hotel is centrally located in Birmingham on the vast land of Warwick parkland, it is closer to the Birmingham International Airport and provides easy access to all modes of transportation making navigation seamless for all travel preferences.</a:t>
            </a:r>
          </a:p>
          <a:p>
            <a:pPr marL="285750" indent="-285750" algn="just">
              <a:buFont typeface="Wingdings" panose="05000000000000000000" pitchFamily="2" charset="2"/>
              <a:buChar char="Ø"/>
            </a:pPr>
            <a:endParaRPr lang="en-US" dirty="0"/>
          </a:p>
          <a:p>
            <a:pPr marL="285750" indent="-285750" algn="just">
              <a:buFont typeface="Wingdings" panose="05000000000000000000" pitchFamily="2" charset="2"/>
              <a:buChar char="Ø"/>
            </a:pPr>
            <a:endParaRPr lang="en-US" dirty="0"/>
          </a:p>
        </p:txBody>
      </p:sp>
      <p:sp>
        <p:nvSpPr>
          <p:cNvPr id="8" name="Rectangle 7"/>
          <p:cNvSpPr/>
          <p:nvPr/>
        </p:nvSpPr>
        <p:spPr>
          <a:xfrm>
            <a:off x="922915" y="1496291"/>
            <a:ext cx="3565957" cy="95003"/>
          </a:xfrm>
          <a:prstGeom prst="rect">
            <a:avLst/>
          </a:prstGeom>
          <a:blipFill dpi="0" rotWithShape="1">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cstate="email">
            <a:extLst>
              <a:ext uri="{28A0092B-C50C-407E-A947-70E740481C1C}">
                <a14:useLocalDpi xmlns:a14="http://schemas.microsoft.com/office/drawing/2010/main"/>
              </a:ext>
            </a:extLst>
          </a:blip>
          <a:srcRect l="988" t="6911" r="6197" b="4536"/>
          <a:stretch/>
        </p:blipFill>
        <p:spPr>
          <a:xfrm>
            <a:off x="5652654" y="1319646"/>
            <a:ext cx="6089073" cy="4260273"/>
          </a:xfrm>
          <a:prstGeom prst="rect">
            <a:avLst/>
          </a:prstGeom>
        </p:spPr>
      </p:pic>
      <p:sp>
        <p:nvSpPr>
          <p:cNvPr id="3" name="Rectangle 2"/>
          <p:cNvSpPr/>
          <p:nvPr/>
        </p:nvSpPr>
        <p:spPr>
          <a:xfrm>
            <a:off x="5808519" y="5634951"/>
            <a:ext cx="4591921" cy="369332"/>
          </a:xfrm>
          <a:prstGeom prst="rect">
            <a:avLst/>
          </a:prstGeom>
        </p:spPr>
        <p:txBody>
          <a:bodyPr wrap="square">
            <a:spAutoFit/>
          </a:bodyPr>
          <a:lstStyle/>
          <a:p>
            <a:pPr algn="just">
              <a:lnSpc>
                <a:spcPct val="100000"/>
              </a:lnSpc>
            </a:pPr>
            <a:r>
              <a:rPr lang="en-US" b="1" dirty="0"/>
              <a:t>History of the Forest of Arden Marriott</a:t>
            </a:r>
          </a:p>
        </p:txBody>
      </p:sp>
    </p:spTree>
    <p:extLst>
      <p:ext uri="{BB962C8B-B14F-4D97-AF65-F5344CB8AC3E}">
        <p14:creationId xmlns:p14="http://schemas.microsoft.com/office/powerpoint/2010/main" val="241995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2DEA-59F2-4D2E-9894-A9DBBBF8F5D9}"/>
              </a:ext>
            </a:extLst>
          </p:cNvPr>
          <p:cNvSpPr>
            <a:spLocks noGrp="1"/>
          </p:cNvSpPr>
          <p:nvPr>
            <p:ph type="title"/>
          </p:nvPr>
        </p:nvSpPr>
        <p:spPr>
          <a:xfrm>
            <a:off x="-315002" y="626532"/>
            <a:ext cx="6241816" cy="1371600"/>
          </a:xfrm>
        </p:spPr>
        <p:txBody>
          <a:bodyPr anchor="ctr">
            <a:normAutofit/>
          </a:bodyPr>
          <a:lstStyle/>
          <a:p>
            <a:r>
              <a:rPr lang="en-GB" sz="3200" b="1" dirty="0"/>
              <a:t>Operation of Marriott</a:t>
            </a:r>
          </a:p>
        </p:txBody>
      </p:sp>
      <p:pic>
        <p:nvPicPr>
          <p:cNvPr id="5" name="Content Placeholder 4"/>
          <p:cNvPicPr>
            <a:picLocks noGrp="1" noChangeAspect="1"/>
          </p:cNvPicPr>
          <p:nvPr>
            <p:ph type="pic" idx="1"/>
          </p:nvPr>
        </p:nvPicPr>
        <p:blipFill>
          <a:blip r:embed="rId2" cstate="email">
            <a:extLst>
              <a:ext uri="{28A0092B-C50C-407E-A947-70E740481C1C}">
                <a14:useLocalDpi xmlns:a14="http://schemas.microsoft.com/office/drawing/2010/main"/>
              </a:ext>
            </a:extLst>
          </a:blip>
          <a:srcRect l="7225" r="7225"/>
          <a:stretch>
            <a:fillRect/>
          </a:stretch>
        </p:blipFill>
        <p:spPr/>
      </p:pic>
      <p:sp>
        <p:nvSpPr>
          <p:cNvPr id="7" name="Text Placeholder 6"/>
          <p:cNvSpPr>
            <a:spLocks noGrp="1"/>
          </p:cNvSpPr>
          <p:nvPr>
            <p:ph type="body" sz="half" idx="2"/>
          </p:nvPr>
        </p:nvSpPr>
        <p:spPr>
          <a:xfrm>
            <a:off x="839788" y="1859973"/>
            <a:ext cx="3932237" cy="4009015"/>
          </a:xfrm>
        </p:spPr>
        <p:txBody>
          <a:bodyPr>
            <a:normAutofit fontScale="77500" lnSpcReduction="20000"/>
          </a:bodyPr>
          <a:lstStyle/>
          <a:p>
            <a:pPr marL="285750" indent="-285750" algn="just">
              <a:buFont typeface="Wingdings" panose="05000000000000000000" pitchFamily="2" charset="2"/>
              <a:buChar char="Ø"/>
            </a:pPr>
            <a:r>
              <a:rPr lang="en-US" b="1" dirty="0"/>
              <a:t>Executives:</a:t>
            </a:r>
            <a:r>
              <a:rPr lang="en-US" dirty="0"/>
              <a:t> These are the board of directors which decide the affairs of the business. Such may include Managers, directors, head of department, etc. </a:t>
            </a:r>
          </a:p>
          <a:p>
            <a:pPr marL="285750" indent="-285750" algn="just">
              <a:buFont typeface="Wingdings" panose="05000000000000000000" pitchFamily="2" charset="2"/>
              <a:buChar char="Ø"/>
            </a:pPr>
            <a:r>
              <a:rPr lang="en-US" b="1" dirty="0"/>
              <a:t>The Front office:</a:t>
            </a:r>
            <a:r>
              <a:rPr lang="en-US" dirty="0"/>
              <a:t> head by the front office manager, the front office coordinate activities within the hotel </a:t>
            </a:r>
          </a:p>
          <a:p>
            <a:pPr marL="285750" indent="-285750" algn="just">
              <a:buFont typeface="Wingdings" panose="05000000000000000000" pitchFamily="2" charset="2"/>
              <a:buChar char="Ø"/>
            </a:pPr>
            <a:r>
              <a:rPr lang="en-US" b="1" dirty="0"/>
              <a:t>Food and Beverage department:</a:t>
            </a:r>
            <a:r>
              <a:rPr lang="en-US" dirty="0"/>
              <a:t> are involved in cooking activities and serving of drinks</a:t>
            </a:r>
          </a:p>
          <a:p>
            <a:pPr marL="285750" indent="-285750" algn="just">
              <a:buFont typeface="Wingdings" panose="05000000000000000000" pitchFamily="2" charset="2"/>
              <a:buChar char="Ø"/>
            </a:pPr>
            <a:r>
              <a:rPr lang="en-US" b="1" dirty="0"/>
              <a:t>Sport/Fitness:</a:t>
            </a:r>
            <a:r>
              <a:rPr lang="en-US" dirty="0"/>
              <a:t> this include the golf course, the spa and the gym facilities in the hotel </a:t>
            </a:r>
          </a:p>
          <a:p>
            <a:pPr marL="285750" indent="-285750" algn="just">
              <a:buFont typeface="Wingdings" panose="05000000000000000000" pitchFamily="2" charset="2"/>
              <a:buChar char="Ø"/>
            </a:pPr>
            <a:r>
              <a:rPr lang="en-US" b="1" dirty="0"/>
              <a:t>Housekeeping:</a:t>
            </a:r>
            <a:r>
              <a:rPr lang="en-US" dirty="0"/>
              <a:t> They make sure the environment is hygienic and comfortable, including rooms and beddings </a:t>
            </a:r>
          </a:p>
          <a:p>
            <a:pPr marL="285750" indent="-285750" algn="just">
              <a:buFont typeface="Wingdings" panose="05000000000000000000" pitchFamily="2" charset="2"/>
              <a:buChar char="Ø"/>
            </a:pPr>
            <a:r>
              <a:rPr lang="en-US" b="1" dirty="0"/>
              <a:t>Accounting:</a:t>
            </a:r>
            <a:r>
              <a:rPr lang="en-US" dirty="0"/>
              <a:t> take to records all transactions within the hotel</a:t>
            </a:r>
          </a:p>
          <a:p>
            <a:pPr marL="285750" indent="-285750" algn="just">
              <a:buFont typeface="Wingdings" panose="05000000000000000000" pitchFamily="2" charset="2"/>
              <a:buChar char="Ø"/>
            </a:pPr>
            <a:r>
              <a:rPr lang="en-US" b="1" dirty="0"/>
              <a:t>Event centers and facilities</a:t>
            </a:r>
          </a:p>
          <a:p>
            <a:pPr marL="285750" indent="-285750" algn="just">
              <a:buFont typeface="Wingdings" panose="05000000000000000000" pitchFamily="2" charset="2"/>
              <a:buChar char="Ø"/>
            </a:pPr>
            <a:endParaRPr lang="en-US" dirty="0"/>
          </a:p>
        </p:txBody>
      </p:sp>
      <p:sp>
        <p:nvSpPr>
          <p:cNvPr id="6" name="Rectangle 5"/>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8170553" y="5868988"/>
            <a:ext cx="3074944" cy="369332"/>
          </a:xfrm>
          <a:prstGeom prst="rect">
            <a:avLst/>
          </a:prstGeom>
        </p:spPr>
        <p:txBody>
          <a:bodyPr wrap="none">
            <a:spAutoFit/>
          </a:bodyPr>
          <a:lstStyle/>
          <a:p>
            <a:pPr algn="just">
              <a:lnSpc>
                <a:spcPct val="100000"/>
              </a:lnSpc>
            </a:pPr>
            <a:r>
              <a:rPr lang="en-US" b="1" dirty="0"/>
              <a:t>The Forest of Arden Marriott</a:t>
            </a:r>
          </a:p>
        </p:txBody>
      </p:sp>
    </p:spTree>
    <p:extLst>
      <p:ext uri="{BB962C8B-B14F-4D97-AF65-F5344CB8AC3E}">
        <p14:creationId xmlns:p14="http://schemas.microsoft.com/office/powerpoint/2010/main" val="133154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7D5-CFC3-45DB-824E-31CD1D7BB7D0}"/>
              </a:ext>
            </a:extLst>
          </p:cNvPr>
          <p:cNvSpPr>
            <a:spLocks noGrp="1"/>
          </p:cNvSpPr>
          <p:nvPr>
            <p:ph type="title"/>
          </p:nvPr>
        </p:nvSpPr>
        <p:spPr/>
        <p:txBody>
          <a:bodyPr anchor="ctr"/>
          <a:lstStyle/>
          <a:p>
            <a:r>
              <a:rPr lang="en-GB" b="1" dirty="0"/>
              <a:t>Food &amp; Beverage Detail</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24662" r="24662"/>
          <a:stretch>
            <a:fillRect/>
          </a:stretch>
        </p:blipFill>
        <p:spPr/>
      </p:pic>
      <p:sp>
        <p:nvSpPr>
          <p:cNvPr id="5" name="Text Placeholder 4"/>
          <p:cNvSpPr>
            <a:spLocks noGrp="1"/>
          </p:cNvSpPr>
          <p:nvPr>
            <p:ph type="body" sz="half" idx="2"/>
          </p:nvPr>
        </p:nvSpPr>
        <p:spPr/>
        <p:txBody>
          <a:bodyPr>
            <a:normAutofit fontScale="85000" lnSpcReduction="10000"/>
          </a:bodyPr>
          <a:lstStyle/>
          <a:p>
            <a:pPr marL="285750" indent="-285750" algn="just">
              <a:buFont typeface="Wingdings" panose="05000000000000000000" pitchFamily="2" charset="2"/>
              <a:buChar char="Ø"/>
            </a:pPr>
            <a:r>
              <a:rPr lang="en-US" dirty="0">
                <a:latin typeface="Bahnschrift Light" panose="020B0502040204020203" pitchFamily="34" charset="0"/>
              </a:rPr>
              <a:t>The Forest of Arden Marriott have been able to move with the current trend through out the world, with qualify executive chefs. </a:t>
            </a:r>
          </a:p>
          <a:p>
            <a:pPr marL="285750" indent="-285750" algn="just">
              <a:buFont typeface="Wingdings" panose="05000000000000000000" pitchFamily="2" charset="2"/>
              <a:buChar char="Ø"/>
            </a:pPr>
            <a:r>
              <a:rPr lang="en-US" dirty="0"/>
              <a:t>The Cast Iron Bar &amp; Grill and the Zest Restaurant provides </a:t>
            </a:r>
            <a:r>
              <a:rPr lang="en-US" dirty="0">
                <a:latin typeface="Bahnschrift Light" panose="020B0502040204020203" pitchFamily="34" charset="0"/>
              </a:rPr>
              <a:t>various options like seasonal harvests from local producers, innovative cuisine, Desserts, juice stands, nuts, dried fruit and candy bars, craft beverages, flavor-balanced cocktails, homemade are frequently served at the dinner table.</a:t>
            </a:r>
          </a:p>
          <a:p>
            <a:pPr marL="285750" indent="-285750" algn="just">
              <a:buFont typeface="Wingdings" panose="05000000000000000000" pitchFamily="2" charset="2"/>
              <a:buChar char="Ø"/>
            </a:pPr>
            <a:endParaRPr lang="en-US" dirty="0">
              <a:latin typeface="Bahnschrift Light" panose="020B0502040204020203" pitchFamily="34" charset="0"/>
            </a:endParaRPr>
          </a:p>
          <a:p>
            <a:pPr marL="285750" indent="-285750" algn="just">
              <a:buFont typeface="Wingdings" panose="05000000000000000000" pitchFamily="2" charset="2"/>
              <a:buChar char="Ø"/>
            </a:pPr>
            <a:endParaRPr lang="en-US" dirty="0">
              <a:latin typeface="Bahnschrift Light" panose="020B0502040204020203" pitchFamily="34" charset="0"/>
            </a:endParaRPr>
          </a:p>
          <a:p>
            <a:pPr marL="285750" indent="-285750">
              <a:buFont typeface="Wingdings" panose="05000000000000000000" pitchFamily="2" charset="2"/>
              <a:buChar char="Ø"/>
            </a:pPr>
            <a:endParaRPr lang="en-US" dirty="0"/>
          </a:p>
          <a:p>
            <a:pPr algn="just"/>
            <a:endParaRPr lang="en-US" dirty="0"/>
          </a:p>
        </p:txBody>
      </p:sp>
      <p:sp>
        <p:nvSpPr>
          <p:cNvPr id="8" name="Rectangle 7"/>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8406583" y="5861241"/>
            <a:ext cx="2008242" cy="369332"/>
          </a:xfrm>
          <a:prstGeom prst="rect">
            <a:avLst/>
          </a:prstGeom>
        </p:spPr>
        <p:txBody>
          <a:bodyPr wrap="none">
            <a:spAutoFit/>
          </a:bodyPr>
          <a:lstStyle/>
          <a:p>
            <a:pPr algn="just">
              <a:lnSpc>
                <a:spcPct val="100000"/>
              </a:lnSpc>
            </a:pPr>
            <a:r>
              <a:rPr lang="en-US" b="1" dirty="0"/>
              <a:t>Restaurant section</a:t>
            </a:r>
          </a:p>
        </p:txBody>
      </p:sp>
    </p:spTree>
    <p:extLst>
      <p:ext uri="{BB962C8B-B14F-4D97-AF65-F5344CB8AC3E}">
        <p14:creationId xmlns:p14="http://schemas.microsoft.com/office/powerpoint/2010/main" val="1743956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6716-FE98-45E7-86B5-ED4028B14F9F}"/>
              </a:ext>
            </a:extLst>
          </p:cNvPr>
          <p:cNvSpPr>
            <a:spLocks noGrp="1"/>
          </p:cNvSpPr>
          <p:nvPr>
            <p:ph type="title"/>
          </p:nvPr>
        </p:nvSpPr>
        <p:spPr>
          <a:xfrm>
            <a:off x="839788" y="457200"/>
            <a:ext cx="3932237" cy="1134094"/>
          </a:xfrm>
        </p:spPr>
        <p:txBody>
          <a:bodyPr anchor="ctr"/>
          <a:lstStyle/>
          <a:p>
            <a:r>
              <a:rPr lang="en-GB" b="1" dirty="0"/>
              <a:t>Restaurants of Marriots</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7225" r="7225"/>
          <a:stretch>
            <a:fillRect/>
          </a:stretch>
        </p:blipFill>
        <p:spPr/>
      </p:pic>
      <p:sp>
        <p:nvSpPr>
          <p:cNvPr id="5" name="Text Placeholder 4"/>
          <p:cNvSpPr>
            <a:spLocks noGrp="1"/>
          </p:cNvSpPr>
          <p:nvPr>
            <p:ph type="body" sz="half" idx="2"/>
          </p:nvPr>
        </p:nvSpPr>
        <p:spPr>
          <a:xfrm>
            <a:off x="839788" y="2057400"/>
            <a:ext cx="4137457" cy="3811588"/>
          </a:xfrm>
        </p:spPr>
        <p:txBody>
          <a:bodyPr>
            <a:normAutofit fontScale="92500" lnSpcReduction="10000"/>
          </a:bodyPr>
          <a:lstStyle/>
          <a:p>
            <a:pPr marL="285750" indent="-285750" algn="just">
              <a:buFont typeface="Wingdings" panose="05000000000000000000" pitchFamily="2" charset="2"/>
              <a:buChar char="Ø"/>
            </a:pPr>
            <a:r>
              <a:rPr lang="en-US" dirty="0">
                <a:latin typeface="+mj-lt"/>
              </a:rPr>
              <a:t>The restaurant walls of the Forest of Arden Marriott has a enough spaces where guests can enjoy a snack or a meal while working, socializing or just relaxing.  </a:t>
            </a:r>
          </a:p>
          <a:p>
            <a:pPr marL="285750" indent="-285750" algn="just">
              <a:buFont typeface="Wingdings" panose="05000000000000000000" pitchFamily="2" charset="2"/>
              <a:buChar char="Ø"/>
            </a:pPr>
            <a:r>
              <a:rPr lang="en-US" dirty="0">
                <a:latin typeface="+mj-lt"/>
              </a:rPr>
              <a:t>The zest restaurant serves the kind of food people love to eat from the exotic local dishes to the delicious international dishes.</a:t>
            </a:r>
          </a:p>
          <a:p>
            <a:pPr marL="285750" indent="-285750" algn="just">
              <a:buFont typeface="Wingdings" panose="05000000000000000000" pitchFamily="2" charset="2"/>
              <a:buChar char="Ø"/>
            </a:pPr>
            <a:r>
              <a:rPr lang="en-US" dirty="0">
                <a:latin typeface="+mj-lt"/>
              </a:rPr>
              <a:t>Food like baked potatoes, chicken and steak fajitas, salad, diverse desserts like cake, pecan pie, brownies, cheesecake. </a:t>
            </a:r>
          </a:p>
          <a:p>
            <a:pPr marL="285750" indent="-285750" algn="just">
              <a:buFont typeface="Wingdings" panose="05000000000000000000" pitchFamily="2" charset="2"/>
              <a:buChar char="Ø"/>
            </a:pPr>
            <a:r>
              <a:rPr lang="en-US" dirty="0">
                <a:latin typeface="+mj-lt"/>
              </a:rPr>
              <a:t>The lunch menu include 2 COURSE for £12.95 or 3 COURSE for £15.95, from Monday to Saturday 12.00pm-2.00pm. </a:t>
            </a:r>
          </a:p>
          <a:p>
            <a:pPr marL="285750" indent="-285750" algn="just">
              <a:buFont typeface="Wingdings" panose="05000000000000000000" pitchFamily="2" charset="2"/>
              <a:buChar char="Ø"/>
            </a:pPr>
            <a:endParaRPr lang="en-US" dirty="0">
              <a:latin typeface="+mj-lt"/>
            </a:endParaRPr>
          </a:p>
        </p:txBody>
      </p:sp>
      <p:sp>
        <p:nvSpPr>
          <p:cNvPr id="8" name="Rectangle 7"/>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8592480" y="5868988"/>
            <a:ext cx="2258311" cy="369332"/>
          </a:xfrm>
          <a:prstGeom prst="rect">
            <a:avLst/>
          </a:prstGeom>
        </p:spPr>
        <p:txBody>
          <a:bodyPr wrap="none">
            <a:spAutoFit/>
          </a:bodyPr>
          <a:lstStyle/>
          <a:p>
            <a:pPr algn="just">
              <a:lnSpc>
                <a:spcPct val="100000"/>
              </a:lnSpc>
            </a:pPr>
            <a:r>
              <a:rPr lang="en-US" b="1" dirty="0"/>
              <a:t>Restaurant/Dinning </a:t>
            </a:r>
          </a:p>
        </p:txBody>
      </p:sp>
    </p:spTree>
    <p:extLst>
      <p:ext uri="{BB962C8B-B14F-4D97-AF65-F5344CB8AC3E}">
        <p14:creationId xmlns:p14="http://schemas.microsoft.com/office/powerpoint/2010/main" val="84864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FC584-1B1F-45B3-801F-7E109D566DCF}"/>
              </a:ext>
            </a:extLst>
          </p:cNvPr>
          <p:cNvSpPr>
            <a:spLocks noGrp="1"/>
          </p:cNvSpPr>
          <p:nvPr>
            <p:ph type="title"/>
          </p:nvPr>
        </p:nvSpPr>
        <p:spPr>
          <a:xfrm>
            <a:off x="1295399" y="1496291"/>
            <a:ext cx="6241816" cy="1371600"/>
          </a:xfrm>
        </p:spPr>
        <p:txBody>
          <a:bodyPr anchor="ctr"/>
          <a:lstStyle/>
          <a:p>
            <a:r>
              <a:rPr lang="en-GB" b="1" dirty="0"/>
              <a:t>BARS of Marriotts</a:t>
            </a:r>
          </a:p>
        </p:txBody>
      </p:sp>
      <p:pic>
        <p:nvPicPr>
          <p:cNvPr id="4" name="Picture Placeholder 3"/>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7225" r="7225"/>
          <a:stretch>
            <a:fillRect/>
          </a:stretch>
        </p:blipFill>
        <p:spPr/>
      </p:pic>
      <p:sp>
        <p:nvSpPr>
          <p:cNvPr id="5" name="Text Placeholder 4"/>
          <p:cNvSpPr>
            <a:spLocks noGrp="1"/>
          </p:cNvSpPr>
          <p:nvPr>
            <p:ph type="body" sz="half" idx="2"/>
          </p:nvPr>
        </p:nvSpPr>
        <p:spPr>
          <a:xfrm>
            <a:off x="1295399" y="2369127"/>
            <a:ext cx="6241816" cy="3335482"/>
          </a:xfrm>
        </p:spPr>
        <p:txBody>
          <a:bodyPr>
            <a:noAutofit/>
          </a:bodyPr>
          <a:lstStyle/>
          <a:p>
            <a:pPr algn="just"/>
            <a:r>
              <a:rPr lang="en-US" sz="1400" dirty="0">
                <a:latin typeface="Calibri" panose="020F0502020204030204" pitchFamily="34" charset="0"/>
                <a:cs typeface="Calibri" panose="020F0502020204030204" pitchFamily="34" charset="0"/>
              </a:rPr>
              <a:t>Wide varieties of Assorted drinks are available here including the regular afternoon tea, Prosecco, Pink Gin Spritz, Champagne, cocktails.</a:t>
            </a:r>
          </a:p>
          <a:p>
            <a:pPr marL="285750" indent="-285750" algn="just">
              <a:buFont typeface="Wingdings" panose="05000000000000000000" pitchFamily="2" charset="2"/>
              <a:buChar char="Ø"/>
            </a:pPr>
            <a:r>
              <a:rPr lang="en-US" sz="1400" b="1" dirty="0">
                <a:latin typeface="Calibri" panose="020F0502020204030204" pitchFamily="34" charset="0"/>
                <a:cs typeface="Calibri" panose="020F0502020204030204" pitchFamily="34" charset="0"/>
              </a:rPr>
              <a:t>Cocktails, beer &amp; soft drinks</a:t>
            </a:r>
            <a:r>
              <a:rPr lang="en-US" sz="1400" dirty="0">
                <a:latin typeface="Calibri" panose="020F0502020204030204" pitchFamily="34" charset="0"/>
                <a:cs typeface="Calibri" panose="020F0502020204030204" pitchFamily="34" charset="0"/>
              </a:rPr>
              <a:t>, such as the booze free and the non- booze free </a:t>
            </a:r>
          </a:p>
          <a:p>
            <a:pPr marL="285750" indent="-285750" algn="just">
              <a:buFont typeface="Wingdings" panose="05000000000000000000" pitchFamily="2" charset="2"/>
              <a:buChar char="Ø"/>
            </a:pPr>
            <a:r>
              <a:rPr lang="en-US" sz="1400" b="1" dirty="0">
                <a:latin typeface="Calibri" panose="020F0502020204030204" pitchFamily="34" charset="0"/>
                <a:cs typeface="Calibri" panose="020F0502020204030204" pitchFamily="34" charset="0"/>
              </a:rPr>
              <a:t>Whines </a:t>
            </a:r>
            <a:r>
              <a:rPr lang="en-US" sz="1400" dirty="0">
                <a:latin typeface="Calibri" panose="020F0502020204030204" pitchFamily="34" charset="0"/>
                <a:cs typeface="Calibri" panose="020F0502020204030204" pitchFamily="34" charset="0"/>
              </a:rPr>
              <a:t>such as the white wine and the red wines, rose wine,   </a:t>
            </a:r>
          </a:p>
          <a:p>
            <a:pPr marL="285750" indent="-285750" algn="just">
              <a:buFont typeface="Wingdings" panose="05000000000000000000" pitchFamily="2" charset="2"/>
              <a:buChar char="Ø"/>
            </a:pPr>
            <a:r>
              <a:rPr lang="en-US" sz="1400" b="1" dirty="0">
                <a:latin typeface="Calibri" panose="020F0502020204030204" pitchFamily="34" charset="0"/>
                <a:cs typeface="Calibri" panose="020F0502020204030204" pitchFamily="34" charset="0"/>
              </a:rPr>
              <a:t>Beer &amp; cider</a:t>
            </a:r>
            <a:r>
              <a:rPr lang="en-US" sz="1400" dirty="0">
                <a:latin typeface="Calibri" panose="020F0502020204030204" pitchFamily="34" charset="0"/>
                <a:cs typeface="Calibri" panose="020F0502020204030204" pitchFamily="34" charset="0"/>
              </a:rPr>
              <a:t> such as bottled beer, </a:t>
            </a:r>
          </a:p>
          <a:p>
            <a:pPr marL="285750" indent="-285750" algn="just">
              <a:buFont typeface="Wingdings" panose="05000000000000000000" pitchFamily="2" charset="2"/>
              <a:buChar char="Ø"/>
            </a:pPr>
            <a:r>
              <a:rPr lang="en-US" sz="1400" b="1" dirty="0">
                <a:latin typeface="Calibri" panose="020F0502020204030204" pitchFamily="34" charset="0"/>
                <a:cs typeface="Calibri" panose="020F0502020204030204" pitchFamily="34" charset="0"/>
              </a:rPr>
              <a:t>Soft drinks</a:t>
            </a:r>
            <a:r>
              <a:rPr lang="en-US" sz="1400" dirty="0">
                <a:latin typeface="Calibri" panose="020F0502020204030204" pitchFamily="34" charset="0"/>
                <a:cs typeface="Calibri" panose="020F0502020204030204" pitchFamily="34" charset="0"/>
              </a:rPr>
              <a:t> such as water, lightly sparkling, </a:t>
            </a:r>
          </a:p>
          <a:p>
            <a:pPr marL="285750" indent="-285750" algn="just">
              <a:buFont typeface="Wingdings" panose="05000000000000000000" pitchFamily="2" charset="2"/>
              <a:buChar char="Ø"/>
            </a:pPr>
            <a:r>
              <a:rPr lang="en-US" sz="1400" b="1" dirty="0">
                <a:latin typeface="Calibri" panose="020F0502020204030204" pitchFamily="34" charset="0"/>
                <a:cs typeface="Calibri" panose="020F0502020204030204" pitchFamily="34" charset="0"/>
              </a:rPr>
              <a:t>Hot drinks </a:t>
            </a:r>
            <a:r>
              <a:rPr lang="en-US" sz="1400" dirty="0">
                <a:latin typeface="Calibri" panose="020F0502020204030204" pitchFamily="34" charset="0"/>
                <a:cs typeface="Calibri" panose="020F0502020204030204" pitchFamily="34" charset="0"/>
              </a:rPr>
              <a:t>such as: Double Espresso  </a:t>
            </a:r>
          </a:p>
          <a:p>
            <a:pPr algn="just"/>
            <a:endParaRPr lang="en-US" sz="1400" dirty="0">
              <a:latin typeface="Calibri" panose="020F0502020204030204" pitchFamily="34" charset="0"/>
              <a:cs typeface="Calibri" panose="020F0502020204030204" pitchFamily="34" charset="0"/>
            </a:endParaRPr>
          </a:p>
          <a:p>
            <a:pPr algn="just"/>
            <a:endParaRPr lang="en-US" sz="1400" dirty="0">
              <a:latin typeface="Calibri" panose="020F0502020204030204" pitchFamily="34" charset="0"/>
              <a:cs typeface="Calibri" panose="020F0502020204030204" pitchFamily="34" charset="0"/>
            </a:endParaRPr>
          </a:p>
          <a:p>
            <a:pPr algn="just"/>
            <a:r>
              <a:rPr lang="en-US" sz="1400" dirty="0">
                <a:latin typeface="Calibri" panose="020F0502020204030204" pitchFamily="34" charset="0"/>
                <a:cs typeface="Calibri" panose="020F0502020204030204" pitchFamily="34" charset="0"/>
              </a:rPr>
              <a:t> </a:t>
            </a:r>
          </a:p>
        </p:txBody>
      </p:sp>
      <p:sp>
        <p:nvSpPr>
          <p:cNvPr id="8" name="Rectangle 7"/>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7864263" y="5904407"/>
            <a:ext cx="3732304" cy="369332"/>
          </a:xfrm>
          <a:prstGeom prst="rect">
            <a:avLst/>
          </a:prstGeom>
        </p:spPr>
        <p:txBody>
          <a:bodyPr wrap="none">
            <a:spAutoFit/>
          </a:bodyPr>
          <a:lstStyle/>
          <a:p>
            <a:pPr algn="just">
              <a:lnSpc>
                <a:spcPct val="100000"/>
              </a:lnSpc>
            </a:pPr>
            <a:r>
              <a:rPr lang="en-US" b="1" dirty="0"/>
              <a:t>Bars at the Forest of Arden Marriott</a:t>
            </a:r>
          </a:p>
        </p:txBody>
      </p:sp>
    </p:spTree>
    <p:extLst>
      <p:ext uri="{BB962C8B-B14F-4D97-AF65-F5344CB8AC3E}">
        <p14:creationId xmlns:p14="http://schemas.microsoft.com/office/powerpoint/2010/main" val="1671661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22B9-DA35-455C-BBCD-0CE110C6B971}"/>
              </a:ext>
            </a:extLst>
          </p:cNvPr>
          <p:cNvSpPr>
            <a:spLocks noGrp="1"/>
          </p:cNvSpPr>
          <p:nvPr>
            <p:ph type="title"/>
          </p:nvPr>
        </p:nvSpPr>
        <p:spPr>
          <a:xfrm>
            <a:off x="2359614" y="2121338"/>
            <a:ext cx="3932237" cy="1134094"/>
          </a:xfrm>
        </p:spPr>
        <p:txBody>
          <a:bodyPr anchor="ctr"/>
          <a:lstStyle/>
          <a:p>
            <a:r>
              <a:rPr lang="en-GB" b="1" dirty="0"/>
              <a:t>Marketing of F&amp;B operations/products</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20567" r="20567"/>
          <a:stretch>
            <a:fillRect/>
          </a:stretch>
        </p:blipFill>
        <p:spPr/>
      </p:pic>
      <p:sp>
        <p:nvSpPr>
          <p:cNvPr id="5" name="Text Placeholder 4"/>
          <p:cNvSpPr>
            <a:spLocks noGrp="1"/>
          </p:cNvSpPr>
          <p:nvPr>
            <p:ph type="body" sz="half" idx="2"/>
          </p:nvPr>
        </p:nvSpPr>
        <p:spPr/>
        <p:txBody>
          <a:bodyPr>
            <a:normAutofit lnSpcReduction="10000"/>
          </a:bodyPr>
          <a:lstStyle/>
          <a:p>
            <a:pPr marL="285750" indent="-285750" algn="just">
              <a:buFont typeface="Wingdings" panose="05000000000000000000" pitchFamily="2" charset="2"/>
              <a:buChar char="Ø"/>
            </a:pPr>
            <a:r>
              <a:rPr lang="en-US" sz="1800" dirty="0"/>
              <a:t>Promotion and Marketing is done via the internet, one of the most important platform engaged in marketing is the social media. While old-fashioned ways such as flyers, brochures are still being used to reach maximum amount of customers.</a:t>
            </a:r>
          </a:p>
          <a:p>
            <a:pPr marL="285750" indent="-285750" algn="just">
              <a:buFont typeface="Wingdings" panose="05000000000000000000" pitchFamily="2" charset="2"/>
              <a:buChar char="Ø"/>
            </a:pPr>
            <a:r>
              <a:rPr lang="en-US" sz="1800" dirty="0"/>
              <a:t>The Marriott </a:t>
            </a:r>
            <a:r>
              <a:rPr lang="en-US" sz="1800" dirty="0" err="1"/>
              <a:t>Bonvoy</a:t>
            </a:r>
            <a:r>
              <a:rPr lang="en-US" sz="1800" dirty="0"/>
              <a:t> is a loyalty program used by the company to reward its loyal customers.</a:t>
            </a:r>
          </a:p>
        </p:txBody>
      </p:sp>
      <p:sp>
        <p:nvSpPr>
          <p:cNvPr id="8" name="Rectangle 7"/>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9548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F0A2-90E1-4D0D-A920-EEAF5354D42F}"/>
              </a:ext>
            </a:extLst>
          </p:cNvPr>
          <p:cNvSpPr>
            <a:spLocks noGrp="1"/>
          </p:cNvSpPr>
          <p:nvPr>
            <p:ph type="title"/>
          </p:nvPr>
        </p:nvSpPr>
        <p:spPr>
          <a:xfrm>
            <a:off x="839788" y="457200"/>
            <a:ext cx="3932237" cy="1134094"/>
          </a:xfrm>
        </p:spPr>
        <p:txBody>
          <a:bodyPr anchor="ctr"/>
          <a:lstStyle/>
          <a:p>
            <a:r>
              <a:rPr lang="en-GB" b="1" dirty="0"/>
              <a:t>Health and Safety of F&amp;B</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7225" r="7225"/>
          <a:stretch>
            <a:fillRect/>
          </a:stretch>
        </p:blipFill>
        <p:spPr/>
      </p:pic>
      <p:sp>
        <p:nvSpPr>
          <p:cNvPr id="5" name="Text Placeholder 4"/>
          <p:cNvSpPr>
            <a:spLocks noGrp="1"/>
          </p:cNvSpPr>
          <p:nvPr>
            <p:ph type="body" sz="half" idx="2"/>
          </p:nvPr>
        </p:nvSpPr>
        <p:spPr>
          <a:xfrm>
            <a:off x="839788" y="1880755"/>
            <a:ext cx="4750521" cy="4301836"/>
          </a:xfrm>
        </p:spPr>
        <p:txBody>
          <a:bodyPr>
            <a:noAutofit/>
          </a:bodyPr>
          <a:lstStyle/>
          <a:p>
            <a:pPr marL="285750" indent="-285750" algn="just">
              <a:buFont typeface="Wingdings" panose="05000000000000000000" pitchFamily="2" charset="2"/>
              <a:buChar char="Ø"/>
            </a:pPr>
            <a:r>
              <a:rPr lang="en-US" sz="1800" dirty="0">
                <a:latin typeface="Bahnschrift Light" panose="020B0502040204020203" pitchFamily="34" charset="0"/>
              </a:rPr>
              <a:t>The safety of F&amp;B services is very important to Marriot. </a:t>
            </a:r>
          </a:p>
          <a:p>
            <a:pPr marL="285750" indent="-285750" algn="just">
              <a:buFont typeface="Wingdings" panose="05000000000000000000" pitchFamily="2" charset="2"/>
              <a:buChar char="Ø"/>
            </a:pPr>
            <a:r>
              <a:rPr lang="en-US" sz="1800" dirty="0">
                <a:latin typeface="Bahnschrift Light" panose="020B0502040204020203" pitchFamily="34" charset="0"/>
              </a:rPr>
              <a:t>Standard safety procedures have been taken to effect. </a:t>
            </a:r>
          </a:p>
          <a:p>
            <a:pPr marL="285750" indent="-285750" algn="just">
              <a:buFont typeface="Wingdings" panose="05000000000000000000" pitchFamily="2" charset="2"/>
              <a:buChar char="Ø"/>
            </a:pPr>
            <a:r>
              <a:rPr lang="en-US" sz="1800" dirty="0">
                <a:latin typeface="Bahnschrift Light" panose="020B0502040204020203" pitchFamily="34" charset="0"/>
              </a:rPr>
              <a:t>Equipment coming in contact to food are kept in good shape with the personal hygiene of the staff handled in a professional way.</a:t>
            </a:r>
          </a:p>
          <a:p>
            <a:pPr marL="285750" indent="-285750" algn="just">
              <a:buFont typeface="Wingdings" panose="05000000000000000000" pitchFamily="2" charset="2"/>
              <a:buChar char="Ø"/>
            </a:pPr>
            <a:r>
              <a:rPr lang="en-US" sz="1800" dirty="0">
                <a:latin typeface="Bahnschrift Light" panose="020B0502040204020203" pitchFamily="34" charset="0"/>
              </a:rPr>
              <a:t>Kitchen staffs are subjected to six months training before they can work in the kitchen.</a:t>
            </a:r>
          </a:p>
          <a:p>
            <a:pPr marL="285750" indent="-285750" algn="just">
              <a:buFont typeface="Wingdings" panose="05000000000000000000" pitchFamily="2" charset="2"/>
              <a:buChar char="Ø"/>
            </a:pPr>
            <a:r>
              <a:rPr lang="en-US" sz="1800" dirty="0">
                <a:latin typeface="Bahnschrift Light" panose="020B0502040204020203" pitchFamily="34" charset="0"/>
              </a:rPr>
              <a:t>All raw materials for food processing are purchased from reputable suppliers only </a:t>
            </a:r>
          </a:p>
          <a:p>
            <a:pPr marL="285750" indent="-285750" algn="just">
              <a:buFont typeface="Wingdings" panose="05000000000000000000" pitchFamily="2" charset="2"/>
              <a:buChar char="Ø"/>
            </a:pPr>
            <a:endParaRPr lang="en-US" sz="1800" dirty="0"/>
          </a:p>
        </p:txBody>
      </p:sp>
      <p:sp>
        <p:nvSpPr>
          <p:cNvPr id="8" name="Rectangle 7"/>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7629203" y="5816600"/>
            <a:ext cx="4053738" cy="369332"/>
          </a:xfrm>
          <a:prstGeom prst="rect">
            <a:avLst/>
          </a:prstGeom>
        </p:spPr>
        <p:txBody>
          <a:bodyPr wrap="none">
            <a:spAutoFit/>
          </a:bodyPr>
          <a:lstStyle/>
          <a:p>
            <a:pPr algn="just">
              <a:lnSpc>
                <a:spcPct val="100000"/>
              </a:lnSpc>
            </a:pPr>
            <a:r>
              <a:rPr lang="en-US" b="1" dirty="0"/>
              <a:t>Kitchen at the Forest of Arden Marriott</a:t>
            </a:r>
          </a:p>
        </p:txBody>
      </p:sp>
    </p:spTree>
    <p:extLst>
      <p:ext uri="{BB962C8B-B14F-4D97-AF65-F5344CB8AC3E}">
        <p14:creationId xmlns:p14="http://schemas.microsoft.com/office/powerpoint/2010/main" val="269846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A751E-1EF4-4CFD-A9A5-2177C690BF5C}"/>
              </a:ext>
            </a:extLst>
          </p:cNvPr>
          <p:cNvSpPr>
            <a:spLocks noGrp="1"/>
          </p:cNvSpPr>
          <p:nvPr>
            <p:ph type="title"/>
          </p:nvPr>
        </p:nvSpPr>
        <p:spPr/>
        <p:txBody>
          <a:bodyPr anchor="ctr"/>
          <a:lstStyle/>
          <a:p>
            <a:r>
              <a:rPr lang="en-GB" b="1" dirty="0"/>
              <a:t>Conclusions</a:t>
            </a:r>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l="24662" r="24662"/>
          <a:stretch>
            <a:fillRect/>
          </a:stretch>
        </p:blipFill>
        <p:spPr/>
      </p:pic>
      <p:sp>
        <p:nvSpPr>
          <p:cNvPr id="5" name="Text Placeholder 4"/>
          <p:cNvSpPr>
            <a:spLocks noGrp="1"/>
          </p:cNvSpPr>
          <p:nvPr>
            <p:ph type="body" sz="half" idx="2"/>
          </p:nvPr>
        </p:nvSpPr>
        <p:spPr/>
        <p:txBody>
          <a:bodyPr/>
          <a:lstStyle/>
          <a:p>
            <a:pPr algn="just"/>
            <a:r>
              <a:rPr lang="en-US" dirty="0"/>
              <a:t>The Forest of Arden Marriott Hotel provides exceptionally quality services in the F&amp;B department, with much emphasizes on the safety of the food before and during consumption.</a:t>
            </a:r>
          </a:p>
        </p:txBody>
      </p:sp>
      <p:sp>
        <p:nvSpPr>
          <p:cNvPr id="8" name="Rectangle 7"/>
          <p:cNvSpPr/>
          <p:nvPr/>
        </p:nvSpPr>
        <p:spPr>
          <a:xfrm>
            <a:off x="922915" y="1496291"/>
            <a:ext cx="3565957" cy="95003"/>
          </a:xfrm>
          <a:prstGeom prst="rect">
            <a:avLst/>
          </a:prstGeom>
          <a:blipFill dpi="0" rotWithShape="1">
            <a:blip r:embed="rId3"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2394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FA92-AA48-4244-B184-7495523624A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1BE5845-247A-4120-BE1F-8F3701AB4A4C}"/>
              </a:ext>
            </a:extLst>
          </p:cNvPr>
          <p:cNvSpPr>
            <a:spLocks noGrp="1"/>
          </p:cNvSpPr>
          <p:nvPr>
            <p:ph sz="half" idx="1"/>
          </p:nvPr>
        </p:nvSpPr>
        <p:spPr>
          <a:xfrm>
            <a:off x="838200" y="1825625"/>
            <a:ext cx="10515600" cy="4351338"/>
          </a:xfrm>
        </p:spPr>
        <p:txBody>
          <a:bodyPr>
            <a:normAutofit/>
          </a:bodyPr>
          <a:lstStyle/>
          <a:p>
            <a:pPr algn="just">
              <a:buFont typeface="Wingdings" panose="05000000000000000000" pitchFamily="2" charset="2"/>
              <a:buChar char="Ø"/>
            </a:pPr>
            <a:r>
              <a:rPr lang="en-US" sz="1800" dirty="0"/>
              <a:t>Kuhn, V. S., </a:t>
            </a:r>
            <a:r>
              <a:rPr lang="en-US" sz="1800" dirty="0" err="1"/>
              <a:t>Benetti</a:t>
            </a:r>
            <a:r>
              <a:rPr lang="en-US" sz="1800" dirty="0"/>
              <a:t>, A. C., dos </a:t>
            </a:r>
            <a:r>
              <a:rPr lang="en-US" sz="1800" dirty="0" err="1"/>
              <a:t>Anjos</a:t>
            </a:r>
            <a:r>
              <a:rPr lang="en-US" sz="1800" dirty="0"/>
              <a:t>, S. J. G., &amp; </a:t>
            </a:r>
            <a:r>
              <a:rPr lang="en-US" sz="1800" dirty="0" err="1"/>
              <a:t>Limberger</a:t>
            </a:r>
            <a:r>
              <a:rPr lang="en-US" sz="1800" dirty="0"/>
              <a:t>, P. F. (2018). Food services and customer loyalty in the hospitality industry. Tourism &amp; Management Studies, 14(2), 26-35 </a:t>
            </a:r>
          </a:p>
          <a:p>
            <a:pPr algn="just">
              <a:buFont typeface="Wingdings" panose="05000000000000000000" pitchFamily="2" charset="2"/>
              <a:buChar char="Ø"/>
            </a:pPr>
            <a:r>
              <a:rPr lang="en-US" sz="1800" dirty="0" err="1"/>
              <a:t>Zondag</a:t>
            </a:r>
            <a:r>
              <a:rPr lang="en-US" sz="1800" dirty="0"/>
              <a:t>, P. (2008). Marriott. Retrieved 10/03/2020 from </a:t>
            </a:r>
            <a:r>
              <a:rPr lang="en-US" sz="1800" b="1" u="sng" dirty="0">
                <a:hlinkClick r:id="rId2"/>
              </a:rPr>
              <a:t>http://summercoursegroupsix.blogspot.com/2008/08/question-list-for-customers-and-manager.html</a:t>
            </a:r>
            <a:endParaRPr lang="en-US" sz="1800" b="1" dirty="0"/>
          </a:p>
          <a:p>
            <a:pPr algn="just">
              <a:buFont typeface="Wingdings" panose="05000000000000000000" pitchFamily="2" charset="2"/>
              <a:buChar char="Ø"/>
            </a:pPr>
            <a:r>
              <a:rPr lang="en-GB" sz="1800" dirty="0"/>
              <a:t>Marriott. (</a:t>
            </a:r>
            <a:r>
              <a:rPr lang="en-GB" sz="1800" dirty="0" err="1"/>
              <a:t>n.a</a:t>
            </a:r>
            <a:r>
              <a:rPr lang="en-GB" sz="1800" dirty="0"/>
              <a:t>). Our story. Available at </a:t>
            </a:r>
            <a:r>
              <a:rPr lang="en-US" sz="1800" dirty="0">
                <a:hlinkClick r:id="rId3"/>
              </a:rPr>
              <a:t>https://www.marriott.com/about/culture-and-values/history.mi</a:t>
            </a:r>
            <a:endParaRPr lang="en-GB" sz="1800" dirty="0"/>
          </a:p>
        </p:txBody>
      </p:sp>
      <p:sp>
        <p:nvSpPr>
          <p:cNvPr id="4" name="Rectangle 3"/>
          <p:cNvSpPr/>
          <p:nvPr/>
        </p:nvSpPr>
        <p:spPr>
          <a:xfrm>
            <a:off x="922915" y="1496291"/>
            <a:ext cx="3565957" cy="95003"/>
          </a:xfrm>
          <a:prstGeom prst="rect">
            <a:avLst/>
          </a:prstGeom>
          <a:blipFill dpi="0" rotWithShape="1">
            <a:blip r:embed="rId4"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530332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395</TotalTime>
  <Words>877</Words>
  <Application>Microsoft Office PowerPoint</Application>
  <PresentationFormat>Ecran lat</PresentationFormat>
  <Paragraphs>67</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Organic</vt:lpstr>
      <vt:lpstr>Prezentare PowerPoint</vt:lpstr>
      <vt:lpstr>Introduction</vt:lpstr>
      <vt:lpstr>Marriot History</vt:lpstr>
      <vt:lpstr>Forest Arden Marriot History</vt:lpstr>
      <vt:lpstr>Operation of Marriott</vt:lpstr>
      <vt:lpstr>Food &amp; Beverage Detail</vt:lpstr>
      <vt:lpstr>Restaurants of Marriots</vt:lpstr>
      <vt:lpstr>BARS of Marriotts</vt:lpstr>
      <vt:lpstr>Marketing of F&amp;B operations/products</vt:lpstr>
      <vt:lpstr>Health and Safety of F&amp;B</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Eduard Radu (1818400)</dc:creator>
  <cp:lastModifiedBy>cornelema30@gmail.com</cp:lastModifiedBy>
  <cp:revision>57</cp:revision>
  <dcterms:created xsi:type="dcterms:W3CDTF">2020-03-04T15:46:31Z</dcterms:created>
  <dcterms:modified xsi:type="dcterms:W3CDTF">2020-03-13T07:35:47Z</dcterms:modified>
</cp:coreProperties>
</file>