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sldIdLst>
    <p:sldId id="256" r:id="rId2"/>
    <p:sldId id="257" r:id="rId3"/>
    <p:sldId id="258" r:id="rId4"/>
    <p:sldId id="259" r:id="rId5"/>
    <p:sldId id="260" r:id="rId6"/>
    <p:sldId id="261" r:id="rId7"/>
    <p:sldId id="262" r:id="rId8"/>
    <p:sldId id="263" r:id="rId9"/>
    <p:sldId id="264" r:id="rId10"/>
    <p:sldId id="272"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0" autoAdjust="0"/>
    <p:restoredTop sz="94660"/>
  </p:normalViewPr>
  <p:slideViewPr>
    <p:cSldViewPr snapToGrid="0">
      <p:cViewPr varScale="1">
        <p:scale>
          <a:sx n="91" d="100"/>
          <a:sy n="91" d="100"/>
        </p:scale>
        <p:origin x="13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83C2E0-66CB-496B-8234-D7E7DBD9CB1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7E4E74-234A-45FA-B37E-E3232DA34AD4}">
      <dgm:prSet/>
      <dgm:spPr/>
      <dgm:t>
        <a:bodyPr/>
        <a:lstStyle/>
        <a:p>
          <a:pPr>
            <a:lnSpc>
              <a:spcPct val="100000"/>
            </a:lnSpc>
            <a:defRPr cap="all"/>
          </a:pPr>
          <a:r>
            <a:rPr lang="en-GB" dirty="0"/>
            <a:t>Cognitivist theory focuses on how people think and understand information (Bruner, 1966)</a:t>
          </a:r>
          <a:endParaRPr lang="en-US" dirty="0"/>
        </a:p>
      </dgm:t>
    </dgm:pt>
    <dgm:pt modelId="{971273F8-9C65-4008-8A21-FE7676577F67}" type="parTrans" cxnId="{F1E24BC5-8D45-4B76-8265-B0349D5E5754}">
      <dgm:prSet/>
      <dgm:spPr/>
      <dgm:t>
        <a:bodyPr/>
        <a:lstStyle/>
        <a:p>
          <a:endParaRPr lang="en-US"/>
        </a:p>
      </dgm:t>
    </dgm:pt>
    <dgm:pt modelId="{32DADB64-5F79-429F-8767-51E70C689C09}" type="sibTrans" cxnId="{F1E24BC5-8D45-4B76-8265-B0349D5E5754}">
      <dgm:prSet/>
      <dgm:spPr/>
      <dgm:t>
        <a:bodyPr/>
        <a:lstStyle/>
        <a:p>
          <a:endParaRPr lang="en-US"/>
        </a:p>
      </dgm:t>
    </dgm:pt>
    <dgm:pt modelId="{EAC047A5-1D62-41CB-AFBA-D4FFF7921DE8}">
      <dgm:prSet/>
      <dgm:spPr/>
      <dgm:t>
        <a:bodyPr/>
        <a:lstStyle/>
        <a:p>
          <a:pPr>
            <a:lnSpc>
              <a:spcPct val="100000"/>
            </a:lnSpc>
            <a:defRPr cap="all"/>
          </a:pPr>
          <a:r>
            <a:rPr lang="en-GB" dirty="0"/>
            <a:t>Tesco uses online training and learning materials to help employees understand rules and policies. For example, food safety training teaches employees why rules are important, not just what to do.</a:t>
          </a:r>
          <a:endParaRPr lang="en-US" dirty="0"/>
        </a:p>
      </dgm:t>
    </dgm:pt>
    <dgm:pt modelId="{E47D9424-A5E3-426E-B7B7-264546D79EBB}" type="parTrans" cxnId="{794F5748-3C75-4F29-94BE-C0CA4A6D2EAC}">
      <dgm:prSet/>
      <dgm:spPr/>
      <dgm:t>
        <a:bodyPr/>
        <a:lstStyle/>
        <a:p>
          <a:endParaRPr lang="en-US"/>
        </a:p>
      </dgm:t>
    </dgm:pt>
    <dgm:pt modelId="{BDAAD846-18D5-4AA3-B895-A66510CA554B}" type="sibTrans" cxnId="{794F5748-3C75-4F29-94BE-C0CA4A6D2EAC}">
      <dgm:prSet/>
      <dgm:spPr/>
      <dgm:t>
        <a:bodyPr/>
        <a:lstStyle/>
        <a:p>
          <a:endParaRPr lang="en-US"/>
        </a:p>
      </dgm:t>
    </dgm:pt>
    <dgm:pt modelId="{AFD7C27B-AAA5-479F-B174-BC328D3413F9}">
      <dgm:prSet/>
      <dgm:spPr/>
      <dgm:t>
        <a:bodyPr/>
        <a:lstStyle/>
        <a:p>
          <a:pPr>
            <a:lnSpc>
              <a:spcPct val="100000"/>
            </a:lnSpc>
            <a:defRPr cap="all"/>
          </a:pPr>
          <a:r>
            <a:rPr lang="en-GB"/>
            <a:t>This helps employees think independently and make better decisions at work.</a:t>
          </a:r>
          <a:endParaRPr lang="en-US"/>
        </a:p>
      </dgm:t>
    </dgm:pt>
    <dgm:pt modelId="{CEA71FA4-30BA-4298-BB8B-0B7ECEA60E82}" type="parTrans" cxnId="{8E4B6E19-F836-41FB-A951-DC609FB23DA4}">
      <dgm:prSet/>
      <dgm:spPr/>
      <dgm:t>
        <a:bodyPr/>
        <a:lstStyle/>
        <a:p>
          <a:endParaRPr lang="en-US"/>
        </a:p>
      </dgm:t>
    </dgm:pt>
    <dgm:pt modelId="{177E72B8-98A3-41F5-B233-51151F1298BD}" type="sibTrans" cxnId="{8E4B6E19-F836-41FB-A951-DC609FB23DA4}">
      <dgm:prSet/>
      <dgm:spPr/>
      <dgm:t>
        <a:bodyPr/>
        <a:lstStyle/>
        <a:p>
          <a:endParaRPr lang="en-US"/>
        </a:p>
      </dgm:t>
    </dgm:pt>
    <dgm:pt modelId="{FD3115FA-9923-45D7-903F-56CA43627CCB}" type="pres">
      <dgm:prSet presAssocID="{0483C2E0-66CB-496B-8234-D7E7DBD9CB1A}" presName="root" presStyleCnt="0">
        <dgm:presLayoutVars>
          <dgm:dir/>
          <dgm:resizeHandles val="exact"/>
        </dgm:presLayoutVars>
      </dgm:prSet>
      <dgm:spPr/>
    </dgm:pt>
    <dgm:pt modelId="{DF509D33-2EFF-4EA5-820A-9AC2A3AA9587}" type="pres">
      <dgm:prSet presAssocID="{6D7E4E74-234A-45FA-B37E-E3232DA34AD4}" presName="compNode" presStyleCnt="0"/>
      <dgm:spPr/>
    </dgm:pt>
    <dgm:pt modelId="{5D4FD8E0-6B7B-4AAB-BC63-26FC706F9102}" type="pres">
      <dgm:prSet presAssocID="{6D7E4E74-234A-45FA-B37E-E3232DA34AD4}" presName="iconBgRect" presStyleLbl="bgShp" presStyleIdx="0" presStyleCnt="3"/>
      <dgm:spPr/>
    </dgm:pt>
    <dgm:pt modelId="{BA56F608-4DE7-4B26-BF7F-FE13128191EC}" type="pres">
      <dgm:prSet presAssocID="{6D7E4E74-234A-45FA-B37E-E3232DA34A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8351A138-989F-4AFA-8622-F014173BB9E0}" type="pres">
      <dgm:prSet presAssocID="{6D7E4E74-234A-45FA-B37E-E3232DA34AD4}" presName="spaceRect" presStyleCnt="0"/>
      <dgm:spPr/>
    </dgm:pt>
    <dgm:pt modelId="{7EFB7034-BA91-418E-BDE5-CF076C975D94}" type="pres">
      <dgm:prSet presAssocID="{6D7E4E74-234A-45FA-B37E-E3232DA34AD4}" presName="textRect" presStyleLbl="revTx" presStyleIdx="0" presStyleCnt="3">
        <dgm:presLayoutVars>
          <dgm:chMax val="1"/>
          <dgm:chPref val="1"/>
        </dgm:presLayoutVars>
      </dgm:prSet>
      <dgm:spPr/>
    </dgm:pt>
    <dgm:pt modelId="{5D70AE0D-21AA-4742-A593-8C3C2C850360}" type="pres">
      <dgm:prSet presAssocID="{32DADB64-5F79-429F-8767-51E70C689C09}" presName="sibTrans" presStyleCnt="0"/>
      <dgm:spPr/>
    </dgm:pt>
    <dgm:pt modelId="{2B4DA9C9-41ED-4C86-AC85-3F8E80451E78}" type="pres">
      <dgm:prSet presAssocID="{EAC047A5-1D62-41CB-AFBA-D4FFF7921DE8}" presName="compNode" presStyleCnt="0"/>
      <dgm:spPr/>
    </dgm:pt>
    <dgm:pt modelId="{6FAE7B17-885C-4B01-B485-B4CE879A680C}" type="pres">
      <dgm:prSet presAssocID="{EAC047A5-1D62-41CB-AFBA-D4FFF7921DE8}" presName="iconBgRect" presStyleLbl="bgShp" presStyleIdx="1" presStyleCnt="3"/>
      <dgm:spPr/>
    </dgm:pt>
    <dgm:pt modelId="{36D41F95-913D-46EC-AEB3-532DDE895DC9}" type="pres">
      <dgm:prSet presAssocID="{EAC047A5-1D62-41CB-AFBA-D4FFF7921D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rger and Drink"/>
        </a:ext>
      </dgm:extLst>
    </dgm:pt>
    <dgm:pt modelId="{152BD80C-C6B5-4780-B42B-105BC636CB1F}" type="pres">
      <dgm:prSet presAssocID="{EAC047A5-1D62-41CB-AFBA-D4FFF7921DE8}" presName="spaceRect" presStyleCnt="0"/>
      <dgm:spPr/>
    </dgm:pt>
    <dgm:pt modelId="{94C861DE-EC3B-4E33-AFF3-BE9BC79BD7FC}" type="pres">
      <dgm:prSet presAssocID="{EAC047A5-1D62-41CB-AFBA-D4FFF7921DE8}" presName="textRect" presStyleLbl="revTx" presStyleIdx="1" presStyleCnt="3">
        <dgm:presLayoutVars>
          <dgm:chMax val="1"/>
          <dgm:chPref val="1"/>
        </dgm:presLayoutVars>
      </dgm:prSet>
      <dgm:spPr/>
    </dgm:pt>
    <dgm:pt modelId="{3FDD8C48-0EB6-4A90-A584-C6C6AA7F40B5}" type="pres">
      <dgm:prSet presAssocID="{BDAAD846-18D5-4AA3-B895-A66510CA554B}" presName="sibTrans" presStyleCnt="0"/>
      <dgm:spPr/>
    </dgm:pt>
    <dgm:pt modelId="{27899106-A499-4923-AC0A-0F5F4A3DE3D2}" type="pres">
      <dgm:prSet presAssocID="{AFD7C27B-AAA5-479F-B174-BC328D3413F9}" presName="compNode" presStyleCnt="0"/>
      <dgm:spPr/>
    </dgm:pt>
    <dgm:pt modelId="{BB5B81A9-664A-4953-8B9E-98CE8BE12638}" type="pres">
      <dgm:prSet presAssocID="{AFD7C27B-AAA5-479F-B174-BC328D3413F9}" presName="iconBgRect" presStyleLbl="bgShp" presStyleIdx="2" presStyleCnt="3"/>
      <dgm:spPr/>
    </dgm:pt>
    <dgm:pt modelId="{51FD70F3-9354-4279-9B5D-79FB3DC4DDCA}" type="pres">
      <dgm:prSet presAssocID="{AFD7C27B-AAA5-479F-B174-BC328D3413F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09C0CBB-342C-4630-B873-8DF5E4B40ABB}" type="pres">
      <dgm:prSet presAssocID="{AFD7C27B-AAA5-479F-B174-BC328D3413F9}" presName="spaceRect" presStyleCnt="0"/>
      <dgm:spPr/>
    </dgm:pt>
    <dgm:pt modelId="{ED77D118-404C-4479-890F-3B086C9A56AF}" type="pres">
      <dgm:prSet presAssocID="{AFD7C27B-AAA5-479F-B174-BC328D3413F9}" presName="textRect" presStyleLbl="revTx" presStyleIdx="2" presStyleCnt="3">
        <dgm:presLayoutVars>
          <dgm:chMax val="1"/>
          <dgm:chPref val="1"/>
        </dgm:presLayoutVars>
      </dgm:prSet>
      <dgm:spPr/>
    </dgm:pt>
  </dgm:ptLst>
  <dgm:cxnLst>
    <dgm:cxn modelId="{5754C40A-60E7-425B-ABB9-C0FD17718A8A}" type="presOf" srcId="{EAC047A5-1D62-41CB-AFBA-D4FFF7921DE8}" destId="{94C861DE-EC3B-4E33-AFF3-BE9BC79BD7FC}" srcOrd="0" destOrd="0" presId="urn:microsoft.com/office/officeart/2018/5/layout/IconCircleLabelList"/>
    <dgm:cxn modelId="{8E4B6E19-F836-41FB-A951-DC609FB23DA4}" srcId="{0483C2E0-66CB-496B-8234-D7E7DBD9CB1A}" destId="{AFD7C27B-AAA5-479F-B174-BC328D3413F9}" srcOrd="2" destOrd="0" parTransId="{CEA71FA4-30BA-4298-BB8B-0B7ECEA60E82}" sibTransId="{177E72B8-98A3-41F5-B233-51151F1298BD}"/>
    <dgm:cxn modelId="{794F5748-3C75-4F29-94BE-C0CA4A6D2EAC}" srcId="{0483C2E0-66CB-496B-8234-D7E7DBD9CB1A}" destId="{EAC047A5-1D62-41CB-AFBA-D4FFF7921DE8}" srcOrd="1" destOrd="0" parTransId="{E47D9424-A5E3-426E-B7B7-264546D79EBB}" sibTransId="{BDAAD846-18D5-4AA3-B895-A66510CA554B}"/>
    <dgm:cxn modelId="{D49C118C-4042-4AB5-AC1E-7A26C5C9C458}" type="presOf" srcId="{6D7E4E74-234A-45FA-B37E-E3232DA34AD4}" destId="{7EFB7034-BA91-418E-BDE5-CF076C975D94}" srcOrd="0" destOrd="0" presId="urn:microsoft.com/office/officeart/2018/5/layout/IconCircleLabelList"/>
    <dgm:cxn modelId="{F1E24BC5-8D45-4B76-8265-B0349D5E5754}" srcId="{0483C2E0-66CB-496B-8234-D7E7DBD9CB1A}" destId="{6D7E4E74-234A-45FA-B37E-E3232DA34AD4}" srcOrd="0" destOrd="0" parTransId="{971273F8-9C65-4008-8A21-FE7676577F67}" sibTransId="{32DADB64-5F79-429F-8767-51E70C689C09}"/>
    <dgm:cxn modelId="{A859ADF3-ACB2-4E40-9918-886DFB1F7F6A}" type="presOf" srcId="{0483C2E0-66CB-496B-8234-D7E7DBD9CB1A}" destId="{FD3115FA-9923-45D7-903F-56CA43627CCB}" srcOrd="0" destOrd="0" presId="urn:microsoft.com/office/officeart/2018/5/layout/IconCircleLabelList"/>
    <dgm:cxn modelId="{51E623FE-E90C-4EFE-A682-3359DC34F457}" type="presOf" srcId="{AFD7C27B-AAA5-479F-B174-BC328D3413F9}" destId="{ED77D118-404C-4479-890F-3B086C9A56AF}" srcOrd="0" destOrd="0" presId="urn:microsoft.com/office/officeart/2018/5/layout/IconCircleLabelList"/>
    <dgm:cxn modelId="{EF9D684C-E724-43CE-9AE1-4AC24463BD21}" type="presParOf" srcId="{FD3115FA-9923-45D7-903F-56CA43627CCB}" destId="{DF509D33-2EFF-4EA5-820A-9AC2A3AA9587}" srcOrd="0" destOrd="0" presId="urn:microsoft.com/office/officeart/2018/5/layout/IconCircleLabelList"/>
    <dgm:cxn modelId="{69A572CB-2B6E-4CB2-B83F-9AF4769416D7}" type="presParOf" srcId="{DF509D33-2EFF-4EA5-820A-9AC2A3AA9587}" destId="{5D4FD8E0-6B7B-4AAB-BC63-26FC706F9102}" srcOrd="0" destOrd="0" presId="urn:microsoft.com/office/officeart/2018/5/layout/IconCircleLabelList"/>
    <dgm:cxn modelId="{2695AB66-1E4E-4415-BDCA-F8C5D3BF8E17}" type="presParOf" srcId="{DF509D33-2EFF-4EA5-820A-9AC2A3AA9587}" destId="{BA56F608-4DE7-4B26-BF7F-FE13128191EC}" srcOrd="1" destOrd="0" presId="urn:microsoft.com/office/officeart/2018/5/layout/IconCircleLabelList"/>
    <dgm:cxn modelId="{72C84F80-74A1-4CD1-890E-71FA143555DE}" type="presParOf" srcId="{DF509D33-2EFF-4EA5-820A-9AC2A3AA9587}" destId="{8351A138-989F-4AFA-8622-F014173BB9E0}" srcOrd="2" destOrd="0" presId="urn:microsoft.com/office/officeart/2018/5/layout/IconCircleLabelList"/>
    <dgm:cxn modelId="{7198CDE9-7C29-4CD6-80F9-662483499426}" type="presParOf" srcId="{DF509D33-2EFF-4EA5-820A-9AC2A3AA9587}" destId="{7EFB7034-BA91-418E-BDE5-CF076C975D94}" srcOrd="3" destOrd="0" presId="urn:microsoft.com/office/officeart/2018/5/layout/IconCircleLabelList"/>
    <dgm:cxn modelId="{4BA52B3E-E70C-4D11-8F56-77FE2E209432}" type="presParOf" srcId="{FD3115FA-9923-45D7-903F-56CA43627CCB}" destId="{5D70AE0D-21AA-4742-A593-8C3C2C850360}" srcOrd="1" destOrd="0" presId="urn:microsoft.com/office/officeart/2018/5/layout/IconCircleLabelList"/>
    <dgm:cxn modelId="{FD320F40-9968-48B7-936B-0960B49D4F93}" type="presParOf" srcId="{FD3115FA-9923-45D7-903F-56CA43627CCB}" destId="{2B4DA9C9-41ED-4C86-AC85-3F8E80451E78}" srcOrd="2" destOrd="0" presId="urn:microsoft.com/office/officeart/2018/5/layout/IconCircleLabelList"/>
    <dgm:cxn modelId="{457DEE32-5507-4220-8E5A-1E8CE4A7A515}" type="presParOf" srcId="{2B4DA9C9-41ED-4C86-AC85-3F8E80451E78}" destId="{6FAE7B17-885C-4B01-B485-B4CE879A680C}" srcOrd="0" destOrd="0" presId="urn:microsoft.com/office/officeart/2018/5/layout/IconCircleLabelList"/>
    <dgm:cxn modelId="{8039F551-DDA6-4A33-BE6E-AB41D103447E}" type="presParOf" srcId="{2B4DA9C9-41ED-4C86-AC85-3F8E80451E78}" destId="{36D41F95-913D-46EC-AEB3-532DDE895DC9}" srcOrd="1" destOrd="0" presId="urn:microsoft.com/office/officeart/2018/5/layout/IconCircleLabelList"/>
    <dgm:cxn modelId="{9A5EB6CE-B6D5-4519-B080-DB310A1342CD}" type="presParOf" srcId="{2B4DA9C9-41ED-4C86-AC85-3F8E80451E78}" destId="{152BD80C-C6B5-4780-B42B-105BC636CB1F}" srcOrd="2" destOrd="0" presId="urn:microsoft.com/office/officeart/2018/5/layout/IconCircleLabelList"/>
    <dgm:cxn modelId="{7E569EDB-0AF1-4720-9E5B-D4138B09318C}" type="presParOf" srcId="{2B4DA9C9-41ED-4C86-AC85-3F8E80451E78}" destId="{94C861DE-EC3B-4E33-AFF3-BE9BC79BD7FC}" srcOrd="3" destOrd="0" presId="urn:microsoft.com/office/officeart/2018/5/layout/IconCircleLabelList"/>
    <dgm:cxn modelId="{3E126A76-C542-472A-AAD9-5741CC8BCD78}" type="presParOf" srcId="{FD3115FA-9923-45D7-903F-56CA43627CCB}" destId="{3FDD8C48-0EB6-4A90-A584-C6C6AA7F40B5}" srcOrd="3" destOrd="0" presId="urn:microsoft.com/office/officeart/2018/5/layout/IconCircleLabelList"/>
    <dgm:cxn modelId="{6B07FD4C-BF8B-4BCF-926F-ADE99B40049D}" type="presParOf" srcId="{FD3115FA-9923-45D7-903F-56CA43627CCB}" destId="{27899106-A499-4923-AC0A-0F5F4A3DE3D2}" srcOrd="4" destOrd="0" presId="urn:microsoft.com/office/officeart/2018/5/layout/IconCircleLabelList"/>
    <dgm:cxn modelId="{4DCFA09B-0AEB-4BF8-9215-BCAABEB5BDF7}" type="presParOf" srcId="{27899106-A499-4923-AC0A-0F5F4A3DE3D2}" destId="{BB5B81A9-664A-4953-8B9E-98CE8BE12638}" srcOrd="0" destOrd="0" presId="urn:microsoft.com/office/officeart/2018/5/layout/IconCircleLabelList"/>
    <dgm:cxn modelId="{B3D2304C-15F9-4E39-BDB0-BD62E4574D2B}" type="presParOf" srcId="{27899106-A499-4923-AC0A-0F5F4A3DE3D2}" destId="{51FD70F3-9354-4279-9B5D-79FB3DC4DDCA}" srcOrd="1" destOrd="0" presId="urn:microsoft.com/office/officeart/2018/5/layout/IconCircleLabelList"/>
    <dgm:cxn modelId="{499D7E14-E4B4-455C-B7AF-E59CA7E2FE15}" type="presParOf" srcId="{27899106-A499-4923-AC0A-0F5F4A3DE3D2}" destId="{C09C0CBB-342C-4630-B873-8DF5E4B40ABB}" srcOrd="2" destOrd="0" presId="urn:microsoft.com/office/officeart/2018/5/layout/IconCircleLabelList"/>
    <dgm:cxn modelId="{FBC875F9-E442-4F04-85D7-A166F748DF73}" type="presParOf" srcId="{27899106-A499-4923-AC0A-0F5F4A3DE3D2}" destId="{ED77D118-404C-4479-890F-3B086C9A56A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94BCD6-185C-4997-BCFA-172F7EC3E95D}"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303147B2-7F5D-4EAA-9C89-FBE76F0E8AFD}">
      <dgm:prSet custT="1"/>
      <dgm:spPr/>
      <dgm:t>
        <a:bodyPr/>
        <a:lstStyle/>
        <a:p>
          <a:r>
            <a:rPr lang="en-GB" sz="1600" dirty="0"/>
            <a:t>Humanist theory focuses on personal growth and self-development. Experiential learning says people learn from experience and reflection (Kolb, 1984)</a:t>
          </a:r>
          <a:endParaRPr lang="en-US" sz="1600" dirty="0"/>
        </a:p>
      </dgm:t>
    </dgm:pt>
    <dgm:pt modelId="{8227660A-A949-4E65-85BC-250CAC83CE34}" type="parTrans" cxnId="{D356F221-03B1-426F-B65F-1876B3A100B6}">
      <dgm:prSet/>
      <dgm:spPr/>
      <dgm:t>
        <a:bodyPr/>
        <a:lstStyle/>
        <a:p>
          <a:endParaRPr lang="en-US"/>
        </a:p>
      </dgm:t>
    </dgm:pt>
    <dgm:pt modelId="{70A8666A-A7BD-47CD-AFAE-9FB800C8FB39}" type="sibTrans" cxnId="{D356F221-03B1-426F-B65F-1876B3A100B6}">
      <dgm:prSet/>
      <dgm:spPr/>
      <dgm:t>
        <a:bodyPr/>
        <a:lstStyle/>
        <a:p>
          <a:endParaRPr lang="en-US"/>
        </a:p>
      </dgm:t>
    </dgm:pt>
    <dgm:pt modelId="{7A341E34-0BFB-4556-9C23-CC460B1C0769}">
      <dgm:prSet/>
      <dgm:spPr/>
      <dgm:t>
        <a:bodyPr/>
        <a:lstStyle/>
        <a:p>
          <a:r>
            <a:rPr lang="en-GB" dirty="0"/>
            <a:t>At Tesco, employees learn by dealing with real customers and reflecting on their experiences. Coaching and mentoring also support personal development.</a:t>
          </a:r>
          <a:endParaRPr lang="en-US" dirty="0"/>
        </a:p>
      </dgm:t>
    </dgm:pt>
    <dgm:pt modelId="{CAE3FECC-4F95-4388-B86F-4E09E3EF164C}" type="parTrans" cxnId="{F8B84776-8BDF-42E8-9A30-7596AC6A4943}">
      <dgm:prSet/>
      <dgm:spPr/>
      <dgm:t>
        <a:bodyPr/>
        <a:lstStyle/>
        <a:p>
          <a:endParaRPr lang="en-US"/>
        </a:p>
      </dgm:t>
    </dgm:pt>
    <dgm:pt modelId="{ED4F6CA3-1324-4D10-82A5-EE3FDC03FB8B}" type="sibTrans" cxnId="{F8B84776-8BDF-42E8-9A30-7596AC6A4943}">
      <dgm:prSet/>
      <dgm:spPr/>
      <dgm:t>
        <a:bodyPr/>
        <a:lstStyle/>
        <a:p>
          <a:endParaRPr lang="en-US"/>
        </a:p>
      </dgm:t>
    </dgm:pt>
    <dgm:pt modelId="{0E356F8D-29DB-4295-B7B6-586727D56C66}">
      <dgm:prSet/>
      <dgm:spPr/>
      <dgm:t>
        <a:bodyPr/>
        <a:lstStyle/>
        <a:p>
          <a:r>
            <a:rPr lang="en-GB"/>
            <a:t>For example, a team leader may think about a difficult situation and learn how to handle it better next time. This helps improve both confidence and skills.</a:t>
          </a:r>
          <a:endParaRPr lang="en-US"/>
        </a:p>
      </dgm:t>
    </dgm:pt>
    <dgm:pt modelId="{667B2B88-3A29-4DC1-9138-96135BC49B5B}" type="parTrans" cxnId="{AE8CD46F-C8C3-49C2-A58E-2066A69AC81D}">
      <dgm:prSet/>
      <dgm:spPr/>
      <dgm:t>
        <a:bodyPr/>
        <a:lstStyle/>
        <a:p>
          <a:endParaRPr lang="en-US"/>
        </a:p>
      </dgm:t>
    </dgm:pt>
    <dgm:pt modelId="{4F75C71D-06B1-4276-A8C1-555C5E816A41}" type="sibTrans" cxnId="{AE8CD46F-C8C3-49C2-A58E-2066A69AC81D}">
      <dgm:prSet/>
      <dgm:spPr/>
      <dgm:t>
        <a:bodyPr/>
        <a:lstStyle/>
        <a:p>
          <a:endParaRPr lang="en-US"/>
        </a:p>
      </dgm:t>
    </dgm:pt>
    <dgm:pt modelId="{64EB469F-4201-4018-B1EC-93C4E58C82A7}" type="pres">
      <dgm:prSet presAssocID="{3D94BCD6-185C-4997-BCFA-172F7EC3E95D}" presName="root" presStyleCnt="0">
        <dgm:presLayoutVars>
          <dgm:dir/>
          <dgm:resizeHandles val="exact"/>
        </dgm:presLayoutVars>
      </dgm:prSet>
      <dgm:spPr/>
    </dgm:pt>
    <dgm:pt modelId="{DDF235F0-D2A4-4D2C-9D7A-EBA0B93DFE96}" type="pres">
      <dgm:prSet presAssocID="{303147B2-7F5D-4EAA-9C89-FBE76F0E8AFD}" presName="compNode" presStyleCnt="0"/>
      <dgm:spPr/>
    </dgm:pt>
    <dgm:pt modelId="{448CFA87-A574-4792-9054-83920EF70119}" type="pres">
      <dgm:prSet presAssocID="{303147B2-7F5D-4EAA-9C89-FBE76F0E8AF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7894BCC-C322-410A-A671-16B044462F53}" type="pres">
      <dgm:prSet presAssocID="{303147B2-7F5D-4EAA-9C89-FBE76F0E8AFD}" presName="spaceRect" presStyleCnt="0"/>
      <dgm:spPr/>
    </dgm:pt>
    <dgm:pt modelId="{A234C00A-7714-4B32-8593-51AD9A1CDBF7}" type="pres">
      <dgm:prSet presAssocID="{303147B2-7F5D-4EAA-9C89-FBE76F0E8AFD}" presName="textRect" presStyleLbl="revTx" presStyleIdx="0" presStyleCnt="3" custLinFactNeighborX="-1018" custLinFactNeighborY="-4661">
        <dgm:presLayoutVars>
          <dgm:chMax val="1"/>
          <dgm:chPref val="1"/>
        </dgm:presLayoutVars>
      </dgm:prSet>
      <dgm:spPr/>
    </dgm:pt>
    <dgm:pt modelId="{DDDD495A-E472-480C-AC45-7082083354CE}" type="pres">
      <dgm:prSet presAssocID="{70A8666A-A7BD-47CD-AFAE-9FB800C8FB39}" presName="sibTrans" presStyleCnt="0"/>
      <dgm:spPr/>
    </dgm:pt>
    <dgm:pt modelId="{28FB6709-B3C3-4607-90AD-923B7D8F4396}" type="pres">
      <dgm:prSet presAssocID="{7A341E34-0BFB-4556-9C23-CC460B1C0769}" presName="compNode" presStyleCnt="0"/>
      <dgm:spPr/>
    </dgm:pt>
    <dgm:pt modelId="{2E771091-F724-485E-A5A6-F5F4CCE995B1}" type="pres">
      <dgm:prSet presAssocID="{7A341E34-0BFB-4556-9C23-CC460B1C07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21E8B79-E634-4069-B95E-BE7331EEEB1D}" type="pres">
      <dgm:prSet presAssocID="{7A341E34-0BFB-4556-9C23-CC460B1C0769}" presName="spaceRect" presStyleCnt="0"/>
      <dgm:spPr/>
    </dgm:pt>
    <dgm:pt modelId="{415E4DE6-1491-4F09-9F43-B82620905D02}" type="pres">
      <dgm:prSet presAssocID="{7A341E34-0BFB-4556-9C23-CC460B1C0769}" presName="textRect" presStyleLbl="revTx" presStyleIdx="1" presStyleCnt="3">
        <dgm:presLayoutVars>
          <dgm:chMax val="1"/>
          <dgm:chPref val="1"/>
        </dgm:presLayoutVars>
      </dgm:prSet>
      <dgm:spPr/>
    </dgm:pt>
    <dgm:pt modelId="{3E92DCC6-D4EC-4A82-A027-1F1149657869}" type="pres">
      <dgm:prSet presAssocID="{ED4F6CA3-1324-4D10-82A5-EE3FDC03FB8B}" presName="sibTrans" presStyleCnt="0"/>
      <dgm:spPr/>
    </dgm:pt>
    <dgm:pt modelId="{9E0BF282-BF40-4AF8-9EA6-143CC5FB235A}" type="pres">
      <dgm:prSet presAssocID="{0E356F8D-29DB-4295-B7B6-586727D56C66}" presName="compNode" presStyleCnt="0"/>
      <dgm:spPr/>
    </dgm:pt>
    <dgm:pt modelId="{6D226834-E433-425B-8E63-A3E1398BAF76}" type="pres">
      <dgm:prSet presAssocID="{0E356F8D-29DB-4295-B7B6-586727D56C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0DEB08C1-B023-4B00-9C4C-3966070DA77D}" type="pres">
      <dgm:prSet presAssocID="{0E356F8D-29DB-4295-B7B6-586727D56C66}" presName="spaceRect" presStyleCnt="0"/>
      <dgm:spPr/>
    </dgm:pt>
    <dgm:pt modelId="{8F2F3607-A12F-40A0-8117-AC60D83B9062}" type="pres">
      <dgm:prSet presAssocID="{0E356F8D-29DB-4295-B7B6-586727D56C66}" presName="textRect" presStyleLbl="revTx" presStyleIdx="2" presStyleCnt="3">
        <dgm:presLayoutVars>
          <dgm:chMax val="1"/>
          <dgm:chPref val="1"/>
        </dgm:presLayoutVars>
      </dgm:prSet>
      <dgm:spPr/>
    </dgm:pt>
  </dgm:ptLst>
  <dgm:cxnLst>
    <dgm:cxn modelId="{90501A13-D650-4CA8-A489-43BD0294DF58}" type="presOf" srcId="{303147B2-7F5D-4EAA-9C89-FBE76F0E8AFD}" destId="{A234C00A-7714-4B32-8593-51AD9A1CDBF7}" srcOrd="0" destOrd="0" presId="urn:microsoft.com/office/officeart/2018/2/layout/IconLabelList"/>
    <dgm:cxn modelId="{25B07914-FE2A-4480-99C3-E9E4A4904E40}" type="presOf" srcId="{7A341E34-0BFB-4556-9C23-CC460B1C0769}" destId="{415E4DE6-1491-4F09-9F43-B82620905D02}" srcOrd="0" destOrd="0" presId="urn:microsoft.com/office/officeart/2018/2/layout/IconLabelList"/>
    <dgm:cxn modelId="{D356F221-03B1-426F-B65F-1876B3A100B6}" srcId="{3D94BCD6-185C-4997-BCFA-172F7EC3E95D}" destId="{303147B2-7F5D-4EAA-9C89-FBE76F0E8AFD}" srcOrd="0" destOrd="0" parTransId="{8227660A-A949-4E65-85BC-250CAC83CE34}" sibTransId="{70A8666A-A7BD-47CD-AFAE-9FB800C8FB39}"/>
    <dgm:cxn modelId="{AE8CD46F-C8C3-49C2-A58E-2066A69AC81D}" srcId="{3D94BCD6-185C-4997-BCFA-172F7EC3E95D}" destId="{0E356F8D-29DB-4295-B7B6-586727D56C66}" srcOrd="2" destOrd="0" parTransId="{667B2B88-3A29-4DC1-9138-96135BC49B5B}" sibTransId="{4F75C71D-06B1-4276-A8C1-555C5E816A41}"/>
    <dgm:cxn modelId="{F8B84776-8BDF-42E8-9A30-7596AC6A4943}" srcId="{3D94BCD6-185C-4997-BCFA-172F7EC3E95D}" destId="{7A341E34-0BFB-4556-9C23-CC460B1C0769}" srcOrd="1" destOrd="0" parTransId="{CAE3FECC-4F95-4388-B86F-4E09E3EF164C}" sibTransId="{ED4F6CA3-1324-4D10-82A5-EE3FDC03FB8B}"/>
    <dgm:cxn modelId="{341439AE-C5C3-4303-B148-1A7158222FE6}" type="presOf" srcId="{3D94BCD6-185C-4997-BCFA-172F7EC3E95D}" destId="{64EB469F-4201-4018-B1EC-93C4E58C82A7}" srcOrd="0" destOrd="0" presId="urn:microsoft.com/office/officeart/2018/2/layout/IconLabelList"/>
    <dgm:cxn modelId="{AA493EE5-C6CB-4302-845C-32895E2267E5}" type="presOf" srcId="{0E356F8D-29DB-4295-B7B6-586727D56C66}" destId="{8F2F3607-A12F-40A0-8117-AC60D83B9062}" srcOrd="0" destOrd="0" presId="urn:microsoft.com/office/officeart/2018/2/layout/IconLabelList"/>
    <dgm:cxn modelId="{CEC1DADC-98BD-4A6B-9522-B647DF7C1C08}" type="presParOf" srcId="{64EB469F-4201-4018-B1EC-93C4E58C82A7}" destId="{DDF235F0-D2A4-4D2C-9D7A-EBA0B93DFE96}" srcOrd="0" destOrd="0" presId="urn:microsoft.com/office/officeart/2018/2/layout/IconLabelList"/>
    <dgm:cxn modelId="{8AFD4BE6-E8D5-434F-8E32-5FBDFA653FDB}" type="presParOf" srcId="{DDF235F0-D2A4-4D2C-9D7A-EBA0B93DFE96}" destId="{448CFA87-A574-4792-9054-83920EF70119}" srcOrd="0" destOrd="0" presId="urn:microsoft.com/office/officeart/2018/2/layout/IconLabelList"/>
    <dgm:cxn modelId="{125DB200-34E8-44FC-A35F-0B4DE22D5730}" type="presParOf" srcId="{DDF235F0-D2A4-4D2C-9D7A-EBA0B93DFE96}" destId="{D7894BCC-C322-410A-A671-16B044462F53}" srcOrd="1" destOrd="0" presId="urn:microsoft.com/office/officeart/2018/2/layout/IconLabelList"/>
    <dgm:cxn modelId="{BE1BA0AC-10F3-4F83-939D-DDB8907B062B}" type="presParOf" srcId="{DDF235F0-D2A4-4D2C-9D7A-EBA0B93DFE96}" destId="{A234C00A-7714-4B32-8593-51AD9A1CDBF7}" srcOrd="2" destOrd="0" presId="urn:microsoft.com/office/officeart/2018/2/layout/IconLabelList"/>
    <dgm:cxn modelId="{27BE47D1-70C0-4021-B30A-9F2C345E83BA}" type="presParOf" srcId="{64EB469F-4201-4018-B1EC-93C4E58C82A7}" destId="{DDDD495A-E472-480C-AC45-7082083354CE}" srcOrd="1" destOrd="0" presId="urn:microsoft.com/office/officeart/2018/2/layout/IconLabelList"/>
    <dgm:cxn modelId="{34DCDED4-A5CE-431D-A6D7-CDBB53E1339A}" type="presParOf" srcId="{64EB469F-4201-4018-B1EC-93C4E58C82A7}" destId="{28FB6709-B3C3-4607-90AD-923B7D8F4396}" srcOrd="2" destOrd="0" presId="urn:microsoft.com/office/officeart/2018/2/layout/IconLabelList"/>
    <dgm:cxn modelId="{A77B4F3E-F7F2-4D4D-8843-AF636A013630}" type="presParOf" srcId="{28FB6709-B3C3-4607-90AD-923B7D8F4396}" destId="{2E771091-F724-485E-A5A6-F5F4CCE995B1}" srcOrd="0" destOrd="0" presId="urn:microsoft.com/office/officeart/2018/2/layout/IconLabelList"/>
    <dgm:cxn modelId="{C5894B3D-B7DE-4147-947D-3A0B40DB6786}" type="presParOf" srcId="{28FB6709-B3C3-4607-90AD-923B7D8F4396}" destId="{321E8B79-E634-4069-B95E-BE7331EEEB1D}" srcOrd="1" destOrd="0" presId="urn:microsoft.com/office/officeart/2018/2/layout/IconLabelList"/>
    <dgm:cxn modelId="{0A464609-86FC-4B78-B115-FAF180043867}" type="presParOf" srcId="{28FB6709-B3C3-4607-90AD-923B7D8F4396}" destId="{415E4DE6-1491-4F09-9F43-B82620905D02}" srcOrd="2" destOrd="0" presId="urn:microsoft.com/office/officeart/2018/2/layout/IconLabelList"/>
    <dgm:cxn modelId="{86F17288-D896-432F-8A30-FE386AA24BD5}" type="presParOf" srcId="{64EB469F-4201-4018-B1EC-93C4E58C82A7}" destId="{3E92DCC6-D4EC-4A82-A027-1F1149657869}" srcOrd="3" destOrd="0" presId="urn:microsoft.com/office/officeart/2018/2/layout/IconLabelList"/>
    <dgm:cxn modelId="{D09519D8-C36B-4025-A504-655FAC1B2661}" type="presParOf" srcId="{64EB469F-4201-4018-B1EC-93C4E58C82A7}" destId="{9E0BF282-BF40-4AF8-9EA6-143CC5FB235A}" srcOrd="4" destOrd="0" presId="urn:microsoft.com/office/officeart/2018/2/layout/IconLabelList"/>
    <dgm:cxn modelId="{242CC536-2830-4C87-A3AF-0D4CDEE4E4A7}" type="presParOf" srcId="{9E0BF282-BF40-4AF8-9EA6-143CC5FB235A}" destId="{6D226834-E433-425B-8E63-A3E1398BAF76}" srcOrd="0" destOrd="0" presId="urn:microsoft.com/office/officeart/2018/2/layout/IconLabelList"/>
    <dgm:cxn modelId="{FFC07AE8-A2D4-4B81-96BC-7E189DDB1C38}" type="presParOf" srcId="{9E0BF282-BF40-4AF8-9EA6-143CC5FB235A}" destId="{0DEB08C1-B023-4B00-9C4C-3966070DA77D}" srcOrd="1" destOrd="0" presId="urn:microsoft.com/office/officeart/2018/2/layout/IconLabelList"/>
    <dgm:cxn modelId="{7A018DD3-D36F-4A65-B5EF-4CD1C2B8A8D4}" type="presParOf" srcId="{9E0BF282-BF40-4AF8-9EA6-143CC5FB235A}" destId="{8F2F3607-A12F-40A0-8117-AC60D83B90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ABBC3C-952B-44FC-BC6E-805DCF77BD8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DAD46F7-5074-4987-8935-505053E6378C}">
      <dgm:prSet/>
      <dgm:spPr/>
      <dgm:t>
        <a:bodyPr/>
        <a:lstStyle/>
        <a:p>
          <a:pPr>
            <a:lnSpc>
              <a:spcPct val="100000"/>
            </a:lnSpc>
          </a:pPr>
          <a:r>
            <a:rPr lang="en-GB"/>
            <a:t>This assignment has discussed the human resource management practices of Tesco, focusing on recruitment and training.</a:t>
          </a:r>
          <a:endParaRPr lang="en-US"/>
        </a:p>
      </dgm:t>
    </dgm:pt>
    <dgm:pt modelId="{E934A1BE-1AFE-49BF-B05A-F4F7EE0938EC}" type="parTrans" cxnId="{1C98AEA2-24D2-4CC8-BE18-1933DA2C708C}">
      <dgm:prSet/>
      <dgm:spPr/>
      <dgm:t>
        <a:bodyPr/>
        <a:lstStyle/>
        <a:p>
          <a:endParaRPr lang="en-US"/>
        </a:p>
      </dgm:t>
    </dgm:pt>
    <dgm:pt modelId="{F812B5BB-6BFE-4815-B123-EB33D3C4912C}" type="sibTrans" cxnId="{1C98AEA2-24D2-4CC8-BE18-1933DA2C708C}">
      <dgm:prSet/>
      <dgm:spPr/>
      <dgm:t>
        <a:bodyPr/>
        <a:lstStyle/>
        <a:p>
          <a:endParaRPr lang="en-US"/>
        </a:p>
      </dgm:t>
    </dgm:pt>
    <dgm:pt modelId="{32E3C87D-A710-4CDB-8465-88D823BC446D}">
      <dgm:prSet/>
      <dgm:spPr/>
      <dgm:t>
        <a:bodyPr/>
        <a:lstStyle/>
        <a:p>
          <a:pPr>
            <a:lnSpc>
              <a:spcPct val="100000"/>
            </a:lnSpc>
          </a:pPr>
          <a:r>
            <a:rPr lang="en-GB"/>
            <a:t>Tesco uses job analysis, job descriptions, and person specifications to choose the right employees. These steps make the recruitment process clear and fair.</a:t>
          </a:r>
          <a:endParaRPr lang="en-US"/>
        </a:p>
      </dgm:t>
    </dgm:pt>
    <dgm:pt modelId="{B3DD6E88-EFD1-4236-AC7A-D5B04D567A43}" type="parTrans" cxnId="{9244D239-CBDA-4E63-9D40-842D0BC705FB}">
      <dgm:prSet/>
      <dgm:spPr/>
      <dgm:t>
        <a:bodyPr/>
        <a:lstStyle/>
        <a:p>
          <a:endParaRPr lang="en-US"/>
        </a:p>
      </dgm:t>
    </dgm:pt>
    <dgm:pt modelId="{4F88532E-0B80-439E-9A29-2E1B70AEC012}" type="sibTrans" cxnId="{9244D239-CBDA-4E63-9D40-842D0BC705FB}">
      <dgm:prSet/>
      <dgm:spPr/>
      <dgm:t>
        <a:bodyPr/>
        <a:lstStyle/>
        <a:p>
          <a:endParaRPr lang="en-US"/>
        </a:p>
      </dgm:t>
    </dgm:pt>
    <dgm:pt modelId="{7793818C-7BC3-43D4-B185-FF1BB5A0F98C}">
      <dgm:prSet/>
      <dgm:spPr/>
      <dgm:t>
        <a:bodyPr/>
        <a:lstStyle/>
        <a:p>
          <a:pPr>
            <a:lnSpc>
              <a:spcPct val="100000"/>
            </a:lnSpc>
          </a:pPr>
          <a:r>
            <a:rPr lang="en-GB"/>
            <a:t>The company also identifies training needs and uses different learning theories to improve employee skills. Behaviourist, Cognitivist, and Humanist/Experiential theories all help explain how employees learn and develop.</a:t>
          </a:r>
          <a:endParaRPr lang="en-US"/>
        </a:p>
      </dgm:t>
    </dgm:pt>
    <dgm:pt modelId="{7738F86E-2009-4178-B81A-E3349C14764E}" type="parTrans" cxnId="{DD13C42F-849D-4965-AA1E-36611BC8E7B0}">
      <dgm:prSet/>
      <dgm:spPr/>
      <dgm:t>
        <a:bodyPr/>
        <a:lstStyle/>
        <a:p>
          <a:endParaRPr lang="en-US"/>
        </a:p>
      </dgm:t>
    </dgm:pt>
    <dgm:pt modelId="{9713F406-4E3F-4BEA-82B5-38064C965BF3}" type="sibTrans" cxnId="{DD13C42F-849D-4965-AA1E-36611BC8E7B0}">
      <dgm:prSet/>
      <dgm:spPr/>
      <dgm:t>
        <a:bodyPr/>
        <a:lstStyle/>
        <a:p>
          <a:endParaRPr lang="en-US"/>
        </a:p>
      </dgm:t>
    </dgm:pt>
    <dgm:pt modelId="{7403E248-47DF-4914-BF1D-FE116971689C}">
      <dgm:prSet/>
      <dgm:spPr/>
      <dgm:t>
        <a:bodyPr/>
        <a:lstStyle/>
        <a:p>
          <a:pPr>
            <a:lnSpc>
              <a:spcPct val="100000"/>
            </a:lnSpc>
          </a:pPr>
          <a:r>
            <a:rPr lang="en-GB"/>
            <a:t>In conclusion, strong HRM practices are very important for Tesco’s success. By recruiting carefully and investing in training, Tesco improves employee performance and keeps its competitive position in the retail industry.</a:t>
          </a:r>
          <a:endParaRPr lang="en-US"/>
        </a:p>
      </dgm:t>
    </dgm:pt>
    <dgm:pt modelId="{ED1D7BA8-64E3-430A-94FF-6E46DEDE164A}" type="parTrans" cxnId="{41B20BED-4E25-4810-A146-DB9E7C11A284}">
      <dgm:prSet/>
      <dgm:spPr/>
      <dgm:t>
        <a:bodyPr/>
        <a:lstStyle/>
        <a:p>
          <a:endParaRPr lang="en-US"/>
        </a:p>
      </dgm:t>
    </dgm:pt>
    <dgm:pt modelId="{CE4DDF5E-7E64-424B-9D0F-D7DF72A75D60}" type="sibTrans" cxnId="{41B20BED-4E25-4810-A146-DB9E7C11A284}">
      <dgm:prSet/>
      <dgm:spPr/>
      <dgm:t>
        <a:bodyPr/>
        <a:lstStyle/>
        <a:p>
          <a:endParaRPr lang="en-US"/>
        </a:p>
      </dgm:t>
    </dgm:pt>
    <dgm:pt modelId="{6D2D86EA-8086-4100-9C7D-C7C93750DB77}" type="pres">
      <dgm:prSet presAssocID="{58ABBC3C-952B-44FC-BC6E-805DCF77BD88}" presName="vert0" presStyleCnt="0">
        <dgm:presLayoutVars>
          <dgm:dir/>
          <dgm:animOne val="branch"/>
          <dgm:animLvl val="lvl"/>
        </dgm:presLayoutVars>
      </dgm:prSet>
      <dgm:spPr/>
    </dgm:pt>
    <dgm:pt modelId="{4D250038-2522-42F0-8021-01EBF11F93C1}" type="pres">
      <dgm:prSet presAssocID="{3DAD46F7-5074-4987-8935-505053E6378C}" presName="thickLine" presStyleLbl="alignNode1" presStyleIdx="0" presStyleCnt="4"/>
      <dgm:spPr/>
    </dgm:pt>
    <dgm:pt modelId="{27144D2B-352E-4985-AF3D-77F8B1664027}" type="pres">
      <dgm:prSet presAssocID="{3DAD46F7-5074-4987-8935-505053E6378C}" presName="horz1" presStyleCnt="0"/>
      <dgm:spPr/>
    </dgm:pt>
    <dgm:pt modelId="{788DDBCA-6679-4C00-8999-88CD8A48B16F}" type="pres">
      <dgm:prSet presAssocID="{3DAD46F7-5074-4987-8935-505053E6378C}" presName="tx1" presStyleLbl="revTx" presStyleIdx="0" presStyleCnt="4"/>
      <dgm:spPr/>
    </dgm:pt>
    <dgm:pt modelId="{A234AC3F-F13F-404F-B6E4-83BC61C84398}" type="pres">
      <dgm:prSet presAssocID="{3DAD46F7-5074-4987-8935-505053E6378C}" presName="vert1" presStyleCnt="0"/>
      <dgm:spPr/>
    </dgm:pt>
    <dgm:pt modelId="{C6629A62-1237-418A-91C1-D28EBF0CFC7E}" type="pres">
      <dgm:prSet presAssocID="{32E3C87D-A710-4CDB-8465-88D823BC446D}" presName="thickLine" presStyleLbl="alignNode1" presStyleIdx="1" presStyleCnt="4"/>
      <dgm:spPr/>
    </dgm:pt>
    <dgm:pt modelId="{5CE24A9E-5F25-451C-A27D-BCDD6E8A59E4}" type="pres">
      <dgm:prSet presAssocID="{32E3C87D-A710-4CDB-8465-88D823BC446D}" presName="horz1" presStyleCnt="0"/>
      <dgm:spPr/>
    </dgm:pt>
    <dgm:pt modelId="{5BA93948-DD99-49BB-8336-E5067FEC2040}" type="pres">
      <dgm:prSet presAssocID="{32E3C87D-A710-4CDB-8465-88D823BC446D}" presName="tx1" presStyleLbl="revTx" presStyleIdx="1" presStyleCnt="4"/>
      <dgm:spPr/>
    </dgm:pt>
    <dgm:pt modelId="{DE0E86B0-4023-460E-AF2C-492E5A23C9F2}" type="pres">
      <dgm:prSet presAssocID="{32E3C87D-A710-4CDB-8465-88D823BC446D}" presName="vert1" presStyleCnt="0"/>
      <dgm:spPr/>
    </dgm:pt>
    <dgm:pt modelId="{1C54E880-58A2-4942-83C7-FC915CE6FC90}" type="pres">
      <dgm:prSet presAssocID="{7793818C-7BC3-43D4-B185-FF1BB5A0F98C}" presName="thickLine" presStyleLbl="alignNode1" presStyleIdx="2" presStyleCnt="4"/>
      <dgm:spPr/>
    </dgm:pt>
    <dgm:pt modelId="{5D7EEFBF-0340-4964-A32E-063CE5C16ECB}" type="pres">
      <dgm:prSet presAssocID="{7793818C-7BC3-43D4-B185-FF1BB5A0F98C}" presName="horz1" presStyleCnt="0"/>
      <dgm:spPr/>
    </dgm:pt>
    <dgm:pt modelId="{E38DD701-6B00-4A70-825C-5D117AE37BE3}" type="pres">
      <dgm:prSet presAssocID="{7793818C-7BC3-43D4-B185-FF1BB5A0F98C}" presName="tx1" presStyleLbl="revTx" presStyleIdx="2" presStyleCnt="4"/>
      <dgm:spPr/>
    </dgm:pt>
    <dgm:pt modelId="{D543F682-E49C-4532-AD71-5B9CB4803A37}" type="pres">
      <dgm:prSet presAssocID="{7793818C-7BC3-43D4-B185-FF1BB5A0F98C}" presName="vert1" presStyleCnt="0"/>
      <dgm:spPr/>
    </dgm:pt>
    <dgm:pt modelId="{4B607D2D-6534-4EA5-9599-E265488276DC}" type="pres">
      <dgm:prSet presAssocID="{7403E248-47DF-4914-BF1D-FE116971689C}" presName="thickLine" presStyleLbl="alignNode1" presStyleIdx="3" presStyleCnt="4"/>
      <dgm:spPr/>
    </dgm:pt>
    <dgm:pt modelId="{E3F540DF-8FF3-4896-A534-F0E38DD5849A}" type="pres">
      <dgm:prSet presAssocID="{7403E248-47DF-4914-BF1D-FE116971689C}" presName="horz1" presStyleCnt="0"/>
      <dgm:spPr/>
    </dgm:pt>
    <dgm:pt modelId="{D3A229FE-2FFD-4BE3-9AA2-316C3D6DD44D}" type="pres">
      <dgm:prSet presAssocID="{7403E248-47DF-4914-BF1D-FE116971689C}" presName="tx1" presStyleLbl="revTx" presStyleIdx="3" presStyleCnt="4"/>
      <dgm:spPr/>
    </dgm:pt>
    <dgm:pt modelId="{7CBB9675-7017-4C1F-AD7A-63097B0A4B87}" type="pres">
      <dgm:prSet presAssocID="{7403E248-47DF-4914-BF1D-FE116971689C}" presName="vert1" presStyleCnt="0"/>
      <dgm:spPr/>
    </dgm:pt>
  </dgm:ptLst>
  <dgm:cxnLst>
    <dgm:cxn modelId="{D9506511-F3F0-4108-8235-C7C56B9CF94C}" type="presOf" srcId="{3DAD46F7-5074-4987-8935-505053E6378C}" destId="{788DDBCA-6679-4C00-8999-88CD8A48B16F}" srcOrd="0" destOrd="0" presId="urn:microsoft.com/office/officeart/2008/layout/LinedList"/>
    <dgm:cxn modelId="{470ACC1F-80BA-44EA-8881-05C43EC7A12C}" type="presOf" srcId="{32E3C87D-A710-4CDB-8465-88D823BC446D}" destId="{5BA93948-DD99-49BB-8336-E5067FEC2040}" srcOrd="0" destOrd="0" presId="urn:microsoft.com/office/officeart/2008/layout/LinedList"/>
    <dgm:cxn modelId="{DD13C42F-849D-4965-AA1E-36611BC8E7B0}" srcId="{58ABBC3C-952B-44FC-BC6E-805DCF77BD88}" destId="{7793818C-7BC3-43D4-B185-FF1BB5A0F98C}" srcOrd="2" destOrd="0" parTransId="{7738F86E-2009-4178-B81A-E3349C14764E}" sibTransId="{9713F406-4E3F-4BEA-82B5-38064C965BF3}"/>
    <dgm:cxn modelId="{9244D239-CBDA-4E63-9D40-842D0BC705FB}" srcId="{58ABBC3C-952B-44FC-BC6E-805DCF77BD88}" destId="{32E3C87D-A710-4CDB-8465-88D823BC446D}" srcOrd="1" destOrd="0" parTransId="{B3DD6E88-EFD1-4236-AC7A-D5B04D567A43}" sibTransId="{4F88532E-0B80-439E-9A29-2E1B70AEC012}"/>
    <dgm:cxn modelId="{D10F3E4B-4335-49FF-9700-B497C288755B}" type="presOf" srcId="{7403E248-47DF-4914-BF1D-FE116971689C}" destId="{D3A229FE-2FFD-4BE3-9AA2-316C3D6DD44D}" srcOrd="0" destOrd="0" presId="urn:microsoft.com/office/officeart/2008/layout/LinedList"/>
    <dgm:cxn modelId="{1C98AEA2-24D2-4CC8-BE18-1933DA2C708C}" srcId="{58ABBC3C-952B-44FC-BC6E-805DCF77BD88}" destId="{3DAD46F7-5074-4987-8935-505053E6378C}" srcOrd="0" destOrd="0" parTransId="{E934A1BE-1AFE-49BF-B05A-F4F7EE0938EC}" sibTransId="{F812B5BB-6BFE-4815-B123-EB33D3C4912C}"/>
    <dgm:cxn modelId="{C94EC2E4-9E63-49B9-8FBD-851E7BD9A7BF}" type="presOf" srcId="{7793818C-7BC3-43D4-B185-FF1BB5A0F98C}" destId="{E38DD701-6B00-4A70-825C-5D117AE37BE3}" srcOrd="0" destOrd="0" presId="urn:microsoft.com/office/officeart/2008/layout/LinedList"/>
    <dgm:cxn modelId="{41B20BED-4E25-4810-A146-DB9E7C11A284}" srcId="{58ABBC3C-952B-44FC-BC6E-805DCF77BD88}" destId="{7403E248-47DF-4914-BF1D-FE116971689C}" srcOrd="3" destOrd="0" parTransId="{ED1D7BA8-64E3-430A-94FF-6E46DEDE164A}" sibTransId="{CE4DDF5E-7E64-424B-9D0F-D7DF72A75D60}"/>
    <dgm:cxn modelId="{6EC331FA-8837-44FF-B5BF-3CEEEA1AA031}" type="presOf" srcId="{58ABBC3C-952B-44FC-BC6E-805DCF77BD88}" destId="{6D2D86EA-8086-4100-9C7D-C7C93750DB77}" srcOrd="0" destOrd="0" presId="urn:microsoft.com/office/officeart/2008/layout/LinedList"/>
    <dgm:cxn modelId="{A51A3214-4866-40D6-86F3-525C7CAC6D23}" type="presParOf" srcId="{6D2D86EA-8086-4100-9C7D-C7C93750DB77}" destId="{4D250038-2522-42F0-8021-01EBF11F93C1}" srcOrd="0" destOrd="0" presId="urn:microsoft.com/office/officeart/2008/layout/LinedList"/>
    <dgm:cxn modelId="{91720E55-957A-48D0-8E2B-1722CFA4A5B4}" type="presParOf" srcId="{6D2D86EA-8086-4100-9C7D-C7C93750DB77}" destId="{27144D2B-352E-4985-AF3D-77F8B1664027}" srcOrd="1" destOrd="0" presId="urn:microsoft.com/office/officeart/2008/layout/LinedList"/>
    <dgm:cxn modelId="{7A947E58-3E79-42FE-84FD-D190B2632C86}" type="presParOf" srcId="{27144D2B-352E-4985-AF3D-77F8B1664027}" destId="{788DDBCA-6679-4C00-8999-88CD8A48B16F}" srcOrd="0" destOrd="0" presId="urn:microsoft.com/office/officeart/2008/layout/LinedList"/>
    <dgm:cxn modelId="{39BC4C42-012C-40D1-9D21-BB11685C3086}" type="presParOf" srcId="{27144D2B-352E-4985-AF3D-77F8B1664027}" destId="{A234AC3F-F13F-404F-B6E4-83BC61C84398}" srcOrd="1" destOrd="0" presId="urn:microsoft.com/office/officeart/2008/layout/LinedList"/>
    <dgm:cxn modelId="{A5E0D651-F64E-4EBE-82D3-6AEBF540168D}" type="presParOf" srcId="{6D2D86EA-8086-4100-9C7D-C7C93750DB77}" destId="{C6629A62-1237-418A-91C1-D28EBF0CFC7E}" srcOrd="2" destOrd="0" presId="urn:microsoft.com/office/officeart/2008/layout/LinedList"/>
    <dgm:cxn modelId="{4975570E-DCD0-4DE8-934B-9B5CFED90E75}" type="presParOf" srcId="{6D2D86EA-8086-4100-9C7D-C7C93750DB77}" destId="{5CE24A9E-5F25-451C-A27D-BCDD6E8A59E4}" srcOrd="3" destOrd="0" presId="urn:microsoft.com/office/officeart/2008/layout/LinedList"/>
    <dgm:cxn modelId="{E98B99E2-A410-4AE7-8949-9C98EEE29449}" type="presParOf" srcId="{5CE24A9E-5F25-451C-A27D-BCDD6E8A59E4}" destId="{5BA93948-DD99-49BB-8336-E5067FEC2040}" srcOrd="0" destOrd="0" presId="urn:microsoft.com/office/officeart/2008/layout/LinedList"/>
    <dgm:cxn modelId="{7D28846D-1077-405B-9F5F-AA1A8559767F}" type="presParOf" srcId="{5CE24A9E-5F25-451C-A27D-BCDD6E8A59E4}" destId="{DE0E86B0-4023-460E-AF2C-492E5A23C9F2}" srcOrd="1" destOrd="0" presId="urn:microsoft.com/office/officeart/2008/layout/LinedList"/>
    <dgm:cxn modelId="{F2A81303-CCBD-4C17-95A4-39A0D42119BB}" type="presParOf" srcId="{6D2D86EA-8086-4100-9C7D-C7C93750DB77}" destId="{1C54E880-58A2-4942-83C7-FC915CE6FC90}" srcOrd="4" destOrd="0" presId="urn:microsoft.com/office/officeart/2008/layout/LinedList"/>
    <dgm:cxn modelId="{3D1520D0-36E0-49B2-8E7F-EF4B5CCAE3F5}" type="presParOf" srcId="{6D2D86EA-8086-4100-9C7D-C7C93750DB77}" destId="{5D7EEFBF-0340-4964-A32E-063CE5C16ECB}" srcOrd="5" destOrd="0" presId="urn:microsoft.com/office/officeart/2008/layout/LinedList"/>
    <dgm:cxn modelId="{90B1B667-C7D2-414C-B0A8-A7C51D7837C0}" type="presParOf" srcId="{5D7EEFBF-0340-4964-A32E-063CE5C16ECB}" destId="{E38DD701-6B00-4A70-825C-5D117AE37BE3}" srcOrd="0" destOrd="0" presId="urn:microsoft.com/office/officeart/2008/layout/LinedList"/>
    <dgm:cxn modelId="{DD45D155-AC97-4EC9-B84D-6D21CDA9A704}" type="presParOf" srcId="{5D7EEFBF-0340-4964-A32E-063CE5C16ECB}" destId="{D543F682-E49C-4532-AD71-5B9CB4803A37}" srcOrd="1" destOrd="0" presId="urn:microsoft.com/office/officeart/2008/layout/LinedList"/>
    <dgm:cxn modelId="{A4699A7A-0481-4033-A25A-B6BBD0340B63}" type="presParOf" srcId="{6D2D86EA-8086-4100-9C7D-C7C93750DB77}" destId="{4B607D2D-6534-4EA5-9599-E265488276DC}" srcOrd="6" destOrd="0" presId="urn:microsoft.com/office/officeart/2008/layout/LinedList"/>
    <dgm:cxn modelId="{C87E0B20-AC5F-4581-8D80-B9C886242F1A}" type="presParOf" srcId="{6D2D86EA-8086-4100-9C7D-C7C93750DB77}" destId="{E3F540DF-8FF3-4896-A534-F0E38DD5849A}" srcOrd="7" destOrd="0" presId="urn:microsoft.com/office/officeart/2008/layout/LinedList"/>
    <dgm:cxn modelId="{8B963EF4-C6A9-4088-A99F-06CB7BCE5B9B}" type="presParOf" srcId="{E3F540DF-8FF3-4896-A534-F0E38DD5849A}" destId="{D3A229FE-2FFD-4BE3-9AA2-316C3D6DD44D}" srcOrd="0" destOrd="0" presId="urn:microsoft.com/office/officeart/2008/layout/LinedList"/>
    <dgm:cxn modelId="{443752DE-492E-4DC6-AA82-8129ED1D60F8}" type="presParOf" srcId="{E3F540DF-8FF3-4896-A534-F0E38DD5849A}" destId="{7CBB9675-7017-4C1F-AD7A-63097B0A4B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FD8E0-6B7B-4AAB-BC63-26FC706F9102}">
      <dsp:nvSpPr>
        <dsp:cNvPr id="0" name=""/>
        <dsp:cNvSpPr/>
      </dsp:nvSpPr>
      <dsp:spPr>
        <a:xfrm>
          <a:off x="453255" y="1148070"/>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6F608-4DE7-4B26-BF7F-FE13128191EC}">
      <dsp:nvSpPr>
        <dsp:cNvPr id="0" name=""/>
        <dsp:cNvSpPr/>
      </dsp:nvSpPr>
      <dsp:spPr>
        <a:xfrm>
          <a:off x="716506" y="1411320"/>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FB7034-BA91-418E-BDE5-CF076C975D94}">
      <dsp:nvSpPr>
        <dsp:cNvPr id="0" name=""/>
        <dsp:cNvSpPr/>
      </dsp:nvSpPr>
      <dsp:spPr>
        <a:xfrm>
          <a:off x="58380"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Cognitivist theory focuses on how people think and understand information (Bruner, 1966)</a:t>
          </a:r>
          <a:endParaRPr lang="en-US" sz="1100" kern="1200" dirty="0"/>
        </a:p>
      </dsp:txBody>
      <dsp:txXfrm>
        <a:off x="58380" y="2768070"/>
        <a:ext cx="2025000" cy="1620000"/>
      </dsp:txXfrm>
    </dsp:sp>
    <dsp:sp modelId="{6FAE7B17-885C-4B01-B485-B4CE879A680C}">
      <dsp:nvSpPr>
        <dsp:cNvPr id="0" name=""/>
        <dsp:cNvSpPr/>
      </dsp:nvSpPr>
      <dsp:spPr>
        <a:xfrm>
          <a:off x="2832631" y="1148070"/>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D41F95-913D-46EC-AEB3-532DDE895DC9}">
      <dsp:nvSpPr>
        <dsp:cNvPr id="0" name=""/>
        <dsp:cNvSpPr/>
      </dsp:nvSpPr>
      <dsp:spPr>
        <a:xfrm>
          <a:off x="3095881" y="1411320"/>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C861DE-EC3B-4E33-AFF3-BE9BC79BD7FC}">
      <dsp:nvSpPr>
        <dsp:cNvPr id="0" name=""/>
        <dsp:cNvSpPr/>
      </dsp:nvSpPr>
      <dsp:spPr>
        <a:xfrm>
          <a:off x="2437756"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Tesco uses online training and learning materials to help employees understand rules and policies. For example, food safety training teaches employees why rules are important, not just what to do.</a:t>
          </a:r>
          <a:endParaRPr lang="en-US" sz="1100" kern="1200" dirty="0"/>
        </a:p>
      </dsp:txBody>
      <dsp:txXfrm>
        <a:off x="2437756" y="2768070"/>
        <a:ext cx="2025000" cy="1620000"/>
      </dsp:txXfrm>
    </dsp:sp>
    <dsp:sp modelId="{BB5B81A9-664A-4953-8B9E-98CE8BE12638}">
      <dsp:nvSpPr>
        <dsp:cNvPr id="0" name=""/>
        <dsp:cNvSpPr/>
      </dsp:nvSpPr>
      <dsp:spPr>
        <a:xfrm>
          <a:off x="5212006" y="1148070"/>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70F3-9354-4279-9B5D-79FB3DC4DDCA}">
      <dsp:nvSpPr>
        <dsp:cNvPr id="0" name=""/>
        <dsp:cNvSpPr/>
      </dsp:nvSpPr>
      <dsp:spPr>
        <a:xfrm>
          <a:off x="5475256" y="1411320"/>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77D118-404C-4479-890F-3B086C9A56AF}">
      <dsp:nvSpPr>
        <dsp:cNvPr id="0" name=""/>
        <dsp:cNvSpPr/>
      </dsp:nvSpPr>
      <dsp:spPr>
        <a:xfrm>
          <a:off x="4817131" y="2768070"/>
          <a:ext cx="2025000" cy="16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This helps employees think independently and make better decisions at work.</a:t>
          </a:r>
          <a:endParaRPr lang="en-US" sz="1100" kern="1200"/>
        </a:p>
      </dsp:txBody>
      <dsp:txXfrm>
        <a:off x="4817131" y="2768070"/>
        <a:ext cx="2025000" cy="16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CFA87-A574-4792-9054-83920EF70119}">
      <dsp:nvSpPr>
        <dsp:cNvPr id="0" name=""/>
        <dsp:cNvSpPr/>
      </dsp:nvSpPr>
      <dsp:spPr>
        <a:xfrm>
          <a:off x="1073006" y="888865"/>
          <a:ext cx="1483251" cy="14832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34C00A-7714-4B32-8593-51AD9A1CDBF7}">
      <dsp:nvSpPr>
        <dsp:cNvPr id="0" name=""/>
        <dsp:cNvSpPr/>
      </dsp:nvSpPr>
      <dsp:spPr>
        <a:xfrm>
          <a:off x="133020" y="277141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Humanist theory focuses on personal growth and self-development. Experiential learning says people learn from experience and reflection (Kolb, 1984)</a:t>
          </a:r>
          <a:endParaRPr lang="en-US" sz="1600" kern="1200" dirty="0"/>
        </a:p>
      </dsp:txBody>
      <dsp:txXfrm>
        <a:off x="133020" y="2771416"/>
        <a:ext cx="3296114" cy="1057500"/>
      </dsp:txXfrm>
    </dsp:sp>
    <dsp:sp modelId="{2E771091-F724-485E-A5A6-F5F4CCE995B1}">
      <dsp:nvSpPr>
        <dsp:cNvPr id="0" name=""/>
        <dsp:cNvSpPr/>
      </dsp:nvSpPr>
      <dsp:spPr>
        <a:xfrm>
          <a:off x="4945942" y="888865"/>
          <a:ext cx="1483251" cy="14832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5E4DE6-1491-4F09-9F43-B82620905D02}">
      <dsp:nvSpPr>
        <dsp:cNvPr id="0" name=""/>
        <dsp:cNvSpPr/>
      </dsp:nvSpPr>
      <dsp:spPr>
        <a:xfrm>
          <a:off x="4039510" y="282070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At Tesco, employees learn by dealing with real customers and reflecting on their experiences. Coaching and mentoring also support personal development.</a:t>
          </a:r>
          <a:endParaRPr lang="en-US" sz="1600" kern="1200" dirty="0"/>
        </a:p>
      </dsp:txBody>
      <dsp:txXfrm>
        <a:off x="4039510" y="2820706"/>
        <a:ext cx="3296114" cy="1057500"/>
      </dsp:txXfrm>
    </dsp:sp>
    <dsp:sp modelId="{6D226834-E433-425B-8E63-A3E1398BAF76}">
      <dsp:nvSpPr>
        <dsp:cNvPr id="0" name=""/>
        <dsp:cNvSpPr/>
      </dsp:nvSpPr>
      <dsp:spPr>
        <a:xfrm>
          <a:off x="8818877" y="888865"/>
          <a:ext cx="1483251" cy="14832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2F3607-A12F-40A0-8117-AC60D83B9062}">
      <dsp:nvSpPr>
        <dsp:cNvPr id="0" name=""/>
        <dsp:cNvSpPr/>
      </dsp:nvSpPr>
      <dsp:spPr>
        <a:xfrm>
          <a:off x="7912445" y="2820706"/>
          <a:ext cx="3296114"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a:t>For example, a team leader may think about a difficult situation and learn how to handle it better next time. This helps improve both confidence and skills.</a:t>
          </a:r>
          <a:endParaRPr lang="en-US" sz="1600" kern="1200"/>
        </a:p>
      </dsp:txBody>
      <dsp:txXfrm>
        <a:off x="7912445" y="2820706"/>
        <a:ext cx="3296114" cy="105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50038-2522-42F0-8021-01EBF11F93C1}">
      <dsp:nvSpPr>
        <dsp:cNvPr id="0" name=""/>
        <dsp:cNvSpPr/>
      </dsp:nvSpPr>
      <dsp:spPr>
        <a:xfrm>
          <a:off x="0" y="0"/>
          <a:ext cx="690051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8DDBCA-6679-4C00-8999-88CD8A48B16F}">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This assignment has discussed the human resource management practices of Tesco, focusing on recruitment and training.</a:t>
          </a:r>
          <a:endParaRPr lang="en-US" sz="2000" kern="1200"/>
        </a:p>
      </dsp:txBody>
      <dsp:txXfrm>
        <a:off x="0" y="0"/>
        <a:ext cx="6900512" cy="1384035"/>
      </dsp:txXfrm>
    </dsp:sp>
    <dsp:sp modelId="{C6629A62-1237-418A-91C1-D28EBF0CFC7E}">
      <dsp:nvSpPr>
        <dsp:cNvPr id="0" name=""/>
        <dsp:cNvSpPr/>
      </dsp:nvSpPr>
      <dsp:spPr>
        <a:xfrm>
          <a:off x="0" y="1384035"/>
          <a:ext cx="690051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93948-DD99-49BB-8336-E5067FEC20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Tesco uses job analysis, job descriptions, and person specifications to choose the right employees. These steps make the recruitment process clear and fair.</a:t>
          </a:r>
          <a:endParaRPr lang="en-US" sz="2000" kern="1200"/>
        </a:p>
      </dsp:txBody>
      <dsp:txXfrm>
        <a:off x="0" y="1384035"/>
        <a:ext cx="6900512" cy="1384035"/>
      </dsp:txXfrm>
    </dsp:sp>
    <dsp:sp modelId="{1C54E880-58A2-4942-83C7-FC915CE6FC90}">
      <dsp:nvSpPr>
        <dsp:cNvPr id="0" name=""/>
        <dsp:cNvSpPr/>
      </dsp:nvSpPr>
      <dsp:spPr>
        <a:xfrm>
          <a:off x="0" y="2768070"/>
          <a:ext cx="690051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DD701-6B00-4A70-825C-5D117AE37BE3}">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The company also identifies training needs and uses different learning theories to improve employee skills. Behaviourist, Cognitivist, and Humanist/Experiential theories all help explain how employees learn and develop.</a:t>
          </a:r>
          <a:endParaRPr lang="en-US" sz="2000" kern="1200"/>
        </a:p>
      </dsp:txBody>
      <dsp:txXfrm>
        <a:off x="0" y="2768070"/>
        <a:ext cx="6900512" cy="1384035"/>
      </dsp:txXfrm>
    </dsp:sp>
    <dsp:sp modelId="{4B607D2D-6534-4EA5-9599-E265488276DC}">
      <dsp:nvSpPr>
        <dsp:cNvPr id="0" name=""/>
        <dsp:cNvSpPr/>
      </dsp:nvSpPr>
      <dsp:spPr>
        <a:xfrm>
          <a:off x="0" y="4152105"/>
          <a:ext cx="690051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229FE-2FFD-4BE3-9AA2-316C3D6DD44D}">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GB" sz="2000" kern="1200"/>
            <a:t>In conclusion, strong HRM practices are very important for Tesco’s success. By recruiting carefully and investing in training, Tesco improves employee performance and keeps its competitive position in the retail industry.</a:t>
          </a:r>
          <a:endParaRPr lang="en-US" sz="20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404690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460987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213236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839384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FF0DAB-22F0-4163-83BF-907ACA27266C}"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752467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FF0DAB-22F0-4163-83BF-907ACA27266C}"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623976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FF0DAB-22F0-4163-83BF-907ACA27266C}"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1314573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83615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3973656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3572595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D044C2E-BB46-45EF-A345-32606B554AD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60104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740162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0735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BFF0DAB-22F0-4163-83BF-907ACA27266C}"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619369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964831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FF0DAB-22F0-4163-83BF-907ACA27266C}"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D044C2E-BB46-45EF-A345-32606B554ADA}" type="slidenum">
              <a:rPr lang="en-GB" smtClean="0"/>
              <a:t>‹#›</a:t>
            </a:fld>
            <a:endParaRPr lang="en-GB"/>
          </a:p>
        </p:txBody>
      </p:sp>
    </p:spTree>
    <p:extLst>
      <p:ext uri="{BB962C8B-B14F-4D97-AF65-F5344CB8AC3E}">
        <p14:creationId xmlns:p14="http://schemas.microsoft.com/office/powerpoint/2010/main" val="2427538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BFF0DAB-22F0-4163-83BF-907ACA27266C}" type="datetimeFigureOut">
              <a:rPr lang="en-GB" smtClean="0"/>
              <a:t>16/03/2026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D044C2E-BB46-45EF-A345-32606B554ADA}" type="slidenum">
              <a:rPr lang="en-GB" smtClean="0"/>
              <a:t>‹#›</a:t>
            </a:fld>
            <a:endParaRPr lang="en-GB"/>
          </a:p>
        </p:txBody>
      </p:sp>
    </p:spTree>
    <p:extLst>
      <p:ext uri="{BB962C8B-B14F-4D97-AF65-F5344CB8AC3E}">
        <p14:creationId xmlns:p14="http://schemas.microsoft.com/office/powerpoint/2010/main" val="3955405972"/>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hyperlink" Target="https://www.tescoplc.co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2" name="Group 131">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3"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4"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5"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6"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7"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38"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39"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40"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41"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42"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43"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44"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46" name="Group 145">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47"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48"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49"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50"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1"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52"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53"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54"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55"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56"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57"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58"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60" name="Rectangle 159">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Freeform 11">
            <a:extLst>
              <a:ext uri="{FF2B5EF4-FFF2-40B4-BE49-F238E27FC236}">
                <a16:creationId xmlns:a16="http://schemas.microsoft.com/office/drawing/2014/main" id="{0D31E63E-1DE1-4400-9D1A-FA0378B29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64" name="Rectangle 163">
            <a:extLst>
              <a:ext uri="{FF2B5EF4-FFF2-40B4-BE49-F238E27FC236}">
                <a16:creationId xmlns:a16="http://schemas.microsoft.com/office/drawing/2014/main" id="{A7AF9E2D-8F98-4755-895E-D65689F2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66" name="Group 165">
            <a:extLst>
              <a:ext uri="{FF2B5EF4-FFF2-40B4-BE49-F238E27FC236}">
                <a16:creationId xmlns:a16="http://schemas.microsoft.com/office/drawing/2014/main" id="{94D3C8C4-8367-4524-B9C5-2B3ACA682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67" name="Freeform 11">
              <a:extLst>
                <a:ext uri="{FF2B5EF4-FFF2-40B4-BE49-F238E27FC236}">
                  <a16:creationId xmlns:a16="http://schemas.microsoft.com/office/drawing/2014/main" id="{38BDB546-CAFB-429D-8D82-4F3AA2891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8" name="Freeform 12">
              <a:extLst>
                <a:ext uri="{FF2B5EF4-FFF2-40B4-BE49-F238E27FC236}">
                  <a16:creationId xmlns:a16="http://schemas.microsoft.com/office/drawing/2014/main" id="{8F202AFF-3597-4A70-9149-0AA2AACBB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9" name="Freeform 13">
              <a:extLst>
                <a:ext uri="{FF2B5EF4-FFF2-40B4-BE49-F238E27FC236}">
                  <a16:creationId xmlns:a16="http://schemas.microsoft.com/office/drawing/2014/main" id="{5B91C985-1FBD-4FEE-8FB4-FBD47CF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0" name="Freeform 14">
              <a:extLst>
                <a:ext uri="{FF2B5EF4-FFF2-40B4-BE49-F238E27FC236}">
                  <a16:creationId xmlns:a16="http://schemas.microsoft.com/office/drawing/2014/main" id="{E045B090-8B4D-4553-997E-D7A7A2B9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1" name="Freeform 15">
              <a:extLst>
                <a:ext uri="{FF2B5EF4-FFF2-40B4-BE49-F238E27FC236}">
                  <a16:creationId xmlns:a16="http://schemas.microsoft.com/office/drawing/2014/main" id="{79661459-591F-41BD-85A7-882DF2E54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2" name="Freeform 16">
              <a:extLst>
                <a:ext uri="{FF2B5EF4-FFF2-40B4-BE49-F238E27FC236}">
                  <a16:creationId xmlns:a16="http://schemas.microsoft.com/office/drawing/2014/main" id="{172E6458-D7F5-4E0B-8098-F3A9B7446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3" name="Freeform 17">
              <a:extLst>
                <a:ext uri="{FF2B5EF4-FFF2-40B4-BE49-F238E27FC236}">
                  <a16:creationId xmlns:a16="http://schemas.microsoft.com/office/drawing/2014/main" id="{5D1FE182-350A-4951-99FA-123B15A19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4" name="Freeform 18">
              <a:extLst>
                <a:ext uri="{FF2B5EF4-FFF2-40B4-BE49-F238E27FC236}">
                  <a16:creationId xmlns:a16="http://schemas.microsoft.com/office/drawing/2014/main" id="{CBFDC3F8-18F5-41F0-9926-097682CEE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5" name="Freeform 19">
              <a:extLst>
                <a:ext uri="{FF2B5EF4-FFF2-40B4-BE49-F238E27FC236}">
                  <a16:creationId xmlns:a16="http://schemas.microsoft.com/office/drawing/2014/main" id="{F4B5A695-E6ED-4C81-A965-0461489F8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6" name="Freeform 20">
              <a:extLst>
                <a:ext uri="{FF2B5EF4-FFF2-40B4-BE49-F238E27FC236}">
                  <a16:creationId xmlns:a16="http://schemas.microsoft.com/office/drawing/2014/main" id="{CF31B175-CBC2-449D-8998-0BA7711EA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77" name="Freeform 21">
              <a:extLst>
                <a:ext uri="{FF2B5EF4-FFF2-40B4-BE49-F238E27FC236}">
                  <a16:creationId xmlns:a16="http://schemas.microsoft.com/office/drawing/2014/main" id="{47A691C8-6328-4014-BB1A-CB4824DEB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78" name="Freeform 22">
              <a:extLst>
                <a:ext uri="{FF2B5EF4-FFF2-40B4-BE49-F238E27FC236}">
                  <a16:creationId xmlns:a16="http://schemas.microsoft.com/office/drawing/2014/main" id="{94EADC73-ECA3-447E-8D07-AE215A3C4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80" name="Group 179">
            <a:extLst>
              <a:ext uri="{FF2B5EF4-FFF2-40B4-BE49-F238E27FC236}">
                <a16:creationId xmlns:a16="http://schemas.microsoft.com/office/drawing/2014/main" id="{CDA2558E-94AE-4C16-8CD0-DCF447C987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81" name="Freeform 27">
              <a:extLst>
                <a:ext uri="{FF2B5EF4-FFF2-40B4-BE49-F238E27FC236}">
                  <a16:creationId xmlns:a16="http://schemas.microsoft.com/office/drawing/2014/main" id="{6928DF6B-A616-4A71-B951-9D8EAA775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82" name="Freeform 28">
              <a:extLst>
                <a:ext uri="{FF2B5EF4-FFF2-40B4-BE49-F238E27FC236}">
                  <a16:creationId xmlns:a16="http://schemas.microsoft.com/office/drawing/2014/main" id="{CD6B4E15-CED4-45FA-874A-EA347C912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83" name="Freeform 29">
              <a:extLst>
                <a:ext uri="{FF2B5EF4-FFF2-40B4-BE49-F238E27FC236}">
                  <a16:creationId xmlns:a16="http://schemas.microsoft.com/office/drawing/2014/main" id="{A4EE38F8-BF90-4D7F-8691-89ED516D7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84" name="Freeform 30">
              <a:extLst>
                <a:ext uri="{FF2B5EF4-FFF2-40B4-BE49-F238E27FC236}">
                  <a16:creationId xmlns:a16="http://schemas.microsoft.com/office/drawing/2014/main" id="{2889210F-D6E4-4311-8BF3-DAD3FF49A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5" name="Freeform 31">
              <a:extLst>
                <a:ext uri="{FF2B5EF4-FFF2-40B4-BE49-F238E27FC236}">
                  <a16:creationId xmlns:a16="http://schemas.microsoft.com/office/drawing/2014/main" id="{44641BAA-087D-4656-8D6F-EA70FB67F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6" name="Freeform 32">
              <a:extLst>
                <a:ext uri="{FF2B5EF4-FFF2-40B4-BE49-F238E27FC236}">
                  <a16:creationId xmlns:a16="http://schemas.microsoft.com/office/drawing/2014/main" id="{DCEB55E2-FCCA-48F5-917E-8B3F26EC83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87" name="Freeform 33">
              <a:extLst>
                <a:ext uri="{FF2B5EF4-FFF2-40B4-BE49-F238E27FC236}">
                  <a16:creationId xmlns:a16="http://schemas.microsoft.com/office/drawing/2014/main" id="{45869B9E-3378-49CB-8EE1-FECA7D7809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8" name="Freeform 34">
              <a:extLst>
                <a:ext uri="{FF2B5EF4-FFF2-40B4-BE49-F238E27FC236}">
                  <a16:creationId xmlns:a16="http://schemas.microsoft.com/office/drawing/2014/main" id="{3497B8C7-AB4A-40B7-A86E-112D90CC6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89" name="Freeform 35">
              <a:extLst>
                <a:ext uri="{FF2B5EF4-FFF2-40B4-BE49-F238E27FC236}">
                  <a16:creationId xmlns:a16="http://schemas.microsoft.com/office/drawing/2014/main" id="{D5A7E348-C28C-4626-9026-59B6B9F7A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90" name="Freeform 36">
              <a:extLst>
                <a:ext uri="{FF2B5EF4-FFF2-40B4-BE49-F238E27FC236}">
                  <a16:creationId xmlns:a16="http://schemas.microsoft.com/office/drawing/2014/main" id="{A4FF1CA0-E6B1-4861-A2CD-144E06299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91" name="Freeform 37">
              <a:extLst>
                <a:ext uri="{FF2B5EF4-FFF2-40B4-BE49-F238E27FC236}">
                  <a16:creationId xmlns:a16="http://schemas.microsoft.com/office/drawing/2014/main" id="{774FF261-7109-4B0E-B24B-622F4209C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92" name="Freeform 38">
              <a:extLst>
                <a:ext uri="{FF2B5EF4-FFF2-40B4-BE49-F238E27FC236}">
                  <a16:creationId xmlns:a16="http://schemas.microsoft.com/office/drawing/2014/main" id="{3ECECA25-954F-4011-ADFF-BBFC4A00D3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9D8D14C-4E47-5887-1B8F-8ED87D8500D2}"/>
              </a:ext>
            </a:extLst>
          </p:cNvPr>
          <p:cNvSpPr>
            <a:spLocks noGrp="1"/>
          </p:cNvSpPr>
          <p:nvPr>
            <p:ph type="ctrTitle"/>
          </p:nvPr>
        </p:nvSpPr>
        <p:spPr>
          <a:xfrm>
            <a:off x="6444936" y="2738063"/>
            <a:ext cx="4859080" cy="1280890"/>
          </a:xfrm>
        </p:spPr>
        <p:txBody>
          <a:bodyPr vert="horz" lIns="91440" tIns="45720" rIns="91440" bIns="45720" rtlCol="0" anchor="t">
            <a:normAutofit/>
          </a:bodyPr>
          <a:lstStyle/>
          <a:p>
            <a:pPr>
              <a:lnSpc>
                <a:spcPct val="90000"/>
              </a:lnSpc>
            </a:pPr>
            <a:br>
              <a:rPr lang="en-US" sz="2000"/>
            </a:br>
            <a:r>
              <a:rPr lang="en-US" sz="2000"/>
              <a:t>Recruitment and Learning &amp; Development Strategy</a:t>
            </a:r>
            <a:br>
              <a:rPr lang="en-US" sz="2000"/>
            </a:br>
            <a:r>
              <a:rPr lang="en-US" sz="2000"/>
              <a:t>Tesco PLC</a:t>
            </a:r>
            <a:endParaRPr lang="en-US" sz="2000" dirty="0"/>
          </a:p>
        </p:txBody>
      </p:sp>
      <p:pic>
        <p:nvPicPr>
          <p:cNvPr id="4" name="Picture 3" descr="Text&#10;&#10;Description automatically generated">
            <a:extLst>
              <a:ext uri="{FF2B5EF4-FFF2-40B4-BE49-F238E27FC236}">
                <a16:creationId xmlns:a16="http://schemas.microsoft.com/office/drawing/2014/main" id="{AEB1E04D-3DC9-578B-2578-CD492B4B0228}"/>
              </a:ext>
            </a:extLst>
          </p:cNvPr>
          <p:cNvPicPr>
            <a:picLocks noChangeAspect="1"/>
          </p:cNvPicPr>
          <p:nvPr/>
        </p:nvPicPr>
        <p:blipFill>
          <a:blip r:embed="rId2">
            <a:extLst>
              <a:ext uri="{28A0092B-C50C-407E-A947-70E740481C1C}">
                <a14:useLocalDpi xmlns:a14="http://schemas.microsoft.com/office/drawing/2010/main" val="0"/>
              </a:ext>
            </a:extLst>
          </a:blip>
          <a:srcRect r="55052" b="-1"/>
          <a:stretch>
            <a:fillRect/>
          </a:stretch>
        </p:blipFill>
        <p:spPr>
          <a:xfrm>
            <a:off x="1560268" y="931594"/>
            <a:ext cx="2476343" cy="934862"/>
          </a:xfrm>
          <a:prstGeom prst="rect">
            <a:avLst/>
          </a:prstGeom>
        </p:spPr>
      </p:pic>
      <p:sp>
        <p:nvSpPr>
          <p:cNvPr id="194" name="Rectangle 193">
            <a:extLst>
              <a:ext uri="{FF2B5EF4-FFF2-40B4-BE49-F238E27FC236}">
                <a16:creationId xmlns:a16="http://schemas.microsoft.com/office/drawing/2014/main" id="{6D0FFBDB-89D1-4050-8FE5-AFC94C07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6" name="Freeform 11">
            <a:extLst>
              <a:ext uri="{FF2B5EF4-FFF2-40B4-BE49-F238E27FC236}">
                <a16:creationId xmlns:a16="http://schemas.microsoft.com/office/drawing/2014/main" id="{75823B85-53D1-46E0-BC58-872776B5A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2" descr="Tesco brings back iconic 90s range last seen on shelves in 2012 -  Manchester Evening News">
            <a:extLst>
              <a:ext uri="{FF2B5EF4-FFF2-40B4-BE49-F238E27FC236}">
                <a16:creationId xmlns:a16="http://schemas.microsoft.com/office/drawing/2014/main" id="{A73B24AD-7CE5-BA4A-7B54-942F824FF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25" r="5954"/>
          <a:stretch>
            <a:fillRect/>
          </a:stretch>
        </p:blipFill>
        <p:spPr bwMode="auto">
          <a:xfrm>
            <a:off x="7268711" y="1503182"/>
            <a:ext cx="3238052" cy="1225657"/>
          </a:xfrm>
          <a:prstGeom prst="rect">
            <a:avLst/>
          </a:prstGeom>
          <a:noFill/>
          <a:extLst>
            <a:ext uri="{909E8E84-426E-40DD-AFC4-6F175D3DCCD1}">
              <a14:hiddenFill xmlns:a14="http://schemas.microsoft.com/office/drawing/2010/main">
                <a:solidFill>
                  <a:srgbClr val="FFFFFF"/>
                </a:solidFill>
              </a14:hiddenFill>
            </a:ext>
          </a:extLst>
        </p:spPr>
      </p:pic>
      <p:cxnSp>
        <p:nvCxnSpPr>
          <p:cNvPr id="198" name="Straight Connector 197">
            <a:extLst>
              <a:ext uri="{FF2B5EF4-FFF2-40B4-BE49-F238E27FC236}">
                <a16:creationId xmlns:a16="http://schemas.microsoft.com/office/drawing/2014/main" id="{81F86B2C-5FF7-48E0-B5B0-ABEA39A1E2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29000"/>
            <a:ext cx="4662638" cy="0"/>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6213310-CA25-818B-1F14-4EFEEBFA26E0}"/>
              </a:ext>
            </a:extLst>
          </p:cNvPr>
          <p:cNvSpPr>
            <a:spLocks noGrp="1"/>
          </p:cNvSpPr>
          <p:nvPr>
            <p:ph type="subTitle" idx="1"/>
          </p:nvPr>
        </p:nvSpPr>
        <p:spPr>
          <a:xfrm>
            <a:off x="6387344" y="4107630"/>
            <a:ext cx="5527065" cy="1803592"/>
          </a:xfrm>
        </p:spPr>
        <p:txBody>
          <a:bodyPr vert="horz" lIns="91440" tIns="45720" rIns="91440" bIns="45720" rtlCol="0">
            <a:normAutofit/>
          </a:bodyPr>
          <a:lstStyle/>
          <a:p>
            <a:pPr indent="-228600">
              <a:buFont typeface="Wingdings 3" charset="2"/>
              <a:buChar char=""/>
            </a:pPr>
            <a:r>
              <a:rPr lang="en-US">
                <a:solidFill>
                  <a:schemeClr val="tx1">
                    <a:lumMod val="75000"/>
                    <a:lumOff val="25000"/>
                  </a:schemeClr>
                </a:solidFill>
              </a:rPr>
              <a:t>Name                       	 : Aurita Cristovao</a:t>
            </a:r>
          </a:p>
          <a:p>
            <a:pPr indent="-228600">
              <a:buFont typeface="Wingdings 3" charset="2"/>
              <a:buChar char=""/>
            </a:pPr>
            <a:r>
              <a:rPr lang="en-US">
                <a:solidFill>
                  <a:schemeClr val="tx1">
                    <a:lumMod val="75000"/>
                    <a:lumOff val="25000"/>
                  </a:schemeClr>
                </a:solidFill>
              </a:rPr>
              <a:t>Student Number 	 	 : 2430409 	</a:t>
            </a:r>
          </a:p>
          <a:p>
            <a:pPr indent="-228600">
              <a:buFont typeface="Wingdings 3" charset="2"/>
              <a:buChar char=""/>
            </a:pPr>
            <a:r>
              <a:rPr lang="en-US">
                <a:solidFill>
                  <a:schemeClr val="tx1">
                    <a:lumMod val="75000"/>
                    <a:lumOff val="25000"/>
                  </a:schemeClr>
                </a:solidFill>
              </a:rPr>
              <a:t>Group                       	 :  2   Level 5 ( BA. LMS)</a:t>
            </a:r>
          </a:p>
          <a:p>
            <a:pPr indent="-228600">
              <a:buFont typeface="Wingdings 3" charset="2"/>
              <a:buChar char=""/>
            </a:pPr>
            <a:r>
              <a:rPr lang="en-US">
                <a:solidFill>
                  <a:schemeClr val="tx1">
                    <a:lumMod val="75000"/>
                    <a:lumOff val="25000"/>
                  </a:schemeClr>
                </a:solidFill>
              </a:rPr>
              <a:t>Lecture	        		 :  Faizu Edu</a:t>
            </a: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209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4" name="Group 6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8" name="Rectangle 7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2" name="Rectangle 81">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84" name="Group 83">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85"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6"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7"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8"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9"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0"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1"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2"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3"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94"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5"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6"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8" name="Group 97">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99"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0"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1"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2"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3"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4"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5"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6"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7"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8"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0"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D84DAB25-035D-9B99-32F4-3794023D64F5}"/>
              </a:ext>
            </a:extLst>
          </p:cNvPr>
          <p:cNvSpPr>
            <a:spLocks noGrp="1"/>
          </p:cNvSpPr>
          <p:nvPr>
            <p:ph type="ctrTitle"/>
          </p:nvPr>
        </p:nvSpPr>
        <p:spPr>
          <a:xfrm>
            <a:off x="6483096" y="624110"/>
            <a:ext cx="5021516" cy="1280890"/>
          </a:xfrm>
        </p:spPr>
        <p:txBody>
          <a:bodyPr vert="horz" lIns="91440" tIns="45720" rIns="91440" bIns="45720" rtlCol="0" anchor="t">
            <a:normAutofit/>
          </a:bodyPr>
          <a:lstStyle/>
          <a:p>
            <a:r>
              <a:rPr lang="en-US" sz="3600"/>
              <a:t>Table of Contents</a:t>
            </a:r>
          </a:p>
        </p:txBody>
      </p:sp>
      <p:sp>
        <p:nvSpPr>
          <p:cNvPr id="112" name="Rectangle 111">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4"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6" name="Picture 45" descr="Top view of wood desk with the plant, white keyboard, coffee in a white mug, notebook, and pen">
            <a:extLst>
              <a:ext uri="{FF2B5EF4-FFF2-40B4-BE49-F238E27FC236}">
                <a16:creationId xmlns:a16="http://schemas.microsoft.com/office/drawing/2014/main" id="{6FE633AD-32F1-9573-9F64-2CFBFAF344C6}"/>
              </a:ext>
            </a:extLst>
          </p:cNvPr>
          <p:cNvPicPr>
            <a:picLocks noChangeAspect="1"/>
          </p:cNvPicPr>
          <p:nvPr/>
        </p:nvPicPr>
        <p:blipFill>
          <a:blip r:embed="rId2"/>
          <a:srcRect l="26795" r="27059" b="-1"/>
          <a:stretch>
            <a:fillRect/>
          </a:stretch>
        </p:blipFill>
        <p:spPr>
          <a:xfrm>
            <a:off x="325692" y="469062"/>
            <a:ext cx="4671091" cy="6858000"/>
          </a:xfrm>
          <a:prstGeom prst="rect">
            <a:avLst/>
          </a:prstGeom>
        </p:spPr>
      </p:pic>
      <p:sp>
        <p:nvSpPr>
          <p:cNvPr id="3" name="Subtitle 2">
            <a:extLst>
              <a:ext uri="{FF2B5EF4-FFF2-40B4-BE49-F238E27FC236}">
                <a16:creationId xmlns:a16="http://schemas.microsoft.com/office/drawing/2014/main" id="{BBE90685-7BB0-2D5C-1C28-B2A0FA23C421}"/>
              </a:ext>
            </a:extLst>
          </p:cNvPr>
          <p:cNvSpPr>
            <a:spLocks noGrp="1"/>
          </p:cNvSpPr>
          <p:nvPr>
            <p:ph type="subTitle" idx="1"/>
          </p:nvPr>
        </p:nvSpPr>
        <p:spPr>
          <a:xfrm>
            <a:off x="5292153" y="1399025"/>
            <a:ext cx="6574156" cy="5218706"/>
          </a:xfrm>
        </p:spPr>
        <p:txBody>
          <a:bodyPr vert="horz" lIns="91440" tIns="45720" rIns="91440" bIns="45720" rtlCol="0">
            <a:noAutofit/>
          </a:bodyPr>
          <a:lstStyle/>
          <a:p>
            <a:pPr>
              <a:lnSpc>
                <a:spcPct val="90000"/>
              </a:lnSpc>
              <a:buFont typeface="Wingdings 3" charset="2"/>
              <a:buChar char=""/>
              <a:tabLst>
                <a:tab pos="4680000" algn="l"/>
              </a:tabLst>
            </a:pPr>
            <a:r>
              <a:rPr lang="en-US" sz="2000" dirty="0">
                <a:solidFill>
                  <a:schemeClr val="tx1">
                    <a:lumMod val="75000"/>
                    <a:lumOff val="25000"/>
                  </a:schemeClr>
                </a:solidFill>
              </a:rPr>
              <a:t>1.Introduction Human Resource Management at Tesco</a:t>
            </a:r>
          </a:p>
          <a:p>
            <a:pPr>
              <a:lnSpc>
                <a:spcPct val="90000"/>
              </a:lnSpc>
              <a:buFont typeface="Wingdings 3" charset="2"/>
              <a:buChar char=""/>
              <a:tabLst>
                <a:tab pos="4680000" algn="l"/>
              </a:tabLst>
            </a:pPr>
            <a:r>
              <a:rPr lang="en-US" sz="2000" dirty="0">
                <a:solidFill>
                  <a:schemeClr val="tx1">
                    <a:lumMod val="75000"/>
                    <a:lumOff val="25000"/>
                  </a:schemeClr>
                </a:solidFill>
              </a:rPr>
              <a:t>2. Company Background</a:t>
            </a:r>
          </a:p>
          <a:p>
            <a:pPr>
              <a:lnSpc>
                <a:spcPct val="90000"/>
              </a:lnSpc>
              <a:buFont typeface="Wingdings 3" charset="2"/>
              <a:buChar char=""/>
              <a:tabLst>
                <a:tab pos="4680000" algn="l"/>
              </a:tabLst>
            </a:pPr>
            <a:r>
              <a:rPr lang="en-US" sz="2000" dirty="0">
                <a:solidFill>
                  <a:schemeClr val="tx1">
                    <a:lumMod val="75000"/>
                    <a:lumOff val="25000"/>
                  </a:schemeClr>
                </a:solidFill>
              </a:rPr>
              <a:t>3. Recruitment  Process </a:t>
            </a:r>
          </a:p>
          <a:p>
            <a:pPr>
              <a:lnSpc>
                <a:spcPct val="90000"/>
              </a:lnSpc>
              <a:buFont typeface="Wingdings 3" charset="2"/>
              <a:buChar char=""/>
              <a:tabLst>
                <a:tab pos="4680000" algn="l"/>
              </a:tabLst>
            </a:pPr>
            <a:r>
              <a:rPr lang="en-US" sz="2000" dirty="0">
                <a:solidFill>
                  <a:schemeClr val="tx1">
                    <a:lumMod val="75000"/>
                    <a:lumOff val="25000"/>
                  </a:schemeClr>
                </a:solidFill>
              </a:rPr>
              <a:t>4. Job Analysis</a:t>
            </a:r>
          </a:p>
          <a:p>
            <a:pPr>
              <a:lnSpc>
                <a:spcPct val="90000"/>
              </a:lnSpc>
              <a:buFont typeface="Wingdings 3" charset="2"/>
              <a:buChar char=""/>
              <a:tabLst>
                <a:tab pos="4680000" algn="l"/>
              </a:tabLst>
            </a:pPr>
            <a:r>
              <a:rPr lang="en-US" sz="2000" dirty="0">
                <a:solidFill>
                  <a:schemeClr val="tx1">
                    <a:lumMod val="75000"/>
                    <a:lumOff val="25000"/>
                  </a:schemeClr>
                </a:solidFill>
              </a:rPr>
              <a:t>5.Description </a:t>
            </a:r>
          </a:p>
          <a:p>
            <a:pPr>
              <a:lnSpc>
                <a:spcPct val="90000"/>
              </a:lnSpc>
              <a:buFont typeface="Wingdings 3" charset="2"/>
              <a:buChar char=""/>
              <a:tabLst>
                <a:tab pos="4680000" algn="l"/>
              </a:tabLst>
            </a:pPr>
            <a:r>
              <a:rPr lang="en-US" sz="2000" dirty="0">
                <a:solidFill>
                  <a:schemeClr val="tx1">
                    <a:lumMod val="75000"/>
                    <a:lumOff val="25000"/>
                  </a:schemeClr>
                </a:solidFill>
              </a:rPr>
              <a:t>6.Person Specification</a:t>
            </a:r>
          </a:p>
          <a:p>
            <a:pPr>
              <a:lnSpc>
                <a:spcPct val="90000"/>
              </a:lnSpc>
              <a:buFont typeface="Wingdings 3" charset="2"/>
              <a:buChar char=""/>
              <a:tabLst>
                <a:tab pos="4680000" algn="l"/>
              </a:tabLst>
            </a:pPr>
            <a:r>
              <a:rPr lang="en-US" sz="2000" dirty="0">
                <a:solidFill>
                  <a:schemeClr val="tx1">
                    <a:lumMod val="75000"/>
                    <a:lumOff val="25000"/>
                  </a:schemeClr>
                </a:solidFill>
              </a:rPr>
              <a:t>7. Training Needs &amp; Learning Theories</a:t>
            </a:r>
          </a:p>
          <a:p>
            <a:pPr>
              <a:lnSpc>
                <a:spcPct val="90000"/>
              </a:lnSpc>
              <a:buFont typeface="Wingdings 3" charset="2"/>
              <a:buChar char=""/>
              <a:tabLst>
                <a:tab pos="4680000" algn="l"/>
              </a:tabLst>
            </a:pPr>
            <a:r>
              <a:rPr lang="en-US" sz="2000" dirty="0">
                <a:solidFill>
                  <a:schemeClr val="tx1">
                    <a:lumMod val="75000"/>
                    <a:lumOff val="25000"/>
                  </a:schemeClr>
                </a:solidFill>
              </a:rPr>
              <a:t>8. types of Training at Tesco</a:t>
            </a:r>
          </a:p>
          <a:p>
            <a:pPr>
              <a:lnSpc>
                <a:spcPct val="90000"/>
              </a:lnSpc>
              <a:buFont typeface="Wingdings 3" charset="2"/>
              <a:buChar char=""/>
              <a:tabLst>
                <a:tab pos="4680000" algn="l"/>
              </a:tabLst>
            </a:pPr>
            <a:r>
              <a:rPr lang="en-US" sz="2000" dirty="0">
                <a:solidFill>
                  <a:schemeClr val="tx1">
                    <a:lumMod val="75000"/>
                    <a:lumOff val="25000"/>
                  </a:schemeClr>
                </a:solidFill>
              </a:rPr>
              <a:t>9. </a:t>
            </a:r>
            <a:r>
              <a:rPr lang="en-US" sz="2000" dirty="0" err="1">
                <a:solidFill>
                  <a:schemeClr val="tx1">
                    <a:lumMod val="75000"/>
                    <a:lumOff val="25000"/>
                  </a:schemeClr>
                </a:solidFill>
              </a:rPr>
              <a:t>Bihaviourist</a:t>
            </a:r>
            <a:r>
              <a:rPr lang="en-US" sz="2000" dirty="0">
                <a:solidFill>
                  <a:schemeClr val="tx1">
                    <a:lumMod val="75000"/>
                    <a:lumOff val="25000"/>
                  </a:schemeClr>
                </a:solidFill>
              </a:rPr>
              <a:t> Theory</a:t>
            </a:r>
          </a:p>
          <a:p>
            <a:pPr>
              <a:lnSpc>
                <a:spcPct val="90000"/>
              </a:lnSpc>
              <a:buFont typeface="Wingdings 3" charset="2"/>
              <a:buChar char=""/>
              <a:tabLst>
                <a:tab pos="4680000" algn="l"/>
              </a:tabLst>
            </a:pPr>
            <a:r>
              <a:rPr lang="en-US" sz="2000" dirty="0">
                <a:solidFill>
                  <a:schemeClr val="tx1">
                    <a:lumMod val="75000"/>
                    <a:lumOff val="25000"/>
                  </a:schemeClr>
                </a:solidFill>
              </a:rPr>
              <a:t>10.</a:t>
            </a:r>
            <a:r>
              <a:rPr lang="en-US" sz="2000" b="1" dirty="0">
                <a:solidFill>
                  <a:schemeClr val="tx1">
                    <a:lumMod val="75000"/>
                    <a:lumOff val="25000"/>
                  </a:schemeClr>
                </a:solidFill>
              </a:rPr>
              <a:t> </a:t>
            </a:r>
            <a:r>
              <a:rPr lang="en-US" sz="2000" dirty="0">
                <a:solidFill>
                  <a:schemeClr val="tx1">
                    <a:lumMod val="75000"/>
                    <a:lumOff val="25000"/>
                  </a:schemeClr>
                </a:solidFill>
              </a:rPr>
              <a:t>Cognitivist Theory</a:t>
            </a:r>
          </a:p>
          <a:p>
            <a:pPr>
              <a:lnSpc>
                <a:spcPct val="90000"/>
              </a:lnSpc>
              <a:buFont typeface="Wingdings 3" charset="2"/>
              <a:buChar char=""/>
              <a:tabLst>
                <a:tab pos="4680000" algn="l"/>
              </a:tabLst>
            </a:pPr>
            <a:r>
              <a:rPr lang="en-US" sz="2000" b="1" dirty="0">
                <a:solidFill>
                  <a:schemeClr val="tx1">
                    <a:lumMod val="75000"/>
                    <a:lumOff val="25000"/>
                  </a:schemeClr>
                </a:solidFill>
              </a:rPr>
              <a:t>11. </a:t>
            </a:r>
            <a:r>
              <a:rPr lang="en-US" sz="2000" dirty="0">
                <a:solidFill>
                  <a:schemeClr val="tx1">
                    <a:lumMod val="75000"/>
                    <a:lumOff val="25000"/>
                  </a:schemeClr>
                </a:solidFill>
              </a:rPr>
              <a:t>Humanist and Experiential Learning Theory</a:t>
            </a:r>
          </a:p>
          <a:p>
            <a:pPr>
              <a:lnSpc>
                <a:spcPct val="90000"/>
              </a:lnSpc>
              <a:buFont typeface="Wingdings 3" charset="2"/>
              <a:buChar char=""/>
              <a:tabLst>
                <a:tab pos="4680000" algn="l"/>
              </a:tabLst>
            </a:pPr>
            <a:r>
              <a:rPr lang="en-US" sz="2000" dirty="0">
                <a:solidFill>
                  <a:schemeClr val="tx1">
                    <a:lumMod val="75000"/>
                    <a:lumOff val="25000"/>
                  </a:schemeClr>
                </a:solidFill>
              </a:rPr>
              <a:t>11. Benefits of Training and Development</a:t>
            </a:r>
          </a:p>
          <a:p>
            <a:pPr>
              <a:lnSpc>
                <a:spcPct val="90000"/>
              </a:lnSpc>
              <a:buFont typeface="Wingdings 3" charset="2"/>
              <a:buChar char=""/>
              <a:tabLst>
                <a:tab pos="4680000" algn="l"/>
              </a:tabLst>
            </a:pPr>
            <a:r>
              <a:rPr lang="en-US" sz="2000" dirty="0">
                <a:solidFill>
                  <a:schemeClr val="tx1">
                    <a:lumMod val="75000"/>
                    <a:lumOff val="25000"/>
                  </a:schemeClr>
                </a:solidFill>
              </a:rPr>
              <a:t>12.. Conclusion &amp; References</a:t>
            </a:r>
          </a:p>
        </p:txBody>
      </p:sp>
    </p:spTree>
    <p:extLst>
      <p:ext uri="{BB962C8B-B14F-4D97-AF65-F5344CB8AC3E}">
        <p14:creationId xmlns:p14="http://schemas.microsoft.com/office/powerpoint/2010/main" val="292642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E2EBE-4B41-B76A-81FF-D5414AEF8A05}"/>
              </a:ext>
            </a:extLst>
          </p:cNvPr>
          <p:cNvSpPr>
            <a:spLocks noGrp="1"/>
          </p:cNvSpPr>
          <p:nvPr>
            <p:ph idx="1"/>
          </p:nvPr>
        </p:nvSpPr>
        <p:spPr>
          <a:xfrm>
            <a:off x="545285" y="503339"/>
            <a:ext cx="10808516" cy="5673624"/>
          </a:xfrm>
        </p:spPr>
        <p:txBody>
          <a:bodyPr>
            <a:normAutofit/>
          </a:bodyPr>
          <a:lstStyle/>
          <a:p>
            <a:r>
              <a:rPr lang="en-GB" sz="2000" b="1" dirty="0">
                <a:latin typeface="Arial" panose="020B0604020202020204" pitchFamily="34" charset="0"/>
                <a:cs typeface="Arial" panose="020B0604020202020204" pitchFamily="34" charset="0"/>
              </a:rPr>
              <a:t>Human Resource Management at Tesco</a:t>
            </a:r>
          </a:p>
          <a:p>
            <a:r>
              <a:rPr lang="en-GB" sz="2000" b="1" dirty="0">
                <a:latin typeface="Arial" panose="020B0604020202020204" pitchFamily="34" charset="0"/>
                <a:cs typeface="Arial" panose="020B0604020202020204" pitchFamily="34" charset="0"/>
              </a:rPr>
              <a:t>Introduction</a:t>
            </a:r>
          </a:p>
          <a:p>
            <a:r>
              <a:rPr lang="en-GB" sz="2000" dirty="0"/>
              <a:t>Human Resource Management (HRM) at Tesco refers to the </a:t>
            </a:r>
            <a:r>
              <a:rPr lang="en-GB" sz="2000" b="1" dirty="0"/>
              <a:t>process of managing the organisation’s employees</a:t>
            </a:r>
            <a:r>
              <a:rPr lang="en-GB" sz="2000" dirty="0"/>
              <a:t> to ensure that staff members are properly </a:t>
            </a:r>
            <a:r>
              <a:rPr lang="en-GB" sz="2000" b="1" dirty="0"/>
              <a:t>hired, trained, motivated, and retained</a:t>
            </a:r>
            <a:r>
              <a:rPr lang="en-GB" sz="2000" dirty="0"/>
              <a:t> so the company can accomplish its organisational goals. As one of the largest retail organisations globally, Tesco depends on effective HRM practices to manage its </a:t>
            </a:r>
            <a:r>
              <a:rPr lang="en-GB" sz="2000" b="1" dirty="0"/>
              <a:t>extensive workforce</a:t>
            </a:r>
            <a:r>
              <a:rPr lang="en-GB" sz="2000" dirty="0"/>
              <a:t> and maintain </a:t>
            </a:r>
            <a:r>
              <a:rPr lang="en-GB" sz="2000" b="1" dirty="0"/>
              <a:t>high levels of customer service</a:t>
            </a:r>
            <a:r>
              <a:rPr lang="en-GB" sz="2000" dirty="0"/>
              <a:t>.</a:t>
            </a:r>
          </a:p>
          <a:p>
            <a:r>
              <a:rPr lang="en-GB" sz="2000" dirty="0"/>
              <a:t>HRM plays an </a:t>
            </a:r>
            <a:r>
              <a:rPr lang="en-GB" sz="2000" b="1" dirty="0"/>
              <a:t>important strategic role</a:t>
            </a:r>
            <a:r>
              <a:rPr lang="en-GB" sz="2000" dirty="0"/>
              <a:t> in Tesco by </a:t>
            </a:r>
            <a:r>
              <a:rPr lang="en-GB" sz="2000" b="1" dirty="0"/>
              <a:t>linking employee performance with the company’s business objectives</a:t>
            </a:r>
            <a:r>
              <a:rPr lang="en-GB" sz="2000" dirty="0"/>
              <a:t>, such as enhancing customer satisfaction, improving efficiency, and promoting organisational development. The HR department is responsible for several essential functions, including </a:t>
            </a:r>
            <a:r>
              <a:rPr lang="en-GB" sz="2000" b="1" dirty="0"/>
              <a:t>recruitment and hiring, staff training and development, performance evaluation, and maintaining positive relationships between employees and management</a:t>
            </a:r>
            <a:r>
              <a:rPr lang="en-GB" sz="2000" dirty="0"/>
              <a:t>.</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823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4CEBC-EED6-CAC3-0479-3E17B96AFE08}"/>
              </a:ext>
            </a:extLst>
          </p:cNvPr>
          <p:cNvSpPr>
            <a:spLocks noGrp="1"/>
          </p:cNvSpPr>
          <p:nvPr>
            <p:ph type="title"/>
          </p:nvPr>
        </p:nvSpPr>
        <p:spPr>
          <a:xfrm>
            <a:off x="1290978" y="111682"/>
            <a:ext cx="8911687" cy="894997"/>
          </a:xfrm>
        </p:spPr>
        <p:txBody>
          <a:bodyPr>
            <a:normAutofit/>
          </a:bodyPr>
          <a:lstStyle/>
          <a:p>
            <a:r>
              <a:rPr lang="en-GB" dirty="0"/>
              <a:t>Company Background</a:t>
            </a:r>
          </a:p>
        </p:txBody>
      </p:sp>
      <p:sp>
        <p:nvSpPr>
          <p:cNvPr id="45" name="Content Placeholder 2">
            <a:extLst>
              <a:ext uri="{FF2B5EF4-FFF2-40B4-BE49-F238E27FC236}">
                <a16:creationId xmlns:a16="http://schemas.microsoft.com/office/drawing/2014/main" id="{50855654-C66E-213C-9245-2FA7CC6BCE4F}"/>
              </a:ext>
            </a:extLst>
          </p:cNvPr>
          <p:cNvSpPr>
            <a:spLocks noGrp="1"/>
          </p:cNvSpPr>
          <p:nvPr>
            <p:ph idx="1"/>
          </p:nvPr>
        </p:nvSpPr>
        <p:spPr>
          <a:xfrm>
            <a:off x="981511" y="1006679"/>
            <a:ext cx="8179267" cy="5142451"/>
          </a:xfrm>
        </p:spPr>
        <p:txBody>
          <a:bodyPr>
            <a:normAutofit lnSpcReduction="10000"/>
          </a:bodyPr>
          <a:lstStyle/>
          <a:p>
            <a:pPr marL="0" indent="0">
              <a:lnSpc>
                <a:spcPct val="110000"/>
              </a:lnSpc>
              <a:buNone/>
            </a:pPr>
            <a:r>
              <a:rPr lang="en-GB" sz="2400" dirty="0">
                <a:latin typeface="Arial" panose="020B0604020202020204" pitchFamily="34" charset="0"/>
                <a:cs typeface="Arial" panose="020B0604020202020204" pitchFamily="34" charset="0"/>
              </a:rPr>
              <a:t>Tesco is a British retail company that sells groceries and general products. It was founded in 1919 by Jack Cohen. The company’s head office is in Welwyn Garden City. Tesco has many stores in the UK and in other countries.</a:t>
            </a:r>
          </a:p>
          <a:p>
            <a:pPr marL="0" indent="0">
              <a:lnSpc>
                <a:spcPct val="110000"/>
              </a:lnSpc>
              <a:buNone/>
            </a:pPr>
            <a:r>
              <a:rPr lang="en-GB" sz="2400" dirty="0">
                <a:latin typeface="Arial" panose="020B0604020202020204" pitchFamily="34" charset="0"/>
                <a:cs typeface="Arial" panose="020B0604020202020204" pitchFamily="34" charset="0"/>
              </a:rPr>
              <a:t>Over time, Tesco has expanded its products and services. Today, it sells food, clothes, electronics, and also offers financial services and online shopping.</a:t>
            </a:r>
          </a:p>
          <a:p>
            <a:pPr marL="0" indent="0">
              <a:lnSpc>
                <a:spcPct val="110000"/>
              </a:lnSpc>
              <a:buNone/>
            </a:pPr>
            <a:r>
              <a:rPr lang="en-GB" sz="2400" dirty="0"/>
              <a:t>Tesco is one of the leading supermarket chains in the UK</a:t>
            </a:r>
            <a:r>
              <a:rPr lang="en-GB" sz="2400" dirty="0">
                <a:latin typeface="Arial" panose="020B0604020202020204" pitchFamily="34" charset="0"/>
                <a:cs typeface="Arial" panose="020B0604020202020204" pitchFamily="34" charset="0"/>
              </a:rPr>
              <a:t>, with more than 300,000 employees. Because the retail market is very competitive, Tesco must provide good customer service and work efficiently. Strong HR practices help the company choose and train employees properly so they can meet company goals.</a:t>
            </a:r>
          </a:p>
          <a:p>
            <a:pPr marL="0" indent="0">
              <a:lnSpc>
                <a:spcPct val="110000"/>
              </a:lnSpc>
              <a:buNone/>
            </a:pPr>
            <a:endParaRPr lang="en-GB" sz="1400" dirty="0"/>
          </a:p>
        </p:txBody>
      </p:sp>
      <p:pic>
        <p:nvPicPr>
          <p:cNvPr id="46" name="Graphic 45" descr="Kiosk">
            <a:extLst>
              <a:ext uri="{FF2B5EF4-FFF2-40B4-BE49-F238E27FC236}">
                <a16:creationId xmlns:a16="http://schemas.microsoft.com/office/drawing/2014/main" id="{0261F35F-C677-979C-533E-A7C0EE589C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03801" y="364921"/>
            <a:ext cx="2726422" cy="2726422"/>
          </a:xfrm>
          <a:prstGeom prst="rect">
            <a:avLst/>
          </a:prstGeom>
        </p:spPr>
      </p:pic>
    </p:spTree>
    <p:extLst>
      <p:ext uri="{BB962C8B-B14F-4D97-AF65-F5344CB8AC3E}">
        <p14:creationId xmlns:p14="http://schemas.microsoft.com/office/powerpoint/2010/main" val="324262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7B96-9044-6AA9-0259-F946DE0132F9}"/>
              </a:ext>
            </a:extLst>
          </p:cNvPr>
          <p:cNvSpPr>
            <a:spLocks noGrp="1"/>
          </p:cNvSpPr>
          <p:nvPr>
            <p:ph type="title"/>
          </p:nvPr>
        </p:nvSpPr>
        <p:spPr>
          <a:xfrm>
            <a:off x="844476" y="1600199"/>
            <a:ext cx="3133555" cy="2823309"/>
          </a:xfrm>
        </p:spPr>
        <p:txBody>
          <a:bodyPr anchor="ctr">
            <a:normAutofit/>
          </a:bodyPr>
          <a:lstStyle/>
          <a:p>
            <a:r>
              <a:rPr lang="en-GB" sz="2800" dirty="0"/>
              <a:t>Recruitment Process at Tesco</a:t>
            </a:r>
          </a:p>
        </p:txBody>
      </p:sp>
      <p:sp>
        <p:nvSpPr>
          <p:cNvPr id="3" name="Content Placeholder 2">
            <a:extLst>
              <a:ext uri="{FF2B5EF4-FFF2-40B4-BE49-F238E27FC236}">
                <a16:creationId xmlns:a16="http://schemas.microsoft.com/office/drawing/2014/main" id="{E686E88B-B438-853E-5ECC-3D28A57C3595}"/>
              </a:ext>
            </a:extLst>
          </p:cNvPr>
          <p:cNvSpPr>
            <a:spLocks noGrp="1"/>
          </p:cNvSpPr>
          <p:nvPr>
            <p:ph idx="1"/>
          </p:nvPr>
        </p:nvSpPr>
        <p:spPr>
          <a:xfrm>
            <a:off x="3978031" y="906585"/>
            <a:ext cx="7151077" cy="5376984"/>
          </a:xfrm>
        </p:spPr>
        <p:txBody>
          <a:bodyPr anchor="ctr">
            <a:normAutofit/>
          </a:bodyPr>
          <a:lstStyle/>
          <a:p>
            <a:pPr marL="0" indent="0">
              <a:buNone/>
            </a:pPr>
            <a:r>
              <a:rPr lang="en-GB" sz="2000" dirty="0"/>
              <a:t>The recruitment process at Tesco is designed to help the company </a:t>
            </a:r>
            <a:r>
              <a:rPr lang="en-GB" sz="2000" b="1" dirty="0"/>
              <a:t>choose the best applicants</a:t>
            </a:r>
            <a:r>
              <a:rPr lang="en-GB" sz="2000" dirty="0"/>
              <a:t> who can support business activities and deliver </a:t>
            </a:r>
            <a:r>
              <a:rPr lang="en-GB" sz="2000" b="1" dirty="0"/>
              <a:t>excellent customer service</a:t>
            </a:r>
            <a:r>
              <a:rPr lang="en-GB" sz="2000" dirty="0"/>
              <a:t>. Since Tesco employs </a:t>
            </a:r>
            <a:r>
              <a:rPr lang="en-GB" sz="2000" b="1" dirty="0"/>
              <a:t>many workers</a:t>
            </a:r>
            <a:r>
              <a:rPr lang="en-GB" sz="2000" dirty="0"/>
              <a:t> in different locations such as stores, warehouses, and offices, it uses a </a:t>
            </a:r>
            <a:r>
              <a:rPr lang="en-GB" sz="2000" b="1" dirty="0"/>
              <a:t>structured hiring procedure</a:t>
            </a:r>
            <a:r>
              <a:rPr lang="en-GB" sz="2000" dirty="0"/>
              <a:t>.</a:t>
            </a:r>
          </a:p>
          <a:p>
            <a:pPr>
              <a:buFont typeface="Wingdings" panose="05000000000000000000" pitchFamily="2" charset="2"/>
              <a:buChar char="v"/>
            </a:pPr>
            <a:r>
              <a:rPr lang="en-GB" sz="2000" dirty="0"/>
              <a:t>. Workforce Planning</a:t>
            </a:r>
          </a:p>
          <a:p>
            <a:pPr>
              <a:buFont typeface="Wingdings" panose="05000000000000000000" pitchFamily="2" charset="2"/>
              <a:buChar char="v"/>
            </a:pPr>
            <a:r>
              <a:rPr lang="en-GB" sz="2000" dirty="0"/>
              <a:t>. Job Description and Person Specification</a:t>
            </a:r>
          </a:p>
          <a:p>
            <a:pPr>
              <a:buFont typeface="Wingdings" panose="05000000000000000000" pitchFamily="2" charset="2"/>
              <a:buChar char="v"/>
            </a:pPr>
            <a:r>
              <a:rPr lang="en-GB" sz="2000" dirty="0"/>
              <a:t>.Job Advertising</a:t>
            </a:r>
          </a:p>
          <a:p>
            <a:pPr>
              <a:buFont typeface="Wingdings" panose="05000000000000000000" pitchFamily="2" charset="2"/>
              <a:buChar char="v"/>
            </a:pPr>
            <a:r>
              <a:rPr lang="en-GB" sz="2000" dirty="0"/>
              <a:t>.Application Process</a:t>
            </a:r>
          </a:p>
          <a:p>
            <a:pPr>
              <a:buFont typeface="Wingdings" panose="05000000000000000000" pitchFamily="2" charset="2"/>
              <a:buChar char="v"/>
            </a:pPr>
            <a:r>
              <a:rPr lang="en-GB" sz="2000" dirty="0"/>
              <a:t>.Interview and Assessment</a:t>
            </a:r>
          </a:p>
          <a:p>
            <a:pPr>
              <a:buFont typeface="Wingdings" panose="05000000000000000000" pitchFamily="2" charset="2"/>
              <a:buChar char="v"/>
            </a:pPr>
            <a:r>
              <a:rPr lang="en-GB" sz="2000" dirty="0"/>
              <a:t>.Selection and Job Offer</a:t>
            </a:r>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1423366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5E27-32C3-411E-7A77-A5E2C71DE510}"/>
              </a:ext>
            </a:extLst>
          </p:cNvPr>
          <p:cNvSpPr>
            <a:spLocks noGrp="1"/>
          </p:cNvSpPr>
          <p:nvPr>
            <p:ph type="title"/>
          </p:nvPr>
        </p:nvSpPr>
        <p:spPr>
          <a:xfrm>
            <a:off x="2592925" y="624110"/>
            <a:ext cx="8911687" cy="1280890"/>
          </a:xfrm>
        </p:spPr>
        <p:txBody>
          <a:bodyPr>
            <a:normAutofit/>
          </a:bodyPr>
          <a:lstStyle/>
          <a:p>
            <a:r>
              <a:rPr lang="en-GB"/>
              <a:t>Job Analysis</a:t>
            </a:r>
          </a:p>
        </p:txBody>
      </p:sp>
      <p:sp>
        <p:nvSpPr>
          <p:cNvPr id="3" name="Content Placeholder 2">
            <a:extLst>
              <a:ext uri="{FF2B5EF4-FFF2-40B4-BE49-F238E27FC236}">
                <a16:creationId xmlns:a16="http://schemas.microsoft.com/office/drawing/2014/main" id="{C9BFABC8-D15B-08F3-7135-22705EFFEAE3}"/>
              </a:ext>
            </a:extLst>
          </p:cNvPr>
          <p:cNvSpPr>
            <a:spLocks noGrp="1"/>
          </p:cNvSpPr>
          <p:nvPr>
            <p:ph idx="1"/>
          </p:nvPr>
        </p:nvSpPr>
        <p:spPr>
          <a:xfrm>
            <a:off x="1019889" y="1224793"/>
            <a:ext cx="8165236" cy="4804389"/>
          </a:xfrm>
        </p:spPr>
        <p:txBody>
          <a:bodyPr>
            <a:normAutofit/>
          </a:bodyPr>
          <a:lstStyle/>
          <a:p>
            <a:pPr>
              <a:lnSpc>
                <a:spcPct val="90000"/>
              </a:lnSpc>
            </a:pPr>
            <a:r>
              <a:rPr lang="en-GB" sz="2000" dirty="0"/>
              <a:t>Job analysis at Tesco refers to the </a:t>
            </a:r>
            <a:r>
              <a:rPr lang="en-GB" sz="2000" b="1" dirty="0"/>
              <a:t>systematic evaluation of a job role</a:t>
            </a:r>
            <a:r>
              <a:rPr lang="en-GB" sz="2000" dirty="0"/>
              <a:t> to identify the duties, responsibilities, skills, and qualifications needed for the position. This helps the HR department get a clear Knowledge of the tasks involved in a role also determine the type of employee required to carry out the role efficiently. The information obtained from job analysis is essential for preparing </a:t>
            </a:r>
            <a:r>
              <a:rPr lang="en-GB" sz="2000" b="1" dirty="0"/>
              <a:t>clear job descriptions and person specifications</a:t>
            </a:r>
            <a:r>
              <a:rPr lang="en-GB" sz="2000" dirty="0"/>
              <a:t> during the recruitment process.</a:t>
            </a:r>
          </a:p>
          <a:p>
            <a:pPr>
              <a:lnSpc>
                <a:spcPct val="90000"/>
              </a:lnSpc>
            </a:pPr>
            <a:r>
              <a:rPr lang="en-GB" sz="2000" dirty="0"/>
              <a:t>At Tesco, job analysis may include </a:t>
            </a:r>
            <a:r>
              <a:rPr lang="en-GB" sz="2000" b="1" dirty="0"/>
              <a:t>examining employee tasks, working conditions, and the abilities required to perform the job successfully</a:t>
            </a:r>
            <a:r>
              <a:rPr lang="en-GB" sz="2000" dirty="0"/>
              <a:t>. Managers and HR professionals may observe staff at work, analyse performance records, or gather feedback from current employees to better understand the requirements of the role.</a:t>
            </a:r>
            <a:endParaRPr lang="en-GB" sz="2000" dirty="0">
              <a:latin typeface="Arial" panose="020B0604020202020204" pitchFamily="34" charset="0"/>
              <a:cs typeface="Arial" panose="020B0604020202020204" pitchFamily="34" charset="0"/>
            </a:endParaRPr>
          </a:p>
          <a:p>
            <a:pPr marL="0" indent="0">
              <a:lnSpc>
                <a:spcPct val="90000"/>
              </a:lnSpc>
              <a:buNone/>
            </a:pPr>
            <a:endParaRPr lang="en-GB" sz="1500" dirty="0"/>
          </a:p>
        </p:txBody>
      </p:sp>
      <p:pic>
        <p:nvPicPr>
          <p:cNvPr id="7" name="Graphic 6" descr="Office Worker">
            <a:extLst>
              <a:ext uri="{FF2B5EF4-FFF2-40B4-BE49-F238E27FC236}">
                <a16:creationId xmlns:a16="http://schemas.microsoft.com/office/drawing/2014/main" id="{454500B7-D678-98C8-8053-D225470936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85125" y="867337"/>
            <a:ext cx="2873159" cy="2873159"/>
          </a:xfrm>
          <a:prstGeom prst="rect">
            <a:avLst/>
          </a:prstGeom>
        </p:spPr>
      </p:pic>
    </p:spTree>
    <p:extLst>
      <p:ext uri="{BB962C8B-B14F-4D97-AF65-F5344CB8AC3E}">
        <p14:creationId xmlns:p14="http://schemas.microsoft.com/office/powerpoint/2010/main" val="9207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7EEA-2F1F-7EED-8F9C-D01338DC5336}"/>
              </a:ext>
            </a:extLst>
          </p:cNvPr>
          <p:cNvSpPr>
            <a:spLocks noGrp="1"/>
          </p:cNvSpPr>
          <p:nvPr>
            <p:ph type="title"/>
          </p:nvPr>
        </p:nvSpPr>
        <p:spPr>
          <a:xfrm>
            <a:off x="906738" y="246605"/>
            <a:ext cx="8911687" cy="802019"/>
          </a:xfrm>
        </p:spPr>
        <p:txBody>
          <a:bodyPr>
            <a:normAutofit/>
          </a:bodyPr>
          <a:lstStyle/>
          <a:p>
            <a:r>
              <a:rPr lang="en-GB" dirty="0"/>
              <a:t>Job Description</a:t>
            </a:r>
          </a:p>
        </p:txBody>
      </p:sp>
      <p:sp>
        <p:nvSpPr>
          <p:cNvPr id="19" name="Content Placeholder 2">
            <a:extLst>
              <a:ext uri="{FF2B5EF4-FFF2-40B4-BE49-F238E27FC236}">
                <a16:creationId xmlns:a16="http://schemas.microsoft.com/office/drawing/2014/main" id="{48252B1D-7826-B110-1C6D-B270141885FD}"/>
              </a:ext>
            </a:extLst>
          </p:cNvPr>
          <p:cNvSpPr>
            <a:spLocks noGrp="1"/>
          </p:cNvSpPr>
          <p:nvPr>
            <p:ph idx="1"/>
          </p:nvPr>
        </p:nvSpPr>
        <p:spPr>
          <a:xfrm>
            <a:off x="1216404" y="1107347"/>
            <a:ext cx="7951943" cy="4597167"/>
          </a:xfrm>
        </p:spPr>
        <p:txBody>
          <a:bodyPr>
            <a:normAutofit lnSpcReduction="10000"/>
          </a:bodyPr>
          <a:lstStyle/>
          <a:p>
            <a:pPr marL="0" indent="0">
              <a:lnSpc>
                <a:spcPct val="90000"/>
              </a:lnSpc>
              <a:buNone/>
            </a:pPr>
            <a:r>
              <a:rPr lang="en-GB" sz="2000" dirty="0"/>
              <a:t>A job description at Tesco is a document that clearly outlines the </a:t>
            </a:r>
            <a:r>
              <a:rPr lang="en-GB" sz="2000" b="1" dirty="0"/>
              <a:t>duties, responsibilities, and expectations</a:t>
            </a:r>
            <a:r>
              <a:rPr lang="en-GB" sz="2000" dirty="0"/>
              <a:t> of a specific job role within the company. It helps employees understand what tasks they are required to perform and the standards they must meet. Job descriptions are also used during recruitment to inform applicants about the role and help managers select suitable candidates.</a:t>
            </a:r>
          </a:p>
          <a:p>
            <a:pPr>
              <a:lnSpc>
                <a:spcPct val="90000"/>
              </a:lnSpc>
            </a:pPr>
            <a:r>
              <a:rPr lang="en-GB" sz="2000" dirty="0"/>
              <a:t>A typical job description at Tesco usually includes several key elements:</a:t>
            </a:r>
          </a:p>
          <a:p>
            <a:pPr>
              <a:lnSpc>
                <a:spcPct val="90000"/>
              </a:lnSpc>
            </a:pPr>
            <a:r>
              <a:rPr lang="en-GB" sz="2000" b="1" dirty="0"/>
              <a:t>Job Title</a:t>
            </a:r>
            <a:endParaRPr lang="en-GB" sz="2000" dirty="0"/>
          </a:p>
          <a:p>
            <a:pPr>
              <a:lnSpc>
                <a:spcPct val="90000"/>
              </a:lnSpc>
            </a:pPr>
            <a:r>
              <a:rPr lang="en-GB" sz="2000" b="1" dirty="0"/>
              <a:t>Job Purpose</a:t>
            </a:r>
            <a:endParaRPr lang="en-GB" sz="2000" dirty="0"/>
          </a:p>
          <a:p>
            <a:pPr>
              <a:lnSpc>
                <a:spcPct val="90000"/>
              </a:lnSpc>
            </a:pPr>
            <a:r>
              <a:rPr lang="en-GB" sz="2000" b="1" dirty="0"/>
              <a:t>Main Responsibilities</a:t>
            </a:r>
            <a:endParaRPr lang="en-GB" sz="2000" dirty="0"/>
          </a:p>
          <a:p>
            <a:pPr>
              <a:lnSpc>
                <a:spcPct val="90000"/>
              </a:lnSpc>
            </a:pPr>
            <a:r>
              <a:rPr lang="en-GB" sz="2000" b="1" dirty="0"/>
              <a:t>Working Conditions</a:t>
            </a:r>
            <a:endParaRPr lang="en-GB" sz="2000" dirty="0"/>
          </a:p>
          <a:p>
            <a:pPr>
              <a:lnSpc>
                <a:spcPct val="90000"/>
              </a:lnSpc>
            </a:pPr>
            <a:r>
              <a:rPr lang="en-GB" sz="2000" b="1" dirty="0"/>
              <a:t>Reporting Structure</a:t>
            </a:r>
            <a:br>
              <a:rPr lang="en-GB" sz="2000" dirty="0"/>
            </a:br>
            <a:endParaRPr lang="en-GB" sz="2000" dirty="0"/>
          </a:p>
          <a:p>
            <a:pPr marL="0" indent="0">
              <a:lnSpc>
                <a:spcPct val="90000"/>
              </a:lnSpc>
              <a:buNone/>
            </a:pPr>
            <a:endParaRPr lang="en-GB" sz="2000" dirty="0">
              <a:latin typeface="Arial" panose="020B0604020202020204" pitchFamily="34" charset="0"/>
              <a:cs typeface="Arial" panose="020B0604020202020204" pitchFamily="34" charset="0"/>
            </a:endParaRPr>
          </a:p>
          <a:p>
            <a:pPr marL="0" indent="0">
              <a:lnSpc>
                <a:spcPct val="90000"/>
              </a:lnSpc>
              <a:buNone/>
            </a:pPr>
            <a:endParaRPr lang="en-GB" sz="1400" dirty="0"/>
          </a:p>
        </p:txBody>
      </p:sp>
      <p:pic>
        <p:nvPicPr>
          <p:cNvPr id="23" name="Graphic 22" descr="Onboarding">
            <a:extLst>
              <a:ext uri="{FF2B5EF4-FFF2-40B4-BE49-F238E27FC236}">
                <a16:creationId xmlns:a16="http://schemas.microsoft.com/office/drawing/2014/main" id="{00A5ACEA-6A4C-B7A7-A505-65E22592BF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8347" y="1048624"/>
            <a:ext cx="2873159" cy="2873159"/>
          </a:xfrm>
          <a:prstGeom prst="rect">
            <a:avLst/>
          </a:prstGeom>
        </p:spPr>
      </p:pic>
    </p:spTree>
    <p:extLst>
      <p:ext uri="{BB962C8B-B14F-4D97-AF65-F5344CB8AC3E}">
        <p14:creationId xmlns:p14="http://schemas.microsoft.com/office/powerpoint/2010/main" val="689255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450D-6F44-73EE-52C5-FD3C9969B9D7}"/>
              </a:ext>
            </a:extLst>
          </p:cNvPr>
          <p:cNvSpPr>
            <a:spLocks noGrp="1"/>
          </p:cNvSpPr>
          <p:nvPr>
            <p:ph type="title"/>
          </p:nvPr>
        </p:nvSpPr>
        <p:spPr>
          <a:xfrm>
            <a:off x="2592925" y="624110"/>
            <a:ext cx="8911687" cy="1280890"/>
          </a:xfrm>
        </p:spPr>
        <p:txBody>
          <a:bodyPr>
            <a:normAutofit/>
          </a:bodyPr>
          <a:lstStyle/>
          <a:p>
            <a:r>
              <a:rPr lang="en-GB"/>
              <a:t>Person Specification</a:t>
            </a:r>
          </a:p>
        </p:txBody>
      </p:sp>
      <p:sp>
        <p:nvSpPr>
          <p:cNvPr id="3" name="Content Placeholder 2">
            <a:extLst>
              <a:ext uri="{FF2B5EF4-FFF2-40B4-BE49-F238E27FC236}">
                <a16:creationId xmlns:a16="http://schemas.microsoft.com/office/drawing/2014/main" id="{CD2EDF48-06CD-95F8-0223-AAF7F38511CC}"/>
              </a:ext>
            </a:extLst>
          </p:cNvPr>
          <p:cNvSpPr>
            <a:spLocks noGrp="1"/>
          </p:cNvSpPr>
          <p:nvPr>
            <p:ph idx="1"/>
          </p:nvPr>
        </p:nvSpPr>
        <p:spPr>
          <a:xfrm>
            <a:off x="1204855" y="1333948"/>
            <a:ext cx="8089751" cy="5174428"/>
          </a:xfrm>
        </p:spPr>
        <p:txBody>
          <a:bodyPr>
            <a:normAutofit lnSpcReduction="10000"/>
          </a:bodyPr>
          <a:lstStyle/>
          <a:p>
            <a:pPr marL="0" indent="0">
              <a:lnSpc>
                <a:spcPct val="90000"/>
              </a:lnSpc>
              <a:buNone/>
            </a:pPr>
            <a:r>
              <a:rPr lang="en-GB" sz="2000" dirty="0">
                <a:latin typeface="Arial" panose="020B0604020202020204" pitchFamily="34" charset="0"/>
                <a:cs typeface="Arial" panose="020B0604020202020204" pitchFamily="34" charset="0"/>
              </a:rPr>
              <a:t>A person specification explains the skills and qualities a person needs to do the job well.</a:t>
            </a:r>
          </a:p>
          <a:p>
            <a:pPr marL="0" indent="0">
              <a:lnSpc>
                <a:spcPct val="90000"/>
              </a:lnSpc>
              <a:buNone/>
            </a:pPr>
            <a:r>
              <a:rPr lang="en-GB" sz="2000" dirty="0">
                <a:latin typeface="Arial" panose="020B0604020202020204" pitchFamily="34" charset="0"/>
                <a:cs typeface="Arial" panose="020B0604020202020204" pitchFamily="34" charset="0"/>
              </a:rPr>
              <a:t>For a Customer Assistant, Tesco may require:</a:t>
            </a:r>
          </a:p>
          <a:p>
            <a:pPr marL="0" indent="0">
              <a:lnSpc>
                <a:spcPct val="90000"/>
              </a:lnSpc>
              <a:buNone/>
            </a:pPr>
            <a:r>
              <a:rPr lang="en-GB" sz="2000" b="1" dirty="0">
                <a:latin typeface="Arial" panose="020B0604020202020204" pitchFamily="34" charset="0"/>
                <a:cs typeface="Arial" panose="020B0604020202020204" pitchFamily="34" charset="0"/>
              </a:rPr>
              <a:t>Essential skills:</a:t>
            </a: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Good communication skills</a:t>
            </a:r>
          </a:p>
          <a:p>
            <a:pPr>
              <a:lnSpc>
                <a:spcPct val="90000"/>
              </a:lnSpc>
            </a:pPr>
            <a:r>
              <a:rPr lang="en-GB" sz="2000" dirty="0">
                <a:latin typeface="Arial" panose="020B0604020202020204" pitchFamily="34" charset="0"/>
                <a:cs typeface="Arial" panose="020B0604020202020204" pitchFamily="34" charset="0"/>
              </a:rPr>
              <a:t>Friendly and helpful attitude</a:t>
            </a:r>
          </a:p>
          <a:p>
            <a:pPr>
              <a:lnSpc>
                <a:spcPct val="90000"/>
              </a:lnSpc>
            </a:pPr>
            <a:r>
              <a:rPr lang="en-GB" sz="2000" dirty="0">
                <a:latin typeface="Arial" panose="020B0604020202020204" pitchFamily="34" charset="0"/>
                <a:cs typeface="Arial" panose="020B0604020202020204" pitchFamily="34" charset="0"/>
              </a:rPr>
              <a:t>Ability to work in a team</a:t>
            </a:r>
          </a:p>
          <a:p>
            <a:pPr>
              <a:lnSpc>
                <a:spcPct val="90000"/>
              </a:lnSpc>
            </a:pPr>
            <a:r>
              <a:rPr lang="en-GB" sz="2000" dirty="0">
                <a:latin typeface="Arial" panose="020B0604020202020204" pitchFamily="34" charset="0"/>
                <a:cs typeface="Arial" panose="020B0604020202020204" pitchFamily="34" charset="0"/>
              </a:rPr>
              <a:t>Basic maths and reading skills</a:t>
            </a:r>
          </a:p>
          <a:p>
            <a:pPr marL="0" indent="0">
              <a:lnSpc>
                <a:spcPct val="90000"/>
              </a:lnSpc>
              <a:buNone/>
            </a:pPr>
            <a:r>
              <a:rPr lang="en-GB" sz="2000" b="1" dirty="0">
                <a:latin typeface="Arial" panose="020B0604020202020204" pitchFamily="34" charset="0"/>
                <a:cs typeface="Arial" panose="020B0604020202020204" pitchFamily="34" charset="0"/>
              </a:rPr>
              <a:t>Desirable skills:</a:t>
            </a: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Previous retail experience</a:t>
            </a:r>
          </a:p>
          <a:p>
            <a:pPr>
              <a:lnSpc>
                <a:spcPct val="90000"/>
              </a:lnSpc>
            </a:pPr>
            <a:r>
              <a:rPr lang="en-GB" sz="2000" dirty="0">
                <a:latin typeface="Arial" panose="020B0604020202020204" pitchFamily="34" charset="0"/>
                <a:cs typeface="Arial" panose="020B0604020202020204" pitchFamily="34" charset="0"/>
              </a:rPr>
              <a:t>Flexible working hours</a:t>
            </a:r>
          </a:p>
          <a:p>
            <a:pPr>
              <a:lnSpc>
                <a:spcPct val="90000"/>
              </a:lnSpc>
            </a:pPr>
            <a:r>
              <a:rPr lang="en-GB" sz="2000" dirty="0">
                <a:latin typeface="Arial" panose="020B0604020202020204" pitchFamily="34" charset="0"/>
                <a:cs typeface="Arial" panose="020B0604020202020204" pitchFamily="34" charset="0"/>
              </a:rPr>
              <a:t>Problem-solving skills</a:t>
            </a:r>
          </a:p>
          <a:p>
            <a:pPr marL="0" indent="0">
              <a:lnSpc>
                <a:spcPct val="90000"/>
              </a:lnSpc>
              <a:buNone/>
            </a:pPr>
            <a:r>
              <a:rPr lang="en-GB" sz="2000" dirty="0">
                <a:latin typeface="Arial" panose="020B0604020202020204" pitchFamily="34" charset="0"/>
                <a:cs typeface="Arial" panose="020B0604020202020204" pitchFamily="34" charset="0"/>
              </a:rPr>
              <a:t>Using a person specification helps Tesco choose candidates based on skills and qualifications, not personal opinions. This makes the selection process fair and professional.</a:t>
            </a:r>
          </a:p>
          <a:p>
            <a:pPr marL="0" indent="0">
              <a:lnSpc>
                <a:spcPct val="90000"/>
              </a:lnSpc>
              <a:buNone/>
            </a:pPr>
            <a:endParaRPr lang="en-GB" sz="1100" dirty="0"/>
          </a:p>
        </p:txBody>
      </p:sp>
      <p:pic>
        <p:nvPicPr>
          <p:cNvPr id="7" name="Graphic 6" descr="Office Worker">
            <a:extLst>
              <a:ext uri="{FF2B5EF4-FFF2-40B4-BE49-F238E27FC236}">
                <a16:creationId xmlns:a16="http://schemas.microsoft.com/office/drawing/2014/main" id="{D0F3161E-24AC-C4CD-0BDD-985CC680807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99075" y="376519"/>
            <a:ext cx="2398956" cy="2398956"/>
          </a:xfrm>
          <a:prstGeom prst="rect">
            <a:avLst/>
          </a:prstGeom>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228767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6BB09-816B-C518-21D3-DF6DE1A0C05A}"/>
              </a:ext>
            </a:extLst>
          </p:cNvPr>
          <p:cNvSpPr>
            <a:spLocks noGrp="1"/>
          </p:cNvSpPr>
          <p:nvPr>
            <p:ph type="title"/>
          </p:nvPr>
        </p:nvSpPr>
        <p:spPr>
          <a:xfrm>
            <a:off x="587229" y="327171"/>
            <a:ext cx="10766571" cy="1451295"/>
          </a:xfrm>
        </p:spPr>
        <p:txBody>
          <a:bodyPr>
            <a:normAutofit fontScale="90000"/>
          </a:bodyPr>
          <a:lstStyle/>
          <a:p>
            <a:r>
              <a:rPr lang="en-GB" sz="2000" b="1" dirty="0">
                <a:latin typeface="Arial" panose="020B0604020202020204" pitchFamily="34" charset="0"/>
                <a:cs typeface="Arial" panose="020B0604020202020204" pitchFamily="34" charset="0"/>
              </a:rPr>
              <a:t>Learning, Training and Development</a:t>
            </a:r>
            <a:br>
              <a:rPr lang="en-GB" sz="2000" b="1" dirty="0">
                <a:latin typeface="Arial" panose="020B0604020202020204" pitchFamily="34" charset="0"/>
                <a:cs typeface="Arial" panose="020B0604020202020204" pitchFamily="34" charset="0"/>
              </a:rPr>
            </a:br>
            <a:r>
              <a:rPr lang="en-GB" sz="2000" dirty="0"/>
              <a:t>Learning, training, and development at Tesco refer to the activities and programmes designed to </a:t>
            </a:r>
            <a:r>
              <a:rPr lang="en-GB" sz="2000" b="1" dirty="0"/>
              <a:t>improve employees’ skills, knowledge, and abilities</a:t>
            </a:r>
            <a:r>
              <a:rPr lang="en-GB" sz="2000" dirty="0"/>
              <a:t> so they can perform their jobs effectively. These programmes help employees understand their roles better, increase their productivity, and provide high-quality customer service.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61B211-49DC-6898-F0FE-5270559B1F1C}"/>
              </a:ext>
            </a:extLst>
          </p:cNvPr>
          <p:cNvSpPr>
            <a:spLocks noGrp="1"/>
          </p:cNvSpPr>
          <p:nvPr>
            <p:ph idx="1"/>
          </p:nvPr>
        </p:nvSpPr>
        <p:spPr>
          <a:xfrm>
            <a:off x="587228" y="2004969"/>
            <a:ext cx="10405845" cy="4634916"/>
          </a:xfrm>
        </p:spPr>
        <p:txBody>
          <a:bodyPr>
            <a:normAutofit/>
          </a:bodyPr>
          <a:lstStyle/>
          <a:p>
            <a:pPr marL="0" indent="0">
              <a:buNone/>
            </a:pPr>
            <a:r>
              <a:rPr lang="en-GB" sz="2000" b="1" dirty="0">
                <a:latin typeface="Arial" panose="020B0604020202020204" pitchFamily="34" charset="0"/>
                <a:cs typeface="Arial" panose="020B0604020202020204" pitchFamily="34" charset="0"/>
              </a:rPr>
              <a:t>Identifying Training Needs</a:t>
            </a:r>
          </a:p>
          <a:p>
            <a:r>
              <a:rPr lang="en-GB" sz="2000" dirty="0"/>
              <a:t>At Tesco, identifying training needs means </a:t>
            </a:r>
            <a:r>
              <a:rPr lang="en-GB" sz="2000" b="1" dirty="0"/>
              <a:t>finding out what skills and knowledge employees need to improve their work</a:t>
            </a:r>
            <a:r>
              <a:rPr lang="en-GB" sz="2000" dirty="0"/>
              <a:t>. The company reviews employee performance and organisational goals to see where </a:t>
            </a:r>
            <a:r>
              <a:rPr lang="en-GB" sz="2000" b="1" dirty="0"/>
              <a:t>extra training may be needed</a:t>
            </a:r>
            <a:r>
              <a:rPr lang="en-GB" sz="2000" dirty="0"/>
              <a:t>.</a:t>
            </a:r>
          </a:p>
          <a:p>
            <a:r>
              <a:rPr lang="en-GB" sz="2000" dirty="0"/>
              <a:t>Managers identify these needs by </a:t>
            </a:r>
            <a:r>
              <a:rPr lang="en-GB" sz="2000" b="1" dirty="0"/>
              <a:t>checking employee performance, observing their work, and collecting feedback from staff and customers</a:t>
            </a:r>
            <a:r>
              <a:rPr lang="en-GB" sz="2000" dirty="0"/>
              <a:t>. Performance reviews and regular meetings also help managers understand which areas require improvement.</a:t>
            </a:r>
          </a:p>
          <a:p>
            <a:pPr marL="0" indent="0">
              <a:buNone/>
            </a:pPr>
            <a:r>
              <a:rPr lang="en-GB" sz="2000" dirty="0">
                <a:latin typeface="Arial" panose="020B0604020202020204" pitchFamily="34" charset="0"/>
                <a:cs typeface="Arial" panose="020B0604020202020204" pitchFamily="34" charset="0"/>
              </a:rPr>
              <a:t>.</a:t>
            </a:r>
          </a:p>
          <a:p>
            <a:pPr marL="0" indent="0">
              <a:buNone/>
            </a:pPr>
            <a:endParaRPr lang="en-GB" dirty="0"/>
          </a:p>
        </p:txBody>
      </p:sp>
    </p:spTree>
    <p:extLst>
      <p:ext uri="{BB962C8B-B14F-4D97-AF65-F5344CB8AC3E}">
        <p14:creationId xmlns:p14="http://schemas.microsoft.com/office/powerpoint/2010/main" val="309490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2C6E7-DA0C-132D-5F90-2EB2F259CCB5}"/>
              </a:ext>
            </a:extLst>
          </p:cNvPr>
          <p:cNvSpPr>
            <a:spLocks noGrp="1"/>
          </p:cNvSpPr>
          <p:nvPr>
            <p:ph type="title"/>
          </p:nvPr>
        </p:nvSpPr>
        <p:spPr>
          <a:xfrm>
            <a:off x="1610685" y="494949"/>
            <a:ext cx="8984609" cy="2063693"/>
          </a:xfrm>
        </p:spPr>
        <p:txBody>
          <a:bodyPr>
            <a:normAutofit fontScale="90000"/>
          </a:bodyPr>
          <a:lstStyle/>
          <a:p>
            <a:r>
              <a:rPr lang="en-GB" dirty="0"/>
              <a:t>Types of Training Needs at Tesco</a:t>
            </a:r>
            <a:br>
              <a:rPr lang="en-GB" dirty="0"/>
            </a:br>
            <a:r>
              <a:rPr lang="en-GB" sz="2200" dirty="0"/>
              <a:t>Employee development requirements at Tesco can be </a:t>
            </a:r>
            <a:r>
              <a:rPr lang="en-GB" sz="2200" b="1" dirty="0"/>
              <a:t>classified into three main levels</a:t>
            </a:r>
            <a:r>
              <a:rPr lang="en-GB" sz="2200" dirty="0"/>
              <a:t>: organisational, team/departmental, and individual. Addressing training needs at each level ensures staff acquire the knowledge and abilities necessary to perform effectively (Armstrong &amp; Taylor, 2023).</a:t>
            </a:r>
            <a:br>
              <a:rPr lang="en-GB" sz="2200" dirty="0"/>
            </a:br>
            <a:endParaRPr lang="en-GB" sz="2200" dirty="0"/>
          </a:p>
        </p:txBody>
      </p:sp>
      <p:sp>
        <p:nvSpPr>
          <p:cNvPr id="3" name="Content Placeholder 2">
            <a:extLst>
              <a:ext uri="{FF2B5EF4-FFF2-40B4-BE49-F238E27FC236}">
                <a16:creationId xmlns:a16="http://schemas.microsoft.com/office/drawing/2014/main" id="{48946B71-BA1E-0E4B-6506-3E14809B75A6}"/>
              </a:ext>
            </a:extLst>
          </p:cNvPr>
          <p:cNvSpPr>
            <a:spLocks noGrp="1"/>
          </p:cNvSpPr>
          <p:nvPr>
            <p:ph idx="1"/>
          </p:nvPr>
        </p:nvSpPr>
        <p:spPr>
          <a:xfrm>
            <a:off x="1686188" y="2558643"/>
            <a:ext cx="8909108" cy="3352580"/>
          </a:xfrm>
        </p:spPr>
        <p:txBody>
          <a:bodyPr/>
          <a:lstStyle/>
          <a:p>
            <a:r>
              <a:rPr lang="en-GB" dirty="0"/>
              <a:t>1. </a:t>
            </a:r>
            <a:r>
              <a:rPr lang="en-GB" b="1" dirty="0"/>
              <a:t>Organisational-Level Training Needs</a:t>
            </a:r>
          </a:p>
          <a:p>
            <a:r>
              <a:rPr lang="en-GB" dirty="0"/>
              <a:t>These needs focus on skills and knowledge required to meet </a:t>
            </a:r>
            <a:r>
              <a:rPr lang="en-GB" b="1" dirty="0"/>
              <a:t>company-wide objectives</a:t>
            </a:r>
            <a:r>
              <a:rPr lang="en-GB" dirty="0"/>
              <a:t> and maintain legal compliance.</a:t>
            </a:r>
          </a:p>
          <a:p>
            <a:r>
              <a:rPr lang="en-GB" dirty="0"/>
              <a:t>2. </a:t>
            </a:r>
            <a:r>
              <a:rPr lang="en-GB" b="1" dirty="0"/>
              <a:t>Team/Departmental-Level Training Needs</a:t>
            </a:r>
          </a:p>
          <a:p>
            <a:r>
              <a:rPr lang="en-GB" dirty="0"/>
              <a:t>Training at this level addresses </a:t>
            </a:r>
            <a:r>
              <a:rPr lang="en-GB" b="1" dirty="0"/>
              <a:t>the specific competencies required by a particular team or department</a:t>
            </a:r>
            <a:r>
              <a:rPr lang="en-GB" dirty="0"/>
              <a:t> to perform their functions effectively.</a:t>
            </a:r>
          </a:p>
          <a:p>
            <a:r>
              <a:rPr lang="en-GB" dirty="0"/>
              <a:t>3. </a:t>
            </a:r>
            <a:r>
              <a:rPr lang="en-GB" b="1" dirty="0"/>
              <a:t>Individual-Level Training Needs</a:t>
            </a:r>
          </a:p>
          <a:p>
            <a:r>
              <a:rPr lang="en-GB" dirty="0"/>
              <a:t>Individual training focuses on </a:t>
            </a:r>
            <a:r>
              <a:rPr lang="en-GB" b="1" dirty="0"/>
              <a:t>personal skill gaps and career development</a:t>
            </a:r>
            <a:r>
              <a:rPr lang="en-GB" dirty="0"/>
              <a:t>.</a:t>
            </a:r>
          </a:p>
          <a:p>
            <a:endParaRPr lang="en-GB" dirty="0"/>
          </a:p>
        </p:txBody>
      </p:sp>
    </p:spTree>
    <p:extLst>
      <p:ext uri="{BB962C8B-B14F-4D97-AF65-F5344CB8AC3E}">
        <p14:creationId xmlns:p14="http://schemas.microsoft.com/office/powerpoint/2010/main" val="1596056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Abstract blurred background of department store">
            <a:extLst>
              <a:ext uri="{FF2B5EF4-FFF2-40B4-BE49-F238E27FC236}">
                <a16:creationId xmlns:a16="http://schemas.microsoft.com/office/drawing/2014/main" id="{B5366020-4698-C347-82A3-B9595220B498}"/>
              </a:ext>
            </a:extLst>
          </p:cNvPr>
          <p:cNvPicPr>
            <a:picLocks noChangeAspect="1"/>
          </p:cNvPicPr>
          <p:nvPr/>
        </p:nvPicPr>
        <p:blipFill>
          <a:blip r:embed="rId2"/>
          <a:srcRect l="24234" r="36146" b="-1"/>
          <a:stretch>
            <a:fillRect/>
          </a:stretch>
        </p:blipFill>
        <p:spPr>
          <a:xfrm>
            <a:off x="20" y="10"/>
            <a:ext cx="4070535" cy="6857990"/>
          </a:xfrm>
          <a:prstGeom prst="rect">
            <a:avLst/>
          </a:prstGeom>
        </p:spPr>
      </p:pic>
      <p:sp>
        <p:nvSpPr>
          <p:cNvPr id="2" name="Title 1">
            <a:extLst>
              <a:ext uri="{FF2B5EF4-FFF2-40B4-BE49-F238E27FC236}">
                <a16:creationId xmlns:a16="http://schemas.microsoft.com/office/drawing/2014/main" id="{B3385C9B-2316-7785-468B-9DB9587D5A46}"/>
              </a:ext>
            </a:extLst>
          </p:cNvPr>
          <p:cNvSpPr>
            <a:spLocks noGrp="1"/>
          </p:cNvSpPr>
          <p:nvPr>
            <p:ph type="title"/>
          </p:nvPr>
        </p:nvSpPr>
        <p:spPr>
          <a:xfrm>
            <a:off x="4465050" y="618517"/>
            <a:ext cx="6672886" cy="1596177"/>
          </a:xfrm>
        </p:spPr>
        <p:txBody>
          <a:bodyPr>
            <a:normAutofit/>
          </a:bodyPr>
          <a:lstStyle/>
          <a:p>
            <a:r>
              <a:rPr lang="en-GB" dirty="0">
                <a:latin typeface="Arial" panose="020B0604020202020204" pitchFamily="34" charset="0"/>
                <a:cs typeface="Arial" panose="020B0604020202020204" pitchFamily="34" charset="0"/>
              </a:rPr>
              <a:t>Behaviourist Theory</a:t>
            </a:r>
          </a:p>
        </p:txBody>
      </p:sp>
      <p:sp>
        <p:nvSpPr>
          <p:cNvPr id="20" name="Content Placeholder 2">
            <a:extLst>
              <a:ext uri="{FF2B5EF4-FFF2-40B4-BE49-F238E27FC236}">
                <a16:creationId xmlns:a16="http://schemas.microsoft.com/office/drawing/2014/main" id="{37053535-271D-74C4-812F-C6B6F46A6E23}"/>
              </a:ext>
            </a:extLst>
          </p:cNvPr>
          <p:cNvSpPr>
            <a:spLocks noGrp="1"/>
          </p:cNvSpPr>
          <p:nvPr>
            <p:ph idx="1"/>
          </p:nvPr>
        </p:nvSpPr>
        <p:spPr>
          <a:xfrm>
            <a:off x="4465048" y="2367092"/>
            <a:ext cx="6672887" cy="3424107"/>
          </a:xfrm>
        </p:spPr>
        <p:txBody>
          <a:bodyPr>
            <a:normAutofit/>
          </a:bodyPr>
          <a:lstStyle/>
          <a:p>
            <a:pPr marL="0" indent="0">
              <a:lnSpc>
                <a:spcPct val="110000"/>
              </a:lnSpc>
              <a:buNone/>
            </a:pPr>
            <a:r>
              <a:rPr lang="en-GB" cap="none" dirty="0"/>
              <a:t>Behaviourist theory says people learn through repetition and </a:t>
            </a:r>
            <a:r>
              <a:rPr lang="en-GB" cap="none" dirty="0">
                <a:latin typeface="Arial" panose="020B0604020202020204" pitchFamily="34" charset="0"/>
                <a:cs typeface="Arial" panose="020B0604020202020204" pitchFamily="34" charset="0"/>
              </a:rPr>
              <a:t>rewards</a:t>
            </a:r>
            <a:r>
              <a:rPr lang="en-GB" cap="none" dirty="0"/>
              <a:t>. </a:t>
            </a:r>
            <a:r>
              <a:rPr lang="en-GB" dirty="0"/>
              <a:t>Behaviourist – rewards reinforce behaviour (Skinner, 1953)</a:t>
            </a:r>
            <a:endParaRPr lang="en-GB" cap="none" dirty="0"/>
          </a:p>
          <a:p>
            <a:pPr marL="0" indent="0">
              <a:lnSpc>
                <a:spcPct val="110000"/>
              </a:lnSpc>
              <a:buNone/>
            </a:pPr>
            <a:r>
              <a:rPr lang="en-GB" cap="none" dirty="0"/>
              <a:t>At </a:t>
            </a:r>
            <a:r>
              <a:rPr lang="en-GB" cap="none" dirty="0" err="1"/>
              <a:t>esco</a:t>
            </a:r>
            <a:r>
              <a:rPr lang="en-GB" cap="none" dirty="0"/>
              <a:t>, employees practice tasks many times, such as using the till. When they perform well, they may receive praise or rewards. This encourages them to continue good behaviour.</a:t>
            </a:r>
          </a:p>
          <a:p>
            <a:pPr marL="0" indent="0">
              <a:lnSpc>
                <a:spcPct val="110000"/>
              </a:lnSpc>
              <a:buNone/>
            </a:pPr>
            <a:r>
              <a:rPr lang="en-GB" cap="none" dirty="0"/>
              <a:t>This theory works well in retail because many tasks must follow clear procedures. However, it may not fully develop problem-solving skills.</a:t>
            </a:r>
          </a:p>
          <a:p>
            <a:pPr marL="0" indent="0">
              <a:lnSpc>
                <a:spcPct val="110000"/>
              </a:lnSpc>
              <a:buNone/>
            </a:pPr>
            <a:endParaRPr lang="en-GB" dirty="0"/>
          </a:p>
        </p:txBody>
      </p:sp>
    </p:spTree>
    <p:extLst>
      <p:ext uri="{BB962C8B-B14F-4D97-AF65-F5344CB8AC3E}">
        <p14:creationId xmlns:p14="http://schemas.microsoft.com/office/powerpoint/2010/main" val="2932177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AD0D0-ACB5-DFFA-D82D-530D2614466B}"/>
              </a:ext>
            </a:extLst>
          </p:cNvPr>
          <p:cNvSpPr>
            <a:spLocks noGrp="1"/>
          </p:cNvSpPr>
          <p:nvPr>
            <p:ph type="title"/>
          </p:nvPr>
        </p:nvSpPr>
        <p:spPr>
          <a:xfrm>
            <a:off x="635000" y="640823"/>
            <a:ext cx="3945389" cy="5583148"/>
          </a:xfrm>
        </p:spPr>
        <p:txBody>
          <a:bodyPr anchor="ctr">
            <a:normAutofit/>
          </a:bodyPr>
          <a:lstStyle/>
          <a:p>
            <a:r>
              <a:rPr lang="en-GB" sz="5400" b="1" dirty="0"/>
              <a:t>Cognitivist Theory</a:t>
            </a:r>
            <a:br>
              <a:rPr lang="en-GB" sz="5400" b="1" dirty="0"/>
            </a:br>
            <a:endParaRPr lang="en-GB" sz="5400" dirty="0"/>
          </a:p>
        </p:txBody>
      </p:sp>
      <p:graphicFrame>
        <p:nvGraphicFramePr>
          <p:cNvPr id="5" name="Content Placeholder 2">
            <a:extLst>
              <a:ext uri="{FF2B5EF4-FFF2-40B4-BE49-F238E27FC236}">
                <a16:creationId xmlns:a16="http://schemas.microsoft.com/office/drawing/2014/main" id="{0D719533-92AE-014C-CF5F-0C8C7543664B}"/>
              </a:ext>
            </a:extLst>
          </p:cNvPr>
          <p:cNvGraphicFramePr>
            <a:graphicFrameLocks noGrp="1"/>
          </p:cNvGraphicFramePr>
          <p:nvPr>
            <p:ph idx="1"/>
            <p:extLst>
              <p:ext uri="{D42A27DB-BD31-4B8C-83A1-F6EECF244321}">
                <p14:modId xmlns:p14="http://schemas.microsoft.com/office/powerpoint/2010/main" val="14262298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610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EDD8D-6EE4-7786-BAF7-CB2C30EEA00F}"/>
              </a:ext>
            </a:extLst>
          </p:cNvPr>
          <p:cNvSpPr>
            <a:spLocks noGrp="1"/>
          </p:cNvSpPr>
          <p:nvPr>
            <p:ph type="title"/>
          </p:nvPr>
        </p:nvSpPr>
        <p:spPr>
          <a:xfrm>
            <a:off x="838200" y="557188"/>
            <a:ext cx="10515600" cy="954620"/>
          </a:xfrm>
        </p:spPr>
        <p:txBody>
          <a:bodyPr>
            <a:normAutofit/>
          </a:bodyPr>
          <a:lstStyle/>
          <a:p>
            <a:pPr algn="ctr"/>
            <a:r>
              <a:rPr lang="en-GB" dirty="0"/>
              <a:t>Humanist and Experiential Learning Theory</a:t>
            </a:r>
          </a:p>
        </p:txBody>
      </p:sp>
      <p:graphicFrame>
        <p:nvGraphicFramePr>
          <p:cNvPr id="5" name="Content Placeholder 2">
            <a:extLst>
              <a:ext uri="{FF2B5EF4-FFF2-40B4-BE49-F238E27FC236}">
                <a16:creationId xmlns:a16="http://schemas.microsoft.com/office/drawing/2014/main" id="{044DB994-3583-2975-2DFE-4B0246CDD7FC}"/>
              </a:ext>
            </a:extLst>
          </p:cNvPr>
          <p:cNvGraphicFramePr>
            <a:graphicFrameLocks noGrp="1"/>
          </p:cNvGraphicFramePr>
          <p:nvPr>
            <p:ph idx="1"/>
            <p:extLst>
              <p:ext uri="{D42A27DB-BD31-4B8C-83A1-F6EECF244321}">
                <p14:modId xmlns:p14="http://schemas.microsoft.com/office/powerpoint/2010/main" val="3011138877"/>
              </p:ext>
            </p:extLst>
          </p:nvPr>
        </p:nvGraphicFramePr>
        <p:xfrm>
          <a:off x="414528" y="1414272"/>
          <a:ext cx="11375136" cy="4767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11064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AF6B-A91F-12D0-18D3-8E5827A92A1B}"/>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Benefits of Training and Development</a:t>
            </a:r>
          </a:p>
        </p:txBody>
      </p:sp>
      <p:sp>
        <p:nvSpPr>
          <p:cNvPr id="18" name="Content Placeholder 2">
            <a:extLst>
              <a:ext uri="{FF2B5EF4-FFF2-40B4-BE49-F238E27FC236}">
                <a16:creationId xmlns:a16="http://schemas.microsoft.com/office/drawing/2014/main" id="{7656E415-676B-0FFE-62A7-BE000E7039E0}"/>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latin typeface="Arial" panose="020B0604020202020204" pitchFamily="34" charset="0"/>
                <a:cs typeface="Arial" panose="020B0604020202020204" pitchFamily="34" charset="0"/>
              </a:rPr>
              <a:t>Training and development provide many benefits:</a:t>
            </a:r>
          </a:p>
          <a:p>
            <a:r>
              <a:rPr lang="en-GB" sz="1800">
                <a:solidFill>
                  <a:schemeClr val="tx2"/>
                </a:solidFill>
                <a:latin typeface="Arial" panose="020B0604020202020204" pitchFamily="34" charset="0"/>
                <a:cs typeface="Arial" panose="020B0604020202020204" pitchFamily="34" charset="0"/>
              </a:rPr>
              <a:t>Employees feel more confident</a:t>
            </a:r>
          </a:p>
          <a:p>
            <a:r>
              <a:rPr lang="en-GB" sz="1800">
                <a:solidFill>
                  <a:schemeClr val="tx2"/>
                </a:solidFill>
                <a:latin typeface="Arial" panose="020B0604020202020204" pitchFamily="34" charset="0"/>
                <a:cs typeface="Arial" panose="020B0604020202020204" pitchFamily="34" charset="0"/>
              </a:rPr>
              <a:t>Work performance improves</a:t>
            </a:r>
          </a:p>
          <a:p>
            <a:r>
              <a:rPr lang="en-GB" sz="1800">
                <a:solidFill>
                  <a:schemeClr val="tx2"/>
                </a:solidFill>
                <a:latin typeface="Arial" panose="020B0604020202020204" pitchFamily="34" charset="0"/>
                <a:cs typeface="Arial" panose="020B0604020202020204" pitchFamily="34" charset="0"/>
              </a:rPr>
              <a:t>Customers receive better service</a:t>
            </a:r>
          </a:p>
          <a:p>
            <a:r>
              <a:rPr lang="en-GB" sz="1800">
                <a:solidFill>
                  <a:schemeClr val="tx2"/>
                </a:solidFill>
                <a:latin typeface="Arial" panose="020B0604020202020204" pitchFamily="34" charset="0"/>
                <a:cs typeface="Arial" panose="020B0604020202020204" pitchFamily="34" charset="0"/>
              </a:rPr>
              <a:t>Staff turnover decreases</a:t>
            </a:r>
          </a:p>
          <a:p>
            <a:r>
              <a:rPr lang="en-GB" sz="1800">
                <a:solidFill>
                  <a:schemeClr val="tx2"/>
                </a:solidFill>
                <a:latin typeface="Arial" panose="020B0604020202020204" pitchFamily="34" charset="0"/>
                <a:cs typeface="Arial" panose="020B0604020202020204" pitchFamily="34" charset="0"/>
              </a:rPr>
              <a:t>The company’s reputation improves</a:t>
            </a:r>
          </a:p>
          <a:p>
            <a:pPr marL="0" indent="0">
              <a:buNone/>
            </a:pPr>
            <a:r>
              <a:rPr lang="en-GB" sz="1800">
                <a:solidFill>
                  <a:schemeClr val="tx2"/>
                </a:solidFill>
                <a:latin typeface="Arial" panose="020B0604020202020204" pitchFamily="34" charset="0"/>
                <a:cs typeface="Arial" panose="020B0604020202020204" pitchFamily="34" charset="0"/>
              </a:rPr>
              <a:t>For Tesco, investing in employee training helps maintain high service standards across all stores and stay competitive in the retail market.</a:t>
            </a:r>
          </a:p>
          <a:p>
            <a:endParaRPr lang="en-GB" sz="1800">
              <a:solidFill>
                <a:schemeClr val="tx2"/>
              </a:solidFill>
            </a:endParaRPr>
          </a:p>
        </p:txBody>
      </p:sp>
    </p:spTree>
    <p:extLst>
      <p:ext uri="{BB962C8B-B14F-4D97-AF65-F5344CB8AC3E}">
        <p14:creationId xmlns:p14="http://schemas.microsoft.com/office/powerpoint/2010/main" val="3053867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DAA51-71A3-7C71-A0AD-A7A439ABD8D1}"/>
              </a:ext>
            </a:extLst>
          </p:cNvPr>
          <p:cNvSpPr>
            <a:spLocks noGrp="1"/>
          </p:cNvSpPr>
          <p:nvPr>
            <p:ph type="title"/>
          </p:nvPr>
        </p:nvSpPr>
        <p:spPr>
          <a:xfrm>
            <a:off x="635000" y="640823"/>
            <a:ext cx="3418659" cy="5583148"/>
          </a:xfrm>
        </p:spPr>
        <p:txBody>
          <a:bodyPr anchor="ctr">
            <a:normAutofit/>
          </a:bodyPr>
          <a:lstStyle/>
          <a:p>
            <a:r>
              <a:rPr lang="en-GB" sz="5400"/>
              <a:t>Conclusion</a:t>
            </a:r>
          </a:p>
        </p:txBody>
      </p:sp>
      <p:graphicFrame>
        <p:nvGraphicFramePr>
          <p:cNvPr id="5" name="Content Placeholder 2">
            <a:extLst>
              <a:ext uri="{FF2B5EF4-FFF2-40B4-BE49-F238E27FC236}">
                <a16:creationId xmlns:a16="http://schemas.microsoft.com/office/drawing/2014/main" id="{678F78DE-5F71-0398-752F-2FBF8A5228E5}"/>
              </a:ext>
            </a:extLst>
          </p:cNvPr>
          <p:cNvGraphicFramePr>
            <a:graphicFrameLocks noGrp="1"/>
          </p:cNvGraphicFramePr>
          <p:nvPr>
            <p:ph idx="1"/>
            <p:extLst>
              <p:ext uri="{D42A27DB-BD31-4B8C-83A1-F6EECF244321}">
                <p14:modId xmlns:p14="http://schemas.microsoft.com/office/powerpoint/2010/main" val="4567558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90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972F-6FC8-FC2B-5C00-054B81E9CC06}"/>
              </a:ext>
            </a:extLst>
          </p:cNvPr>
          <p:cNvSpPr>
            <a:spLocks noGrp="1"/>
          </p:cNvSpPr>
          <p:nvPr>
            <p:ph type="title"/>
          </p:nvPr>
        </p:nvSpPr>
        <p:spPr>
          <a:xfrm>
            <a:off x="844476" y="1600199"/>
            <a:ext cx="3539266" cy="4297680"/>
          </a:xfrm>
        </p:spPr>
        <p:txBody>
          <a:bodyPr anchor="ctr">
            <a:normAutofit/>
          </a:bodyPr>
          <a:lstStyle/>
          <a:p>
            <a:r>
              <a:rPr lang="en-GB" dirty="0"/>
              <a:t>References</a:t>
            </a:r>
          </a:p>
        </p:txBody>
      </p:sp>
      <p:sp>
        <p:nvSpPr>
          <p:cNvPr id="15" name="Content Placeholder 2">
            <a:extLst>
              <a:ext uri="{FF2B5EF4-FFF2-40B4-BE49-F238E27FC236}">
                <a16:creationId xmlns:a16="http://schemas.microsoft.com/office/drawing/2014/main" id="{9E748DE7-4C3B-57B0-F2AD-4D10F77AF3D6}"/>
              </a:ext>
            </a:extLst>
          </p:cNvPr>
          <p:cNvSpPr>
            <a:spLocks noGrp="1"/>
          </p:cNvSpPr>
          <p:nvPr>
            <p:ph idx="1"/>
          </p:nvPr>
        </p:nvSpPr>
        <p:spPr>
          <a:xfrm>
            <a:off x="4383742" y="654341"/>
            <a:ext cx="6671112" cy="5243538"/>
          </a:xfrm>
        </p:spPr>
        <p:txBody>
          <a:bodyPr anchor="ctr">
            <a:normAutofit fontScale="92500" lnSpcReduction="20000"/>
          </a:bodyPr>
          <a:lstStyle/>
          <a:p>
            <a:pPr>
              <a:lnSpc>
                <a:spcPct val="110000"/>
              </a:lnSpc>
            </a:pPr>
            <a:r>
              <a:rPr lang="en-GB" sz="2200" dirty="0"/>
              <a:t>Armstrong, M. (2020). </a:t>
            </a:r>
            <a:r>
              <a:rPr lang="en-GB" sz="2200" i="1" dirty="0"/>
              <a:t>Armstrong’s Handbook of Human Resource Management Practice</a:t>
            </a:r>
            <a:r>
              <a:rPr lang="en-GB" sz="2200" dirty="0"/>
              <a:t>. London: Kogan Page.</a:t>
            </a:r>
          </a:p>
          <a:p>
            <a:pPr>
              <a:lnSpc>
                <a:spcPct val="110000"/>
              </a:lnSpc>
            </a:pPr>
            <a:r>
              <a:rPr lang="en-GB" sz="2200" dirty="0"/>
              <a:t>Dessler, G. (2017). </a:t>
            </a:r>
            <a:r>
              <a:rPr lang="en-GB" sz="2200" i="1" dirty="0"/>
              <a:t>Human Resource Management</a:t>
            </a:r>
            <a:r>
              <a:rPr lang="en-GB" sz="2200" dirty="0"/>
              <a:t>. Pearson Education.</a:t>
            </a:r>
          </a:p>
          <a:p>
            <a:pPr>
              <a:lnSpc>
                <a:spcPct val="110000"/>
              </a:lnSpc>
            </a:pPr>
            <a:r>
              <a:rPr lang="en-GB" sz="2200" dirty="0"/>
              <a:t>Kolb, D.A. (1984). </a:t>
            </a:r>
            <a:r>
              <a:rPr lang="en-GB" sz="2200" i="1" dirty="0"/>
              <a:t>Experiential Learning: Experience as the Source of Learning and Development</a:t>
            </a:r>
            <a:r>
              <a:rPr lang="en-GB" sz="2200" dirty="0"/>
              <a:t>. Prentice Hall.</a:t>
            </a:r>
          </a:p>
          <a:p>
            <a:pPr>
              <a:lnSpc>
                <a:spcPct val="110000"/>
              </a:lnSpc>
            </a:pPr>
            <a:r>
              <a:rPr lang="en-GB" sz="2200" dirty="0"/>
              <a:t>Bruner, J. (1966) Toward a Theory of Instruction.</a:t>
            </a:r>
          </a:p>
          <a:p>
            <a:pPr>
              <a:lnSpc>
                <a:spcPct val="110000"/>
              </a:lnSpc>
            </a:pPr>
            <a:r>
              <a:rPr lang="en-GB" sz="2200" dirty="0"/>
              <a:t>CIPD (2023) Human Resource Management.</a:t>
            </a:r>
          </a:p>
          <a:p>
            <a:pPr>
              <a:lnSpc>
                <a:spcPct val="110000"/>
              </a:lnSpc>
            </a:pPr>
            <a:r>
              <a:rPr lang="en-GB" sz="2200" dirty="0"/>
              <a:t>Porter, M.E. (1985) </a:t>
            </a:r>
            <a:r>
              <a:rPr lang="en-GB" sz="2200" i="1" dirty="0"/>
              <a:t>Competitive Advantage</a:t>
            </a:r>
            <a:r>
              <a:rPr lang="en-GB" sz="2200" dirty="0"/>
              <a:t>. New York: Free Press.</a:t>
            </a:r>
          </a:p>
          <a:p>
            <a:pPr>
              <a:lnSpc>
                <a:spcPct val="110000"/>
              </a:lnSpc>
            </a:pPr>
            <a:r>
              <a:rPr lang="en-GB" sz="2200" dirty="0"/>
              <a:t>Tesco (2024) Tesco Annual Report.</a:t>
            </a:r>
          </a:p>
          <a:p>
            <a:pPr>
              <a:lnSpc>
                <a:spcPct val="110000"/>
              </a:lnSpc>
            </a:pPr>
            <a:r>
              <a:rPr lang="en-GB" sz="2200" dirty="0"/>
              <a:t>Tesco Official Website. Available at: </a:t>
            </a:r>
            <a:r>
              <a:rPr lang="en-GB" sz="2200" dirty="0">
                <a:hlinkClick r:id="rId2"/>
              </a:rPr>
              <a:t>https://www.tescoplc.com</a:t>
            </a:r>
            <a:endParaRPr lang="en-GB" sz="2200" dirty="0"/>
          </a:p>
          <a:p>
            <a:pPr marL="0" indent="0">
              <a:lnSpc>
                <a:spcPct val="110000"/>
              </a:lnSpc>
              <a:buNone/>
            </a:pPr>
            <a:endParaRPr lang="en-GB" sz="1700" dirty="0"/>
          </a:p>
        </p:txBody>
      </p:sp>
    </p:spTree>
    <p:extLst>
      <p:ext uri="{BB962C8B-B14F-4D97-AF65-F5344CB8AC3E}">
        <p14:creationId xmlns:p14="http://schemas.microsoft.com/office/powerpoint/2010/main" val="3985037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6" name="Graphic 5" descr="Smiling Face with No Fill">
            <a:extLst>
              <a:ext uri="{FF2B5EF4-FFF2-40B4-BE49-F238E27FC236}">
                <a16:creationId xmlns:a16="http://schemas.microsoft.com/office/drawing/2014/main" id="{DD073843-2345-4B22-22B9-69089BA54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91139" y="957486"/>
            <a:ext cx="4940394"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0B5BFE1C-5A2F-5031-6165-F44343803FC0}"/>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Thanks </a:t>
            </a:r>
          </a:p>
        </p:txBody>
      </p:sp>
    </p:spTree>
    <p:extLst>
      <p:ext uri="{BB962C8B-B14F-4D97-AF65-F5344CB8AC3E}">
        <p14:creationId xmlns:p14="http://schemas.microsoft.com/office/powerpoint/2010/main" val="576925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20283</TotalTime>
  <Words>1547</Words>
  <Application>Microsoft Office PowerPoint</Application>
  <PresentationFormat>Widescreen</PresentationFormat>
  <Paragraphs>107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Wingdings</vt:lpstr>
      <vt:lpstr>Wingdings 3</vt:lpstr>
      <vt:lpstr>Wisp</vt:lpstr>
      <vt:lpstr> Recruitment and Learning &amp; Development Strategy Tesco PLC</vt:lpstr>
      <vt:lpstr>Table of Contents</vt:lpstr>
      <vt:lpstr>PowerPoint Presentation</vt:lpstr>
      <vt:lpstr>Company Background</vt:lpstr>
      <vt:lpstr>Recruitment Process at Tesco</vt:lpstr>
      <vt:lpstr>Job Analysis</vt:lpstr>
      <vt:lpstr>Job Description</vt:lpstr>
      <vt:lpstr>Person Specification</vt:lpstr>
      <vt:lpstr>Learning, Training and Development Learning, training, and development at Tesco refer to the activities and programmes designed to improve employees’ skills, knowledge, and abilities so they can perform their jobs effectively. These programmes help employees understand their roles better, increase their productivity, and provide high-quality customer service. </vt:lpstr>
      <vt:lpstr>Types of Training Needs at Tesco Employee development requirements at Tesco can be classified into three main levels: organisational, team/departmental, and individual. Addressing training needs at each level ensures staff acquire the knowledge and abilities necessary to perform effectively (Armstrong &amp; Taylor, 2023). </vt:lpstr>
      <vt:lpstr>Behaviourist Theory</vt:lpstr>
      <vt:lpstr>Cognitivist Theory </vt:lpstr>
      <vt:lpstr>Humanist and Experiential Learning Theory</vt:lpstr>
      <vt:lpstr>Benefits of Training and Development</vt:lpstr>
      <vt:lpstr>Conclusion</vt:lpstr>
      <vt:lpstr>References</vt:lpstr>
      <vt:lpstr>Thanks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Aurita Cristovao (2430409)</dc:creator>
  <cp:lastModifiedBy>Aurita Cristovao (2430409)</cp:lastModifiedBy>
  <cp:revision>6</cp:revision>
  <dcterms:created xsi:type="dcterms:W3CDTF">2026-03-01T21:20:54Z</dcterms:created>
  <dcterms:modified xsi:type="dcterms:W3CDTF">2026-03-16T20:04:42Z</dcterms:modified>
</cp:coreProperties>
</file>