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76"/>
  </p:notesMasterIdLst>
  <p:sldIdLst>
    <p:sldId id="264" r:id="rId2"/>
    <p:sldId id="349" r:id="rId3"/>
    <p:sldId id="263" r:id="rId4"/>
    <p:sldId id="328" r:id="rId5"/>
    <p:sldId id="351" r:id="rId6"/>
    <p:sldId id="348" r:id="rId7"/>
    <p:sldId id="329" r:id="rId8"/>
    <p:sldId id="331" r:id="rId9"/>
    <p:sldId id="267" r:id="rId10"/>
    <p:sldId id="288" r:id="rId11"/>
    <p:sldId id="333" r:id="rId12"/>
    <p:sldId id="335" r:id="rId13"/>
    <p:sldId id="269" r:id="rId14"/>
    <p:sldId id="300" r:id="rId15"/>
    <p:sldId id="272" r:id="rId16"/>
    <p:sldId id="271" r:id="rId17"/>
    <p:sldId id="301" r:id="rId18"/>
    <p:sldId id="270" r:id="rId19"/>
    <p:sldId id="273" r:id="rId20"/>
    <p:sldId id="302" r:id="rId21"/>
    <p:sldId id="274" r:id="rId22"/>
    <p:sldId id="275" r:id="rId23"/>
    <p:sldId id="387" r:id="rId24"/>
    <p:sldId id="388" r:id="rId25"/>
    <p:sldId id="277" r:id="rId26"/>
    <p:sldId id="303" r:id="rId27"/>
    <p:sldId id="278" r:id="rId28"/>
    <p:sldId id="279" r:id="rId29"/>
    <p:sldId id="305" r:id="rId30"/>
    <p:sldId id="281" r:id="rId31"/>
    <p:sldId id="304" r:id="rId32"/>
    <p:sldId id="283" r:id="rId33"/>
    <p:sldId id="306" r:id="rId34"/>
    <p:sldId id="287" r:id="rId35"/>
    <p:sldId id="289" r:id="rId36"/>
    <p:sldId id="307" r:id="rId37"/>
    <p:sldId id="291" r:id="rId38"/>
    <p:sldId id="330" r:id="rId39"/>
    <p:sldId id="381" r:id="rId40"/>
    <p:sldId id="293" r:id="rId41"/>
    <p:sldId id="382" r:id="rId42"/>
    <p:sldId id="294" r:id="rId43"/>
    <p:sldId id="258" r:id="rId44"/>
    <p:sldId id="259" r:id="rId45"/>
    <p:sldId id="352" r:id="rId46"/>
    <p:sldId id="358" r:id="rId47"/>
    <p:sldId id="336" r:id="rId48"/>
    <p:sldId id="337" r:id="rId49"/>
    <p:sldId id="338" r:id="rId50"/>
    <p:sldId id="339" r:id="rId51"/>
    <p:sldId id="340" r:id="rId52"/>
    <p:sldId id="341" r:id="rId53"/>
    <p:sldId id="342" r:id="rId54"/>
    <p:sldId id="343" r:id="rId55"/>
    <p:sldId id="321" r:id="rId56"/>
    <p:sldId id="299" r:id="rId57"/>
    <p:sldId id="346" r:id="rId58"/>
    <p:sldId id="370" r:id="rId59"/>
    <p:sldId id="350" r:id="rId60"/>
    <p:sldId id="334" r:id="rId61"/>
    <p:sldId id="318" r:id="rId62"/>
    <p:sldId id="353" r:id="rId63"/>
    <p:sldId id="354" r:id="rId64"/>
    <p:sldId id="323" r:id="rId65"/>
    <p:sldId id="345" r:id="rId66"/>
    <p:sldId id="372" r:id="rId67"/>
    <p:sldId id="282" r:id="rId68"/>
    <p:sldId id="347" r:id="rId69"/>
    <p:sldId id="284" r:id="rId70"/>
    <p:sldId id="386" r:id="rId71"/>
    <p:sldId id="362" r:id="rId72"/>
    <p:sldId id="363" r:id="rId73"/>
    <p:sldId id="356" r:id="rId74"/>
    <p:sldId id="357" r:id="rId7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6" y="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viewProps" Target="viewProps.xml"/><Relationship Id="rId8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notesMaster" Target="notesMasters/notesMaster1.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F18F332A-67DD-4B9F-AAAA-78199FEEC8A9}"/>
    <pc:docChg chg="modSld">
      <pc:chgData name="Ross Phillips" userId="c604230b-847d-4cb1-9e23-f810d4c0fde1" providerId="ADAL" clId="{F18F332A-67DD-4B9F-AAAA-78199FEEC8A9}" dt="2022-10-05T10:28:28.608" v="1" actId="114"/>
      <pc:docMkLst>
        <pc:docMk/>
      </pc:docMkLst>
      <pc:sldChg chg="modSp mod">
        <pc:chgData name="Ross Phillips" userId="c604230b-847d-4cb1-9e23-f810d4c0fde1" providerId="ADAL" clId="{F18F332A-67DD-4B9F-AAAA-78199FEEC8A9}" dt="2022-10-05T10:28:28.608" v="1" actId="114"/>
        <pc:sldMkLst>
          <pc:docMk/>
          <pc:sldMk cId="1660480649" sldId="269"/>
        </pc:sldMkLst>
        <pc:spChg chg="mod">
          <ac:chgData name="Ross Phillips" userId="c604230b-847d-4cb1-9e23-f810d4c0fde1" providerId="ADAL" clId="{F18F332A-67DD-4B9F-AAAA-78199FEEC8A9}" dt="2022-10-05T10:28:22.352" v="0" actId="114"/>
          <ac:spMkLst>
            <pc:docMk/>
            <pc:sldMk cId="1660480649" sldId="269"/>
            <ac:spMk id="2" creationId="{00000000-0000-0000-0000-000000000000}"/>
          </ac:spMkLst>
        </pc:spChg>
        <pc:spChg chg="mod">
          <ac:chgData name="Ross Phillips" userId="c604230b-847d-4cb1-9e23-f810d4c0fde1" providerId="ADAL" clId="{F18F332A-67DD-4B9F-AAAA-78199FEEC8A9}" dt="2022-10-05T10:28:28.608" v="1" actId="114"/>
          <ac:spMkLst>
            <pc:docMk/>
            <pc:sldMk cId="1660480649" sldId="269"/>
            <ac:spMk id="10243" creationId="{00000000-0000-0000-0000-000000000000}"/>
          </ac:spMkLst>
        </pc:spChg>
      </pc:sldChg>
    </pc:docChg>
  </pc:docChgLst>
  <pc:docChgLst>
    <pc:chgData name="Ross Phillips" userId="c604230b-847d-4cb1-9e23-f810d4c0fde1" providerId="ADAL" clId="{0CA836BC-5F99-4DDE-AD88-EED804E0AB8C}"/>
    <pc:docChg chg="modSld">
      <pc:chgData name="Ross Phillips" userId="c604230b-847d-4cb1-9e23-f810d4c0fde1" providerId="ADAL" clId="{0CA836BC-5F99-4DDE-AD88-EED804E0AB8C}" dt="2022-10-11T08:23:58.603" v="0" actId="6549"/>
      <pc:docMkLst>
        <pc:docMk/>
      </pc:docMkLst>
      <pc:sldChg chg="modSp mod">
        <pc:chgData name="Ross Phillips" userId="c604230b-847d-4cb1-9e23-f810d4c0fde1" providerId="ADAL" clId="{0CA836BC-5F99-4DDE-AD88-EED804E0AB8C}" dt="2022-10-11T08:23:58.603" v="0" actId="6549"/>
        <pc:sldMkLst>
          <pc:docMk/>
          <pc:sldMk cId="452281601" sldId="273"/>
        </pc:sldMkLst>
        <pc:spChg chg="mod">
          <ac:chgData name="Ross Phillips" userId="c604230b-847d-4cb1-9e23-f810d4c0fde1" providerId="ADAL" clId="{0CA836BC-5F99-4DDE-AD88-EED804E0AB8C}" dt="2022-10-11T08:23:58.603" v="0" actId="6549"/>
          <ac:spMkLst>
            <pc:docMk/>
            <pc:sldMk cId="452281601" sldId="273"/>
            <ac:spMk id="3" creationId="{00000000-0000-0000-0000-000000000000}"/>
          </ac:spMkLst>
        </pc:spChg>
      </pc:sldChg>
    </pc:docChg>
  </pc:docChgLst>
  <pc:docChgLst>
    <pc:chgData name="Ross Phillips" userId="c604230b-847d-4cb1-9e23-f810d4c0fde1" providerId="ADAL" clId="{F7415535-0FE3-450F-A949-1AACD3F8D22C}"/>
    <pc:docChg chg="modSld sldOrd">
      <pc:chgData name="Ross Phillips" userId="c604230b-847d-4cb1-9e23-f810d4c0fde1" providerId="ADAL" clId="{F7415535-0FE3-450F-A949-1AACD3F8D22C}" dt="2023-08-14T09:11:24.727" v="1"/>
      <pc:docMkLst>
        <pc:docMk/>
      </pc:docMkLst>
      <pc:sldChg chg="ord">
        <pc:chgData name="Ross Phillips" userId="c604230b-847d-4cb1-9e23-f810d4c0fde1" providerId="ADAL" clId="{F7415535-0FE3-450F-A949-1AACD3F8D22C}" dt="2023-08-14T09:11:24.727" v="1"/>
        <pc:sldMkLst>
          <pc:docMk/>
          <pc:sldMk cId="2729194947" sldId="258"/>
        </pc:sldMkLst>
      </pc:sldChg>
      <pc:sldChg chg="ord">
        <pc:chgData name="Ross Phillips" userId="c604230b-847d-4cb1-9e23-f810d4c0fde1" providerId="ADAL" clId="{F7415535-0FE3-450F-A949-1AACD3F8D22C}" dt="2023-08-14T09:11:24.727" v="1"/>
        <pc:sldMkLst>
          <pc:docMk/>
          <pc:sldMk cId="2732081743" sldId="259"/>
        </pc:sldMkLst>
      </pc:sldChg>
      <pc:sldChg chg="ord">
        <pc:chgData name="Ross Phillips" userId="c604230b-847d-4cb1-9e23-f810d4c0fde1" providerId="ADAL" clId="{F7415535-0FE3-450F-A949-1AACD3F8D22C}" dt="2023-08-14T09:11:24.727" v="1"/>
        <pc:sldMkLst>
          <pc:docMk/>
          <pc:sldMk cId="1660480649" sldId="269"/>
        </pc:sldMkLst>
      </pc:sldChg>
      <pc:sldChg chg="ord">
        <pc:chgData name="Ross Phillips" userId="c604230b-847d-4cb1-9e23-f810d4c0fde1" providerId="ADAL" clId="{F7415535-0FE3-450F-A949-1AACD3F8D22C}" dt="2023-08-14T09:11:24.727" v="1"/>
        <pc:sldMkLst>
          <pc:docMk/>
          <pc:sldMk cId="3401683789" sldId="270"/>
        </pc:sldMkLst>
      </pc:sldChg>
      <pc:sldChg chg="ord">
        <pc:chgData name="Ross Phillips" userId="c604230b-847d-4cb1-9e23-f810d4c0fde1" providerId="ADAL" clId="{F7415535-0FE3-450F-A949-1AACD3F8D22C}" dt="2023-08-14T09:11:24.727" v="1"/>
        <pc:sldMkLst>
          <pc:docMk/>
          <pc:sldMk cId="3142043478" sldId="271"/>
        </pc:sldMkLst>
      </pc:sldChg>
      <pc:sldChg chg="ord">
        <pc:chgData name="Ross Phillips" userId="c604230b-847d-4cb1-9e23-f810d4c0fde1" providerId="ADAL" clId="{F7415535-0FE3-450F-A949-1AACD3F8D22C}" dt="2023-08-14T09:11:24.727" v="1"/>
        <pc:sldMkLst>
          <pc:docMk/>
          <pc:sldMk cId="3372380624" sldId="272"/>
        </pc:sldMkLst>
      </pc:sldChg>
      <pc:sldChg chg="ord">
        <pc:chgData name="Ross Phillips" userId="c604230b-847d-4cb1-9e23-f810d4c0fde1" providerId="ADAL" clId="{F7415535-0FE3-450F-A949-1AACD3F8D22C}" dt="2023-08-14T09:11:24.727" v="1"/>
        <pc:sldMkLst>
          <pc:docMk/>
          <pc:sldMk cId="452281601" sldId="273"/>
        </pc:sldMkLst>
      </pc:sldChg>
      <pc:sldChg chg="ord">
        <pc:chgData name="Ross Phillips" userId="c604230b-847d-4cb1-9e23-f810d4c0fde1" providerId="ADAL" clId="{F7415535-0FE3-450F-A949-1AACD3F8D22C}" dt="2023-08-14T09:11:24.727" v="1"/>
        <pc:sldMkLst>
          <pc:docMk/>
          <pc:sldMk cId="383539234" sldId="274"/>
        </pc:sldMkLst>
      </pc:sldChg>
      <pc:sldChg chg="ord">
        <pc:chgData name="Ross Phillips" userId="c604230b-847d-4cb1-9e23-f810d4c0fde1" providerId="ADAL" clId="{F7415535-0FE3-450F-A949-1AACD3F8D22C}" dt="2023-08-14T09:11:24.727" v="1"/>
        <pc:sldMkLst>
          <pc:docMk/>
          <pc:sldMk cId="695939941" sldId="275"/>
        </pc:sldMkLst>
      </pc:sldChg>
      <pc:sldChg chg="ord">
        <pc:chgData name="Ross Phillips" userId="c604230b-847d-4cb1-9e23-f810d4c0fde1" providerId="ADAL" clId="{F7415535-0FE3-450F-A949-1AACD3F8D22C}" dt="2023-08-14T09:11:24.727" v="1"/>
        <pc:sldMkLst>
          <pc:docMk/>
          <pc:sldMk cId="628517276" sldId="277"/>
        </pc:sldMkLst>
      </pc:sldChg>
      <pc:sldChg chg="ord">
        <pc:chgData name="Ross Phillips" userId="c604230b-847d-4cb1-9e23-f810d4c0fde1" providerId="ADAL" clId="{F7415535-0FE3-450F-A949-1AACD3F8D22C}" dt="2023-08-14T09:11:24.727" v="1"/>
        <pc:sldMkLst>
          <pc:docMk/>
          <pc:sldMk cId="2199775742" sldId="278"/>
        </pc:sldMkLst>
      </pc:sldChg>
      <pc:sldChg chg="ord">
        <pc:chgData name="Ross Phillips" userId="c604230b-847d-4cb1-9e23-f810d4c0fde1" providerId="ADAL" clId="{F7415535-0FE3-450F-A949-1AACD3F8D22C}" dt="2023-08-14T09:11:24.727" v="1"/>
        <pc:sldMkLst>
          <pc:docMk/>
          <pc:sldMk cId="3354523960" sldId="279"/>
        </pc:sldMkLst>
      </pc:sldChg>
      <pc:sldChg chg="ord">
        <pc:chgData name="Ross Phillips" userId="c604230b-847d-4cb1-9e23-f810d4c0fde1" providerId="ADAL" clId="{F7415535-0FE3-450F-A949-1AACD3F8D22C}" dt="2023-08-14T09:11:24.727" v="1"/>
        <pc:sldMkLst>
          <pc:docMk/>
          <pc:sldMk cId="365380165" sldId="281"/>
        </pc:sldMkLst>
      </pc:sldChg>
      <pc:sldChg chg="ord">
        <pc:chgData name="Ross Phillips" userId="c604230b-847d-4cb1-9e23-f810d4c0fde1" providerId="ADAL" clId="{F7415535-0FE3-450F-A949-1AACD3F8D22C}" dt="2023-08-14T09:11:24.727" v="1"/>
        <pc:sldMkLst>
          <pc:docMk/>
          <pc:sldMk cId="2780068387" sldId="283"/>
        </pc:sldMkLst>
      </pc:sldChg>
      <pc:sldChg chg="ord">
        <pc:chgData name="Ross Phillips" userId="c604230b-847d-4cb1-9e23-f810d4c0fde1" providerId="ADAL" clId="{F7415535-0FE3-450F-A949-1AACD3F8D22C}" dt="2023-08-14T09:11:24.727" v="1"/>
        <pc:sldMkLst>
          <pc:docMk/>
          <pc:sldMk cId="1240428904" sldId="287"/>
        </pc:sldMkLst>
      </pc:sldChg>
      <pc:sldChg chg="ord">
        <pc:chgData name="Ross Phillips" userId="c604230b-847d-4cb1-9e23-f810d4c0fde1" providerId="ADAL" clId="{F7415535-0FE3-450F-A949-1AACD3F8D22C}" dt="2023-08-14T09:11:24.727" v="1"/>
        <pc:sldMkLst>
          <pc:docMk/>
          <pc:sldMk cId="2191480595" sldId="289"/>
        </pc:sldMkLst>
      </pc:sldChg>
      <pc:sldChg chg="ord">
        <pc:chgData name="Ross Phillips" userId="c604230b-847d-4cb1-9e23-f810d4c0fde1" providerId="ADAL" clId="{F7415535-0FE3-450F-A949-1AACD3F8D22C}" dt="2023-08-14T09:11:24.727" v="1"/>
        <pc:sldMkLst>
          <pc:docMk/>
          <pc:sldMk cId="3527203105" sldId="291"/>
        </pc:sldMkLst>
      </pc:sldChg>
      <pc:sldChg chg="ord">
        <pc:chgData name="Ross Phillips" userId="c604230b-847d-4cb1-9e23-f810d4c0fde1" providerId="ADAL" clId="{F7415535-0FE3-450F-A949-1AACD3F8D22C}" dt="2023-08-14T09:11:24.727" v="1"/>
        <pc:sldMkLst>
          <pc:docMk/>
          <pc:sldMk cId="500706083" sldId="293"/>
        </pc:sldMkLst>
      </pc:sldChg>
      <pc:sldChg chg="ord">
        <pc:chgData name="Ross Phillips" userId="c604230b-847d-4cb1-9e23-f810d4c0fde1" providerId="ADAL" clId="{F7415535-0FE3-450F-A949-1AACD3F8D22C}" dt="2023-08-14T09:11:24.727" v="1"/>
        <pc:sldMkLst>
          <pc:docMk/>
          <pc:sldMk cId="2483109850" sldId="294"/>
        </pc:sldMkLst>
      </pc:sldChg>
      <pc:sldChg chg="ord">
        <pc:chgData name="Ross Phillips" userId="c604230b-847d-4cb1-9e23-f810d4c0fde1" providerId="ADAL" clId="{F7415535-0FE3-450F-A949-1AACD3F8D22C}" dt="2023-08-14T09:11:24.727" v="1"/>
        <pc:sldMkLst>
          <pc:docMk/>
          <pc:sldMk cId="3121012001" sldId="300"/>
        </pc:sldMkLst>
      </pc:sldChg>
      <pc:sldChg chg="ord">
        <pc:chgData name="Ross Phillips" userId="c604230b-847d-4cb1-9e23-f810d4c0fde1" providerId="ADAL" clId="{F7415535-0FE3-450F-A949-1AACD3F8D22C}" dt="2023-08-14T09:11:24.727" v="1"/>
        <pc:sldMkLst>
          <pc:docMk/>
          <pc:sldMk cId="2496610429" sldId="301"/>
        </pc:sldMkLst>
      </pc:sldChg>
      <pc:sldChg chg="ord">
        <pc:chgData name="Ross Phillips" userId="c604230b-847d-4cb1-9e23-f810d4c0fde1" providerId="ADAL" clId="{F7415535-0FE3-450F-A949-1AACD3F8D22C}" dt="2023-08-14T09:11:24.727" v="1"/>
        <pc:sldMkLst>
          <pc:docMk/>
          <pc:sldMk cId="3117156918" sldId="302"/>
        </pc:sldMkLst>
      </pc:sldChg>
      <pc:sldChg chg="ord">
        <pc:chgData name="Ross Phillips" userId="c604230b-847d-4cb1-9e23-f810d4c0fde1" providerId="ADAL" clId="{F7415535-0FE3-450F-A949-1AACD3F8D22C}" dt="2023-08-14T09:11:24.727" v="1"/>
        <pc:sldMkLst>
          <pc:docMk/>
          <pc:sldMk cId="3952380182" sldId="303"/>
        </pc:sldMkLst>
      </pc:sldChg>
      <pc:sldChg chg="ord">
        <pc:chgData name="Ross Phillips" userId="c604230b-847d-4cb1-9e23-f810d4c0fde1" providerId="ADAL" clId="{F7415535-0FE3-450F-A949-1AACD3F8D22C}" dt="2023-08-14T09:11:24.727" v="1"/>
        <pc:sldMkLst>
          <pc:docMk/>
          <pc:sldMk cId="823951040" sldId="304"/>
        </pc:sldMkLst>
      </pc:sldChg>
      <pc:sldChg chg="ord">
        <pc:chgData name="Ross Phillips" userId="c604230b-847d-4cb1-9e23-f810d4c0fde1" providerId="ADAL" clId="{F7415535-0FE3-450F-A949-1AACD3F8D22C}" dt="2023-08-14T09:11:24.727" v="1"/>
        <pc:sldMkLst>
          <pc:docMk/>
          <pc:sldMk cId="2290422013" sldId="305"/>
        </pc:sldMkLst>
      </pc:sldChg>
      <pc:sldChg chg="ord">
        <pc:chgData name="Ross Phillips" userId="c604230b-847d-4cb1-9e23-f810d4c0fde1" providerId="ADAL" clId="{F7415535-0FE3-450F-A949-1AACD3F8D22C}" dt="2023-08-14T09:11:24.727" v="1"/>
        <pc:sldMkLst>
          <pc:docMk/>
          <pc:sldMk cId="3854828613" sldId="306"/>
        </pc:sldMkLst>
      </pc:sldChg>
      <pc:sldChg chg="ord">
        <pc:chgData name="Ross Phillips" userId="c604230b-847d-4cb1-9e23-f810d4c0fde1" providerId="ADAL" clId="{F7415535-0FE3-450F-A949-1AACD3F8D22C}" dt="2023-08-14T09:11:24.727" v="1"/>
        <pc:sldMkLst>
          <pc:docMk/>
          <pc:sldMk cId="1599398322" sldId="307"/>
        </pc:sldMkLst>
      </pc:sldChg>
      <pc:sldChg chg="ord">
        <pc:chgData name="Ross Phillips" userId="c604230b-847d-4cb1-9e23-f810d4c0fde1" providerId="ADAL" clId="{F7415535-0FE3-450F-A949-1AACD3F8D22C}" dt="2023-08-14T09:11:24.727" v="1"/>
        <pc:sldMkLst>
          <pc:docMk/>
          <pc:sldMk cId="194884371" sldId="330"/>
        </pc:sldMkLst>
      </pc:sldChg>
      <pc:sldChg chg="ord">
        <pc:chgData name="Ross Phillips" userId="c604230b-847d-4cb1-9e23-f810d4c0fde1" providerId="ADAL" clId="{F7415535-0FE3-450F-A949-1AACD3F8D22C}" dt="2023-08-14T09:11:24.727" v="1"/>
        <pc:sldMkLst>
          <pc:docMk/>
          <pc:sldMk cId="1728412706" sldId="335"/>
        </pc:sldMkLst>
      </pc:sldChg>
      <pc:sldChg chg="ord">
        <pc:chgData name="Ross Phillips" userId="c604230b-847d-4cb1-9e23-f810d4c0fde1" providerId="ADAL" clId="{F7415535-0FE3-450F-A949-1AACD3F8D22C}" dt="2023-08-14T09:11:24.727" v="1"/>
        <pc:sldMkLst>
          <pc:docMk/>
          <pc:sldMk cId="3154139181" sldId="381"/>
        </pc:sldMkLst>
      </pc:sldChg>
      <pc:sldChg chg="ord">
        <pc:chgData name="Ross Phillips" userId="c604230b-847d-4cb1-9e23-f810d4c0fde1" providerId="ADAL" clId="{F7415535-0FE3-450F-A949-1AACD3F8D22C}" dt="2023-08-14T09:11:24.727" v="1"/>
        <pc:sldMkLst>
          <pc:docMk/>
          <pc:sldMk cId="2220581820" sldId="382"/>
        </pc:sldMkLst>
      </pc:sldChg>
      <pc:sldChg chg="ord">
        <pc:chgData name="Ross Phillips" userId="c604230b-847d-4cb1-9e23-f810d4c0fde1" providerId="ADAL" clId="{F7415535-0FE3-450F-A949-1AACD3F8D22C}" dt="2023-08-14T09:11:24.727" v="1"/>
        <pc:sldMkLst>
          <pc:docMk/>
          <pc:sldMk cId="2627001715" sldId="387"/>
        </pc:sldMkLst>
      </pc:sldChg>
      <pc:sldChg chg="ord">
        <pc:chgData name="Ross Phillips" userId="c604230b-847d-4cb1-9e23-f810d4c0fde1" providerId="ADAL" clId="{F7415535-0FE3-450F-A949-1AACD3F8D22C}" dt="2023-08-14T09:11:24.727" v="1"/>
        <pc:sldMkLst>
          <pc:docMk/>
          <pc:sldMk cId="1597524980" sldId="388"/>
        </pc:sldMkLst>
      </pc:sldChg>
    </pc:docChg>
  </pc:docChgLst>
  <pc:docChgLst>
    <pc:chgData name="Ross Phillips" userId="S::r.phillips@uwtsd.ac.uk::c604230b-847d-4cb1-9e23-f810d4c0fde1" providerId="AD" clId="Web-{5A580FD7-68D6-C248-A7A0-A34D85B4C52F}"/>
    <pc:docChg chg="modSld">
      <pc:chgData name="Ross Phillips" userId="S::r.phillips@uwtsd.ac.uk::c604230b-847d-4cb1-9e23-f810d4c0fde1" providerId="AD" clId="Web-{5A580FD7-68D6-C248-A7A0-A34D85B4C52F}" dt="2022-10-03T09:28:05.844" v="15" actId="20577"/>
      <pc:docMkLst>
        <pc:docMk/>
      </pc:docMkLst>
      <pc:sldChg chg="modSp">
        <pc:chgData name="Ross Phillips" userId="S::r.phillips@uwtsd.ac.uk::c604230b-847d-4cb1-9e23-f810d4c0fde1" providerId="AD" clId="Web-{5A580FD7-68D6-C248-A7A0-A34D85B4C52F}" dt="2022-10-03T09:28:05.844" v="15" actId="20577"/>
        <pc:sldMkLst>
          <pc:docMk/>
          <pc:sldMk cId="365054362" sldId="363"/>
        </pc:sldMkLst>
        <pc:spChg chg="mod">
          <ac:chgData name="Ross Phillips" userId="S::r.phillips@uwtsd.ac.uk::c604230b-847d-4cb1-9e23-f810d4c0fde1" providerId="AD" clId="Web-{5A580FD7-68D6-C248-A7A0-A34D85B4C52F}" dt="2022-10-03T09:28:05.844" v="15" actId="20577"/>
          <ac:spMkLst>
            <pc:docMk/>
            <pc:sldMk cId="365054362" sldId="363"/>
            <ac:spMk id="3" creationId="{00000000-0000-0000-0000-000000000000}"/>
          </ac:spMkLst>
        </pc:spChg>
        <pc:spChg chg="mod">
          <ac:chgData name="Ross Phillips" userId="S::r.phillips@uwtsd.ac.uk::c604230b-847d-4cb1-9e23-f810d4c0fde1" providerId="AD" clId="Web-{5A580FD7-68D6-C248-A7A0-A34D85B4C52F}" dt="2022-10-03T09:27:23.873" v="11" actId="20577"/>
          <ac:spMkLst>
            <pc:docMk/>
            <pc:sldMk cId="365054362" sldId="363"/>
            <ac:spMk id="4" creationId="{00000000-0000-0000-0000-000000000000}"/>
          </ac:spMkLst>
        </pc:spChg>
      </pc:sldChg>
    </pc:docChg>
  </pc:docChgLst>
  <pc:docChgLst>
    <pc:chgData name="Ross Phillips" userId="S::r.phillips@uwtsd.ac.uk::c604230b-847d-4cb1-9e23-f810d4c0fde1" providerId="AD" clId="Web-{33336D2D-F048-31A5-FC46-D46A8F4A41FF}"/>
    <pc:docChg chg="modSld">
      <pc:chgData name="Ross Phillips" userId="S::r.phillips@uwtsd.ac.uk::c604230b-847d-4cb1-9e23-f810d4c0fde1" providerId="AD" clId="Web-{33336D2D-F048-31A5-FC46-D46A8F4A41FF}" dt="2022-10-03T08:33:36.129" v="20" actId="20577"/>
      <pc:docMkLst>
        <pc:docMk/>
      </pc:docMkLst>
      <pc:sldChg chg="modSp">
        <pc:chgData name="Ross Phillips" userId="S::r.phillips@uwtsd.ac.uk::c604230b-847d-4cb1-9e23-f810d4c0fde1" providerId="AD" clId="Web-{33336D2D-F048-31A5-FC46-D46A8F4A41FF}" dt="2022-10-03T08:33:36.129" v="20" actId="20577"/>
        <pc:sldMkLst>
          <pc:docMk/>
          <pc:sldMk cId="2483109850" sldId="294"/>
        </pc:sldMkLst>
        <pc:spChg chg="mod">
          <ac:chgData name="Ross Phillips" userId="S::r.phillips@uwtsd.ac.uk::c604230b-847d-4cb1-9e23-f810d4c0fde1" providerId="AD" clId="Web-{33336D2D-F048-31A5-FC46-D46A8F4A41FF}" dt="2022-10-03T08:33:36.129" v="20" actId="20577"/>
          <ac:spMkLst>
            <pc:docMk/>
            <pc:sldMk cId="2483109850" sldId="294"/>
            <ac:spMk id="6" creationId="{00000000-0000-0000-0000-000000000000}"/>
          </ac:spMkLst>
        </pc:spChg>
      </pc:sldChg>
      <pc:sldChg chg="modSp">
        <pc:chgData name="Ross Phillips" userId="S::r.phillips@uwtsd.ac.uk::c604230b-847d-4cb1-9e23-f810d4c0fde1" providerId="AD" clId="Web-{33336D2D-F048-31A5-FC46-D46A8F4A41FF}" dt="2022-10-03T08:33:15.550" v="17" actId="20577"/>
        <pc:sldMkLst>
          <pc:docMk/>
          <pc:sldMk cId="2220581820" sldId="382"/>
        </pc:sldMkLst>
        <pc:spChg chg="mod">
          <ac:chgData name="Ross Phillips" userId="S::r.phillips@uwtsd.ac.uk::c604230b-847d-4cb1-9e23-f810d4c0fde1" providerId="AD" clId="Web-{33336D2D-F048-31A5-FC46-D46A8F4A41FF}" dt="2022-10-03T08:33:15.550" v="17" actId="20577"/>
          <ac:spMkLst>
            <pc:docMk/>
            <pc:sldMk cId="2220581820" sldId="382"/>
            <ac:spMk id="3" creationId="{00000000-0000-0000-0000-000000000000}"/>
          </ac:spMkLst>
        </pc:spChg>
        <pc:spChg chg="mod">
          <ac:chgData name="Ross Phillips" userId="S::r.phillips@uwtsd.ac.uk::c604230b-847d-4cb1-9e23-f810d4c0fde1" providerId="AD" clId="Web-{33336D2D-F048-31A5-FC46-D46A8F4A41FF}" dt="2022-10-03T08:32:23.565" v="8" actId="20577"/>
          <ac:spMkLst>
            <pc:docMk/>
            <pc:sldMk cId="2220581820" sldId="382"/>
            <ac:spMk id="4"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69C9651-898F-4980-A921-C6BB877F75F4}" type="datetimeFigureOut">
              <a:rPr lang="en-GB" smtClean="0"/>
              <a:t>14/08/2023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29FA93-661E-44AD-B0E3-728F0D7632AA}" type="slidenum">
              <a:rPr lang="en-GB" smtClean="0"/>
              <a:t>‹#›</a:t>
            </a:fld>
            <a:endParaRPr lang="en-GB"/>
          </a:p>
        </p:txBody>
      </p:sp>
    </p:spTree>
    <p:extLst>
      <p:ext uri="{BB962C8B-B14F-4D97-AF65-F5344CB8AC3E}">
        <p14:creationId xmlns:p14="http://schemas.microsoft.com/office/powerpoint/2010/main" val="23968372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6</a:t>
            </a:fld>
            <a:endParaRPr lang="cy-GB" altLang="en-US" sz="1200">
              <a:latin typeface="Arial" panose="020B0604020202020204" pitchFamily="34" charset="0"/>
            </a:endParaRPr>
          </a:p>
        </p:txBody>
      </p:sp>
    </p:spTree>
    <p:extLst>
      <p:ext uri="{BB962C8B-B14F-4D97-AF65-F5344CB8AC3E}">
        <p14:creationId xmlns:p14="http://schemas.microsoft.com/office/powerpoint/2010/main" val="280191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8</a:t>
            </a:fld>
            <a:endParaRPr lang="en-GB"/>
          </a:p>
        </p:txBody>
      </p:sp>
    </p:spTree>
    <p:extLst>
      <p:ext uri="{BB962C8B-B14F-4D97-AF65-F5344CB8AC3E}">
        <p14:creationId xmlns:p14="http://schemas.microsoft.com/office/powerpoint/2010/main" val="3076512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Ensure to discuss where to find this in a book only for now other examples covered later on.</a:t>
            </a:r>
          </a:p>
        </p:txBody>
      </p:sp>
      <p:sp>
        <p:nvSpPr>
          <p:cNvPr id="4" name="Slide Number Placeholder 3"/>
          <p:cNvSpPr>
            <a:spLocks noGrp="1"/>
          </p:cNvSpPr>
          <p:nvPr>
            <p:ph type="sldNum" sz="quarter" idx="5"/>
          </p:nvPr>
        </p:nvSpPr>
        <p:spPr/>
        <p:txBody>
          <a:bodyPr/>
          <a:lstStyle/>
          <a:p>
            <a:fld id="{8229FA93-661E-44AD-B0E3-728F0D7632AA}" type="slidenum">
              <a:rPr lang="en-GB" smtClean="0"/>
              <a:t>10</a:t>
            </a:fld>
            <a:endParaRPr lang="en-GB"/>
          </a:p>
        </p:txBody>
      </p:sp>
    </p:spTree>
    <p:extLst>
      <p:ext uri="{BB962C8B-B14F-4D97-AF65-F5344CB8AC3E}">
        <p14:creationId xmlns:p14="http://schemas.microsoft.com/office/powerpoint/2010/main" val="3277457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11</a:t>
            </a:fld>
            <a:endParaRPr lang="en-GB"/>
          </a:p>
        </p:txBody>
      </p:sp>
    </p:spTree>
    <p:extLst>
      <p:ext uri="{BB962C8B-B14F-4D97-AF65-F5344CB8AC3E}">
        <p14:creationId xmlns:p14="http://schemas.microsoft.com/office/powerpoint/2010/main" val="30870453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12</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Verdana" pitchFamily="34" charset="0"/>
              </a:defRPr>
            </a:lvl1pPr>
            <a:lvl2pPr marL="742950" indent="-285750" eaLnBrk="0" hangingPunct="0">
              <a:defRPr>
                <a:solidFill>
                  <a:schemeClr val="tx1"/>
                </a:solidFill>
                <a:latin typeface="Verdana" pitchFamily="34" charset="0"/>
              </a:defRPr>
            </a:lvl2pPr>
            <a:lvl3pPr marL="1143000" indent="-228600" eaLnBrk="0" hangingPunct="0">
              <a:defRPr>
                <a:solidFill>
                  <a:schemeClr val="tx1"/>
                </a:solidFill>
                <a:latin typeface="Verdana" pitchFamily="34" charset="0"/>
              </a:defRPr>
            </a:lvl3pPr>
            <a:lvl4pPr marL="1600200" indent="-228600" eaLnBrk="0" hangingPunct="0">
              <a:defRPr>
                <a:solidFill>
                  <a:schemeClr val="tx1"/>
                </a:solidFill>
                <a:latin typeface="Verdana" pitchFamily="34" charset="0"/>
              </a:defRPr>
            </a:lvl4pPr>
            <a:lvl5pPr marL="2057400" indent="-228600" eaLnBrk="0" hangingPunct="0">
              <a:defRPr>
                <a:solidFill>
                  <a:schemeClr val="tx1"/>
                </a:solidFill>
                <a:latin typeface="Verdana" pitchFamily="34" charset="0"/>
              </a:defRPr>
            </a:lvl5pPr>
            <a:lvl6pPr marL="2514600" indent="-228600" eaLnBrk="0" fontAlgn="base" hangingPunct="0">
              <a:spcBef>
                <a:spcPct val="0"/>
              </a:spcBef>
              <a:spcAft>
                <a:spcPct val="0"/>
              </a:spcAft>
              <a:defRPr>
                <a:solidFill>
                  <a:schemeClr val="tx1"/>
                </a:solidFill>
                <a:latin typeface="Verdana" pitchFamily="34" charset="0"/>
              </a:defRPr>
            </a:lvl6pPr>
            <a:lvl7pPr marL="2971800" indent="-228600" eaLnBrk="0" fontAlgn="base" hangingPunct="0">
              <a:spcBef>
                <a:spcPct val="0"/>
              </a:spcBef>
              <a:spcAft>
                <a:spcPct val="0"/>
              </a:spcAft>
              <a:defRPr>
                <a:solidFill>
                  <a:schemeClr val="tx1"/>
                </a:solidFill>
                <a:latin typeface="Verdana" pitchFamily="34" charset="0"/>
              </a:defRPr>
            </a:lvl7pPr>
            <a:lvl8pPr marL="3429000" indent="-228600" eaLnBrk="0" fontAlgn="base" hangingPunct="0">
              <a:spcBef>
                <a:spcPct val="0"/>
              </a:spcBef>
              <a:spcAft>
                <a:spcPct val="0"/>
              </a:spcAft>
              <a:defRPr>
                <a:solidFill>
                  <a:schemeClr val="tx1"/>
                </a:solidFill>
                <a:latin typeface="Verdana" pitchFamily="34" charset="0"/>
              </a:defRPr>
            </a:lvl8pPr>
            <a:lvl9pPr marL="3886200" indent="-228600" eaLnBrk="0" fontAlgn="base" hangingPunct="0">
              <a:spcBef>
                <a:spcPct val="0"/>
              </a:spcBef>
              <a:spcAft>
                <a:spcPct val="0"/>
              </a:spcAft>
              <a:defRPr>
                <a:solidFill>
                  <a:schemeClr val="tx1"/>
                </a:solidFill>
                <a:latin typeface="Verdana" pitchFamily="34" charset="0"/>
              </a:defRPr>
            </a:lvl9pPr>
          </a:lstStyle>
          <a:p>
            <a:pPr eaLnBrk="1" hangingPunct="1"/>
            <a:fld id="{648233A2-787A-4513-97A0-1D63662AC848}" type="slidenum">
              <a:rPr lang="en-GB" altLang="en-US" smtClean="0"/>
              <a:pPr eaLnBrk="1" hangingPunct="1"/>
              <a:t>13</a:t>
            </a:fld>
            <a:endParaRPr lang="en-GB" altLang="en-US"/>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Tree>
    <p:extLst>
      <p:ext uri="{BB962C8B-B14F-4D97-AF65-F5344CB8AC3E}">
        <p14:creationId xmlns:p14="http://schemas.microsoft.com/office/powerpoint/2010/main" val="41719430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Scan the QR code click the see inside image and scroll to the copyrights page, students to offer information for reference.</a:t>
            </a:r>
          </a:p>
        </p:txBody>
      </p:sp>
      <p:sp>
        <p:nvSpPr>
          <p:cNvPr id="4" name="Slide Number Placeholder 3"/>
          <p:cNvSpPr>
            <a:spLocks noGrp="1"/>
          </p:cNvSpPr>
          <p:nvPr>
            <p:ph type="sldNum" sz="quarter" idx="10"/>
          </p:nvPr>
        </p:nvSpPr>
        <p:spPr/>
        <p:txBody>
          <a:bodyPr/>
          <a:lstStyle/>
          <a:p>
            <a:fld id="{32692B32-E601-4310-B94C-085FBC3ABB39}" type="slidenum">
              <a:rPr lang="en-GB" smtClean="0"/>
              <a:pPr/>
              <a:t>14</a:t>
            </a:fld>
            <a:endParaRPr lang="en-GB"/>
          </a:p>
        </p:txBody>
      </p:sp>
    </p:spTree>
    <p:extLst>
      <p:ext uri="{BB962C8B-B14F-4D97-AF65-F5344CB8AC3E}">
        <p14:creationId xmlns:p14="http://schemas.microsoft.com/office/powerpoint/2010/main" val="281216751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15</a:t>
            </a:fld>
            <a:endParaRPr lang="en-GB"/>
          </a:p>
        </p:txBody>
      </p:sp>
    </p:spTree>
    <p:extLst>
      <p:ext uri="{BB962C8B-B14F-4D97-AF65-F5344CB8AC3E}">
        <p14:creationId xmlns:p14="http://schemas.microsoft.com/office/powerpoint/2010/main" val="2754718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16</a:t>
            </a:fld>
            <a:endParaRPr lang="en-GB"/>
          </a:p>
        </p:txBody>
      </p:sp>
    </p:spTree>
    <p:extLst>
      <p:ext uri="{BB962C8B-B14F-4D97-AF65-F5344CB8AC3E}">
        <p14:creationId xmlns:p14="http://schemas.microsoft.com/office/powerpoint/2010/main" val="20478019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Scan the QR code click the see inside image and scroll to the copyrights page, students to offer information for reference.</a:t>
            </a:r>
          </a:p>
          <a:p>
            <a:endParaRPr lang="en-GB"/>
          </a:p>
        </p:txBody>
      </p:sp>
      <p:sp>
        <p:nvSpPr>
          <p:cNvPr id="4" name="Slide Number Placeholder 3"/>
          <p:cNvSpPr>
            <a:spLocks noGrp="1"/>
          </p:cNvSpPr>
          <p:nvPr>
            <p:ph type="sldNum" sz="quarter" idx="5"/>
          </p:nvPr>
        </p:nvSpPr>
        <p:spPr/>
        <p:txBody>
          <a:bodyPr/>
          <a:lstStyle/>
          <a:p>
            <a:fld id="{8229FA93-661E-44AD-B0E3-728F0D7632AA}" type="slidenum">
              <a:rPr lang="en-GB" smtClean="0"/>
              <a:t>17</a:t>
            </a:fld>
            <a:endParaRPr lang="en-GB"/>
          </a:p>
        </p:txBody>
      </p:sp>
    </p:spTree>
    <p:extLst>
      <p:ext uri="{BB962C8B-B14F-4D97-AF65-F5344CB8AC3E}">
        <p14:creationId xmlns:p14="http://schemas.microsoft.com/office/powerpoint/2010/main" val="15723305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18</a:t>
            </a:fld>
            <a:endParaRPr lang="en-GB"/>
          </a:p>
        </p:txBody>
      </p:sp>
    </p:spTree>
    <p:extLst>
      <p:ext uri="{BB962C8B-B14F-4D97-AF65-F5344CB8AC3E}">
        <p14:creationId xmlns:p14="http://schemas.microsoft.com/office/powerpoint/2010/main" val="37899170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19</a:t>
            </a:fld>
            <a:endParaRPr lang="en-GB"/>
          </a:p>
        </p:txBody>
      </p:sp>
    </p:spTree>
    <p:extLst>
      <p:ext uri="{BB962C8B-B14F-4D97-AF65-F5344CB8AC3E}">
        <p14:creationId xmlns:p14="http://schemas.microsoft.com/office/powerpoint/2010/main" val="24978699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21</a:t>
            </a:fld>
            <a:endParaRPr lang="en-GB"/>
          </a:p>
        </p:txBody>
      </p:sp>
    </p:spTree>
    <p:extLst>
      <p:ext uri="{BB962C8B-B14F-4D97-AF65-F5344CB8AC3E}">
        <p14:creationId xmlns:p14="http://schemas.microsoft.com/office/powerpoint/2010/main" val="1137342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24</a:t>
            </a:fld>
            <a:endParaRPr lang="en-GB"/>
          </a:p>
        </p:txBody>
      </p:sp>
    </p:spTree>
    <p:extLst>
      <p:ext uri="{BB962C8B-B14F-4D97-AF65-F5344CB8AC3E}">
        <p14:creationId xmlns:p14="http://schemas.microsoft.com/office/powerpoint/2010/main" val="301687799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27</a:t>
            </a:fld>
            <a:endParaRPr lang="en-GB"/>
          </a:p>
        </p:txBody>
      </p:sp>
    </p:spTree>
    <p:extLst>
      <p:ext uri="{BB962C8B-B14F-4D97-AF65-F5344CB8AC3E}">
        <p14:creationId xmlns:p14="http://schemas.microsoft.com/office/powerpoint/2010/main" val="29405547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28</a:t>
            </a:fld>
            <a:endParaRPr lang="en-GB"/>
          </a:p>
        </p:txBody>
      </p:sp>
    </p:spTree>
    <p:extLst>
      <p:ext uri="{BB962C8B-B14F-4D97-AF65-F5344CB8AC3E}">
        <p14:creationId xmlns:p14="http://schemas.microsoft.com/office/powerpoint/2010/main" val="27493437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29</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30</a:t>
            </a:fld>
            <a:endParaRPr lang="en-GB"/>
          </a:p>
        </p:txBody>
      </p:sp>
    </p:spTree>
    <p:extLst>
      <p:ext uri="{BB962C8B-B14F-4D97-AF65-F5344CB8AC3E}">
        <p14:creationId xmlns:p14="http://schemas.microsoft.com/office/powerpoint/2010/main" val="15460451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31</a:t>
            </a:fld>
            <a:endParaRPr lang="en-GB"/>
          </a:p>
        </p:txBody>
      </p:sp>
    </p:spTree>
    <p:extLst>
      <p:ext uri="{BB962C8B-B14F-4D97-AF65-F5344CB8AC3E}">
        <p14:creationId xmlns:p14="http://schemas.microsoft.com/office/powerpoint/2010/main" val="1655861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32</a:t>
            </a:fld>
            <a:endParaRPr lang="en-GB"/>
          </a:p>
        </p:txBody>
      </p:sp>
    </p:spTree>
    <p:extLst>
      <p:ext uri="{BB962C8B-B14F-4D97-AF65-F5344CB8AC3E}">
        <p14:creationId xmlns:p14="http://schemas.microsoft.com/office/powerpoint/2010/main" val="361570018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33</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34</a:t>
            </a:fld>
            <a:endParaRPr lang="en-GB"/>
          </a:p>
        </p:txBody>
      </p:sp>
    </p:spTree>
    <p:extLst>
      <p:ext uri="{BB962C8B-B14F-4D97-AF65-F5344CB8AC3E}">
        <p14:creationId xmlns:p14="http://schemas.microsoft.com/office/powerpoint/2010/main" val="29158014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35</a:t>
            </a:fld>
            <a:endParaRPr lang="en-GB"/>
          </a:p>
        </p:txBody>
      </p:sp>
    </p:spTree>
    <p:extLst>
      <p:ext uri="{BB962C8B-B14F-4D97-AF65-F5344CB8AC3E}">
        <p14:creationId xmlns:p14="http://schemas.microsoft.com/office/powerpoint/2010/main" val="359324720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36</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4138" y="731838"/>
            <a:ext cx="6500812" cy="36576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63D1FF0-0FEB-4C50-886F-520A50195CD0}" type="slidenum">
              <a:rPr lang="cy-GB" altLang="en-US" sz="1200">
                <a:latin typeface="Arial" panose="020B0604020202020204" pitchFamily="34" charset="0"/>
              </a:rPr>
              <a:pPr/>
              <a:t>39</a:t>
            </a:fld>
            <a:endParaRPr lang="cy-GB" altLang="en-US" sz="1200">
              <a:latin typeface="Arial" panose="020B0604020202020204" pitchFamily="34" charset="0"/>
            </a:endParaRPr>
          </a:p>
        </p:txBody>
      </p:sp>
    </p:spTree>
    <p:extLst>
      <p:ext uri="{BB962C8B-B14F-4D97-AF65-F5344CB8AC3E}">
        <p14:creationId xmlns:p14="http://schemas.microsoft.com/office/powerpoint/2010/main" val="318530780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40</a:t>
            </a:fld>
            <a:endParaRPr lang="en-GB"/>
          </a:p>
        </p:txBody>
      </p:sp>
    </p:spTree>
    <p:extLst>
      <p:ext uri="{BB962C8B-B14F-4D97-AF65-F5344CB8AC3E}">
        <p14:creationId xmlns:p14="http://schemas.microsoft.com/office/powerpoint/2010/main" val="516610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4138" y="731838"/>
            <a:ext cx="6500812" cy="36576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63D1FF0-0FEB-4C50-886F-520A50195CD0}" type="slidenum">
              <a:rPr lang="cy-GB" altLang="en-US" sz="1200">
                <a:latin typeface="Arial" panose="020B0604020202020204" pitchFamily="34" charset="0"/>
              </a:rPr>
              <a:pPr/>
              <a:t>41</a:t>
            </a:fld>
            <a:endParaRPr lang="cy-GB" altLang="en-US" sz="1200">
              <a:latin typeface="Arial" panose="020B0604020202020204" pitchFamily="34" charset="0"/>
            </a:endParaRPr>
          </a:p>
        </p:txBody>
      </p:sp>
    </p:spTree>
    <p:extLst>
      <p:ext uri="{BB962C8B-B14F-4D97-AF65-F5344CB8AC3E}">
        <p14:creationId xmlns:p14="http://schemas.microsoft.com/office/powerpoint/2010/main" val="189790804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a:xfrm>
            <a:off x="84138" y="731838"/>
            <a:ext cx="6500812" cy="3657600"/>
          </a:xfrm>
          <a:ln/>
        </p:spPr>
      </p:sp>
      <p:sp>
        <p:nvSpPr>
          <p:cNvPr id="409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409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263D1FF0-0FEB-4C50-886F-520A50195CD0}" type="slidenum">
              <a:rPr lang="cy-GB" altLang="en-US" sz="1200">
                <a:latin typeface="Arial" panose="020B0604020202020204" pitchFamily="34" charset="0"/>
              </a:rPr>
              <a:pPr/>
              <a:t>46</a:t>
            </a:fld>
            <a:endParaRPr lang="cy-GB" altLang="en-US" sz="1200">
              <a:latin typeface="Arial" panose="020B0604020202020204" pitchFamily="34" charset="0"/>
            </a:endParaRPr>
          </a:p>
        </p:txBody>
      </p:sp>
    </p:spTree>
    <p:extLst>
      <p:ext uri="{BB962C8B-B14F-4D97-AF65-F5344CB8AC3E}">
        <p14:creationId xmlns:p14="http://schemas.microsoft.com/office/powerpoint/2010/main" val="285752085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Check handbook</a:t>
            </a:r>
          </a:p>
        </p:txBody>
      </p:sp>
      <p:sp>
        <p:nvSpPr>
          <p:cNvPr id="4" name="Slide Number Placeholder 3"/>
          <p:cNvSpPr>
            <a:spLocks noGrp="1"/>
          </p:cNvSpPr>
          <p:nvPr>
            <p:ph type="sldNum" sz="quarter" idx="5"/>
          </p:nvPr>
        </p:nvSpPr>
        <p:spPr/>
        <p:txBody>
          <a:bodyPr/>
          <a:lstStyle/>
          <a:p>
            <a:fld id="{8229FA93-661E-44AD-B0E3-728F0D7632AA}" type="slidenum">
              <a:rPr lang="en-GB" smtClean="0"/>
              <a:t>50</a:t>
            </a:fld>
            <a:endParaRPr lang="en-GB"/>
          </a:p>
        </p:txBody>
      </p:sp>
    </p:spTree>
    <p:extLst>
      <p:ext uri="{BB962C8B-B14F-4D97-AF65-F5344CB8AC3E}">
        <p14:creationId xmlns:p14="http://schemas.microsoft.com/office/powerpoint/2010/main" val="7038843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51</a:t>
            </a:fld>
            <a:endParaRPr lang="en-GB"/>
          </a:p>
        </p:txBody>
      </p:sp>
    </p:spTree>
    <p:extLst>
      <p:ext uri="{BB962C8B-B14F-4D97-AF65-F5344CB8AC3E}">
        <p14:creationId xmlns:p14="http://schemas.microsoft.com/office/powerpoint/2010/main" val="18018343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Check handbook</a:t>
            </a:r>
          </a:p>
        </p:txBody>
      </p:sp>
      <p:sp>
        <p:nvSpPr>
          <p:cNvPr id="4" name="Slide Number Placeholder 3"/>
          <p:cNvSpPr>
            <a:spLocks noGrp="1"/>
          </p:cNvSpPr>
          <p:nvPr>
            <p:ph type="sldNum" sz="quarter" idx="5"/>
          </p:nvPr>
        </p:nvSpPr>
        <p:spPr/>
        <p:txBody>
          <a:bodyPr/>
          <a:lstStyle/>
          <a:p>
            <a:fld id="{8229FA93-661E-44AD-B0E3-728F0D7632AA}" type="slidenum">
              <a:rPr lang="en-GB" smtClean="0"/>
              <a:t>52</a:t>
            </a:fld>
            <a:endParaRPr lang="en-GB"/>
          </a:p>
        </p:txBody>
      </p:sp>
    </p:spTree>
    <p:extLst>
      <p:ext uri="{BB962C8B-B14F-4D97-AF65-F5344CB8AC3E}">
        <p14:creationId xmlns:p14="http://schemas.microsoft.com/office/powerpoint/2010/main" val="214413835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Demo indent on Word doc later</a:t>
            </a:r>
          </a:p>
        </p:txBody>
      </p:sp>
      <p:sp>
        <p:nvSpPr>
          <p:cNvPr id="4" name="Slide Number Placeholder 3"/>
          <p:cNvSpPr>
            <a:spLocks noGrp="1"/>
          </p:cNvSpPr>
          <p:nvPr>
            <p:ph type="sldNum" sz="quarter" idx="5"/>
          </p:nvPr>
        </p:nvSpPr>
        <p:spPr/>
        <p:txBody>
          <a:bodyPr/>
          <a:lstStyle/>
          <a:p>
            <a:fld id="{8229FA93-661E-44AD-B0E3-728F0D7632AA}" type="slidenum">
              <a:rPr lang="en-GB" smtClean="0"/>
              <a:t>53</a:t>
            </a:fld>
            <a:endParaRPr lang="en-GB"/>
          </a:p>
        </p:txBody>
      </p:sp>
    </p:spTree>
    <p:extLst>
      <p:ext uri="{BB962C8B-B14F-4D97-AF65-F5344CB8AC3E}">
        <p14:creationId xmlns:p14="http://schemas.microsoft.com/office/powerpoint/2010/main" val="3339281540"/>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55</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Single author book re word point 1</a:t>
            </a:r>
          </a:p>
        </p:txBody>
      </p:sp>
      <p:sp>
        <p:nvSpPr>
          <p:cNvPr id="4" name="Slide Number Placeholder 3"/>
          <p:cNvSpPr>
            <a:spLocks noGrp="1"/>
          </p:cNvSpPr>
          <p:nvPr>
            <p:ph type="sldNum" sz="quarter" idx="10"/>
          </p:nvPr>
        </p:nvSpPr>
        <p:spPr/>
        <p:txBody>
          <a:bodyPr/>
          <a:lstStyle/>
          <a:p>
            <a:fld id="{32692B32-E601-4310-B94C-085FBC3ABB39}" type="slidenum">
              <a:rPr lang="en-GB" smtClean="0"/>
              <a:pPr/>
              <a:t>56</a:t>
            </a:fld>
            <a:endParaRPr lang="en-GB"/>
          </a:p>
        </p:txBody>
      </p:sp>
    </p:spTree>
    <p:extLst>
      <p:ext uri="{BB962C8B-B14F-4D97-AF65-F5344CB8AC3E}">
        <p14:creationId xmlns:p14="http://schemas.microsoft.com/office/powerpoint/2010/main" val="23649606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57</a:t>
            </a:fld>
            <a:endParaRPr lang="en-GB"/>
          </a:p>
        </p:txBody>
      </p:sp>
    </p:spTree>
    <p:extLst>
      <p:ext uri="{BB962C8B-B14F-4D97-AF65-F5344CB8AC3E}">
        <p14:creationId xmlns:p14="http://schemas.microsoft.com/office/powerpoint/2010/main" val="8061330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xfrm>
            <a:off x="84138" y="731838"/>
            <a:ext cx="6500812" cy="3657600"/>
          </a:xfrm>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B21829DE-A9F2-43B6-9D29-2F2133325DCE}" type="slidenum">
              <a:rPr lang="cy-GB" altLang="en-US" sz="1200">
                <a:latin typeface="Arial" panose="020B0604020202020204" pitchFamily="34" charset="0"/>
              </a:rPr>
              <a:pPr/>
              <a:t>58</a:t>
            </a:fld>
            <a:endParaRPr lang="cy-GB" altLang="en-US" sz="1200">
              <a:latin typeface="Arial" panose="020B0604020202020204" pitchFamily="34" charset="0"/>
            </a:endParaRPr>
          </a:p>
        </p:txBody>
      </p:sp>
    </p:spTree>
    <p:extLst>
      <p:ext uri="{BB962C8B-B14F-4D97-AF65-F5344CB8AC3E}">
        <p14:creationId xmlns:p14="http://schemas.microsoft.com/office/powerpoint/2010/main" val="288509895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84138" y="731838"/>
            <a:ext cx="6500812" cy="3657600"/>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978A42F0-5841-4F6C-89E7-5C3321522355}" type="slidenum">
              <a:rPr lang="cy-GB" altLang="en-US" sz="1200">
                <a:latin typeface="Arial" panose="020B0604020202020204" pitchFamily="34" charset="0"/>
              </a:rPr>
              <a:pPr/>
              <a:t>59</a:t>
            </a:fld>
            <a:endParaRPr lang="cy-GB" altLang="en-US" sz="1200">
              <a:latin typeface="Arial" panose="020B0604020202020204" pitchFamily="34" charset="0"/>
            </a:endParaRPr>
          </a:p>
        </p:txBody>
      </p:sp>
    </p:spTree>
    <p:extLst>
      <p:ext uri="{BB962C8B-B14F-4D97-AF65-F5344CB8AC3E}">
        <p14:creationId xmlns:p14="http://schemas.microsoft.com/office/powerpoint/2010/main" val="38832506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lfan Delwedd Sleid 1"/>
          <p:cNvSpPr>
            <a:spLocks noGrp="1" noRot="1" noChangeAspect="1"/>
          </p:cNvSpPr>
          <p:nvPr>
            <p:ph type="sldImg"/>
          </p:nvPr>
        </p:nvSpPr>
        <p:spPr/>
      </p:sp>
      <p:sp>
        <p:nvSpPr>
          <p:cNvPr id="3" name="Dalfan Nodiadau 2"/>
          <p:cNvSpPr>
            <a:spLocks noGrp="1"/>
          </p:cNvSpPr>
          <p:nvPr>
            <p:ph type="body" idx="1"/>
          </p:nvPr>
        </p:nvSpPr>
        <p:spPr/>
        <p:txBody>
          <a:bodyPr/>
          <a:lstStyle/>
          <a:p>
            <a:endParaRPr lang="cy-GB"/>
          </a:p>
        </p:txBody>
      </p:sp>
      <p:sp>
        <p:nvSpPr>
          <p:cNvPr id="4" name="Dalfan Rhif y Sleid 3"/>
          <p:cNvSpPr>
            <a:spLocks noGrp="1"/>
          </p:cNvSpPr>
          <p:nvPr>
            <p:ph type="sldNum" sz="quarter" idx="5"/>
          </p:nvPr>
        </p:nvSpPr>
        <p:spPr/>
        <p:txBody>
          <a:bodyPr/>
          <a:lstStyle/>
          <a:p>
            <a:fld id="{8229FA93-661E-44AD-B0E3-728F0D7632AA}" type="slidenum">
              <a:rPr lang="en-GB" smtClean="0"/>
              <a:t>61</a:t>
            </a:fld>
            <a:endParaRPr lang="en-GB"/>
          </a:p>
        </p:txBody>
      </p:sp>
    </p:spTree>
    <p:extLst>
      <p:ext uri="{BB962C8B-B14F-4D97-AF65-F5344CB8AC3E}">
        <p14:creationId xmlns:p14="http://schemas.microsoft.com/office/powerpoint/2010/main" val="399478774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63</a:t>
            </a:fld>
            <a:endParaRPr lang="en-GB"/>
          </a:p>
        </p:txBody>
      </p:sp>
    </p:spTree>
    <p:extLst>
      <p:ext uri="{BB962C8B-B14F-4D97-AF65-F5344CB8AC3E}">
        <p14:creationId xmlns:p14="http://schemas.microsoft.com/office/powerpoint/2010/main" val="323111195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2692B32-E601-4310-B94C-085FBC3ABB39}" type="slidenum">
              <a:rPr lang="en-GB" smtClean="0"/>
              <a:pPr/>
              <a:t>64</a:t>
            </a:fld>
            <a:endParaRPr lang="en-GB"/>
          </a:p>
        </p:txBody>
      </p:sp>
    </p:spTree>
    <p:extLst>
      <p:ext uri="{BB962C8B-B14F-4D97-AF65-F5344CB8AC3E}">
        <p14:creationId xmlns:p14="http://schemas.microsoft.com/office/powerpoint/2010/main" val="206163222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382EE16-FF58-492B-9179-EFBA61ED9D4C}" type="slidenum">
              <a:rPr lang="en-GB" smtClean="0"/>
              <a:t>65</a:t>
            </a:fld>
            <a:endParaRPr lang="en-GB"/>
          </a:p>
        </p:txBody>
      </p:sp>
    </p:spTree>
    <p:extLst>
      <p:ext uri="{BB962C8B-B14F-4D97-AF65-F5344CB8AC3E}">
        <p14:creationId xmlns:p14="http://schemas.microsoft.com/office/powerpoint/2010/main" val="108441790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p:cNvSpPr>
            <a:spLocks noGrp="1" noRot="1" noChangeAspect="1" noTextEdit="1"/>
          </p:cNvSpPr>
          <p:nvPr>
            <p:ph type="sldImg"/>
          </p:nvPr>
        </p:nvSpPr>
        <p:spPr>
          <a:xfrm>
            <a:off x="84138" y="731838"/>
            <a:ext cx="6500812" cy="3657600"/>
          </a:xfrm>
          <a:ln/>
        </p:spPr>
      </p:sp>
      <p:sp>
        <p:nvSpPr>
          <p:cNvPr id="2867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867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29503" indent="-280578">
              <a:defRPr sz="2400">
                <a:solidFill>
                  <a:schemeClr val="tx1"/>
                </a:solidFill>
                <a:latin typeface="Times" panose="02020603050405020304" pitchFamily="18" charset="0"/>
                <a:ea typeface="ＭＳ Ｐゴシック" panose="020B0600070205080204" pitchFamily="34" charset="-128"/>
              </a:defRPr>
            </a:lvl2pPr>
            <a:lvl3pPr marL="1122312" indent="-224462">
              <a:defRPr sz="2400">
                <a:solidFill>
                  <a:schemeClr val="tx1"/>
                </a:solidFill>
                <a:latin typeface="Times" panose="02020603050405020304" pitchFamily="18" charset="0"/>
                <a:ea typeface="ＭＳ Ｐゴシック" panose="020B0600070205080204" pitchFamily="34" charset="-128"/>
              </a:defRPr>
            </a:lvl3pPr>
            <a:lvl4pPr marL="1571236" indent="-224462">
              <a:defRPr sz="2400">
                <a:solidFill>
                  <a:schemeClr val="tx1"/>
                </a:solidFill>
                <a:latin typeface="Times" panose="02020603050405020304" pitchFamily="18" charset="0"/>
                <a:ea typeface="ＭＳ Ｐゴシック" panose="020B0600070205080204" pitchFamily="34" charset="-128"/>
              </a:defRPr>
            </a:lvl4pPr>
            <a:lvl5pPr marL="2020161" indent="-224462">
              <a:defRPr sz="2400">
                <a:solidFill>
                  <a:schemeClr val="tx1"/>
                </a:solidFill>
                <a:latin typeface="Times" panose="02020603050405020304" pitchFamily="18" charset="0"/>
                <a:ea typeface="ＭＳ Ｐゴシック"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56229410-DF26-48D2-B570-A9BE9A279566}" type="slidenum">
              <a:rPr lang="cy-GB" altLang="en-US" sz="1200">
                <a:latin typeface="Arial" panose="020B0604020202020204" pitchFamily="34" charset="0"/>
              </a:rPr>
              <a:pPr/>
              <a:t>66</a:t>
            </a:fld>
            <a:endParaRPr lang="cy-GB" altLang="en-US" sz="1200">
              <a:latin typeface="Arial" panose="020B0604020202020204" pitchFamily="34" charset="0"/>
            </a:endParaRPr>
          </a:p>
        </p:txBody>
      </p:sp>
    </p:spTree>
    <p:extLst>
      <p:ext uri="{BB962C8B-B14F-4D97-AF65-F5344CB8AC3E}">
        <p14:creationId xmlns:p14="http://schemas.microsoft.com/office/powerpoint/2010/main" val="165134134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70</a:t>
            </a:fld>
            <a:endParaRPr lang="cy-GB" altLang="en-US" sz="1200">
              <a:latin typeface="Arial" panose="020B0604020202020204" pitchFamily="34" charset="0"/>
            </a:endParaRPr>
          </a:p>
        </p:txBody>
      </p:sp>
    </p:spTree>
    <p:extLst>
      <p:ext uri="{BB962C8B-B14F-4D97-AF65-F5344CB8AC3E}">
        <p14:creationId xmlns:p14="http://schemas.microsoft.com/office/powerpoint/2010/main" val="171000695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71</a:t>
            </a:fld>
            <a:endParaRPr lang="cy-GB" altLang="en-US" sz="1200">
              <a:latin typeface="Arial" panose="020B0604020202020204" pitchFamily="34" charset="0"/>
            </a:endParaRPr>
          </a:p>
        </p:txBody>
      </p:sp>
    </p:spTree>
    <p:extLst>
      <p:ext uri="{BB962C8B-B14F-4D97-AF65-F5344CB8AC3E}">
        <p14:creationId xmlns:p14="http://schemas.microsoft.com/office/powerpoint/2010/main" val="3150333634"/>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xfrm>
            <a:off x="90488" y="744538"/>
            <a:ext cx="6616700" cy="3722687"/>
          </a:xfrm>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solidFill>
                <a:srgbClr val="000000"/>
              </a:solidFill>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8ECCF9D7-D0A7-41AF-AEDC-1C042014CFD3}" type="slidenum">
              <a:rPr lang="cy-GB" altLang="en-US" sz="1200" smtClean="0">
                <a:latin typeface="Arial" panose="020B0604020202020204" pitchFamily="34" charset="0"/>
              </a:rPr>
              <a:pPr/>
              <a:t>72</a:t>
            </a:fld>
            <a:endParaRPr lang="cy-GB" altLang="en-US" sz="1200">
              <a:latin typeface="Arial" panose="020B0604020202020204" pitchFamily="34" charset="0"/>
            </a:endParaRPr>
          </a:p>
        </p:txBody>
      </p:sp>
    </p:spTree>
    <p:extLst>
      <p:ext uri="{BB962C8B-B14F-4D97-AF65-F5344CB8AC3E}">
        <p14:creationId xmlns:p14="http://schemas.microsoft.com/office/powerpoint/2010/main" val="5885648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5A069CB8-F204-4D06-B913-C5A26A89888A}" type="datetimeFigureOut">
              <a:rPr lang="en-US" smtClean="0"/>
              <a:t>8/14/2023</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4FAB73BC-B049-4115-A692-8D63A059BFB8}"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1416371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D30BB376-B19C-488D-ABEB-03C7E6E9E3E0}" type="datetimeFigureOut">
              <a:rPr lang="en-US" smtClean="0"/>
              <a:t>8/14/2023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29637A9-119A-49DA-BD12-AAC58B377D80}"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1496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6F077B-A50F-4D64-8574-E2D6A98A5553}" type="datetimeFigureOut">
              <a:rPr lang="en-US" smtClean="0"/>
              <a:t>8/14/2023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74737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D9E2A62-1983-43A1-A163-D8AA46534C80}" type="datetimeFigureOut">
              <a:rPr lang="en-US" smtClean="0"/>
              <a:t>8/14/2023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692312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98F3E3B-34E3-4345-B2A1-994B83598A9C}" type="datetimeFigureOut">
              <a:rPr lang="en-US" smtClean="0"/>
              <a:t>8/14/2023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27021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816C96-82A1-4D77-8ADA-627AC6FE3D65}" type="datetimeFigureOut">
              <a:rPr lang="en-US" smtClean="0"/>
              <a:t>8/14/2023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656376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102C1E-28F2-47E9-802D-339E64E2F920}" type="datetimeFigureOut">
              <a:rPr lang="en-US" smtClean="0"/>
              <a:t>8/14/2023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7307889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24271A48-F18A-45B3-BC05-1E27DA3F88AF}" type="datetimeFigureOut">
              <a:rPr lang="en-US" smtClean="0"/>
              <a:t>8/14/2023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978065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65B747F8-9654-4282-85D2-65F41AAE7A75}" type="datetimeFigureOut">
              <a:rPr lang="en-US" smtClean="0"/>
              <a:t>8/14/2023</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56776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0B6E300-0A13-4A81-945A-7333C271A069}" type="datetimeFigureOut">
              <a:rPr lang="en-US" smtClean="0"/>
              <a:t>8/14/2023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594526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671962-1EA4-46E7-BCB0-F36CE46D1A59}" type="datetimeFigureOut">
              <a:rPr lang="en-US" smtClean="0"/>
              <a:t>8/14/2023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01878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5DC5B261-8843-42D1-AAFC-05E20E2D9B97}" type="datetimeFigureOut">
              <a:rPr lang="en-US" smtClean="0"/>
              <a:t>8/14/2023</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4FAB73BC-B049-4115-A692-8D63A059BFB8}" type="slidenum">
              <a:rPr lang="en-US" smtClean="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2090536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4.png"/><Relationship Id="rId4" Type="http://schemas.openxmlformats.org/officeDocument/2006/relationships/image" Target="../media/image3.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4.xml"/><Relationship Id="rId6" Type="http://schemas.openxmlformats.org/officeDocument/2006/relationships/hyperlink" Target="https://www.amazon.co.uk/Education-Very-Short-Introduction-Introductions/dp/0199643261/ref=sr_1_1?ie=UTF8&amp;qid=1470825760&amp;sr=8-1&amp;keywords=gary+thomas+education" TargetMode="External"/><Relationship Id="rId5" Type="http://schemas.openxmlformats.org/officeDocument/2006/relationships/image" Target="../media/image6.png"/><Relationship Id="rId4" Type="http://schemas.openxmlformats.org/officeDocument/2006/relationships/image" Target="../media/image5.png"/></Relationships>
</file>

<file path=ppt/slides/_rels/slide1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4.xml"/><Relationship Id="rId6" Type="http://schemas.openxmlformats.org/officeDocument/2006/relationships/hyperlink" Target="https://www.amazon.co.uk/Introduction-Education-Studies-Educational-Issues/dp/1473919002/ref=sr_1_1?ie=UTF8&amp;qid=1470825788&amp;sr=8-1&amp;keywords=bartlett+and+burton" TargetMode="External"/><Relationship Id="rId5" Type="http://schemas.openxmlformats.org/officeDocument/2006/relationships/image" Target="../media/image9.png"/><Relationship Id="rId4" Type="http://schemas.openxmlformats.org/officeDocument/2006/relationships/image" Target="../media/image5.png"/></Relationships>
</file>

<file path=ppt/slides/_rels/slide1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hyperlink" Target="https://www.amazon.co.uk/Learning-Teach-Primary-School-dp-1138211060/dp/1138211060/ref=dp_ob_title_bk?asin=1138211060&amp;revisionId=&amp;format=4&amp;depth=1" TargetMode="External"/><Relationship Id="rId4" Type="http://schemas.openxmlformats.org/officeDocument/2006/relationships/image" Target="../media/image12.png"/></Relationships>
</file>

<file path=ppt/slides/_rels/slide2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hyperlink" Target="https://www.amazon.co.uk/Learning-Teach-Primary-School-dp-1138211060/dp/1138211060/ref=dp_ob_title_bk?asin=1138211060&amp;revisionId=&amp;format=4&amp;depth=1" TargetMode="External"/><Relationship Id="rId4" Type="http://schemas.openxmlformats.org/officeDocument/2006/relationships/image" Target="../media/image12.png"/></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hyperlink" Target="https://www.amazon.co.uk/How-Children-Learn-Montessori-Educational-ebook/dp/B008EK6NFO/ref=sr_1_fkmr1_3?ie=UTF8&amp;qid=1470825862&amp;sr=8-3-fkmr1&amp;keywords=lynda+pound+learning" TargetMode="External"/><Relationship Id="rId2" Type="http://schemas.openxmlformats.org/officeDocument/2006/relationships/image" Target="../media/image1.jpeg"/><Relationship Id="rId1" Type="http://schemas.openxmlformats.org/officeDocument/2006/relationships/slideLayout" Target="../slideLayouts/slideLayout4.xml"/><Relationship Id="rId5" Type="http://schemas.openxmlformats.org/officeDocument/2006/relationships/image" Target="../media/image15.png"/><Relationship Id="rId4" Type="http://schemas.openxmlformats.org/officeDocument/2006/relationships/image" Target="../media/image5.png"/></Relationships>
</file>

<file path=ppt/slides/_rels/slide2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hyperlink" Target="http://www.disabilityandsociety.uk/" TargetMode="External"/><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webspace.ship.edu/cgboer/piaget.html" TargetMode="External"/><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3" Type="http://schemas.openxmlformats.org/officeDocument/2006/relationships/hyperlink" Target="http://www.nhs.uk/news/2008/11November/Pages/Tomatoesandfertility.aspx" TargetMode="External"/><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7.xml"/><Relationship Id="rId1" Type="http://schemas.openxmlformats.org/officeDocument/2006/relationships/video" Target="https://www.youtube.com/embed/-iRGOml7_YA?feature=oembed" TargetMode="External"/></Relationships>
</file>

<file path=ppt/slides/_rels/slide4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49.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0.xml"/><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5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3.xml"/><Relationship Id="rId1" Type="http://schemas.openxmlformats.org/officeDocument/2006/relationships/slideLayout" Target="../slideLayouts/slideLayout4.xml"/><Relationship Id="rId4" Type="http://schemas.openxmlformats.org/officeDocument/2006/relationships/image" Target="../media/image20.jpeg"/></Relationships>
</file>

<file path=ppt/slides/_rels/slide5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4.xml"/><Relationship Id="rId1" Type="http://schemas.openxmlformats.org/officeDocument/2006/relationships/slideLayout" Target="../slideLayouts/slideLayout4.xml"/><Relationship Id="rId4" Type="http://schemas.openxmlformats.org/officeDocument/2006/relationships/image" Target="../media/image20.jpeg"/></Relationships>
</file>

<file path=ppt/slides/_rels/slide5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5.xml"/><Relationship Id="rId1" Type="http://schemas.openxmlformats.org/officeDocument/2006/relationships/slideLayout" Target="../slideLayouts/slideLayout3.xml"/><Relationship Id="rId5" Type="http://schemas.openxmlformats.org/officeDocument/2006/relationships/image" Target="../media/image21.jpeg"/><Relationship Id="rId4" Type="http://schemas.openxmlformats.org/officeDocument/2006/relationships/image" Target="../media/image4.png"/></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8.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7.xml"/><Relationship Id="rId1" Type="http://schemas.openxmlformats.org/officeDocument/2006/relationships/video" Target="https://www.youtube.com/embed/oiM0x0ApVL8?feature=oembed" TargetMode="External"/></Relationships>
</file>

<file path=ppt/slides/_rels/slide6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0.xml"/><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1.xml"/><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2.xml"/><Relationship Id="rId1" Type="http://schemas.openxmlformats.org/officeDocument/2006/relationships/slideLayout" Target="../slideLayouts/slideLayout3.xml"/></Relationships>
</file>

<file path=ppt/slides/_rels/slide6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2" Type="http://schemas.openxmlformats.org/officeDocument/2006/relationships/image" Target="../media/image25.wmf"/><Relationship Id="rId1" Type="http://schemas.openxmlformats.org/officeDocument/2006/relationships/slideLayout" Target="../slideLayouts/slideLayout4.xml"/></Relationships>
</file>

<file path=ppt/slides/_rels/slide7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3.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4.xm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5.xm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3.xml"/><Relationship Id="rId4" Type="http://schemas.openxmlformats.org/officeDocument/2006/relationships/image" Target="../media/image28.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t>DYSGU YN YR OES DDIGIDOL </a:t>
            </a:r>
            <a:br>
              <a:rPr lang="en-GB"/>
            </a:br>
            <a:r>
              <a:rPr lang="en-GB"/>
              <a:t>Learning in the Digital Era</a:t>
            </a:r>
          </a:p>
        </p:txBody>
      </p:sp>
      <p:sp>
        <p:nvSpPr>
          <p:cNvPr id="3" name="Subtitle 2"/>
          <p:cNvSpPr>
            <a:spLocks noGrp="1"/>
          </p:cNvSpPr>
          <p:nvPr>
            <p:ph type="subTitle" idx="1"/>
          </p:nvPr>
        </p:nvSpPr>
        <p:spPr/>
        <p:txBody>
          <a:bodyPr/>
          <a:lstStyle/>
          <a:p>
            <a:r>
              <a:rPr lang="en-GB"/>
              <a:t>CYFEIRNODI, ARALLEIRIO, LL</a:t>
            </a:r>
            <a:r>
              <a:rPr lang="en-GB">
                <a:cs typeface="Calibri Light" panose="020F0302020204030204" pitchFamily="34" charset="0"/>
              </a:rPr>
              <a:t>ÊNLADRAD</a:t>
            </a:r>
          </a:p>
          <a:p>
            <a:r>
              <a:rPr lang="en-GB"/>
              <a:t>Referencing, Paraphrasing, Plagiarism.</a:t>
            </a:r>
          </a:p>
        </p:txBody>
      </p:sp>
    </p:spTree>
    <p:extLst>
      <p:ext uri="{BB962C8B-B14F-4D97-AF65-F5344CB8AC3E}">
        <p14:creationId xmlns:p14="http://schemas.microsoft.com/office/powerpoint/2010/main" val="34038984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CD8AA-DFCB-74C9-BC55-ADF9FE1BEC39}"/>
              </a:ext>
            </a:extLst>
          </p:cNvPr>
          <p:cNvSpPr>
            <a:spLocks noGrp="1"/>
          </p:cNvSpPr>
          <p:nvPr>
            <p:ph type="title"/>
          </p:nvPr>
        </p:nvSpPr>
        <p:spPr/>
        <p:txBody>
          <a:bodyPr/>
          <a:lstStyle/>
          <a:p>
            <a:r>
              <a:rPr lang="en-GB"/>
              <a:t>ATGOFFA</a:t>
            </a:r>
            <a:br>
              <a:rPr lang="en-GB"/>
            </a:br>
            <a:r>
              <a:rPr lang="en-GB"/>
              <a:t>Recap</a:t>
            </a:r>
          </a:p>
        </p:txBody>
      </p:sp>
      <p:sp>
        <p:nvSpPr>
          <p:cNvPr id="7" name="Content Placeholder 6">
            <a:extLst>
              <a:ext uri="{FF2B5EF4-FFF2-40B4-BE49-F238E27FC236}">
                <a16:creationId xmlns:a16="http://schemas.microsoft.com/office/drawing/2014/main" id="{9835F7E3-E96B-6445-11BC-729DE3E9F8D6}"/>
              </a:ext>
            </a:extLst>
          </p:cNvPr>
          <p:cNvSpPr>
            <a:spLocks noGrp="1"/>
          </p:cNvSpPr>
          <p:nvPr>
            <p:ph sz="half" idx="1"/>
          </p:nvPr>
        </p:nvSpPr>
        <p:spPr/>
        <p:txBody>
          <a:bodyPr/>
          <a:lstStyle/>
          <a:p>
            <a:r>
              <a:rPr lang="cy-GB"/>
              <a:t>Beth gwnaethom ni ei drafod ddoe? </a:t>
            </a:r>
          </a:p>
          <a:p>
            <a:endParaRPr lang="cy-GB"/>
          </a:p>
          <a:p>
            <a:r>
              <a:rPr lang="cy-GB"/>
              <a:t>Oes unrhyw gwestiynau gennych chi?</a:t>
            </a:r>
          </a:p>
          <a:p>
            <a:endParaRPr lang="cy-GB"/>
          </a:p>
          <a:p>
            <a:r>
              <a:rPr lang="cy-GB"/>
              <a:t>Ydy’ch llyfrau llyfrgell gennych chi?</a:t>
            </a:r>
          </a:p>
          <a:p>
            <a:endParaRPr lang="en-GB"/>
          </a:p>
        </p:txBody>
      </p:sp>
      <p:sp>
        <p:nvSpPr>
          <p:cNvPr id="4" name="Content Placeholder 3">
            <a:extLst>
              <a:ext uri="{FF2B5EF4-FFF2-40B4-BE49-F238E27FC236}">
                <a16:creationId xmlns:a16="http://schemas.microsoft.com/office/drawing/2014/main" id="{E224C228-BD32-0751-8C07-D91C75A96DED}"/>
              </a:ext>
            </a:extLst>
          </p:cNvPr>
          <p:cNvSpPr>
            <a:spLocks noGrp="1"/>
          </p:cNvSpPr>
          <p:nvPr>
            <p:ph sz="half" idx="2"/>
          </p:nvPr>
        </p:nvSpPr>
        <p:spPr/>
        <p:txBody>
          <a:bodyPr/>
          <a:lstStyle/>
          <a:p>
            <a:r>
              <a:rPr lang="en-GB"/>
              <a:t>What did we cover yesterday? </a:t>
            </a:r>
          </a:p>
          <a:p>
            <a:endParaRPr lang="en-GB"/>
          </a:p>
          <a:p>
            <a:r>
              <a:rPr lang="en-GB"/>
              <a:t>Do you have any questions?</a:t>
            </a:r>
          </a:p>
          <a:p>
            <a:endParaRPr lang="en-GB"/>
          </a:p>
          <a:p>
            <a:r>
              <a:rPr lang="en-GB"/>
              <a:t>Do you have your library books?</a:t>
            </a:r>
          </a:p>
        </p:txBody>
      </p:sp>
    </p:spTree>
    <p:extLst>
      <p:ext uri="{BB962C8B-B14F-4D97-AF65-F5344CB8AC3E}">
        <p14:creationId xmlns:p14="http://schemas.microsoft.com/office/powerpoint/2010/main" val="9519972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t>AMCANION</a:t>
            </a:r>
            <a:br>
              <a:rPr lang="en-GB"/>
            </a:br>
            <a:r>
              <a:rPr lang="en-GB"/>
              <a:t>Objectives</a:t>
            </a:r>
          </a:p>
        </p:txBody>
      </p:sp>
      <p:sp>
        <p:nvSpPr>
          <p:cNvPr id="10" name="Content Placeholder 9">
            <a:extLst>
              <a:ext uri="{FF2B5EF4-FFF2-40B4-BE49-F238E27FC236}">
                <a16:creationId xmlns:a16="http://schemas.microsoft.com/office/drawing/2014/main" id="{26BD7FDE-7F30-A4B5-CCBA-15642A08EDD9}"/>
              </a:ext>
            </a:extLst>
          </p:cNvPr>
          <p:cNvSpPr>
            <a:spLocks noGrp="1"/>
          </p:cNvSpPr>
          <p:nvPr>
            <p:ph sz="half" idx="1"/>
          </p:nvPr>
        </p:nvSpPr>
        <p:spPr/>
        <p:txBody>
          <a:bodyPr/>
          <a:lstStyle/>
          <a:p>
            <a:r>
              <a:rPr lang="cy-GB"/>
              <a:t>Ar ddiwedd y sesiwn hon byddwch yn gallu: </a:t>
            </a:r>
          </a:p>
          <a:p>
            <a:pPr lvl="1"/>
            <a:r>
              <a:rPr lang="cy-GB"/>
              <a:t>Cofio sut i ddyfynnu ffynonellau academaidd</a:t>
            </a:r>
          </a:p>
          <a:p>
            <a:pPr lvl="1"/>
            <a:r>
              <a:rPr lang="cy-GB"/>
              <a:t>Disgrifio pwysigrwydd cyfeirnodi</a:t>
            </a:r>
          </a:p>
          <a:p>
            <a:pPr lvl="1"/>
            <a:r>
              <a:rPr lang="cy-GB"/>
              <a:t>Esbonio sut i osgoi llên-ladrad</a:t>
            </a:r>
          </a:p>
          <a:p>
            <a:endParaRPr lang="en-GB"/>
          </a:p>
        </p:txBody>
      </p:sp>
      <p:sp>
        <p:nvSpPr>
          <p:cNvPr id="6" name="Content Placeholder 5">
            <a:extLst>
              <a:ext uri="{FF2B5EF4-FFF2-40B4-BE49-F238E27FC236}">
                <a16:creationId xmlns:a16="http://schemas.microsoft.com/office/drawing/2014/main" id="{2604F75A-85A7-0ACE-6D0D-B2DB1476A0C2}"/>
              </a:ext>
            </a:extLst>
          </p:cNvPr>
          <p:cNvSpPr>
            <a:spLocks noGrp="1"/>
          </p:cNvSpPr>
          <p:nvPr>
            <p:ph sz="half" idx="2"/>
          </p:nvPr>
        </p:nvSpPr>
        <p:spPr/>
        <p:txBody>
          <a:bodyPr/>
          <a:lstStyle/>
          <a:p>
            <a:r>
              <a:rPr lang="en-GB"/>
              <a:t>At the end of this session you will be able to: </a:t>
            </a:r>
          </a:p>
          <a:p>
            <a:pPr lvl="1"/>
            <a:r>
              <a:rPr lang="en-GB"/>
              <a:t>Recall how to cite academic sources</a:t>
            </a:r>
          </a:p>
          <a:p>
            <a:pPr lvl="1"/>
            <a:r>
              <a:rPr lang="en-GB"/>
              <a:t>Describe the importance of referencing</a:t>
            </a:r>
          </a:p>
          <a:p>
            <a:pPr lvl="1"/>
            <a:r>
              <a:rPr lang="en-GB"/>
              <a:t>Explain how to avoid plagiarism</a:t>
            </a:r>
          </a:p>
          <a:p>
            <a:endParaRPr lang="en-GB"/>
          </a:p>
        </p:txBody>
      </p:sp>
    </p:spTree>
    <p:extLst>
      <p:ext uri="{BB962C8B-B14F-4D97-AF65-F5344CB8AC3E}">
        <p14:creationId xmlns:p14="http://schemas.microsoft.com/office/powerpoint/2010/main" val="686712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1"/>
              <a:t>TrOSolwg </a:t>
            </a:r>
            <a:br>
              <a:rPr lang="cy-GB" noProof="1"/>
            </a:br>
            <a:r>
              <a:rPr lang="en-GB"/>
              <a:t>Overview</a:t>
            </a:r>
          </a:p>
        </p:txBody>
      </p:sp>
      <p:sp>
        <p:nvSpPr>
          <p:cNvPr id="10" name="Content Placeholder 9">
            <a:extLst>
              <a:ext uri="{FF2B5EF4-FFF2-40B4-BE49-F238E27FC236}">
                <a16:creationId xmlns:a16="http://schemas.microsoft.com/office/drawing/2014/main" id="{3560006C-731D-32C4-753E-F0DFC42656F5}"/>
              </a:ext>
            </a:extLst>
          </p:cNvPr>
          <p:cNvSpPr>
            <a:spLocks noGrp="1"/>
          </p:cNvSpPr>
          <p:nvPr>
            <p:ph sz="half" idx="1"/>
          </p:nvPr>
        </p:nvSpPr>
        <p:spPr/>
        <p:txBody>
          <a:bodyPr/>
          <a:lstStyle/>
          <a:p>
            <a:r>
              <a:rPr lang="cy-GB"/>
              <a:t>Cyfeirnodi</a:t>
            </a:r>
          </a:p>
          <a:p>
            <a:r>
              <a:rPr lang="cy-GB"/>
              <a:t>Cyfeiriwch at y llawlyfr cyfeirnodi</a:t>
            </a:r>
          </a:p>
          <a:p>
            <a:r>
              <a:rPr lang="cy-GB"/>
              <a:t>Osgoi llên-ladrad</a:t>
            </a:r>
          </a:p>
          <a:p>
            <a:endParaRPr lang="en-GB"/>
          </a:p>
        </p:txBody>
      </p:sp>
      <p:sp>
        <p:nvSpPr>
          <p:cNvPr id="5" name="Content Placeholder 4"/>
          <p:cNvSpPr>
            <a:spLocks noGrp="1"/>
          </p:cNvSpPr>
          <p:nvPr>
            <p:ph sz="half" idx="2"/>
          </p:nvPr>
        </p:nvSpPr>
        <p:spPr/>
        <p:txBody>
          <a:bodyPr/>
          <a:lstStyle/>
          <a:p>
            <a:r>
              <a:rPr lang="en-GB"/>
              <a:t>Referencing</a:t>
            </a:r>
          </a:p>
          <a:p>
            <a:r>
              <a:rPr lang="en-GB"/>
              <a:t>Refer to referencing handbook</a:t>
            </a:r>
          </a:p>
          <a:p>
            <a:r>
              <a:rPr lang="en-GB"/>
              <a:t>Avoiding plagiarism</a:t>
            </a:r>
          </a:p>
        </p:txBody>
      </p:sp>
      <p:pic>
        <p:nvPicPr>
          <p:cNvPr id="1026" name="Picture 2" descr="C:\Users\l.roberts\AppData\Local\Microsoft\Windows\Temporary Internet Files\Content.IE5\EEQLKL9O\MP90044829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62241" y="401752"/>
            <a:ext cx="3129280" cy="12030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11299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C6DB4-5436-C5C5-5ACA-09F6249FF01C}"/>
              </a:ext>
            </a:extLst>
          </p:cNvPr>
          <p:cNvSpPr>
            <a:spLocks noGrp="1"/>
          </p:cNvSpPr>
          <p:nvPr>
            <p:ph type="title"/>
          </p:nvPr>
        </p:nvSpPr>
        <p:spPr/>
        <p:txBody>
          <a:bodyPr/>
          <a:lstStyle/>
          <a:p>
            <a:r>
              <a:rPr lang="cy-GB"/>
              <a:t>Cyfeirnodi </a:t>
            </a:r>
            <a:br>
              <a:rPr lang="en-GB"/>
            </a:br>
            <a:r>
              <a:rPr lang="en-GB"/>
              <a:t>Referencing:</a:t>
            </a:r>
          </a:p>
        </p:txBody>
      </p:sp>
      <p:sp>
        <p:nvSpPr>
          <p:cNvPr id="3" name="Text Placeholder 2">
            <a:extLst>
              <a:ext uri="{FF2B5EF4-FFF2-40B4-BE49-F238E27FC236}">
                <a16:creationId xmlns:a16="http://schemas.microsoft.com/office/drawing/2014/main" id="{5513FD00-05A9-720A-24A6-67C5A0195478}"/>
              </a:ext>
            </a:extLst>
          </p:cNvPr>
          <p:cNvSpPr>
            <a:spLocks noGrp="1"/>
          </p:cNvSpPr>
          <p:nvPr>
            <p:ph type="body" idx="1"/>
          </p:nvPr>
        </p:nvSpPr>
        <p:spPr/>
        <p:txBody>
          <a:bodyPr/>
          <a:lstStyle/>
          <a:p>
            <a:r>
              <a:rPr lang="cy-GB"/>
              <a:t>Beth yw ef? Sut dylwn i ei wneud?</a:t>
            </a:r>
          </a:p>
          <a:p>
            <a:r>
              <a:rPr lang="en-GB"/>
              <a:t>What is it? How do I do it?</a:t>
            </a:r>
          </a:p>
        </p:txBody>
      </p:sp>
    </p:spTree>
    <p:extLst>
      <p:ext uri="{BB962C8B-B14F-4D97-AF65-F5344CB8AC3E}">
        <p14:creationId xmlns:p14="http://schemas.microsoft.com/office/powerpoint/2010/main" val="35096892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a:t>Pam?</a:t>
            </a:r>
            <a:br>
              <a:rPr lang="en-GB" altLang="en-US"/>
            </a:br>
            <a:r>
              <a:rPr lang="en-GB" altLang="en-US"/>
              <a:t>Why?</a:t>
            </a:r>
            <a:endParaRPr lang="cy-GB"/>
          </a:p>
        </p:txBody>
      </p:sp>
      <p:sp>
        <p:nvSpPr>
          <p:cNvPr id="3" name="Content Placeholder 2"/>
          <p:cNvSpPr>
            <a:spLocks noGrp="1"/>
          </p:cNvSpPr>
          <p:nvPr>
            <p:ph sz="half" idx="1"/>
          </p:nvPr>
        </p:nvSpPr>
        <p:spPr/>
        <p:txBody>
          <a:bodyPr/>
          <a:lstStyle/>
          <a:p>
            <a:r>
              <a:rPr lang="cy-GB" altLang="en-US"/>
              <a:t>Cydnabod ffynonellau</a:t>
            </a:r>
          </a:p>
          <a:p>
            <a:r>
              <a:rPr lang="cy-GB" altLang="en-US"/>
              <a:t>Dod o hyd i’r wybodaeth eto</a:t>
            </a:r>
          </a:p>
          <a:p>
            <a:r>
              <a:rPr lang="cy-GB" altLang="en-US"/>
              <a:t>Helpu i osgoi llên-ladrad</a:t>
            </a:r>
          </a:p>
          <a:p>
            <a:endParaRPr lang="cy-GB"/>
          </a:p>
        </p:txBody>
      </p:sp>
      <p:sp>
        <p:nvSpPr>
          <p:cNvPr id="4" name="Content Placeholder 3"/>
          <p:cNvSpPr>
            <a:spLocks noGrp="1"/>
          </p:cNvSpPr>
          <p:nvPr>
            <p:ph sz="half" idx="2"/>
          </p:nvPr>
        </p:nvSpPr>
        <p:spPr/>
        <p:txBody>
          <a:bodyPr/>
          <a:lstStyle/>
          <a:p>
            <a:r>
              <a:rPr lang="en-GB" altLang="en-US"/>
              <a:t>Acknowledge sources</a:t>
            </a:r>
          </a:p>
          <a:p>
            <a:r>
              <a:rPr lang="en-GB" altLang="en-US"/>
              <a:t>Find information again</a:t>
            </a:r>
          </a:p>
          <a:p>
            <a:r>
              <a:rPr lang="en-GB" altLang="en-US"/>
              <a:t>Help avoid plagiarism</a:t>
            </a:r>
          </a:p>
          <a:p>
            <a:endParaRPr lang="cy-GB"/>
          </a:p>
        </p:txBody>
      </p:sp>
    </p:spTree>
    <p:extLst>
      <p:ext uri="{BB962C8B-B14F-4D97-AF65-F5344CB8AC3E}">
        <p14:creationId xmlns:p14="http://schemas.microsoft.com/office/powerpoint/2010/main" val="1998906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Cyfeirnodi </a:t>
            </a:r>
            <a:br>
              <a:rPr lang="en-GB"/>
            </a:br>
            <a:r>
              <a:rPr lang="en-GB"/>
              <a:t>Referencing</a:t>
            </a:r>
          </a:p>
        </p:txBody>
      </p:sp>
      <p:sp>
        <p:nvSpPr>
          <p:cNvPr id="5" name="Content Placeholder 4"/>
          <p:cNvSpPr>
            <a:spLocks noGrp="1"/>
          </p:cNvSpPr>
          <p:nvPr>
            <p:ph sz="half" idx="1"/>
          </p:nvPr>
        </p:nvSpPr>
        <p:spPr/>
        <p:txBody>
          <a:bodyPr/>
          <a:lstStyle/>
          <a:p>
            <a:r>
              <a:rPr lang="cy-GB"/>
              <a:t>Mewn ysgrifennu academaidd mae’n hanfodol eich bod yn nodi’n eglur beth yw eich syniadau chi a beth yw syniadau pobl eraill</a:t>
            </a:r>
          </a:p>
          <a:p>
            <a:r>
              <a:rPr lang="cy-GB"/>
              <a:t>Mae ‘cyfeirnodi’ neu ‘ddyfynnu’ yn golygu eich bod yn dangos o ble cawsoch eich syniadau a’ch gwybodaeth.</a:t>
            </a:r>
          </a:p>
          <a:p>
            <a:endParaRPr lang="en-GB"/>
          </a:p>
        </p:txBody>
      </p:sp>
      <p:sp>
        <p:nvSpPr>
          <p:cNvPr id="6" name="Content Placeholder 5"/>
          <p:cNvSpPr>
            <a:spLocks noGrp="1"/>
          </p:cNvSpPr>
          <p:nvPr>
            <p:ph sz="half" idx="2"/>
          </p:nvPr>
        </p:nvSpPr>
        <p:spPr/>
        <p:txBody>
          <a:bodyPr/>
          <a:lstStyle/>
          <a:p>
            <a:r>
              <a:rPr lang="en-US"/>
              <a:t>In academic writing it is vital that you clearly note which are your ideas and which are other people’s ideas</a:t>
            </a:r>
          </a:p>
          <a:p>
            <a:r>
              <a:rPr lang="en-US"/>
              <a:t>‘Referencing’ or ‘quoting’ means that you are showing where your ideas / information has come from.</a:t>
            </a:r>
          </a:p>
          <a:p>
            <a:endParaRPr lang="en-GB"/>
          </a:p>
        </p:txBody>
      </p:sp>
    </p:spTree>
    <p:extLst>
      <p:ext uri="{BB962C8B-B14F-4D97-AF65-F5344CB8AC3E}">
        <p14:creationId xmlns:p14="http://schemas.microsoft.com/office/powerpoint/2010/main" val="567462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Pam Defnyddio Gwaith Awduron Eraill?</a:t>
            </a:r>
            <a:br>
              <a:rPr lang="en-US"/>
            </a:br>
            <a:r>
              <a:rPr lang="en-US"/>
              <a:t>Why Use Other Authors’ Work?</a:t>
            </a:r>
            <a:endParaRPr lang="en-GB"/>
          </a:p>
        </p:txBody>
      </p:sp>
      <p:sp>
        <p:nvSpPr>
          <p:cNvPr id="3" name="Content Placeholder 2"/>
          <p:cNvSpPr>
            <a:spLocks noGrp="1"/>
          </p:cNvSpPr>
          <p:nvPr>
            <p:ph sz="half" idx="1"/>
          </p:nvPr>
        </p:nvSpPr>
        <p:spPr/>
        <p:txBody>
          <a:bodyPr>
            <a:normAutofit lnSpcReduction="10000"/>
          </a:bodyPr>
          <a:lstStyle/>
          <a:p>
            <a:r>
              <a:rPr lang="cy-GB"/>
              <a:t>Dangos eich bod yn deall prif syniadau ein maes astudio</a:t>
            </a:r>
          </a:p>
          <a:p>
            <a:r>
              <a:rPr lang="cy-GB"/>
              <a:t>Dangos eich bod wedi darllen yn eang am bwnc - mae bod yn fyfyriwr yn brentisiaeth lle mae angen astudio pynciau</a:t>
            </a:r>
          </a:p>
          <a:p>
            <a:r>
              <a:rPr lang="cy-GB"/>
              <a:t>Pwysleisio pwyntiau rydych yn ceisio eu gwneud – mae’r llenyddiaeth yn darparu tystiolaeth o’ch syniadau</a:t>
            </a:r>
          </a:p>
          <a:p>
            <a:endParaRPr lang="en-GB"/>
          </a:p>
        </p:txBody>
      </p:sp>
      <p:sp>
        <p:nvSpPr>
          <p:cNvPr id="4" name="Content Placeholder 3"/>
          <p:cNvSpPr>
            <a:spLocks noGrp="1"/>
          </p:cNvSpPr>
          <p:nvPr>
            <p:ph sz="half" idx="2"/>
          </p:nvPr>
        </p:nvSpPr>
        <p:spPr/>
        <p:txBody>
          <a:bodyPr>
            <a:normAutofit lnSpcReduction="10000"/>
          </a:bodyPr>
          <a:lstStyle/>
          <a:p>
            <a:r>
              <a:rPr lang="en-US"/>
              <a:t>To show that you understand the main ideas in our area of study</a:t>
            </a:r>
          </a:p>
          <a:p>
            <a:r>
              <a:rPr lang="en-US"/>
              <a:t>To show that you have read widely about a subject- being a student is an apprenticeship where you need to study subjects</a:t>
            </a:r>
          </a:p>
          <a:p>
            <a:r>
              <a:rPr lang="en-US"/>
              <a:t>To underline points that you are trying to make- literature provides evidence for your ideas</a:t>
            </a:r>
          </a:p>
          <a:p>
            <a:endParaRPr lang="en-GB"/>
          </a:p>
        </p:txBody>
      </p:sp>
    </p:spTree>
    <p:extLst>
      <p:ext uri="{BB962C8B-B14F-4D97-AF65-F5344CB8AC3E}">
        <p14:creationId xmlns:p14="http://schemas.microsoft.com/office/powerpoint/2010/main" val="12737683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Ble Dwi’n Dechrau</a:t>
            </a:r>
            <a:r>
              <a:rPr lang="en-GB"/>
              <a:t>?</a:t>
            </a:r>
            <a:br>
              <a:rPr lang="en-GB"/>
            </a:br>
            <a:r>
              <a:rPr lang="en-GB"/>
              <a:t>Where Do I Start? </a:t>
            </a:r>
          </a:p>
        </p:txBody>
      </p:sp>
      <p:sp>
        <p:nvSpPr>
          <p:cNvPr id="3" name="Content Placeholder 2"/>
          <p:cNvSpPr>
            <a:spLocks noGrp="1"/>
          </p:cNvSpPr>
          <p:nvPr>
            <p:ph sz="half" idx="1"/>
          </p:nvPr>
        </p:nvSpPr>
        <p:spPr/>
        <p:txBody>
          <a:bodyPr>
            <a:normAutofit/>
          </a:bodyPr>
          <a:lstStyle/>
          <a:p>
            <a:r>
              <a:rPr lang="cy-GB"/>
              <a:t>Wrth baratoi ar gyfer aseiniadau </a:t>
            </a:r>
          </a:p>
          <a:p>
            <a:r>
              <a:rPr lang="cy-GB"/>
              <a:t>PWYSIG!</a:t>
            </a:r>
          </a:p>
          <a:p>
            <a:r>
              <a:rPr lang="cy-GB"/>
              <a:t>YSGRIFENNWCH -</a:t>
            </a:r>
          </a:p>
          <a:p>
            <a:pPr lvl="1"/>
            <a:r>
              <a:rPr lang="cy-GB"/>
              <a:t>Pwy ddywedodd hyn?</a:t>
            </a:r>
          </a:p>
          <a:p>
            <a:pPr lvl="1"/>
            <a:r>
              <a:rPr lang="cy-GB"/>
              <a:t>Beth sydd yn cael ei ddweud?</a:t>
            </a:r>
          </a:p>
          <a:p>
            <a:pPr lvl="1"/>
            <a:r>
              <a:rPr lang="cy-GB"/>
              <a:t>Ble </a:t>
            </a:r>
            <a:r>
              <a:rPr lang="cy-GB" noProof="1"/>
              <a:t>dywedwyd</a:t>
            </a:r>
            <a:r>
              <a:rPr lang="cy-GB"/>
              <a:t> hyn?</a:t>
            </a:r>
          </a:p>
          <a:p>
            <a:endParaRPr lang="en-GB"/>
          </a:p>
        </p:txBody>
      </p:sp>
      <p:sp>
        <p:nvSpPr>
          <p:cNvPr id="4" name="Content Placeholder 3"/>
          <p:cNvSpPr>
            <a:spLocks noGrp="1"/>
          </p:cNvSpPr>
          <p:nvPr>
            <p:ph sz="half" idx="2"/>
          </p:nvPr>
        </p:nvSpPr>
        <p:spPr/>
        <p:txBody>
          <a:bodyPr>
            <a:normAutofit/>
          </a:bodyPr>
          <a:lstStyle/>
          <a:p>
            <a:r>
              <a:rPr lang="en-US"/>
              <a:t>Whilst preparing for an assignment</a:t>
            </a:r>
          </a:p>
          <a:p>
            <a:r>
              <a:rPr lang="en-US"/>
              <a:t>IMPORTANT! </a:t>
            </a:r>
          </a:p>
          <a:p>
            <a:r>
              <a:rPr lang="en-US"/>
              <a:t>WRITE - </a:t>
            </a:r>
          </a:p>
          <a:p>
            <a:pPr lvl="1"/>
            <a:r>
              <a:rPr lang="en-US"/>
              <a:t>Who said this?</a:t>
            </a:r>
          </a:p>
          <a:p>
            <a:pPr lvl="1"/>
            <a:r>
              <a:rPr lang="en-US"/>
              <a:t>What are they saying?</a:t>
            </a:r>
          </a:p>
          <a:p>
            <a:pPr lvl="1"/>
            <a:r>
              <a:rPr lang="en-US"/>
              <a:t>Where have they said it?</a:t>
            </a:r>
          </a:p>
          <a:p>
            <a:endParaRPr lang="en-GB"/>
          </a:p>
        </p:txBody>
      </p:sp>
    </p:spTree>
    <p:extLst>
      <p:ext uri="{BB962C8B-B14F-4D97-AF65-F5344CB8AC3E}">
        <p14:creationId xmlns:p14="http://schemas.microsoft.com/office/powerpoint/2010/main" val="4073888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Gwybodaeth Allweddol</a:t>
            </a:r>
            <a:br>
              <a:rPr lang="en-GB"/>
            </a:br>
            <a:r>
              <a:rPr lang="en-GB"/>
              <a:t>Key information </a:t>
            </a:r>
          </a:p>
        </p:txBody>
      </p:sp>
      <p:sp>
        <p:nvSpPr>
          <p:cNvPr id="3" name="Content Placeholder 2"/>
          <p:cNvSpPr>
            <a:spLocks noGrp="1"/>
          </p:cNvSpPr>
          <p:nvPr>
            <p:ph sz="quarter" idx="1"/>
          </p:nvPr>
        </p:nvSpPr>
        <p:spPr/>
        <p:txBody>
          <a:bodyPr/>
          <a:lstStyle/>
          <a:p>
            <a:r>
              <a:rPr lang="cy-GB"/>
              <a:t>Mae cyfeiriad fel arfer yn cynnwys gwybodaeth allweddol:</a:t>
            </a:r>
          </a:p>
          <a:p>
            <a:pPr lvl="1"/>
            <a:r>
              <a:rPr lang="cy-GB"/>
              <a:t>Cyfenw’r awdur YN UNIG</a:t>
            </a:r>
          </a:p>
          <a:p>
            <a:pPr lvl="1"/>
            <a:r>
              <a:rPr lang="cy-GB"/>
              <a:t>Blwyddyn gyhoeddi</a:t>
            </a:r>
          </a:p>
          <a:p>
            <a:pPr lvl="1"/>
            <a:r>
              <a:rPr lang="cy-GB"/>
              <a:t>Rhif tudalen (ar gyfer syniadau penodol/ dyfyniadau uniongyrchol)</a:t>
            </a:r>
          </a:p>
        </p:txBody>
      </p:sp>
      <p:sp>
        <p:nvSpPr>
          <p:cNvPr id="4" name="Content Placeholder 3"/>
          <p:cNvSpPr>
            <a:spLocks noGrp="1"/>
          </p:cNvSpPr>
          <p:nvPr>
            <p:ph sz="quarter" idx="2"/>
          </p:nvPr>
        </p:nvSpPr>
        <p:spPr/>
        <p:txBody>
          <a:bodyPr/>
          <a:lstStyle/>
          <a:p>
            <a:r>
              <a:rPr lang="en-GB"/>
              <a:t>A reference includes some key information:</a:t>
            </a:r>
          </a:p>
          <a:p>
            <a:pPr lvl="1"/>
            <a:r>
              <a:rPr lang="en-GB"/>
              <a:t>Author’s surname ONLY</a:t>
            </a:r>
          </a:p>
          <a:p>
            <a:pPr lvl="1"/>
            <a:r>
              <a:rPr lang="en-GB"/>
              <a:t>Year of publication</a:t>
            </a:r>
          </a:p>
          <a:p>
            <a:pPr lvl="1"/>
            <a:r>
              <a:rPr lang="en-GB"/>
              <a:t>Page number (for specific ideas/direct quotations) </a:t>
            </a:r>
          </a:p>
        </p:txBody>
      </p:sp>
    </p:spTree>
    <p:extLst>
      <p:ext uri="{BB962C8B-B14F-4D97-AF65-F5344CB8AC3E}">
        <p14:creationId xmlns:p14="http://schemas.microsoft.com/office/powerpoint/2010/main" val="22019203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Cyfeirio at waith awduron eraill</a:t>
            </a:r>
            <a:br>
              <a:rPr lang="en-GB"/>
            </a:br>
            <a:r>
              <a:rPr lang="en-GB"/>
              <a:t>Referring to other authors’ works</a:t>
            </a:r>
          </a:p>
        </p:txBody>
      </p:sp>
      <p:sp>
        <p:nvSpPr>
          <p:cNvPr id="6" name="Content Placeholder 5"/>
          <p:cNvSpPr>
            <a:spLocks noGrp="1"/>
          </p:cNvSpPr>
          <p:nvPr>
            <p:ph idx="1"/>
          </p:nvPr>
        </p:nvSpPr>
        <p:spPr/>
        <p:txBody>
          <a:bodyPr/>
          <a:lstStyle/>
          <a:p>
            <a:r>
              <a:rPr lang="en-US" altLang="en-US"/>
              <a:t>Plagiarism in higher education has been debated at length (Neville, 2007).</a:t>
            </a:r>
          </a:p>
          <a:p>
            <a:r>
              <a:rPr lang="cy-GB" altLang="en-US"/>
              <a:t>Mae llên-ladrad o fewn addysg uwch wedi ei drafod yn drylwyr</a:t>
            </a:r>
            <a:r>
              <a:rPr lang="en-US" altLang="en-US"/>
              <a:t> (Neville, 2007).</a:t>
            </a:r>
          </a:p>
          <a:p>
            <a:endParaRPr lang="en-US" altLang="en-US"/>
          </a:p>
          <a:p>
            <a:r>
              <a:rPr lang="cy-GB" altLang="en-US"/>
              <a:t>Neu</a:t>
            </a:r>
            <a:r>
              <a:rPr lang="en-US" altLang="en-US"/>
              <a:t>/Or</a:t>
            </a:r>
          </a:p>
          <a:p>
            <a:endParaRPr lang="en-US" altLang="en-US"/>
          </a:p>
          <a:p>
            <a:r>
              <a:rPr lang="en-US" altLang="en-US"/>
              <a:t>According to Neville (2007) plagiarism in higher education has been debated at length.</a:t>
            </a:r>
          </a:p>
          <a:p>
            <a:r>
              <a:rPr lang="cy-GB" altLang="en-US"/>
              <a:t>Yn ôl </a:t>
            </a:r>
            <a:r>
              <a:rPr lang="en-GB" altLang="en-US"/>
              <a:t>Neville</a:t>
            </a:r>
            <a:r>
              <a:rPr lang="cy-GB" altLang="en-US"/>
              <a:t> (2007) mae llên-ladrad o fewn addysg uwch wedi ei drafod yn drylwyr</a:t>
            </a:r>
            <a:r>
              <a:rPr lang="en-US" altLang="en-US"/>
              <a:t>.</a:t>
            </a:r>
          </a:p>
          <a:p>
            <a:endParaRPr lang="en-GB"/>
          </a:p>
        </p:txBody>
      </p:sp>
      <p:sp>
        <p:nvSpPr>
          <p:cNvPr id="8" name="Arrow: Right 7">
            <a:extLst>
              <a:ext uri="{FF2B5EF4-FFF2-40B4-BE49-F238E27FC236}">
                <a16:creationId xmlns:a16="http://schemas.microsoft.com/office/drawing/2014/main" id="{B56ADCD8-2CA2-8BFD-071F-E600B4AEEA55}"/>
              </a:ext>
            </a:extLst>
          </p:cNvPr>
          <p:cNvSpPr/>
          <p:nvPr/>
        </p:nvSpPr>
        <p:spPr>
          <a:xfrm rot="10028193">
            <a:off x="9357539" y="2060642"/>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Right 8">
            <a:extLst>
              <a:ext uri="{FF2B5EF4-FFF2-40B4-BE49-F238E27FC236}">
                <a16:creationId xmlns:a16="http://schemas.microsoft.com/office/drawing/2014/main" id="{E6F72202-9943-5B05-B8F5-CB5B29A22BF1}"/>
              </a:ext>
            </a:extLst>
          </p:cNvPr>
          <p:cNvSpPr/>
          <p:nvPr/>
        </p:nvSpPr>
        <p:spPr>
          <a:xfrm rot="10028193">
            <a:off x="10106448" y="2545756"/>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29E71DC6-C953-B74B-9235-B54D49D8F8D9}"/>
              </a:ext>
            </a:extLst>
          </p:cNvPr>
          <p:cNvSpPr/>
          <p:nvPr/>
        </p:nvSpPr>
        <p:spPr>
          <a:xfrm rot="6518244">
            <a:off x="4023539" y="4062446"/>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Right 10">
            <a:extLst>
              <a:ext uri="{FF2B5EF4-FFF2-40B4-BE49-F238E27FC236}">
                <a16:creationId xmlns:a16="http://schemas.microsoft.com/office/drawing/2014/main" id="{041153F8-188B-FFD5-670D-1FA62C45A8C0}"/>
              </a:ext>
            </a:extLst>
          </p:cNvPr>
          <p:cNvSpPr/>
          <p:nvPr/>
        </p:nvSpPr>
        <p:spPr>
          <a:xfrm rot="14423169">
            <a:off x="3119300" y="5707175"/>
            <a:ext cx="944880" cy="1381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50811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059" name="Picture 2058">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61" name="Straight Connector 2060">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63" name="Straight Connector 2062">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65" name="Rectangle 2064">
            <a:extLst>
              <a:ext uri="{FF2B5EF4-FFF2-40B4-BE49-F238E27FC236}">
                <a16:creationId xmlns:a16="http://schemas.microsoft.com/office/drawing/2014/main" id="{5916C8F8-7575-4E79-A405-1439EE16D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865B8119-8973-4505-9B5E-E9B7960CBC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p:cNvSpPr>
            <a:spLocks noGrp="1"/>
          </p:cNvSpPr>
          <p:nvPr>
            <p:ph type="title"/>
          </p:nvPr>
        </p:nvSpPr>
        <p:spPr>
          <a:xfrm>
            <a:off x="1444467" y="802298"/>
            <a:ext cx="5541503" cy="2541431"/>
          </a:xfrm>
        </p:spPr>
        <p:txBody>
          <a:bodyPr vert="horz" lIns="91440" tIns="45720" rIns="91440" bIns="0" rtlCol="0" anchor="b">
            <a:normAutofit/>
          </a:bodyPr>
          <a:lstStyle/>
          <a:p>
            <a:r>
              <a:rPr lang="cy-GB" sz="4200"/>
              <a:t>Ymarfer Cyfeirnodi</a:t>
            </a:r>
            <a:br>
              <a:rPr lang="en-US" sz="4200"/>
            </a:br>
            <a:r>
              <a:rPr lang="en-US" sz="4200"/>
              <a:t>Referencing Practice</a:t>
            </a:r>
          </a:p>
        </p:txBody>
      </p:sp>
      <p:grpSp>
        <p:nvGrpSpPr>
          <p:cNvPr id="2069" name="Group 2068">
            <a:extLst>
              <a:ext uri="{FF2B5EF4-FFF2-40B4-BE49-F238E27FC236}">
                <a16:creationId xmlns:a16="http://schemas.microsoft.com/office/drawing/2014/main" id="{9F5038EC-244D-4840-910E-88BEF3C07D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3897" y="482171"/>
            <a:ext cx="4074533" cy="5149101"/>
            <a:chOff x="7463259" y="583365"/>
            <a:chExt cx="4074533" cy="5181928"/>
          </a:xfrm>
        </p:grpSpPr>
        <p:sp>
          <p:nvSpPr>
            <p:cNvPr id="2070" name="Rectangle 2069">
              <a:extLst>
                <a:ext uri="{FF2B5EF4-FFF2-40B4-BE49-F238E27FC236}">
                  <a16:creationId xmlns:a16="http://schemas.microsoft.com/office/drawing/2014/main" id="{F75A5D7A-A5BB-4C86-A457-E6FE400D4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71" name="Rectangle 2070">
              <a:extLst>
                <a:ext uri="{FF2B5EF4-FFF2-40B4-BE49-F238E27FC236}">
                  <a16:creationId xmlns:a16="http://schemas.microsoft.com/office/drawing/2014/main" id="{E0C181BF-5C7C-4934-BA87-51CC0BB4C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2073" name="Rectangle 2072">
            <a:extLst>
              <a:ext uri="{FF2B5EF4-FFF2-40B4-BE49-F238E27FC236}">
                <a16:creationId xmlns:a16="http://schemas.microsoft.com/office/drawing/2014/main" id="{4F678727-014B-4DD9-B067-B7AFE653D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0030" y="1116346"/>
            <a:ext cx="1746896"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75" name="Straight Connector 2074">
            <a:extLst>
              <a:ext uri="{FF2B5EF4-FFF2-40B4-BE49-F238E27FC236}">
                <a16:creationId xmlns:a16="http://schemas.microsoft.com/office/drawing/2014/main" id="{4458BF51-C363-4307-A94C-ECA4C65125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2924" y="3526496"/>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3" name="Text Placeholder 12">
            <a:extLst>
              <a:ext uri="{FF2B5EF4-FFF2-40B4-BE49-F238E27FC236}">
                <a16:creationId xmlns:a16="http://schemas.microsoft.com/office/drawing/2014/main" id="{D0C0367D-4C45-CCC5-05B1-1B80F0F2B803}"/>
              </a:ext>
            </a:extLst>
          </p:cNvPr>
          <p:cNvSpPr>
            <a:spLocks noGrp="1"/>
          </p:cNvSpPr>
          <p:nvPr>
            <p:ph type="body" idx="1"/>
          </p:nvPr>
        </p:nvSpPr>
        <p:spPr>
          <a:xfrm>
            <a:off x="1444468" y="3531204"/>
            <a:ext cx="5541502" cy="977621"/>
          </a:xfrm>
        </p:spPr>
        <p:txBody>
          <a:bodyPr vert="horz" lIns="91440" tIns="91440" rIns="91440" bIns="91440" rtlCol="0">
            <a:normAutofit/>
          </a:bodyPr>
          <a:lstStyle/>
          <a:p>
            <a:endParaRPr lang="en-US" cap="all"/>
          </a:p>
        </p:txBody>
      </p:sp>
      <p:sp>
        <p:nvSpPr>
          <p:cNvPr id="2077" name="Rectangle 2076">
            <a:extLst>
              <a:ext uri="{FF2B5EF4-FFF2-40B4-BE49-F238E27FC236}">
                <a16:creationId xmlns:a16="http://schemas.microsoft.com/office/drawing/2014/main" id="{5E71037F-BEFE-4E1D-83FB-D2AE12F65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1116346"/>
            <a:ext cx="893992" cy="185078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C:\Users\TERRY\AppData\Local\Microsoft\Windows\INetCache\IE\C75X736V\4048627635_1ea64cf383_s[1].jpg"/>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9242022" y="1249236"/>
            <a:ext cx="1582305" cy="1582305"/>
          </a:xfrm>
          <a:prstGeom prst="rect">
            <a:avLst/>
          </a:prstGeom>
          <a:noFill/>
          <a:extLst>
            <a:ext uri="{909E8E84-426E-40DD-AFC4-6F175D3DCCD1}">
              <a14:hiddenFill xmlns:a14="http://schemas.microsoft.com/office/drawing/2010/main">
                <a:solidFill>
                  <a:srgbClr val="FFFFFF"/>
                </a:solidFill>
              </a14:hiddenFill>
            </a:ext>
          </a:extLst>
        </p:spPr>
      </p:pic>
      <p:sp>
        <p:nvSpPr>
          <p:cNvPr id="2079" name="Rectangle 2078">
            <a:extLst>
              <a:ext uri="{FF2B5EF4-FFF2-40B4-BE49-F238E27FC236}">
                <a16:creationId xmlns:a16="http://schemas.microsoft.com/office/drawing/2014/main" id="{BC7C47C0-76C0-4CE9-AB20-529DC1CC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3130664"/>
            <a:ext cx="2794832"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2" descr="C:\Users\TERRY\AppData\Local\Microsoft\Windows\INetCache\IE\RCMPPI9Y\14223-illustration-of-a-pencil-pv[1].png"/>
          <p:cNvPicPr>
            <a:picLocks noChangeAspect="1" noChangeArrowheads="1"/>
          </p:cNvPicPr>
          <p:nvPr/>
        </p:nvPicPr>
        <p:blipFill>
          <a:blip r:embed="rId5" cstate="print">
            <a:extLst>
              <a:ext uri="{28A0092B-C50C-407E-A947-70E740481C1C}">
                <a14:useLocalDpi xmlns:a14="http://schemas.microsoft.com/office/drawing/2010/main" val="0"/>
              </a:ext>
            </a:extLst>
          </a:blip>
          <a:stretch>
            <a:fillRect/>
          </a:stretch>
        </p:blipFill>
        <p:spPr bwMode="auto">
          <a:xfrm>
            <a:off x="8661308" y="3213101"/>
            <a:ext cx="1685621" cy="1685621"/>
          </a:xfrm>
          <a:prstGeom prst="rect">
            <a:avLst/>
          </a:prstGeom>
          <a:noFill/>
          <a:extLst>
            <a:ext uri="{909E8E84-426E-40DD-AFC4-6F175D3DCCD1}">
              <a14:hiddenFill xmlns:a14="http://schemas.microsoft.com/office/drawing/2010/main">
                <a:solidFill>
                  <a:srgbClr val="FFFFFF"/>
                </a:solidFill>
              </a14:hiddenFill>
            </a:ext>
          </a:extLst>
        </p:spPr>
      </p:pic>
      <p:pic>
        <p:nvPicPr>
          <p:cNvPr id="2081" name="Picture 2080">
            <a:extLst>
              <a:ext uri="{FF2B5EF4-FFF2-40B4-BE49-F238E27FC236}">
                <a16:creationId xmlns:a16="http://schemas.microsoft.com/office/drawing/2014/main" id="{C01472FD-3551-4137-BA24-9800A5B8C0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83" name="Straight Connector 2082">
            <a:extLst>
              <a:ext uri="{FF2B5EF4-FFF2-40B4-BE49-F238E27FC236}">
                <a16:creationId xmlns:a16="http://schemas.microsoft.com/office/drawing/2014/main" id="{572A2603-1F20-4F11-96D4-28C998DA0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8412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cy-GB"/>
              <a:t>Un awdur </a:t>
            </a:r>
            <a:br>
              <a:rPr lang="en-GB"/>
            </a:br>
            <a:r>
              <a:rPr lang="en-GB"/>
              <a:t>One author</a:t>
            </a:r>
          </a:p>
        </p:txBody>
      </p:sp>
      <p:sp>
        <p:nvSpPr>
          <p:cNvPr id="10243" name="Rectangle 3"/>
          <p:cNvSpPr>
            <a:spLocks noGrp="1" noChangeArrowheads="1"/>
          </p:cNvSpPr>
          <p:nvPr>
            <p:ph sz="half" idx="1"/>
          </p:nvPr>
        </p:nvSpPr>
        <p:spPr/>
        <p:txBody>
          <a:bodyPr/>
          <a:lstStyle/>
          <a:p>
            <a:r>
              <a:rPr lang="cy-GB" altLang="en-US"/>
              <a:t>Yn y testun</a:t>
            </a:r>
          </a:p>
          <a:p>
            <a:r>
              <a:rPr lang="cy-GB" altLang="en-US"/>
              <a:t>Disgrifia Mali ( 2010) fywyd cynnar Jac…</a:t>
            </a:r>
          </a:p>
          <a:p>
            <a:endParaRPr lang="cy-GB" altLang="en-US"/>
          </a:p>
          <a:p>
            <a:r>
              <a:rPr lang="cy-GB" altLang="en-US"/>
              <a:t>Yn y rhestr gyfeiriadau</a:t>
            </a:r>
          </a:p>
          <a:p>
            <a:r>
              <a:rPr lang="cy-GB" altLang="en-US"/>
              <a:t>Mali, S. (2010) </a:t>
            </a:r>
            <a:r>
              <a:rPr lang="cy-GB" altLang="en-US" i="1"/>
              <a:t>Cofiant Jac y </a:t>
            </a:r>
            <a:r>
              <a:rPr lang="cy-GB" altLang="en-US" i="1" noProof="1"/>
              <a:t>Jwc, Pentrebach</a:t>
            </a:r>
            <a:r>
              <a:rPr lang="cy-GB" altLang="en-US" i="1"/>
              <a:t>:</a:t>
            </a:r>
            <a:r>
              <a:rPr lang="cy-GB" altLang="en-US"/>
              <a:t> Gwasg y Pry Bach Tew.</a:t>
            </a:r>
          </a:p>
        </p:txBody>
      </p:sp>
      <p:sp>
        <p:nvSpPr>
          <p:cNvPr id="2" name="Content Placeholder 1"/>
          <p:cNvSpPr>
            <a:spLocks noGrp="1"/>
          </p:cNvSpPr>
          <p:nvPr>
            <p:ph sz="half" idx="2"/>
          </p:nvPr>
        </p:nvSpPr>
        <p:spPr/>
        <p:txBody>
          <a:bodyPr/>
          <a:lstStyle/>
          <a:p>
            <a:r>
              <a:rPr lang="en-GB"/>
              <a:t>In text</a:t>
            </a:r>
          </a:p>
          <a:p>
            <a:pPr lvl="1"/>
            <a:r>
              <a:rPr lang="en-GB" noProof="1"/>
              <a:t>Bloggs</a:t>
            </a:r>
            <a:r>
              <a:rPr lang="en-GB"/>
              <a:t> ( 2011) indicates the importance of …..</a:t>
            </a:r>
          </a:p>
          <a:p>
            <a:endParaRPr lang="en-GB"/>
          </a:p>
          <a:p>
            <a:r>
              <a:rPr lang="en-GB"/>
              <a:t>In the reference list</a:t>
            </a:r>
          </a:p>
          <a:p>
            <a:pPr lvl="1"/>
            <a:r>
              <a:rPr lang="en-GB" noProof="1"/>
              <a:t>Bloggs</a:t>
            </a:r>
            <a:r>
              <a:rPr lang="en-GB"/>
              <a:t>, J. ( 2011) </a:t>
            </a:r>
            <a:r>
              <a:rPr lang="en-GB" i="1"/>
              <a:t>The Life and Times of a Town in France</a:t>
            </a:r>
            <a:r>
              <a:rPr lang="en-GB"/>
              <a:t>, Paris: Eiffel Tower Press.</a:t>
            </a:r>
          </a:p>
        </p:txBody>
      </p:sp>
    </p:spTree>
    <p:extLst>
      <p:ext uri="{BB962C8B-B14F-4D97-AF65-F5344CB8AC3E}">
        <p14:creationId xmlns:p14="http://schemas.microsoft.com/office/powerpoint/2010/main" val="16604806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1" name="Picture 20">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BADF1045-FC61-45F9-B214-2286C9675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7" name="Rectangle 26">
            <a:extLst>
              <a:ext uri="{FF2B5EF4-FFF2-40B4-BE49-F238E27FC236}">
                <a16:creationId xmlns:a16="http://schemas.microsoft.com/office/drawing/2014/main" id="{00F178E2-AACB-4EFE-A67A-5327512E4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F8F31E2E-F25D-43B0-9B21-1DE46FC6D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4301" y="1847088"/>
            <a:ext cx="354251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1" name="Title 10">
            <a:extLst>
              <a:ext uri="{FF2B5EF4-FFF2-40B4-BE49-F238E27FC236}">
                <a16:creationId xmlns:a16="http://schemas.microsoft.com/office/drawing/2014/main" id="{6AD23B23-54B3-0C62-B9AA-9506B1172619}"/>
              </a:ext>
            </a:extLst>
          </p:cNvPr>
          <p:cNvSpPr>
            <a:spLocks noGrp="1"/>
          </p:cNvSpPr>
          <p:nvPr>
            <p:ph type="title"/>
          </p:nvPr>
        </p:nvSpPr>
        <p:spPr>
          <a:xfrm>
            <a:off x="7202821" y="804519"/>
            <a:ext cx="3543993" cy="1049235"/>
          </a:xfrm>
        </p:spPr>
        <p:txBody>
          <a:bodyPr vert="horz" lIns="91440" tIns="45720" rIns="91440" bIns="45720" rtlCol="0" anchor="t">
            <a:normAutofit fontScale="90000"/>
          </a:bodyPr>
          <a:lstStyle/>
          <a:p>
            <a:r>
              <a:rPr lang="en-US" sz="3000"/>
              <a:t>RHOWCH GYNNIG…</a:t>
            </a:r>
            <a:br>
              <a:rPr lang="en-US" sz="3000"/>
            </a:br>
            <a:r>
              <a:rPr lang="en-US" sz="3000"/>
              <a:t>Let’s try…</a:t>
            </a:r>
          </a:p>
        </p:txBody>
      </p:sp>
      <p:sp>
        <p:nvSpPr>
          <p:cNvPr id="31" name="Rectangle 30">
            <a:extLst>
              <a:ext uri="{FF2B5EF4-FFF2-40B4-BE49-F238E27FC236}">
                <a16:creationId xmlns:a16="http://schemas.microsoft.com/office/drawing/2014/main" id="{EE282A56-24D8-489E-AC37-6EA78E07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32239" y="1581257"/>
            <a:ext cx="2964032" cy="2948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4" name="Content Placeholder 13" descr="Qr code&#10;&#10;Description automatically generated">
            <a:extLst>
              <a:ext uri="{FF2B5EF4-FFF2-40B4-BE49-F238E27FC236}">
                <a16:creationId xmlns:a16="http://schemas.microsoft.com/office/drawing/2014/main" id="{6894D733-0EB8-91B2-D738-3738632E2880}"/>
              </a:ext>
            </a:extLst>
          </p:cNvPr>
          <p:cNvPicPr>
            <a:picLocks noGrp="1" noChangeAspect="1"/>
          </p:cNvPicPr>
          <p:nvPr>
            <p:ph sz="half" idx="2"/>
          </p:nvPr>
        </p:nvPicPr>
        <p:blipFill>
          <a:blip r:embed="rId5">
            <a:extLst>
              <a:ext uri="{28A0092B-C50C-407E-A947-70E740481C1C}">
                <a14:useLocalDpi xmlns:a14="http://schemas.microsoft.com/office/drawing/2010/main" val="0"/>
              </a:ext>
            </a:extLst>
          </a:blip>
          <a:stretch>
            <a:fillRect/>
          </a:stretch>
        </p:blipFill>
        <p:spPr>
          <a:xfrm>
            <a:off x="3759995" y="1573203"/>
            <a:ext cx="2964033" cy="2964033"/>
          </a:xfrm>
          <a:prstGeom prst="rect">
            <a:avLst/>
          </a:prstGeom>
        </p:spPr>
      </p:pic>
      <p:sp>
        <p:nvSpPr>
          <p:cNvPr id="4" name="Content Placeholder 3"/>
          <p:cNvSpPr>
            <a:spLocks noGrp="1"/>
          </p:cNvSpPr>
          <p:nvPr>
            <p:ph sz="half" idx="1"/>
          </p:nvPr>
        </p:nvSpPr>
        <p:spPr>
          <a:xfrm>
            <a:off x="7202821" y="2015732"/>
            <a:ext cx="3543993" cy="3450613"/>
          </a:xfrm>
        </p:spPr>
        <p:txBody>
          <a:bodyPr vert="horz" lIns="91440" tIns="45720" rIns="91440" bIns="45720" rtlCol="0" anchor="t">
            <a:normAutofit/>
          </a:bodyPr>
          <a:lstStyle/>
          <a:p>
            <a:r>
              <a:rPr lang="en-US">
                <a:hlinkClick r:id="rId6"/>
              </a:rPr>
              <a:t>https://www.amazon.co.uk/Education-Very-Short-Introduction-Introductions/dp/0199643261/ref=sr_1_1?ie=UTF8&amp;qid=1470825760&amp;sr=8-1&amp;keywords=gary+thomas+education</a:t>
            </a:r>
            <a:r>
              <a:rPr lang="en-US"/>
              <a:t> </a:t>
            </a:r>
          </a:p>
        </p:txBody>
      </p:sp>
      <p:pic>
        <p:nvPicPr>
          <p:cNvPr id="33" name="Picture 32">
            <a:extLst>
              <a:ext uri="{FF2B5EF4-FFF2-40B4-BE49-F238E27FC236}">
                <a16:creationId xmlns:a16="http://schemas.microsoft.com/office/drawing/2014/main" id="{A21A879E-4440-4322-879E-91929B1414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5" name="Straight Connector 34">
            <a:extLst>
              <a:ext uri="{FF2B5EF4-FFF2-40B4-BE49-F238E27FC236}">
                <a16:creationId xmlns:a16="http://schemas.microsoft.com/office/drawing/2014/main" id="{02B8CEF1-AE40-447A-B7A4-2024DDCDFD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210120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5129" name="Rectangle 5128">
            <a:extLst>
              <a:ext uri="{FF2B5EF4-FFF2-40B4-BE49-F238E27FC236}">
                <a16:creationId xmlns:a16="http://schemas.microsoft.com/office/drawing/2014/main" id="{9CAC3D59-B18E-47AC-BAC4-6D40C9C4F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56085" y="533400"/>
            <a:ext cx="9079832" cy="5077326"/>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60D0E55C-3C32-4FD2-A2F8-EEA12C285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84605" y="763203"/>
            <a:ext cx="8622792" cy="4617720"/>
          </a:xfrm>
          <a:prstGeom prst="rect">
            <a:avLst/>
          </a:prstGeom>
          <a:solidFill>
            <a:srgbClr val="FFFFFF"/>
          </a:soli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133" name="Rectangle 5132">
            <a:extLst>
              <a:ext uri="{FF2B5EF4-FFF2-40B4-BE49-F238E27FC236}">
                <a16:creationId xmlns:a16="http://schemas.microsoft.com/office/drawing/2014/main" id="{81FEC21E-102D-426A-9A93-48E62F378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44256" y="910754"/>
            <a:ext cx="8303491" cy="4322618"/>
          </a:xfrm>
          <a:prstGeom prst="rect">
            <a:avLst/>
          </a:prstGeom>
          <a:solidFill>
            <a:srgbClr val="FFFFFF"/>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2" name="Picture 2"/>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2065" t="18409" r="24129" b="54926"/>
          <a:stretch/>
        </p:blipFill>
        <p:spPr bwMode="auto">
          <a:xfrm>
            <a:off x="4653281" y="1056640"/>
            <a:ext cx="5354319" cy="4023360"/>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descr="Education: A Very Short Introduction (Very Short Introductions) by [Thomas, Gary]"/>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2925558" y="1247835"/>
            <a:ext cx="2353254" cy="36484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23806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2+ </a:t>
            </a:r>
            <a:r>
              <a:rPr lang="cy-GB"/>
              <a:t>Awdur</a:t>
            </a:r>
            <a:r>
              <a:rPr lang="en-GB"/>
              <a:t> </a:t>
            </a:r>
            <a:br>
              <a:rPr lang="en-GB"/>
            </a:br>
            <a:r>
              <a:rPr lang="en-GB"/>
              <a:t>2+ Authors</a:t>
            </a:r>
          </a:p>
        </p:txBody>
      </p:sp>
      <p:sp>
        <p:nvSpPr>
          <p:cNvPr id="3" name="Content Placeholder 2"/>
          <p:cNvSpPr>
            <a:spLocks noGrp="1"/>
          </p:cNvSpPr>
          <p:nvPr>
            <p:ph sz="half" idx="1"/>
          </p:nvPr>
        </p:nvSpPr>
        <p:spPr/>
        <p:txBody>
          <a:bodyPr>
            <a:normAutofit lnSpcReduction="10000"/>
          </a:bodyPr>
          <a:lstStyle/>
          <a:p>
            <a:r>
              <a:rPr lang="cy-GB"/>
              <a:t>Yn y testun:</a:t>
            </a:r>
          </a:p>
          <a:p>
            <a:r>
              <a:rPr lang="cy-GB"/>
              <a:t>Eglura </a:t>
            </a:r>
            <a:r>
              <a:rPr lang="en-GB"/>
              <a:t>Bartlett, Burton a </a:t>
            </a:r>
            <a:r>
              <a:rPr lang="en-GB" err="1"/>
              <a:t>Peim</a:t>
            </a:r>
            <a:r>
              <a:rPr lang="en-GB"/>
              <a:t> </a:t>
            </a:r>
            <a:r>
              <a:rPr lang="cy-GB"/>
              <a:t>(2003) rôl astudiaethau addysg.... </a:t>
            </a:r>
          </a:p>
          <a:p>
            <a:endParaRPr lang="cy-GB"/>
          </a:p>
          <a:p>
            <a:r>
              <a:rPr lang="cy-GB"/>
              <a:t>Yn y rhestr gyfeiriadau:</a:t>
            </a:r>
          </a:p>
          <a:p>
            <a:r>
              <a:rPr lang="en-GB"/>
              <a:t>Bartlett, S., Burton, D.M. and </a:t>
            </a:r>
            <a:r>
              <a:rPr lang="en-GB" err="1"/>
              <a:t>Peim</a:t>
            </a:r>
            <a:r>
              <a:rPr lang="en-GB"/>
              <a:t>, N. (2003) Introduction to Education Studies,</a:t>
            </a:r>
            <a:r>
              <a:rPr lang="cy-GB"/>
              <a:t> London: Paul Chapman.</a:t>
            </a:r>
            <a:endParaRPr lang="en-GB"/>
          </a:p>
          <a:p>
            <a:endParaRPr lang="en-GB"/>
          </a:p>
        </p:txBody>
      </p:sp>
      <p:sp>
        <p:nvSpPr>
          <p:cNvPr id="4" name="Content Placeholder 3"/>
          <p:cNvSpPr>
            <a:spLocks noGrp="1"/>
          </p:cNvSpPr>
          <p:nvPr>
            <p:ph sz="half" idx="2"/>
          </p:nvPr>
        </p:nvSpPr>
        <p:spPr/>
        <p:txBody>
          <a:bodyPr>
            <a:normAutofit lnSpcReduction="10000"/>
          </a:bodyPr>
          <a:lstStyle/>
          <a:p>
            <a:r>
              <a:rPr lang="en-GB"/>
              <a:t>In text: </a:t>
            </a:r>
          </a:p>
          <a:p>
            <a:pPr lvl="1"/>
            <a:r>
              <a:rPr lang="en-GB"/>
              <a:t>Bartlett, Burton and </a:t>
            </a:r>
            <a:r>
              <a:rPr lang="en-GB" err="1"/>
              <a:t>Peim</a:t>
            </a:r>
            <a:r>
              <a:rPr lang="en-GB"/>
              <a:t> (2003) illustrate the role of education studies </a:t>
            </a:r>
          </a:p>
          <a:p>
            <a:endParaRPr lang="en-GB"/>
          </a:p>
          <a:p>
            <a:r>
              <a:rPr lang="en-GB"/>
              <a:t>In the reference list:</a:t>
            </a:r>
          </a:p>
          <a:p>
            <a:pPr lvl="1"/>
            <a:r>
              <a:rPr lang="en-GB"/>
              <a:t>Bartlett, S., Burton, D.M. and </a:t>
            </a:r>
            <a:r>
              <a:rPr lang="en-GB" err="1"/>
              <a:t>Peim</a:t>
            </a:r>
            <a:r>
              <a:rPr lang="en-GB"/>
              <a:t>, N. (2003) Introduction to Education Studies, London: Paul Chapman.</a:t>
            </a:r>
          </a:p>
          <a:p>
            <a:endParaRPr lang="en-GB"/>
          </a:p>
          <a:p>
            <a:endParaRPr lang="en-GB"/>
          </a:p>
          <a:p>
            <a:endParaRPr lang="en-GB"/>
          </a:p>
        </p:txBody>
      </p:sp>
    </p:spTree>
    <p:extLst>
      <p:ext uri="{BB962C8B-B14F-4D97-AF65-F5344CB8AC3E}">
        <p14:creationId xmlns:p14="http://schemas.microsoft.com/office/powerpoint/2010/main" val="31420434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9" name="Picture 18">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ADF1045-FC61-45F9-B214-2286C9675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5" name="Rectangle 24">
            <a:extLst>
              <a:ext uri="{FF2B5EF4-FFF2-40B4-BE49-F238E27FC236}">
                <a16:creationId xmlns:a16="http://schemas.microsoft.com/office/drawing/2014/main" id="{00F178E2-AACB-4EFE-A67A-5327512E4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F8F31E2E-F25D-43B0-9B21-1DE46FC6D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4301" y="1847088"/>
            <a:ext cx="354251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3C48DAF9-F1BA-6B88-B733-A23A56BD5E24}"/>
              </a:ext>
            </a:extLst>
          </p:cNvPr>
          <p:cNvSpPr>
            <a:spLocks noGrp="1"/>
          </p:cNvSpPr>
          <p:nvPr>
            <p:ph type="title"/>
          </p:nvPr>
        </p:nvSpPr>
        <p:spPr>
          <a:xfrm>
            <a:off x="7202821" y="804519"/>
            <a:ext cx="3769979" cy="1049235"/>
          </a:xfrm>
        </p:spPr>
        <p:txBody>
          <a:bodyPr vert="horz" lIns="91440" tIns="45720" rIns="91440" bIns="45720" rtlCol="0" anchor="t">
            <a:normAutofit fontScale="90000"/>
          </a:bodyPr>
          <a:lstStyle/>
          <a:p>
            <a:r>
              <a:rPr lang="en-US" sz="3000"/>
              <a:t>RHOWCH GYNNIG …</a:t>
            </a:r>
            <a:br>
              <a:rPr lang="en-US" sz="3000"/>
            </a:br>
            <a:r>
              <a:rPr lang="en-US" sz="3000"/>
              <a:t>Let’s try…</a:t>
            </a:r>
          </a:p>
        </p:txBody>
      </p:sp>
      <p:sp>
        <p:nvSpPr>
          <p:cNvPr id="29" name="Rectangle 28">
            <a:extLst>
              <a:ext uri="{FF2B5EF4-FFF2-40B4-BE49-F238E27FC236}">
                <a16:creationId xmlns:a16="http://schemas.microsoft.com/office/drawing/2014/main" id="{EE282A56-24D8-489E-AC37-6EA78E07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632239" y="1581257"/>
            <a:ext cx="2964032" cy="2948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1" descr="Qr code&#10;&#10;Description automatically generated">
            <a:extLst>
              <a:ext uri="{FF2B5EF4-FFF2-40B4-BE49-F238E27FC236}">
                <a16:creationId xmlns:a16="http://schemas.microsoft.com/office/drawing/2014/main" id="{DBC1D683-DA81-FD00-9F2D-890B467BFDA0}"/>
              </a:ext>
            </a:extLst>
          </p:cNvPr>
          <p:cNvPicPr>
            <a:picLocks noGrp="1" noChangeAspect="1"/>
          </p:cNvPicPr>
          <p:nvPr>
            <p:ph sz="half" idx="2"/>
          </p:nvPr>
        </p:nvPicPr>
        <p:blipFill>
          <a:blip r:embed="rId5">
            <a:extLst>
              <a:ext uri="{28A0092B-C50C-407E-A947-70E740481C1C}">
                <a14:useLocalDpi xmlns:a14="http://schemas.microsoft.com/office/drawing/2010/main" val="0"/>
              </a:ext>
            </a:extLst>
          </a:blip>
          <a:stretch>
            <a:fillRect/>
          </a:stretch>
        </p:blipFill>
        <p:spPr>
          <a:xfrm>
            <a:off x="3759995" y="1573203"/>
            <a:ext cx="2964033" cy="2964033"/>
          </a:xfrm>
          <a:prstGeom prst="rect">
            <a:avLst/>
          </a:prstGeom>
        </p:spPr>
      </p:pic>
      <p:sp>
        <p:nvSpPr>
          <p:cNvPr id="4" name="Content Placeholder 3"/>
          <p:cNvSpPr>
            <a:spLocks noGrp="1"/>
          </p:cNvSpPr>
          <p:nvPr>
            <p:ph sz="half" idx="1"/>
          </p:nvPr>
        </p:nvSpPr>
        <p:spPr>
          <a:xfrm>
            <a:off x="7202821" y="2015732"/>
            <a:ext cx="3543993" cy="3450613"/>
          </a:xfrm>
        </p:spPr>
        <p:txBody>
          <a:bodyPr vert="horz" lIns="91440" tIns="45720" rIns="91440" bIns="45720" rtlCol="0" anchor="t">
            <a:normAutofit/>
          </a:bodyPr>
          <a:lstStyle/>
          <a:p>
            <a:r>
              <a:rPr lang="en-US">
                <a:hlinkClick r:id="rId6"/>
              </a:rPr>
              <a:t>https://www.amazon.co.uk/Introduction-Education-Studies-Educational-Issues/dp/1473919002/ref=sr_1_1?ie=UTF8&amp;qid=1470825788&amp;sr=8-1&amp;keywords=bartlett+and+burton</a:t>
            </a:r>
            <a:r>
              <a:rPr lang="en-US"/>
              <a:t> </a:t>
            </a:r>
          </a:p>
        </p:txBody>
      </p:sp>
      <p:pic>
        <p:nvPicPr>
          <p:cNvPr id="31" name="Picture 30">
            <a:extLst>
              <a:ext uri="{FF2B5EF4-FFF2-40B4-BE49-F238E27FC236}">
                <a16:creationId xmlns:a16="http://schemas.microsoft.com/office/drawing/2014/main" id="{A21A879E-4440-4322-879E-91929B1414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02B8CEF1-AE40-447A-B7A4-2024DDCDFD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966104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4104" name="Rectangle 4103">
            <a:extLst>
              <a:ext uri="{FF2B5EF4-FFF2-40B4-BE49-F238E27FC236}">
                <a16:creationId xmlns:a16="http://schemas.microsoft.com/office/drawing/2014/main" id="{87F32A0E-05A0-47B4-AA1E-84704ACC6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6" name="Rectangle 4105">
            <a:extLst>
              <a:ext uri="{FF2B5EF4-FFF2-40B4-BE49-F238E27FC236}">
                <a16:creationId xmlns:a16="http://schemas.microsoft.com/office/drawing/2014/main" id="{6A731EC3-9556-4509-8379-DDBE0D4EB2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9" name="Picture 3"/>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29621" t="19096" r="32838" b="7097"/>
          <a:stretch/>
        </p:blipFill>
        <p:spPr bwMode="auto">
          <a:xfrm>
            <a:off x="810714" y="643467"/>
            <a:ext cx="5037605"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8" name="Picture 2"/>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29419" t="15483" r="32355" b="7109"/>
          <a:stretch/>
        </p:blipFill>
        <p:spPr bwMode="auto">
          <a:xfrm>
            <a:off x="6417031" y="643467"/>
            <a:ext cx="4890902" cy="5571066"/>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016837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Llyfrau â Golygyddion </a:t>
            </a:r>
            <a:br>
              <a:rPr lang="en-GB"/>
            </a:br>
            <a:r>
              <a:rPr lang="en-GB"/>
              <a:t>Books with Editors</a:t>
            </a:r>
          </a:p>
        </p:txBody>
      </p:sp>
      <p:sp>
        <p:nvSpPr>
          <p:cNvPr id="3" name="Content Placeholder 2"/>
          <p:cNvSpPr>
            <a:spLocks noGrp="1"/>
          </p:cNvSpPr>
          <p:nvPr>
            <p:ph sz="half" idx="1"/>
          </p:nvPr>
        </p:nvSpPr>
        <p:spPr/>
        <p:txBody>
          <a:bodyPr>
            <a:normAutofit lnSpcReduction="10000"/>
          </a:bodyPr>
          <a:lstStyle/>
          <a:p>
            <a:r>
              <a:rPr lang="cy-GB"/>
              <a:t>Yn y testun</a:t>
            </a:r>
          </a:p>
          <a:p>
            <a:r>
              <a:rPr lang="cy-GB"/>
              <a:t>Harrison a </a:t>
            </a:r>
            <a:r>
              <a:rPr lang="en-GB"/>
              <a:t>Wise </a:t>
            </a:r>
            <a:r>
              <a:rPr lang="cy-GB"/>
              <a:t>(2007) am bwysigrwydd gwaith aml-asiantaethol</a:t>
            </a:r>
          </a:p>
          <a:p>
            <a:endParaRPr lang="cy-GB"/>
          </a:p>
          <a:p>
            <a:r>
              <a:rPr lang="cy-GB"/>
              <a:t>Yn y rhestr gyfeiriadau</a:t>
            </a:r>
          </a:p>
          <a:p>
            <a:r>
              <a:rPr lang="en-GB"/>
              <a:t>Harrison, R. and Wise, C. (</a:t>
            </a:r>
            <a:r>
              <a:rPr lang="en-GB" err="1"/>
              <a:t>goln</a:t>
            </a:r>
            <a:r>
              <a:rPr lang="en-GB"/>
              <a:t>.) (2007) Working with Young People, London: Sage</a:t>
            </a:r>
            <a:r>
              <a:rPr lang="cy-GB"/>
              <a:t>.</a:t>
            </a:r>
            <a:endParaRPr lang="en-GB"/>
          </a:p>
          <a:p>
            <a:endParaRPr lang="en-GB"/>
          </a:p>
          <a:p>
            <a:endParaRPr lang="en-GB"/>
          </a:p>
          <a:p>
            <a:endParaRPr lang="en-GB"/>
          </a:p>
        </p:txBody>
      </p:sp>
      <p:sp>
        <p:nvSpPr>
          <p:cNvPr id="4" name="Content Placeholder 3"/>
          <p:cNvSpPr>
            <a:spLocks noGrp="1"/>
          </p:cNvSpPr>
          <p:nvPr>
            <p:ph sz="half" idx="2"/>
          </p:nvPr>
        </p:nvSpPr>
        <p:spPr/>
        <p:txBody>
          <a:bodyPr>
            <a:normAutofit lnSpcReduction="10000"/>
          </a:bodyPr>
          <a:lstStyle/>
          <a:p>
            <a:r>
              <a:rPr lang="en-GB"/>
              <a:t>In text</a:t>
            </a:r>
          </a:p>
          <a:p>
            <a:pPr lvl="1"/>
            <a:r>
              <a:rPr lang="en-GB"/>
              <a:t>Harrison and Wise ( 2007) discuss the importance of multi – agency working</a:t>
            </a:r>
          </a:p>
          <a:p>
            <a:endParaRPr lang="en-GB"/>
          </a:p>
          <a:p>
            <a:r>
              <a:rPr lang="en-GB"/>
              <a:t>In the reference list</a:t>
            </a:r>
          </a:p>
          <a:p>
            <a:pPr lvl="1"/>
            <a:r>
              <a:rPr lang="en-GB"/>
              <a:t>Harrison, R. and Wise, C. (eds.) (2007) Working with Young People, London: Sage</a:t>
            </a:r>
          </a:p>
          <a:p>
            <a:endParaRPr lang="en-GB"/>
          </a:p>
        </p:txBody>
      </p:sp>
    </p:spTree>
    <p:extLst>
      <p:ext uri="{BB962C8B-B14F-4D97-AF65-F5344CB8AC3E}">
        <p14:creationId xmlns:p14="http://schemas.microsoft.com/office/powerpoint/2010/main" val="4522816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2" name="Picture 21">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ADF1045-FC61-45F9-B214-2286C9675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8" name="Rectangle 27">
            <a:extLst>
              <a:ext uri="{FF2B5EF4-FFF2-40B4-BE49-F238E27FC236}">
                <a16:creationId xmlns:a16="http://schemas.microsoft.com/office/drawing/2014/main" id="{00F178E2-AACB-4EFE-A67A-5327512E4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F8F31E2E-F25D-43B0-9B21-1DE46FC6D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4301" y="1847088"/>
            <a:ext cx="354251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2" name="Title 11">
            <a:extLst>
              <a:ext uri="{FF2B5EF4-FFF2-40B4-BE49-F238E27FC236}">
                <a16:creationId xmlns:a16="http://schemas.microsoft.com/office/drawing/2014/main" id="{E3A8BC50-52EE-54FE-5183-A589F9E10334}"/>
              </a:ext>
            </a:extLst>
          </p:cNvPr>
          <p:cNvSpPr>
            <a:spLocks noGrp="1"/>
          </p:cNvSpPr>
          <p:nvPr>
            <p:ph type="title"/>
          </p:nvPr>
        </p:nvSpPr>
        <p:spPr>
          <a:xfrm>
            <a:off x="7202821" y="804519"/>
            <a:ext cx="3748958" cy="1049235"/>
          </a:xfrm>
        </p:spPr>
        <p:txBody>
          <a:bodyPr vert="horz" lIns="91440" tIns="45720" rIns="91440" bIns="45720" rtlCol="0" anchor="t">
            <a:normAutofit fontScale="90000"/>
          </a:bodyPr>
          <a:lstStyle/>
          <a:p>
            <a:r>
              <a:rPr lang="en-US" sz="3000"/>
              <a:t>RHOWCH GYNNIG …</a:t>
            </a:r>
            <a:br>
              <a:rPr lang="en-US" sz="3000"/>
            </a:br>
            <a:r>
              <a:rPr lang="en-US" sz="3000"/>
              <a:t>Let’s try…</a:t>
            </a:r>
          </a:p>
        </p:txBody>
      </p:sp>
      <p:sp>
        <p:nvSpPr>
          <p:cNvPr id="32" name="Rectangle 31">
            <a:extLst>
              <a:ext uri="{FF2B5EF4-FFF2-40B4-BE49-F238E27FC236}">
                <a16:creationId xmlns:a16="http://schemas.microsoft.com/office/drawing/2014/main" id="{EE282A56-24D8-489E-AC37-6EA78E07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32239" y="1581257"/>
            <a:ext cx="2964032" cy="2948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Content Placeholder 14" descr="Qr code&#10;&#10;Description automatically generated">
            <a:extLst>
              <a:ext uri="{FF2B5EF4-FFF2-40B4-BE49-F238E27FC236}">
                <a16:creationId xmlns:a16="http://schemas.microsoft.com/office/drawing/2014/main" id="{26DC03F9-C2E2-A0BE-7DD8-46BCD2516799}"/>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3759995" y="1573203"/>
            <a:ext cx="2964033" cy="2964033"/>
          </a:xfrm>
          <a:prstGeom prst="rect">
            <a:avLst/>
          </a:prstGeom>
        </p:spPr>
      </p:pic>
      <p:sp>
        <p:nvSpPr>
          <p:cNvPr id="4" name="Content Placeholder 3"/>
          <p:cNvSpPr>
            <a:spLocks noGrp="1"/>
          </p:cNvSpPr>
          <p:nvPr>
            <p:ph sz="half" idx="1"/>
          </p:nvPr>
        </p:nvSpPr>
        <p:spPr>
          <a:xfrm>
            <a:off x="7202821" y="2015732"/>
            <a:ext cx="3543993" cy="3450613"/>
          </a:xfrm>
        </p:spPr>
        <p:txBody>
          <a:bodyPr vert="horz" lIns="91440" tIns="45720" rIns="91440" bIns="45720" rtlCol="0" anchor="t">
            <a:normAutofit fontScale="92500" lnSpcReduction="20000"/>
          </a:bodyPr>
          <a:lstStyle/>
          <a:p>
            <a:r>
              <a:rPr lang="en-US">
                <a:hlinkClick r:id="rId5"/>
              </a:rPr>
              <a:t>https://www.amazon.co.uk/Learning-Teach-Primary-School-dp-1138211060/dp/1138211060/ref=dp_ob_title_bk?asin=1138211060&amp;revisionId=&amp;format=4&amp;depth=1</a:t>
            </a:r>
            <a:r>
              <a:rPr lang="en-US"/>
              <a:t> </a:t>
            </a:r>
          </a:p>
          <a:p>
            <a:r>
              <a:rPr lang="cy-GB"/>
              <a:t>Defnyddiwch Bennod I am yr enghraifft hon </a:t>
            </a:r>
          </a:p>
          <a:p>
            <a:r>
              <a:rPr lang="en-US"/>
              <a:t>Use Chapter 1 for this example.</a:t>
            </a:r>
          </a:p>
        </p:txBody>
      </p:sp>
      <p:pic>
        <p:nvPicPr>
          <p:cNvPr id="34" name="Picture 33">
            <a:extLst>
              <a:ext uri="{FF2B5EF4-FFF2-40B4-BE49-F238E27FC236}">
                <a16:creationId xmlns:a16="http://schemas.microsoft.com/office/drawing/2014/main" id="{A21A879E-4440-4322-879E-91929B1414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 name="Straight Connector 35">
            <a:extLst>
              <a:ext uri="{FF2B5EF4-FFF2-40B4-BE49-F238E27FC236}">
                <a16:creationId xmlns:a16="http://schemas.microsoft.com/office/drawing/2014/main" id="{02B8CEF1-AE40-447A-B7A4-2024DDCDFD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715691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E8CD4E-6381-4807-AA5B-CE0024A8B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445F8-F032-43C9-8D0F-A5155F525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ext&#10;&#10;Description automatically generated">
            <a:extLst>
              <a:ext uri="{FF2B5EF4-FFF2-40B4-BE49-F238E27FC236}">
                <a16:creationId xmlns:a16="http://schemas.microsoft.com/office/drawing/2014/main" id="{D240C2E2-C103-E26C-AAC9-39E3257138E9}"/>
              </a:ext>
            </a:extLst>
          </p:cNvPr>
          <p:cNvPicPr>
            <a:picLocks noChangeAspect="1"/>
          </p:cNvPicPr>
          <p:nvPr/>
        </p:nvPicPr>
        <p:blipFill rotWithShape="1">
          <a:blip r:embed="rId3"/>
          <a:srcRect r="9286" b="2"/>
          <a:stretch/>
        </p:blipFill>
        <p:spPr>
          <a:xfrm>
            <a:off x="643467" y="643467"/>
            <a:ext cx="5130799" cy="5571066"/>
          </a:xfrm>
          <a:prstGeom prst="rect">
            <a:avLst/>
          </a:prstGeom>
        </p:spPr>
      </p:pic>
      <p:sp>
        <p:nvSpPr>
          <p:cNvPr id="12" name="Rectangle 11">
            <a:extLst>
              <a:ext uri="{FF2B5EF4-FFF2-40B4-BE49-F238E27FC236}">
                <a16:creationId xmlns:a16="http://schemas.microsoft.com/office/drawing/2014/main" id="{36A325B5-56A3-425A-B9A3-0CEB7CA1B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1"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DE2B0DE0-C676-0F3D-CE15-461541B20429}"/>
              </a:ext>
            </a:extLst>
          </p:cNvPr>
          <p:cNvPicPr>
            <a:picLocks noChangeAspect="1"/>
          </p:cNvPicPr>
          <p:nvPr/>
        </p:nvPicPr>
        <p:blipFill rotWithShape="1">
          <a:blip r:embed="rId4"/>
          <a:srcRect t="6515" r="3" b="9609"/>
          <a:stretch/>
        </p:blipFill>
        <p:spPr>
          <a:xfrm>
            <a:off x="6423321" y="643467"/>
            <a:ext cx="5130799" cy="5571066"/>
          </a:xfrm>
          <a:prstGeom prst="rect">
            <a:avLst/>
          </a:prstGeom>
        </p:spPr>
      </p:pic>
    </p:spTree>
    <p:extLst>
      <p:ext uri="{BB962C8B-B14F-4D97-AF65-F5344CB8AC3E}">
        <p14:creationId xmlns:p14="http://schemas.microsoft.com/office/powerpoint/2010/main" val="383539234"/>
      </p:ext>
    </p:extLst>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Defnyddio 1 bennod </a:t>
            </a:r>
            <a:br>
              <a:rPr lang="en-GB"/>
            </a:br>
            <a:r>
              <a:rPr lang="en-GB"/>
              <a:t>Using 1 chapter</a:t>
            </a:r>
          </a:p>
        </p:txBody>
      </p:sp>
      <p:sp>
        <p:nvSpPr>
          <p:cNvPr id="5" name="Content Placeholder 4"/>
          <p:cNvSpPr>
            <a:spLocks noGrp="1"/>
          </p:cNvSpPr>
          <p:nvPr>
            <p:ph sz="half" idx="1"/>
          </p:nvPr>
        </p:nvSpPr>
        <p:spPr/>
        <p:txBody>
          <a:bodyPr>
            <a:normAutofit fontScale="92500"/>
          </a:bodyPr>
          <a:lstStyle/>
          <a:p>
            <a:r>
              <a:rPr lang="cy-GB"/>
              <a:t>Yn y testun:</a:t>
            </a:r>
          </a:p>
          <a:p>
            <a:pPr marL="630238" indent="-177800"/>
            <a:r>
              <a:rPr lang="cy-GB"/>
              <a:t>Cyfeiria </a:t>
            </a:r>
            <a:r>
              <a:rPr lang="en-GB"/>
              <a:t>Ingram</a:t>
            </a:r>
            <a:r>
              <a:rPr lang="cy-GB"/>
              <a:t> a Harris ( 2007) at enghreifftiau perthnasol...</a:t>
            </a:r>
          </a:p>
          <a:p>
            <a:r>
              <a:rPr lang="cy-GB"/>
              <a:t>Yn y rhestr gyfeiriadau:</a:t>
            </a:r>
          </a:p>
          <a:p>
            <a:pPr marL="536575" indent="-84138"/>
            <a:r>
              <a:rPr lang="en-GB"/>
              <a:t>  Ingram, G. a Harris, J. (2007) ‘Defining Good Youth Work’, </a:t>
            </a:r>
            <a:r>
              <a:rPr lang="cy-GB"/>
              <a:t>yn</a:t>
            </a:r>
            <a:r>
              <a:rPr lang="en-GB"/>
              <a:t> R. Harrison., and C. Wise (eds.) (2007) Working with Young People, London: Sage</a:t>
            </a:r>
            <a:r>
              <a:rPr lang="cy-GB"/>
              <a:t>, tt.</a:t>
            </a:r>
            <a:r>
              <a:rPr lang="en-GB"/>
              <a:t> 11–15.</a:t>
            </a:r>
          </a:p>
          <a:p>
            <a:endParaRPr lang="en-GB"/>
          </a:p>
        </p:txBody>
      </p:sp>
      <p:sp>
        <p:nvSpPr>
          <p:cNvPr id="6" name="Content Placeholder 5"/>
          <p:cNvSpPr>
            <a:spLocks noGrp="1"/>
          </p:cNvSpPr>
          <p:nvPr>
            <p:ph sz="half" idx="2"/>
          </p:nvPr>
        </p:nvSpPr>
        <p:spPr/>
        <p:txBody>
          <a:bodyPr>
            <a:normAutofit fontScale="92500"/>
          </a:bodyPr>
          <a:lstStyle/>
          <a:p>
            <a:r>
              <a:rPr lang="en-GB"/>
              <a:t>In text:</a:t>
            </a:r>
          </a:p>
          <a:p>
            <a:pPr lvl="1"/>
            <a:r>
              <a:rPr lang="en-GB"/>
              <a:t>Ingram and Harris ( 2007) refer to relevant examples….</a:t>
            </a:r>
          </a:p>
          <a:p>
            <a:r>
              <a:rPr lang="en-GB"/>
              <a:t>In the reference list:</a:t>
            </a:r>
          </a:p>
          <a:p>
            <a:pPr lvl="1"/>
            <a:r>
              <a:rPr lang="en-GB"/>
              <a:t>Ingram, G. and Harris, J. (2007) ‘Defining Good Youth Work’, in R. Harrison., and C. Wise (eds.) Working with Young People, London: Sage, pp. 11–15.</a:t>
            </a:r>
          </a:p>
          <a:p>
            <a:endParaRPr lang="en-GB"/>
          </a:p>
        </p:txBody>
      </p:sp>
    </p:spTree>
    <p:extLst>
      <p:ext uri="{BB962C8B-B14F-4D97-AF65-F5344CB8AC3E}">
        <p14:creationId xmlns:p14="http://schemas.microsoft.com/office/powerpoint/2010/main" val="6959399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2" name="Picture 21">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4" name="Straight Connector 23">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BADF1045-FC61-45F9-B214-2286C9675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8" name="Rectangle 27">
            <a:extLst>
              <a:ext uri="{FF2B5EF4-FFF2-40B4-BE49-F238E27FC236}">
                <a16:creationId xmlns:a16="http://schemas.microsoft.com/office/drawing/2014/main" id="{00F178E2-AACB-4EFE-A67A-5327512E4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 name="Straight Connector 29">
            <a:extLst>
              <a:ext uri="{FF2B5EF4-FFF2-40B4-BE49-F238E27FC236}">
                <a16:creationId xmlns:a16="http://schemas.microsoft.com/office/drawing/2014/main" id="{F8F31E2E-F25D-43B0-9B21-1DE46FC6DC7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4301" y="1847088"/>
            <a:ext cx="354251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12" name="Title 11">
            <a:extLst>
              <a:ext uri="{FF2B5EF4-FFF2-40B4-BE49-F238E27FC236}">
                <a16:creationId xmlns:a16="http://schemas.microsoft.com/office/drawing/2014/main" id="{E3A8BC50-52EE-54FE-5183-A589F9E10334}"/>
              </a:ext>
            </a:extLst>
          </p:cNvPr>
          <p:cNvSpPr>
            <a:spLocks noGrp="1"/>
          </p:cNvSpPr>
          <p:nvPr>
            <p:ph type="title"/>
          </p:nvPr>
        </p:nvSpPr>
        <p:spPr>
          <a:xfrm>
            <a:off x="7202821" y="804519"/>
            <a:ext cx="3858597" cy="1049235"/>
          </a:xfrm>
        </p:spPr>
        <p:txBody>
          <a:bodyPr vert="horz" lIns="91440" tIns="45720" rIns="91440" bIns="45720" rtlCol="0" anchor="t">
            <a:normAutofit fontScale="90000"/>
          </a:bodyPr>
          <a:lstStyle/>
          <a:p>
            <a:r>
              <a:rPr lang="en-US" sz="3000"/>
              <a:t>RHOWCH GYNNIG …</a:t>
            </a:r>
            <a:br>
              <a:rPr lang="en-US" sz="3000"/>
            </a:br>
            <a:r>
              <a:rPr lang="en-US" sz="3000"/>
              <a:t>Let’s try…</a:t>
            </a:r>
          </a:p>
        </p:txBody>
      </p:sp>
      <p:sp>
        <p:nvSpPr>
          <p:cNvPr id="32" name="Rectangle 31">
            <a:extLst>
              <a:ext uri="{FF2B5EF4-FFF2-40B4-BE49-F238E27FC236}">
                <a16:creationId xmlns:a16="http://schemas.microsoft.com/office/drawing/2014/main" id="{EE282A56-24D8-489E-AC37-6EA78E071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32239" y="1581257"/>
            <a:ext cx="2964032" cy="2948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5" name="Content Placeholder 14" descr="Qr code&#10;&#10;Description automatically generated">
            <a:extLst>
              <a:ext uri="{FF2B5EF4-FFF2-40B4-BE49-F238E27FC236}">
                <a16:creationId xmlns:a16="http://schemas.microsoft.com/office/drawing/2014/main" id="{26DC03F9-C2E2-A0BE-7DD8-46BCD2516799}"/>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3759995" y="1573203"/>
            <a:ext cx="2964033" cy="2964033"/>
          </a:xfrm>
          <a:prstGeom prst="rect">
            <a:avLst/>
          </a:prstGeom>
        </p:spPr>
      </p:pic>
      <p:sp>
        <p:nvSpPr>
          <p:cNvPr id="4" name="Content Placeholder 3"/>
          <p:cNvSpPr>
            <a:spLocks noGrp="1"/>
          </p:cNvSpPr>
          <p:nvPr>
            <p:ph sz="half" idx="1"/>
          </p:nvPr>
        </p:nvSpPr>
        <p:spPr>
          <a:xfrm>
            <a:off x="7202821" y="2015732"/>
            <a:ext cx="3543993" cy="3450613"/>
          </a:xfrm>
        </p:spPr>
        <p:txBody>
          <a:bodyPr vert="horz" lIns="91440" tIns="45720" rIns="91440" bIns="45720" rtlCol="0" anchor="t">
            <a:normAutofit fontScale="92500" lnSpcReduction="20000"/>
          </a:bodyPr>
          <a:lstStyle/>
          <a:p>
            <a:r>
              <a:rPr lang="en-US">
                <a:hlinkClick r:id="rId5"/>
              </a:rPr>
              <a:t>https://www.amazon.co.uk/Learning-Teach-Primary-School-dp-1138211060/dp/1138211060/ref=dp_ob_title_bk?asin=1138211060&amp;revisionId=&amp;format=4&amp;depth=1</a:t>
            </a:r>
            <a:r>
              <a:rPr lang="en-US"/>
              <a:t> </a:t>
            </a:r>
          </a:p>
          <a:p>
            <a:r>
              <a:rPr lang="cy-GB"/>
              <a:t>Defnyddiwch Bennod 2.2 am yr enghraifft hon </a:t>
            </a:r>
          </a:p>
          <a:p>
            <a:r>
              <a:rPr lang="en-US"/>
              <a:t>Use Chapter 2.2 for this example.</a:t>
            </a:r>
          </a:p>
        </p:txBody>
      </p:sp>
      <p:pic>
        <p:nvPicPr>
          <p:cNvPr id="34" name="Picture 33">
            <a:extLst>
              <a:ext uri="{FF2B5EF4-FFF2-40B4-BE49-F238E27FC236}">
                <a16:creationId xmlns:a16="http://schemas.microsoft.com/office/drawing/2014/main" id="{A21A879E-4440-4322-879E-91929B1414B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 name="Straight Connector 35">
            <a:extLst>
              <a:ext uri="{FF2B5EF4-FFF2-40B4-BE49-F238E27FC236}">
                <a16:creationId xmlns:a16="http://schemas.microsoft.com/office/drawing/2014/main" id="{02B8CEF1-AE40-447A-B7A4-2024DDCDFD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700171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2E8CD4E-6381-4807-AA5B-CE0024A8B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28445F8-F032-43C9-8D0F-A5155F5252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3" descr="Text&#10;&#10;Description automatically generated">
            <a:extLst>
              <a:ext uri="{FF2B5EF4-FFF2-40B4-BE49-F238E27FC236}">
                <a16:creationId xmlns:a16="http://schemas.microsoft.com/office/drawing/2014/main" id="{D240C2E2-C103-E26C-AAC9-39E3257138E9}"/>
              </a:ext>
            </a:extLst>
          </p:cNvPr>
          <p:cNvPicPr>
            <a:picLocks noChangeAspect="1"/>
          </p:cNvPicPr>
          <p:nvPr/>
        </p:nvPicPr>
        <p:blipFill rotWithShape="1">
          <a:blip r:embed="rId3"/>
          <a:srcRect r="9286" b="2"/>
          <a:stretch/>
        </p:blipFill>
        <p:spPr>
          <a:xfrm>
            <a:off x="643467" y="643467"/>
            <a:ext cx="5130799" cy="5571066"/>
          </a:xfrm>
          <a:prstGeom prst="rect">
            <a:avLst/>
          </a:prstGeom>
        </p:spPr>
      </p:pic>
      <p:sp>
        <p:nvSpPr>
          <p:cNvPr id="12" name="Rectangle 11">
            <a:extLst>
              <a:ext uri="{FF2B5EF4-FFF2-40B4-BE49-F238E27FC236}">
                <a16:creationId xmlns:a16="http://schemas.microsoft.com/office/drawing/2014/main" id="{36A325B5-56A3-425A-B9A3-0CEB7CA1B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1"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2">
            <a:extLst>
              <a:ext uri="{FF2B5EF4-FFF2-40B4-BE49-F238E27FC236}">
                <a16:creationId xmlns:a16="http://schemas.microsoft.com/office/drawing/2014/main" id="{DE2B0DE0-C676-0F3D-CE15-461541B20429}"/>
              </a:ext>
            </a:extLst>
          </p:cNvPr>
          <p:cNvPicPr>
            <a:picLocks noChangeAspect="1"/>
          </p:cNvPicPr>
          <p:nvPr/>
        </p:nvPicPr>
        <p:blipFill rotWithShape="1">
          <a:blip r:embed="rId4"/>
          <a:srcRect t="6515" r="3" b="9609"/>
          <a:stretch/>
        </p:blipFill>
        <p:spPr>
          <a:xfrm>
            <a:off x="6423321" y="643467"/>
            <a:ext cx="5130799" cy="5571066"/>
          </a:xfrm>
          <a:prstGeom prst="rect">
            <a:avLst/>
          </a:prstGeom>
        </p:spPr>
      </p:pic>
    </p:spTree>
    <p:extLst>
      <p:ext uri="{BB962C8B-B14F-4D97-AF65-F5344CB8AC3E}">
        <p14:creationId xmlns:p14="http://schemas.microsoft.com/office/powerpoint/2010/main" val="1597524980"/>
      </p:ext>
    </p:extLst>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Dyfynnu eilaidd </a:t>
            </a:r>
            <a:br>
              <a:rPr lang="en-GB"/>
            </a:br>
            <a:r>
              <a:rPr lang="en-GB"/>
              <a:t>Secondary citation</a:t>
            </a:r>
          </a:p>
        </p:txBody>
      </p:sp>
      <p:sp>
        <p:nvSpPr>
          <p:cNvPr id="5" name="Content Placeholder 4"/>
          <p:cNvSpPr>
            <a:spLocks noGrp="1"/>
          </p:cNvSpPr>
          <p:nvPr>
            <p:ph sz="half" idx="1"/>
          </p:nvPr>
        </p:nvSpPr>
        <p:spPr/>
        <p:txBody>
          <a:bodyPr/>
          <a:lstStyle/>
          <a:p>
            <a:r>
              <a:rPr lang="cy-GB"/>
              <a:t>Yn y testun</a:t>
            </a:r>
          </a:p>
          <a:p>
            <a:r>
              <a:rPr lang="cy-GB"/>
              <a:t>Cafwyd trafodaeth gan </a:t>
            </a:r>
            <a:r>
              <a:rPr lang="en-GB"/>
              <a:t>Vygotsky</a:t>
            </a:r>
            <a:r>
              <a:rPr lang="cy-GB"/>
              <a:t> (1978 dyfynnwyd yn Daniels, 2005, t.56) am y Parth Datblygiad Procsimol.</a:t>
            </a:r>
          </a:p>
          <a:p>
            <a:r>
              <a:rPr lang="cy-GB"/>
              <a:t>Yn y rhestr gyfeiriadau</a:t>
            </a:r>
          </a:p>
          <a:p>
            <a:r>
              <a:rPr lang="cy-GB"/>
              <a:t>Daniels, H. (gol.) (2005) </a:t>
            </a:r>
            <a:r>
              <a:rPr lang="en-GB"/>
              <a:t>An Introduction to Vygotsky, </a:t>
            </a:r>
            <a:r>
              <a:rPr lang="cy-GB"/>
              <a:t>London: Routledge.</a:t>
            </a:r>
            <a:endParaRPr lang="en-GB"/>
          </a:p>
          <a:p>
            <a:endParaRPr lang="en-GB"/>
          </a:p>
          <a:p>
            <a:endParaRPr lang="en-GB"/>
          </a:p>
        </p:txBody>
      </p:sp>
      <p:sp>
        <p:nvSpPr>
          <p:cNvPr id="6" name="Content Placeholder 5"/>
          <p:cNvSpPr>
            <a:spLocks noGrp="1"/>
          </p:cNvSpPr>
          <p:nvPr>
            <p:ph sz="half" idx="2"/>
          </p:nvPr>
        </p:nvSpPr>
        <p:spPr/>
        <p:txBody>
          <a:bodyPr/>
          <a:lstStyle/>
          <a:p>
            <a:r>
              <a:rPr lang="en-GB"/>
              <a:t>In text: </a:t>
            </a:r>
          </a:p>
          <a:p>
            <a:r>
              <a:rPr lang="en-GB"/>
              <a:t>Vygotsky (1978 cited in Daniels, 2005, p.56) discussed the Zone of Proximal Development.</a:t>
            </a:r>
          </a:p>
          <a:p>
            <a:r>
              <a:rPr lang="en-GB"/>
              <a:t>In the reference list</a:t>
            </a:r>
          </a:p>
          <a:p>
            <a:r>
              <a:rPr lang="en-GB"/>
              <a:t>Daniels, H. (ed.) (2005) An Introduction to Vygotsky, London: Routledge.</a:t>
            </a:r>
          </a:p>
          <a:p>
            <a:endParaRPr lang="en-GB"/>
          </a:p>
        </p:txBody>
      </p:sp>
    </p:spTree>
    <p:extLst>
      <p:ext uri="{BB962C8B-B14F-4D97-AF65-F5344CB8AC3E}">
        <p14:creationId xmlns:p14="http://schemas.microsoft.com/office/powerpoint/2010/main" val="628517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9" name="Picture 18">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BADF1045-FC61-45F9-B214-2286C967598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5" name="Rectangle 24">
            <a:extLst>
              <a:ext uri="{FF2B5EF4-FFF2-40B4-BE49-F238E27FC236}">
                <a16:creationId xmlns:a16="http://schemas.microsoft.com/office/drawing/2014/main" id="{01E8EC89-86BC-4558-B010-53DF36A5AB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7" name="Straight Connector 26">
            <a:extLst>
              <a:ext uri="{FF2B5EF4-FFF2-40B4-BE49-F238E27FC236}">
                <a16:creationId xmlns:a16="http://schemas.microsoft.com/office/drawing/2014/main" id="{4CCCDDFF-B9CC-494C-8BEE-2451CD79A0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7" y="1847088"/>
            <a:ext cx="3523712"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9" name="Title 8">
            <a:extLst>
              <a:ext uri="{FF2B5EF4-FFF2-40B4-BE49-F238E27FC236}">
                <a16:creationId xmlns:a16="http://schemas.microsoft.com/office/drawing/2014/main" id="{72425108-FB9E-1131-DF66-96E5892E15D7}"/>
              </a:ext>
            </a:extLst>
          </p:cNvPr>
          <p:cNvSpPr>
            <a:spLocks noGrp="1"/>
          </p:cNvSpPr>
          <p:nvPr>
            <p:ph type="title"/>
          </p:nvPr>
        </p:nvSpPr>
        <p:spPr>
          <a:xfrm>
            <a:off x="1290173" y="804519"/>
            <a:ext cx="3686591" cy="1049235"/>
          </a:xfrm>
        </p:spPr>
        <p:txBody>
          <a:bodyPr vert="horz" lIns="91440" tIns="45720" rIns="91440" bIns="45720" rtlCol="0" anchor="t">
            <a:normAutofit fontScale="90000"/>
          </a:bodyPr>
          <a:lstStyle/>
          <a:p>
            <a:r>
              <a:rPr lang="en-US" sz="3000"/>
              <a:t>RHOWCH GYNNIG …</a:t>
            </a:r>
            <a:br>
              <a:rPr lang="en-US" sz="3000"/>
            </a:br>
            <a:r>
              <a:rPr lang="en-US" sz="3000"/>
              <a:t>Let’s try…</a:t>
            </a:r>
          </a:p>
        </p:txBody>
      </p:sp>
      <p:sp>
        <p:nvSpPr>
          <p:cNvPr id="29" name="Rectangle 28">
            <a:extLst>
              <a:ext uri="{FF2B5EF4-FFF2-40B4-BE49-F238E27FC236}">
                <a16:creationId xmlns:a16="http://schemas.microsoft.com/office/drawing/2014/main" id="{54977EF3-E0BF-4719-9C15-8564B7D68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Content Placeholder 3"/>
          <p:cNvSpPr>
            <a:spLocks noGrp="1"/>
          </p:cNvSpPr>
          <p:nvPr>
            <p:ph sz="half" idx="1"/>
          </p:nvPr>
        </p:nvSpPr>
        <p:spPr>
          <a:xfrm>
            <a:off x="1451580" y="2015732"/>
            <a:ext cx="3525184" cy="3450613"/>
          </a:xfrm>
        </p:spPr>
        <p:txBody>
          <a:bodyPr vert="horz" lIns="91440" tIns="45720" rIns="91440" bIns="45720" rtlCol="0" anchor="t">
            <a:normAutofit/>
          </a:bodyPr>
          <a:lstStyle/>
          <a:p>
            <a:r>
              <a:rPr lang="en-US">
                <a:hlinkClick r:id="rId3"/>
              </a:rPr>
              <a:t>https://www.amazon.co.uk/How-Children-Learn-Montessori-Educational-ebook/dp/B008EK6NFO/ref=sr_1_fkmr1_3?ie=UTF8&amp;qid=1470825862&amp;sr=8-3-fkmr1&amp;keywords=lynda+pound+learning</a:t>
            </a:r>
            <a:r>
              <a:rPr lang="en-US"/>
              <a:t> </a:t>
            </a:r>
          </a:p>
        </p:txBody>
      </p:sp>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5456640" y="1581257"/>
            <a:ext cx="2964032" cy="294898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Content Placeholder 11" descr="Qr code&#10;&#10;Description automatically generated">
            <a:extLst>
              <a:ext uri="{FF2B5EF4-FFF2-40B4-BE49-F238E27FC236}">
                <a16:creationId xmlns:a16="http://schemas.microsoft.com/office/drawing/2014/main" id="{90B2B5D9-34BC-8740-56E0-022AE1323191}"/>
              </a:ext>
            </a:extLst>
          </p:cNvPr>
          <p:cNvPicPr>
            <a:picLocks noGrp="1" noChangeAspect="1"/>
          </p:cNvPicPr>
          <p:nvPr>
            <p:ph sz="half" idx="2"/>
          </p:nvPr>
        </p:nvPicPr>
        <p:blipFill>
          <a:blip r:embed="rId5">
            <a:extLst>
              <a:ext uri="{28A0092B-C50C-407E-A947-70E740481C1C}">
                <a14:useLocalDpi xmlns:a14="http://schemas.microsoft.com/office/drawing/2010/main" val="0"/>
              </a:ext>
            </a:extLst>
          </a:blip>
          <a:stretch>
            <a:fillRect/>
          </a:stretch>
        </p:blipFill>
        <p:spPr>
          <a:xfrm>
            <a:off x="8584396" y="1573203"/>
            <a:ext cx="2964033" cy="2964033"/>
          </a:xfrm>
          <a:prstGeom prst="rect">
            <a:avLst/>
          </a:prstGeom>
        </p:spPr>
      </p:pic>
      <p:pic>
        <p:nvPicPr>
          <p:cNvPr id="31" name="Picture 30">
            <a:extLst>
              <a:ext uri="{FF2B5EF4-FFF2-40B4-BE49-F238E27FC236}">
                <a16:creationId xmlns:a16="http://schemas.microsoft.com/office/drawing/2014/main" id="{A5DC397C-2B77-4200-B02F-47CA26CA2AC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13AFA304-05B8-441F-BA73-B92E08BD6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23801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ow Children Learn: From Montessori to Vygotsky - Educational Theories and Approaches Made Easy by [Pound, Lind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847529" y="1106913"/>
            <a:ext cx="3381375" cy="47625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447928" y="446907"/>
            <a:ext cx="4608512" cy="2308324"/>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cy-GB" b="1"/>
              <a:t>Cyhoeddwr</a:t>
            </a:r>
            <a:r>
              <a:rPr lang="en-GB" b="1"/>
              <a:t> / Publisher</a:t>
            </a:r>
            <a:r>
              <a:rPr lang="en-GB"/>
              <a:t>: </a:t>
            </a:r>
          </a:p>
          <a:p>
            <a:r>
              <a:rPr lang="en-GB"/>
              <a:t>Practical Pre-School Books</a:t>
            </a:r>
          </a:p>
          <a:p>
            <a:endParaRPr lang="en-GB"/>
          </a:p>
          <a:p>
            <a:r>
              <a:rPr lang="cy-GB" b="1"/>
              <a:t>Man Cyhoeddi </a:t>
            </a:r>
            <a:r>
              <a:rPr lang="en-GB" b="1"/>
              <a:t>/ Place of Publication:</a:t>
            </a:r>
            <a:r>
              <a:rPr lang="en-GB"/>
              <a:t> </a:t>
            </a:r>
          </a:p>
          <a:p>
            <a:r>
              <a:rPr lang="en-GB"/>
              <a:t>London</a:t>
            </a:r>
          </a:p>
          <a:p>
            <a:endParaRPr lang="en-GB"/>
          </a:p>
          <a:p>
            <a:r>
              <a:rPr lang="cy-GB" b="1"/>
              <a:t>Blwyddyn</a:t>
            </a:r>
            <a:r>
              <a:rPr lang="en-GB" b="1"/>
              <a:t> / Year: </a:t>
            </a:r>
          </a:p>
          <a:p>
            <a:r>
              <a:rPr lang="en-GB"/>
              <a:t>2006 </a:t>
            </a:r>
          </a:p>
        </p:txBody>
      </p:sp>
      <p:sp>
        <p:nvSpPr>
          <p:cNvPr id="5" name="Rounded Rectangular Callout 4"/>
          <p:cNvSpPr/>
          <p:nvPr/>
        </p:nvSpPr>
        <p:spPr>
          <a:xfrm>
            <a:off x="5735960" y="3212977"/>
            <a:ext cx="3960440" cy="2656437"/>
          </a:xfrm>
          <a:prstGeom prst="wedgeRoundRectCallout">
            <a:avLst>
              <a:gd name="adj1" fmla="val -49605"/>
              <a:gd name="adj2" fmla="val 72562"/>
              <a:gd name="adj3" fmla="val 16667"/>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a:t>Rousseau said that teachers should “take time to observe nature; watch your scholar well before you say a word to him…”</a:t>
            </a:r>
          </a:p>
        </p:txBody>
      </p:sp>
    </p:spTree>
    <p:extLst>
      <p:ext uri="{BB962C8B-B14F-4D97-AF65-F5344CB8AC3E}">
        <p14:creationId xmlns:p14="http://schemas.microsoft.com/office/powerpoint/2010/main" val="219977574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E-lyfrau </a:t>
            </a:r>
            <a:br>
              <a:rPr lang="cy-GB"/>
            </a:br>
            <a:r>
              <a:rPr lang="en-GB"/>
              <a:t>E-books</a:t>
            </a:r>
          </a:p>
        </p:txBody>
      </p:sp>
      <p:sp>
        <p:nvSpPr>
          <p:cNvPr id="5" name="Content Placeholder 4"/>
          <p:cNvSpPr>
            <a:spLocks noGrp="1"/>
          </p:cNvSpPr>
          <p:nvPr>
            <p:ph sz="half" idx="1"/>
          </p:nvPr>
        </p:nvSpPr>
        <p:spPr/>
        <p:txBody>
          <a:bodyPr/>
          <a:lstStyle/>
          <a:p>
            <a:r>
              <a:rPr lang="cy-GB"/>
              <a:t>Yn y testun:</a:t>
            </a:r>
          </a:p>
          <a:p>
            <a:pPr indent="128588"/>
            <a:r>
              <a:rPr lang="cy-GB"/>
              <a:t>Dywed Dean (2002, t.7)….</a:t>
            </a:r>
          </a:p>
          <a:p>
            <a:r>
              <a:rPr lang="cy-GB"/>
              <a:t>Yn y rhestr gyfeiriadau:</a:t>
            </a:r>
          </a:p>
          <a:p>
            <a:pPr marL="452438" indent="-179388"/>
            <a:r>
              <a:rPr lang="cy-GB"/>
              <a:t>Dean, J. (2002) </a:t>
            </a:r>
            <a:r>
              <a:rPr lang="en-GB"/>
              <a:t>Managing the Primary School: Educational Management Series. </a:t>
            </a:r>
            <a:r>
              <a:rPr lang="en-GB" err="1"/>
              <a:t>NetLibrary</a:t>
            </a:r>
            <a:r>
              <a:rPr lang="en-GB"/>
              <a:t> </a:t>
            </a:r>
            <a:r>
              <a:rPr lang="cy-GB"/>
              <a:t>[Ar-lein]. Ar gael yn http://www.netLibrary.com/Reader (Darllenwyd: 7 Ebrill 2004).</a:t>
            </a:r>
            <a:endParaRPr lang="en-GB"/>
          </a:p>
          <a:p>
            <a:endParaRPr lang="en-GB"/>
          </a:p>
          <a:p>
            <a:endParaRPr lang="en-GB"/>
          </a:p>
        </p:txBody>
      </p:sp>
      <p:sp>
        <p:nvSpPr>
          <p:cNvPr id="6" name="Content Placeholder 5"/>
          <p:cNvSpPr>
            <a:spLocks noGrp="1"/>
          </p:cNvSpPr>
          <p:nvPr>
            <p:ph sz="half" idx="2"/>
          </p:nvPr>
        </p:nvSpPr>
        <p:spPr/>
        <p:txBody>
          <a:bodyPr/>
          <a:lstStyle/>
          <a:p>
            <a:r>
              <a:rPr lang="en-GB"/>
              <a:t>In text:</a:t>
            </a:r>
          </a:p>
          <a:p>
            <a:pPr lvl="1"/>
            <a:r>
              <a:rPr lang="en-GB"/>
              <a:t>Dean ( 2002, p.7) indicates</a:t>
            </a:r>
          </a:p>
          <a:p>
            <a:r>
              <a:rPr lang="en-GB"/>
              <a:t>In the reference list</a:t>
            </a:r>
          </a:p>
          <a:p>
            <a:pPr lvl="1"/>
            <a:r>
              <a:rPr lang="en-GB"/>
              <a:t>Dean, J. (2002) Managing the Primary School: Educational Management Series. </a:t>
            </a:r>
            <a:r>
              <a:rPr lang="en-GB" err="1"/>
              <a:t>NetLibrary</a:t>
            </a:r>
            <a:r>
              <a:rPr lang="en-GB"/>
              <a:t> [Online]. Available at http://www.netLibrary.com/Reader (Accessed: 7 April 2004).</a:t>
            </a:r>
          </a:p>
          <a:p>
            <a:endParaRPr lang="en-GB"/>
          </a:p>
        </p:txBody>
      </p:sp>
    </p:spTree>
    <p:extLst>
      <p:ext uri="{BB962C8B-B14F-4D97-AF65-F5344CB8AC3E}">
        <p14:creationId xmlns:p14="http://schemas.microsoft.com/office/powerpoint/2010/main" val="33545239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t>Defnyddiwch Gatalog y Llyfrgell i chwilio a dod o hyd i e-lyfr.</a:t>
            </a:r>
          </a:p>
          <a:p>
            <a:r>
              <a:rPr lang="cy-GB"/>
              <a:t>Ysgrifennwch gofnod i’r rhestr gyfeiriadau ar gyfer y llyfr.</a:t>
            </a:r>
          </a:p>
          <a:p>
            <a:r>
              <a:rPr lang="cy-GB"/>
              <a:t>Canolbwyntiwch ar ddefnyddio cyfeirnodi </a:t>
            </a:r>
            <a:r>
              <a:rPr lang="en-GB"/>
              <a:t>Harvard</a:t>
            </a:r>
            <a:r>
              <a:rPr lang="cy-GB"/>
              <a:t> yn gywir!</a:t>
            </a:r>
          </a:p>
          <a:p>
            <a:endParaRPr lang="en-GB"/>
          </a:p>
        </p:txBody>
      </p:sp>
      <p:sp>
        <p:nvSpPr>
          <p:cNvPr id="6" name="Content Placeholder 5"/>
          <p:cNvSpPr>
            <a:spLocks noGrp="1"/>
          </p:cNvSpPr>
          <p:nvPr>
            <p:ph sz="quarter" idx="2"/>
          </p:nvPr>
        </p:nvSpPr>
        <p:spPr/>
        <p:txBody>
          <a:bodyPr/>
          <a:lstStyle/>
          <a:p>
            <a:r>
              <a:rPr lang="en-GB"/>
              <a:t>Use the LRC catalogue to search and identify an e-book. </a:t>
            </a:r>
          </a:p>
          <a:p>
            <a:r>
              <a:rPr lang="en-GB"/>
              <a:t>Write a reference list entry for the book. </a:t>
            </a:r>
          </a:p>
          <a:p>
            <a:r>
              <a:rPr lang="en-GB"/>
              <a:t>Focus on using Harvard referencing accurately!</a:t>
            </a:r>
          </a:p>
          <a:p>
            <a:endParaRPr lang="en-GB"/>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04220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Cyfnodolion</a:t>
            </a:r>
            <a:r>
              <a:rPr lang="en-GB"/>
              <a:t> </a:t>
            </a:r>
            <a:br>
              <a:rPr lang="en-GB"/>
            </a:br>
            <a:r>
              <a:rPr lang="en-GB"/>
              <a:t> Journals</a:t>
            </a:r>
          </a:p>
        </p:txBody>
      </p:sp>
      <p:sp>
        <p:nvSpPr>
          <p:cNvPr id="5" name="Content Placeholder 4"/>
          <p:cNvSpPr>
            <a:spLocks noGrp="1"/>
          </p:cNvSpPr>
          <p:nvPr>
            <p:ph sz="half" idx="1"/>
          </p:nvPr>
        </p:nvSpPr>
        <p:spPr/>
        <p:txBody>
          <a:bodyPr>
            <a:normAutofit fontScale="85000" lnSpcReduction="20000"/>
          </a:bodyPr>
          <a:lstStyle/>
          <a:p>
            <a:r>
              <a:rPr lang="cy-GB"/>
              <a:t>Yn y testun</a:t>
            </a:r>
          </a:p>
          <a:p>
            <a:r>
              <a:rPr lang="cy-GB"/>
              <a:t>Cyfeiria </a:t>
            </a:r>
            <a:r>
              <a:rPr lang="en-GB"/>
              <a:t>Fuller, Bradley a Healey </a:t>
            </a:r>
            <a:r>
              <a:rPr lang="cy-GB"/>
              <a:t>(2004, t. 456) at...</a:t>
            </a:r>
          </a:p>
          <a:p>
            <a:endParaRPr lang="cy-GB"/>
          </a:p>
          <a:p>
            <a:r>
              <a:rPr lang="cy-GB"/>
              <a:t>Yn y rhestr gyfeiriadau</a:t>
            </a:r>
          </a:p>
          <a:p>
            <a:r>
              <a:rPr lang="en-GB"/>
              <a:t>Fuller, M., Bradley, A. a Healey, M. (2004) ‘Incorporating disabled students within an inclusive higher education environment’, Disability and Society: The Leading Journal in Disability Studies, </a:t>
            </a:r>
            <a:r>
              <a:rPr lang="cy-GB"/>
              <a:t>19 (5, Awst), tt. 455-468.</a:t>
            </a:r>
            <a:endParaRPr lang="en-GB"/>
          </a:p>
          <a:p>
            <a:endParaRPr lang="en-GB"/>
          </a:p>
        </p:txBody>
      </p:sp>
      <p:sp>
        <p:nvSpPr>
          <p:cNvPr id="6" name="Content Placeholder 5"/>
          <p:cNvSpPr>
            <a:spLocks noGrp="1"/>
          </p:cNvSpPr>
          <p:nvPr>
            <p:ph sz="half" idx="2"/>
          </p:nvPr>
        </p:nvSpPr>
        <p:spPr/>
        <p:txBody>
          <a:bodyPr>
            <a:normAutofit fontScale="85000" lnSpcReduction="20000"/>
          </a:bodyPr>
          <a:lstStyle/>
          <a:p>
            <a:r>
              <a:rPr lang="en-GB"/>
              <a:t>In text</a:t>
            </a:r>
          </a:p>
          <a:p>
            <a:pPr lvl="1"/>
            <a:r>
              <a:rPr lang="en-GB"/>
              <a:t>Fuller, Bradley and Healey ( 2004, p.456) refer to…</a:t>
            </a:r>
          </a:p>
          <a:p>
            <a:endParaRPr lang="en-GB"/>
          </a:p>
          <a:p>
            <a:r>
              <a:rPr lang="en-GB"/>
              <a:t>In the reference list</a:t>
            </a:r>
          </a:p>
          <a:p>
            <a:pPr lvl="1"/>
            <a:r>
              <a:rPr lang="en-GB"/>
              <a:t>Fuller, M., Bradley, A. and Healey, M. (2004) ‘Incorporating disabled students within an inclusive higher education environment’, Disability and Society: The Leading Journal in Disability Studies, 19 (5, August), pp.455-468.</a:t>
            </a:r>
          </a:p>
          <a:p>
            <a:endParaRPr lang="en-GB"/>
          </a:p>
          <a:p>
            <a:endParaRPr lang="en-GB"/>
          </a:p>
        </p:txBody>
      </p:sp>
    </p:spTree>
    <p:extLst>
      <p:ext uri="{BB962C8B-B14F-4D97-AF65-F5344CB8AC3E}">
        <p14:creationId xmlns:p14="http://schemas.microsoft.com/office/powerpoint/2010/main" val="36538016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0D56236C-E986-D766-DD55-2ED374E724A8}"/>
              </a:ext>
            </a:extLst>
          </p:cNvPr>
          <p:cNvSpPr>
            <a:spLocks noGrp="1"/>
          </p:cNvSpPr>
          <p:nvPr>
            <p:ph type="title"/>
          </p:nvPr>
        </p:nvSpPr>
        <p:spPr/>
        <p:txBody>
          <a:bodyPr>
            <a:normAutofit/>
          </a:bodyPr>
          <a:lstStyle/>
          <a:p>
            <a:r>
              <a:rPr lang="en-GB"/>
              <a:t>RHOWCH GYNNIG…</a:t>
            </a:r>
            <a:br>
              <a:rPr lang="en-GB"/>
            </a:br>
            <a:r>
              <a:rPr lang="en-GB"/>
              <a:t>Let’s try…</a:t>
            </a:r>
          </a:p>
        </p:txBody>
      </p:sp>
      <p:sp>
        <p:nvSpPr>
          <p:cNvPr id="3" name="Content Placeholder 2"/>
          <p:cNvSpPr>
            <a:spLocks noGrp="1"/>
          </p:cNvSpPr>
          <p:nvPr>
            <p:ph sz="quarter" idx="1"/>
          </p:nvPr>
        </p:nvSpPr>
        <p:spPr/>
        <p:txBody>
          <a:bodyPr/>
          <a:lstStyle/>
          <a:p>
            <a:r>
              <a:rPr lang="cy-GB"/>
              <a:t>Teitl y cyfnodolyn: </a:t>
            </a:r>
            <a:r>
              <a:rPr lang="en-GB"/>
              <a:t>Professional Development in Education </a:t>
            </a:r>
          </a:p>
          <a:p>
            <a:r>
              <a:rPr lang="cy-GB"/>
              <a:t>Amser</a:t>
            </a:r>
            <a:r>
              <a:rPr lang="en-GB"/>
              <a:t>: Volume 42, Number 3, July 2016</a:t>
            </a:r>
          </a:p>
          <a:p>
            <a:r>
              <a:rPr lang="cy-GB"/>
              <a:t>Papur</a:t>
            </a:r>
            <a:r>
              <a:rPr lang="en-GB"/>
              <a:t>: Quantifying professional learning</a:t>
            </a:r>
          </a:p>
          <a:p>
            <a:r>
              <a:rPr lang="cy-GB"/>
              <a:t>Enw’r awdur: </a:t>
            </a:r>
            <a:r>
              <a:rPr lang="en-GB"/>
              <a:t>Ken Jones</a:t>
            </a:r>
          </a:p>
          <a:p>
            <a:r>
              <a:rPr lang="cy-GB"/>
              <a:t>Tudalennau:</a:t>
            </a:r>
            <a:r>
              <a:rPr lang="en-GB"/>
              <a:t> 353 – 358</a:t>
            </a:r>
          </a:p>
          <a:p>
            <a:endParaRPr lang="en-GB"/>
          </a:p>
        </p:txBody>
      </p:sp>
      <p:sp>
        <p:nvSpPr>
          <p:cNvPr id="5" name="Content Placeholder 4"/>
          <p:cNvSpPr>
            <a:spLocks noGrp="1"/>
          </p:cNvSpPr>
          <p:nvPr>
            <p:ph sz="quarter" idx="2"/>
          </p:nvPr>
        </p:nvSpPr>
        <p:spPr/>
        <p:txBody>
          <a:bodyPr/>
          <a:lstStyle/>
          <a:p>
            <a:r>
              <a:rPr lang="en-GB"/>
              <a:t>Title of Journal: Professional Development in Education </a:t>
            </a:r>
          </a:p>
          <a:p>
            <a:r>
              <a:rPr lang="en-GB"/>
              <a:t>Time: Volume 42, Number 3, July 2016</a:t>
            </a:r>
          </a:p>
          <a:p>
            <a:r>
              <a:rPr lang="en-GB"/>
              <a:t>Paper: Quantifying professional learning</a:t>
            </a:r>
          </a:p>
          <a:p>
            <a:r>
              <a:rPr lang="en-GB"/>
              <a:t>Paper Author: Ken Jones</a:t>
            </a:r>
          </a:p>
          <a:p>
            <a:r>
              <a:rPr lang="en-GB"/>
              <a:t>Pages: 353 – 358</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53983" y="54975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82395104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Cyfnodolion ar-lein </a:t>
            </a:r>
            <a:br>
              <a:rPr lang="en-GB"/>
            </a:br>
            <a:r>
              <a:rPr lang="en-GB"/>
              <a:t>On-line journals</a:t>
            </a:r>
          </a:p>
        </p:txBody>
      </p:sp>
      <p:sp>
        <p:nvSpPr>
          <p:cNvPr id="5" name="Content Placeholder 4"/>
          <p:cNvSpPr>
            <a:spLocks noGrp="1"/>
          </p:cNvSpPr>
          <p:nvPr>
            <p:ph sz="half" idx="1"/>
          </p:nvPr>
        </p:nvSpPr>
        <p:spPr/>
        <p:txBody>
          <a:bodyPr>
            <a:normAutofit fontScale="85000" lnSpcReduction="20000"/>
          </a:bodyPr>
          <a:lstStyle/>
          <a:p>
            <a:r>
              <a:rPr lang="cy-GB"/>
              <a:t>Yn y testun</a:t>
            </a:r>
          </a:p>
          <a:p>
            <a:pPr indent="485775"/>
            <a:r>
              <a:rPr lang="cy-GB"/>
              <a:t>Dywed</a:t>
            </a:r>
            <a:r>
              <a:rPr lang="en-GB"/>
              <a:t> Fuller, Bradley a Healy (2004) ….</a:t>
            </a:r>
          </a:p>
          <a:p>
            <a:r>
              <a:rPr lang="cy-GB"/>
              <a:t>Yn y rhestr gyfeiriadau</a:t>
            </a:r>
          </a:p>
          <a:p>
            <a:pPr marL="714375" indent="-357188"/>
            <a:r>
              <a:rPr lang="en-GB"/>
              <a:t>Fuller, M., Bradley, A. a Healey, M. (2004) ‘Incorporating disabled students within an inclusive higher education environment’, Disability and Society: The Leading Journal in Disability Studies</a:t>
            </a:r>
            <a:r>
              <a:rPr lang="cy-GB"/>
              <a:t>, 19 (5, Awst), tt. </a:t>
            </a:r>
            <a:r>
              <a:rPr lang="en-GB"/>
              <a:t>455-468. </a:t>
            </a:r>
            <a:r>
              <a:rPr lang="cy-GB"/>
              <a:t>[Ar-lein].  Ar gael yn: </a:t>
            </a:r>
            <a:r>
              <a:rPr lang="cy-GB">
                <a:hlinkClick r:id="rId3"/>
              </a:rPr>
              <a:t>http://www.disabilityandsociety.uk</a:t>
            </a:r>
            <a:r>
              <a:rPr lang="cy-GB"/>
              <a:t> (Darllenwyd: 2 Rhagfyr 2011).</a:t>
            </a:r>
            <a:endParaRPr lang="en-GB"/>
          </a:p>
          <a:p>
            <a:endParaRPr lang="en-GB"/>
          </a:p>
        </p:txBody>
      </p:sp>
      <p:sp>
        <p:nvSpPr>
          <p:cNvPr id="6" name="Content Placeholder 5"/>
          <p:cNvSpPr>
            <a:spLocks noGrp="1"/>
          </p:cNvSpPr>
          <p:nvPr>
            <p:ph sz="half" idx="2"/>
          </p:nvPr>
        </p:nvSpPr>
        <p:spPr/>
        <p:txBody>
          <a:bodyPr>
            <a:normAutofit fontScale="85000" lnSpcReduction="20000"/>
          </a:bodyPr>
          <a:lstStyle/>
          <a:p>
            <a:r>
              <a:rPr lang="en-GB"/>
              <a:t>In text</a:t>
            </a:r>
          </a:p>
          <a:p>
            <a:pPr lvl="1"/>
            <a:r>
              <a:rPr lang="en-GB"/>
              <a:t>Fuller, Bradley and Healy (2004) discuss…</a:t>
            </a:r>
          </a:p>
          <a:p>
            <a:r>
              <a:rPr lang="en-GB"/>
              <a:t>In the reference list</a:t>
            </a:r>
          </a:p>
          <a:p>
            <a:pPr lvl="1"/>
            <a:r>
              <a:rPr lang="en-GB"/>
              <a:t>Fuller, M., Bradley, A. and Healey, M. (2004) ‘Incorporating disabled students within an inclusive higher education environment’, Disability and Society: The Leading Journal in Disability Studies, 19 (5, August), pp. 455-468. [Online]. Available at: </a:t>
            </a:r>
            <a:r>
              <a:rPr lang="en-GB">
                <a:hlinkClick r:id="rId3"/>
              </a:rPr>
              <a:t>http://www.disabilityandsociety.uk</a:t>
            </a:r>
            <a:r>
              <a:rPr lang="en-GB"/>
              <a:t> (Accessed: 2 December 2011).</a:t>
            </a:r>
          </a:p>
        </p:txBody>
      </p:sp>
    </p:spTree>
    <p:extLst>
      <p:ext uri="{BB962C8B-B14F-4D97-AF65-F5344CB8AC3E}">
        <p14:creationId xmlns:p14="http://schemas.microsoft.com/office/powerpoint/2010/main" val="27800683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t>Defnyddiwch Gatalog y Llyfrgell i chwilio a dod o hyd i bapur mewn e-gyfnodolyn.</a:t>
            </a:r>
          </a:p>
          <a:p>
            <a:r>
              <a:rPr lang="cy-GB"/>
              <a:t>Ysgrifennwch gofnod i’r rhestr gyfeiriadau ar gyfer y papur. </a:t>
            </a:r>
          </a:p>
          <a:p>
            <a:r>
              <a:rPr lang="cy-GB"/>
              <a:t>Canolbwyntiwch ar ddefnyddio cyfeirnodi </a:t>
            </a:r>
            <a:r>
              <a:rPr lang="en-GB"/>
              <a:t>Harvard</a:t>
            </a:r>
            <a:r>
              <a:rPr lang="cy-GB"/>
              <a:t> yn gywir! </a:t>
            </a:r>
          </a:p>
          <a:p>
            <a:endParaRPr lang="en-GB"/>
          </a:p>
        </p:txBody>
      </p:sp>
      <p:sp>
        <p:nvSpPr>
          <p:cNvPr id="6" name="Content Placeholder 5"/>
          <p:cNvSpPr>
            <a:spLocks noGrp="1"/>
          </p:cNvSpPr>
          <p:nvPr>
            <p:ph sz="quarter" idx="2"/>
          </p:nvPr>
        </p:nvSpPr>
        <p:spPr/>
        <p:txBody>
          <a:bodyPr/>
          <a:lstStyle/>
          <a:p>
            <a:r>
              <a:rPr lang="en-GB"/>
              <a:t>Use the LRC catalogue to search and identify an e-journal paper. </a:t>
            </a:r>
          </a:p>
          <a:p>
            <a:r>
              <a:rPr lang="en-GB"/>
              <a:t>Write a reference list entry for the paper. </a:t>
            </a:r>
          </a:p>
          <a:p>
            <a:r>
              <a:rPr lang="en-GB"/>
              <a:t>Focus on using Harvard referencing accurately!</a:t>
            </a:r>
          </a:p>
          <a:p>
            <a:endParaRPr lang="en-GB"/>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5482861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Gwefannau </a:t>
            </a:r>
            <a:br>
              <a:rPr lang="cy-GB"/>
            </a:br>
            <a:r>
              <a:rPr lang="en-GB"/>
              <a:t>Websites</a:t>
            </a:r>
          </a:p>
        </p:txBody>
      </p:sp>
      <p:sp>
        <p:nvSpPr>
          <p:cNvPr id="3" name="Content Placeholder 2"/>
          <p:cNvSpPr>
            <a:spLocks noGrp="1"/>
          </p:cNvSpPr>
          <p:nvPr>
            <p:ph sz="half" idx="1"/>
          </p:nvPr>
        </p:nvSpPr>
        <p:spPr/>
        <p:txBody>
          <a:bodyPr>
            <a:normAutofit fontScale="85000" lnSpcReduction="20000"/>
          </a:bodyPr>
          <a:lstStyle/>
          <a:p>
            <a:r>
              <a:rPr lang="cy-GB"/>
              <a:t>Yn y testun</a:t>
            </a:r>
          </a:p>
          <a:p>
            <a:r>
              <a:rPr lang="cy-GB"/>
              <a:t>Astudiodd Piaget epistemoleg genetig, sef astudiaeth o ddatblygiad gwybodaeth (Boeree, 2006).</a:t>
            </a:r>
            <a:r>
              <a:rPr lang="en-GB"/>
              <a:t>  </a:t>
            </a:r>
          </a:p>
          <a:p>
            <a:endParaRPr lang="en-GB"/>
          </a:p>
          <a:p>
            <a:r>
              <a:rPr lang="cy-GB"/>
              <a:t>Yn y rhestr gyfeiriadau</a:t>
            </a:r>
          </a:p>
          <a:p>
            <a:r>
              <a:rPr lang="cy-GB" err="1"/>
              <a:t>Boeree</a:t>
            </a:r>
            <a:r>
              <a:rPr lang="cy-GB"/>
              <a:t>, C. G. (2006) </a:t>
            </a:r>
            <a:r>
              <a:rPr lang="en-GB"/>
              <a:t>Personality Theories. Jean Piaget</a:t>
            </a:r>
            <a:r>
              <a:rPr lang="cy-GB"/>
              <a:t> 1896-1980.  Ar gael yn </a:t>
            </a:r>
            <a:r>
              <a:rPr lang="cy-GB">
                <a:hlinkClick r:id="rId3"/>
              </a:rPr>
              <a:t>http://webspace.ship.edu/cgboer/piaget.html</a:t>
            </a:r>
            <a:r>
              <a:rPr lang="cy-GB"/>
              <a:t> (Darllenwyd: 18 Tachwedd 2008).</a:t>
            </a:r>
            <a:endParaRPr lang="en-GB"/>
          </a:p>
          <a:p>
            <a:endParaRPr lang="en-GB"/>
          </a:p>
          <a:p>
            <a:endParaRPr lang="en-GB"/>
          </a:p>
        </p:txBody>
      </p:sp>
      <p:sp>
        <p:nvSpPr>
          <p:cNvPr id="4" name="Content Placeholder 3"/>
          <p:cNvSpPr>
            <a:spLocks noGrp="1"/>
          </p:cNvSpPr>
          <p:nvPr>
            <p:ph sz="half" idx="2"/>
          </p:nvPr>
        </p:nvSpPr>
        <p:spPr/>
        <p:txBody>
          <a:bodyPr>
            <a:normAutofit fontScale="85000" lnSpcReduction="20000"/>
          </a:bodyPr>
          <a:lstStyle/>
          <a:p>
            <a:r>
              <a:rPr lang="en-GB"/>
              <a:t>In text</a:t>
            </a:r>
          </a:p>
          <a:p>
            <a:pPr lvl="1"/>
            <a:r>
              <a:rPr lang="en-GB" sz="2000"/>
              <a:t>Piaget studied genetic epistemology, which is the study of the development of knowledge (</a:t>
            </a:r>
            <a:r>
              <a:rPr lang="en-GB" sz="2000" err="1"/>
              <a:t>Boeree</a:t>
            </a:r>
            <a:r>
              <a:rPr lang="en-GB" sz="2000"/>
              <a:t>, 2006).  </a:t>
            </a:r>
          </a:p>
          <a:p>
            <a:endParaRPr lang="en-GB"/>
          </a:p>
          <a:p>
            <a:r>
              <a:rPr lang="en-GB"/>
              <a:t>In the reference list</a:t>
            </a:r>
          </a:p>
          <a:p>
            <a:pPr lvl="1"/>
            <a:r>
              <a:rPr lang="en-GB" sz="2000" err="1"/>
              <a:t>Boeree</a:t>
            </a:r>
            <a:r>
              <a:rPr lang="en-GB" sz="2000"/>
              <a:t>, C.G. (2006) Personality Theories. Jean Piaget 1896-1980. Available at </a:t>
            </a:r>
            <a:r>
              <a:rPr lang="en-GB" sz="2000">
                <a:hlinkClick r:id="rId3"/>
              </a:rPr>
              <a:t>http://webspace.ship.edu/cgboer/piaget.html</a:t>
            </a:r>
            <a:r>
              <a:rPr lang="en-GB" sz="2000"/>
              <a:t>(Accessed: 18 November 2008).</a:t>
            </a:r>
          </a:p>
          <a:p>
            <a:endParaRPr lang="en-GB"/>
          </a:p>
        </p:txBody>
      </p:sp>
    </p:spTree>
    <p:extLst>
      <p:ext uri="{BB962C8B-B14F-4D97-AF65-F5344CB8AC3E}">
        <p14:creationId xmlns:p14="http://schemas.microsoft.com/office/powerpoint/2010/main" val="12404289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Dim awdur ar wefan </a:t>
            </a:r>
            <a:br>
              <a:rPr lang="en-GB"/>
            </a:br>
            <a:r>
              <a:rPr lang="en-GB"/>
              <a:t>No author on website</a:t>
            </a:r>
          </a:p>
        </p:txBody>
      </p:sp>
      <p:sp>
        <p:nvSpPr>
          <p:cNvPr id="5" name="Content Placeholder 4"/>
          <p:cNvSpPr>
            <a:spLocks noGrp="1"/>
          </p:cNvSpPr>
          <p:nvPr>
            <p:ph sz="half" idx="1"/>
          </p:nvPr>
        </p:nvSpPr>
        <p:spPr/>
        <p:txBody>
          <a:bodyPr>
            <a:normAutofit fontScale="92500" lnSpcReduction="20000"/>
          </a:bodyPr>
          <a:lstStyle/>
          <a:p>
            <a:r>
              <a:rPr lang="cy-GB"/>
              <a:t>Yn y testun</a:t>
            </a:r>
          </a:p>
          <a:p>
            <a:r>
              <a:rPr lang="cy-GB"/>
              <a:t>Cysylltwyd tomatos â chynnydd mewn ffrwythlondeb (NHS, 2008).</a:t>
            </a:r>
          </a:p>
          <a:p>
            <a:endParaRPr lang="cy-GB"/>
          </a:p>
          <a:p>
            <a:r>
              <a:rPr lang="cy-GB"/>
              <a:t>Yn y rhestr gyfeiriadau</a:t>
            </a:r>
          </a:p>
          <a:p>
            <a:r>
              <a:rPr lang="cy-GB"/>
              <a:t>NHS (2008) </a:t>
            </a:r>
            <a:r>
              <a:rPr lang="en-GB"/>
              <a:t>Tomatoes and Fertility. </a:t>
            </a:r>
            <a:r>
              <a:rPr lang="cy-GB">
                <a:hlinkClick r:id="rId3"/>
              </a:rPr>
              <a:t>http://www.nhs.uk/news/2008/11November/Pages/Tomatoesandfertility.aspx</a:t>
            </a:r>
            <a:r>
              <a:rPr lang="cy-GB"/>
              <a:t> (Darllenwyd: 18 Tachwedd 2008).</a:t>
            </a:r>
            <a:endParaRPr lang="en-GB"/>
          </a:p>
          <a:p>
            <a:endParaRPr lang="en-GB"/>
          </a:p>
          <a:p>
            <a:endParaRPr lang="en-GB"/>
          </a:p>
        </p:txBody>
      </p:sp>
      <p:sp>
        <p:nvSpPr>
          <p:cNvPr id="6" name="Content Placeholder 5"/>
          <p:cNvSpPr>
            <a:spLocks noGrp="1"/>
          </p:cNvSpPr>
          <p:nvPr>
            <p:ph sz="half" idx="2"/>
          </p:nvPr>
        </p:nvSpPr>
        <p:spPr/>
        <p:txBody>
          <a:bodyPr>
            <a:normAutofit fontScale="92500" lnSpcReduction="20000"/>
          </a:bodyPr>
          <a:lstStyle/>
          <a:p>
            <a:r>
              <a:rPr lang="en-GB"/>
              <a:t>In text</a:t>
            </a:r>
          </a:p>
          <a:p>
            <a:pPr lvl="1"/>
            <a:r>
              <a:rPr lang="en-GB"/>
              <a:t>Tomatoes have been linked to increases in fertility (NHS, 2008).</a:t>
            </a:r>
          </a:p>
          <a:p>
            <a:endParaRPr lang="en-GB"/>
          </a:p>
          <a:p>
            <a:r>
              <a:rPr lang="en-GB"/>
              <a:t>In the reference list</a:t>
            </a:r>
          </a:p>
          <a:p>
            <a:pPr lvl="1"/>
            <a:r>
              <a:rPr lang="en-GB"/>
              <a:t>NHS (2008) Tomatoes and Fertility. </a:t>
            </a:r>
            <a:r>
              <a:rPr lang="en-GB">
                <a:hlinkClick r:id="rId3"/>
              </a:rPr>
              <a:t>http://www.nhs.uk/news/2008/11November/Pages/Tomatoesandfertility.aspx</a:t>
            </a:r>
            <a:r>
              <a:rPr lang="en-GB"/>
              <a:t> (Accessed: 18 November 2008).</a:t>
            </a:r>
          </a:p>
          <a:p>
            <a:endParaRPr lang="en-GB"/>
          </a:p>
        </p:txBody>
      </p:sp>
    </p:spTree>
    <p:extLst>
      <p:ext uri="{BB962C8B-B14F-4D97-AF65-F5344CB8AC3E}">
        <p14:creationId xmlns:p14="http://schemas.microsoft.com/office/powerpoint/2010/main" val="21914805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t>Chwiliwch ar-lein am wefan addas ar gyfer ymchwilio i ddamcaniaethau dysgu.</a:t>
            </a:r>
          </a:p>
          <a:p>
            <a:r>
              <a:rPr lang="cy-GB"/>
              <a:t>Ysgrifennwch gofnod i’r rhestr gyfeiriadau ar gyfer y wefan.</a:t>
            </a:r>
          </a:p>
          <a:p>
            <a:r>
              <a:rPr lang="cy-GB"/>
              <a:t>Canolbwyntiwch ar ddefnyddio cyfeirnodi </a:t>
            </a:r>
            <a:r>
              <a:rPr lang="en-GB"/>
              <a:t>Harvard</a:t>
            </a:r>
            <a:r>
              <a:rPr lang="cy-GB"/>
              <a:t> yn gywir! </a:t>
            </a:r>
          </a:p>
          <a:p>
            <a:endParaRPr lang="en-GB"/>
          </a:p>
        </p:txBody>
      </p:sp>
      <p:sp>
        <p:nvSpPr>
          <p:cNvPr id="6" name="Content Placeholder 5"/>
          <p:cNvSpPr>
            <a:spLocks noGrp="1"/>
          </p:cNvSpPr>
          <p:nvPr>
            <p:ph sz="quarter" idx="2"/>
          </p:nvPr>
        </p:nvSpPr>
        <p:spPr/>
        <p:txBody>
          <a:bodyPr/>
          <a:lstStyle/>
          <a:p>
            <a:r>
              <a:rPr lang="en-GB"/>
              <a:t>Search online for an appropriate website which you could use to research learning theories. </a:t>
            </a:r>
          </a:p>
          <a:p>
            <a:r>
              <a:rPr lang="en-GB"/>
              <a:t>Write a reference list entry for the website. </a:t>
            </a:r>
          </a:p>
          <a:p>
            <a:r>
              <a:rPr lang="en-GB"/>
              <a:t>Focus on using Harvard referencing accurately!</a:t>
            </a:r>
          </a:p>
          <a:p>
            <a:endParaRPr lang="en-GB"/>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324861" y="276424"/>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5993983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Cyhoeddiadau’r Llywodraeth</a:t>
            </a:r>
            <a:br>
              <a:rPr lang="en-GB"/>
            </a:br>
            <a:r>
              <a:rPr lang="en-GB"/>
              <a:t>Government Publications</a:t>
            </a:r>
          </a:p>
        </p:txBody>
      </p:sp>
      <p:sp>
        <p:nvSpPr>
          <p:cNvPr id="5" name="Content Placeholder 4"/>
          <p:cNvSpPr>
            <a:spLocks noGrp="1"/>
          </p:cNvSpPr>
          <p:nvPr>
            <p:ph sz="half" idx="1"/>
          </p:nvPr>
        </p:nvSpPr>
        <p:spPr/>
        <p:txBody>
          <a:bodyPr>
            <a:normAutofit fontScale="92500" lnSpcReduction="20000"/>
          </a:bodyPr>
          <a:lstStyle/>
          <a:p>
            <a:r>
              <a:rPr lang="cy-GB"/>
              <a:t>Yn y testun</a:t>
            </a:r>
          </a:p>
          <a:p>
            <a:r>
              <a:rPr lang="cy-GB"/>
              <a:t>(Adran Plant, Addysg, Dysgu Gydol Oes a Sgiliau, 2008) neu (APADGOS, 2008)...</a:t>
            </a:r>
          </a:p>
          <a:p>
            <a:endParaRPr lang="cy-GB"/>
          </a:p>
          <a:p>
            <a:r>
              <a:rPr lang="cy-GB"/>
              <a:t>Yn y rhestr gyfeiriadau</a:t>
            </a:r>
          </a:p>
          <a:p>
            <a:r>
              <a:rPr lang="cy-GB"/>
              <a:t>Cymru:  Adran Plant,  Addysg, Dysgu Gydol Oes a Sgiliau, (2008) Fframwaith ar gyfer Dysgu Plant 3 i 7 oed yng Nghymru. Caerdydd: Llywodraeth Cynulliad Cymru.</a:t>
            </a:r>
            <a:endParaRPr lang="en-GB"/>
          </a:p>
          <a:p>
            <a:endParaRPr lang="en-GB"/>
          </a:p>
          <a:p>
            <a:endParaRPr lang="en-GB"/>
          </a:p>
        </p:txBody>
      </p:sp>
      <p:sp>
        <p:nvSpPr>
          <p:cNvPr id="6" name="Content Placeholder 5"/>
          <p:cNvSpPr>
            <a:spLocks noGrp="1"/>
          </p:cNvSpPr>
          <p:nvPr>
            <p:ph sz="half" idx="2"/>
          </p:nvPr>
        </p:nvSpPr>
        <p:spPr/>
        <p:txBody>
          <a:bodyPr>
            <a:normAutofit fontScale="92500" lnSpcReduction="20000"/>
          </a:bodyPr>
          <a:lstStyle/>
          <a:p>
            <a:r>
              <a:rPr lang="en-GB"/>
              <a:t>In text</a:t>
            </a:r>
          </a:p>
          <a:p>
            <a:pPr lvl="1"/>
            <a:r>
              <a:rPr lang="en-GB"/>
              <a:t>(Department for Children, Education, Lifelong Learning and Skills, 2008) or (DCELLS, 2008)…</a:t>
            </a:r>
          </a:p>
          <a:p>
            <a:endParaRPr lang="en-GB"/>
          </a:p>
          <a:p>
            <a:r>
              <a:rPr lang="en-GB"/>
              <a:t>In the reference list</a:t>
            </a:r>
          </a:p>
          <a:p>
            <a:pPr lvl="1"/>
            <a:r>
              <a:rPr lang="en-GB"/>
              <a:t>Wales: Department for Children, Education, Lifelong Learning and Skills, (2008) Framework for Children’s Learning for 3 to 7-year-olds in Wales. Cardiff: Welsh Assembly Government.</a:t>
            </a:r>
          </a:p>
          <a:p>
            <a:endParaRPr lang="en-GB"/>
          </a:p>
          <a:p>
            <a:endParaRPr lang="en-GB"/>
          </a:p>
          <a:p>
            <a:endParaRPr lang="en-GB"/>
          </a:p>
        </p:txBody>
      </p:sp>
    </p:spTree>
    <p:extLst>
      <p:ext uri="{BB962C8B-B14F-4D97-AF65-F5344CB8AC3E}">
        <p14:creationId xmlns:p14="http://schemas.microsoft.com/office/powerpoint/2010/main" val="35272031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055" name="Rectangle 2054">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057" name="Picture 2056">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59" name="Straight Connector 2058">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61" name="Straight Connector 2060">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063" name="Rectangle 2062">
            <a:extLst>
              <a:ext uri="{FF2B5EF4-FFF2-40B4-BE49-F238E27FC236}">
                <a16:creationId xmlns:a16="http://schemas.microsoft.com/office/drawing/2014/main" id="{EC17D08F-2133-44A9-B28C-CB29928FA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0CC36881-E309-4C41-8B5B-203AADC1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659301" y="1474969"/>
            <a:ext cx="2823919" cy="1868760"/>
          </a:xfrm>
        </p:spPr>
        <p:txBody>
          <a:bodyPr vert="horz" lIns="91440" tIns="45720" rIns="91440" bIns="0" rtlCol="0" anchor="b">
            <a:normAutofit/>
          </a:bodyPr>
          <a:lstStyle/>
          <a:p>
            <a:r>
              <a:rPr lang="cy-GB" sz="3300"/>
              <a:t>Rhestr gyfeiriadau </a:t>
            </a:r>
            <a:br>
              <a:rPr lang="en-US" sz="3300"/>
            </a:br>
            <a:r>
              <a:rPr lang="en-US" sz="3300"/>
              <a:t>Reference list</a:t>
            </a:r>
          </a:p>
        </p:txBody>
      </p:sp>
      <p:sp>
        <p:nvSpPr>
          <p:cNvPr id="3" name="Content Placeholder 2"/>
          <p:cNvSpPr>
            <a:spLocks noGrp="1"/>
          </p:cNvSpPr>
          <p:nvPr>
            <p:ph type="body" idx="1"/>
          </p:nvPr>
        </p:nvSpPr>
        <p:spPr>
          <a:xfrm>
            <a:off x="659302" y="3531204"/>
            <a:ext cx="2823919" cy="1610643"/>
          </a:xfrm>
        </p:spPr>
        <p:txBody>
          <a:bodyPr vert="horz" lIns="91440" tIns="91440" rIns="91440" bIns="91440" rtlCol="0">
            <a:normAutofit/>
          </a:bodyPr>
          <a:lstStyle/>
          <a:p>
            <a:pPr>
              <a:lnSpc>
                <a:spcPct val="110000"/>
              </a:lnSpc>
            </a:pPr>
            <a:r>
              <a:rPr lang="cy-GB" sz="1200" cap="all"/>
              <a:t>Ar ddiwedd pob darn o waith academaidd, mae angen rhestr gyfeiriadau </a:t>
            </a:r>
          </a:p>
          <a:p>
            <a:pPr>
              <a:lnSpc>
                <a:spcPct val="110000"/>
              </a:lnSpc>
            </a:pPr>
            <a:r>
              <a:rPr lang="en-US" sz="1200" cap="all"/>
              <a:t>At the end of each piece of academic work, a reference list is required</a:t>
            </a:r>
          </a:p>
          <a:p>
            <a:pPr>
              <a:lnSpc>
                <a:spcPct val="110000"/>
              </a:lnSpc>
            </a:pPr>
            <a:endParaRPr lang="en-US" sz="1200" cap="all"/>
          </a:p>
        </p:txBody>
      </p:sp>
      <p:cxnSp>
        <p:nvCxnSpPr>
          <p:cNvPr id="2067" name="Straight Connector 2066">
            <a:extLst>
              <a:ext uri="{FF2B5EF4-FFF2-40B4-BE49-F238E27FC236}">
                <a16:creationId xmlns:a16="http://schemas.microsoft.com/office/drawing/2014/main" id="{84F2C6A8-7D46-49EA-860B-0F0B02084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069" name="Group 2068">
            <a:extLst>
              <a:ext uri="{FF2B5EF4-FFF2-40B4-BE49-F238E27FC236}">
                <a16:creationId xmlns:a16="http://schemas.microsoft.com/office/drawing/2014/main" id="{AED92372-F778-4E96-9E90-4E63BAF3CA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2070" name="Rectangle 2069">
              <a:extLst>
                <a:ext uri="{FF2B5EF4-FFF2-40B4-BE49-F238E27FC236}">
                  <a16:creationId xmlns:a16="http://schemas.microsoft.com/office/drawing/2014/main" id="{EB4EC089-8B60-43F4-9BF5-1F0B0E398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71" name="Rectangle 2070">
              <a:extLst>
                <a:ext uri="{FF2B5EF4-FFF2-40B4-BE49-F238E27FC236}">
                  <a16:creationId xmlns:a16="http://schemas.microsoft.com/office/drawing/2014/main" id="{1C0BAC91-1725-4E5A-92CE-F5A2EB066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0" name="Picture 2" descr="C:\Users\l.roberts\AppData\Local\Microsoft\Windows\Temporary Internet Files\Content.IE5\FX8L93BW\MP900387778[1].jpg"/>
          <p:cNvPicPr>
            <a:picLocks noChangeAspect="1" noChangeArrowheads="1"/>
          </p:cNvPicPr>
          <p:nvPr/>
        </p:nvPicPr>
        <p:blipFill rotWithShape="1">
          <a:blip r:embed="rId3">
            <a:extLst>
              <a:ext uri="{28A0092B-C50C-407E-A947-70E740481C1C}">
                <a14:useLocalDpi xmlns:a14="http://schemas.microsoft.com/office/drawing/2010/main" val="0"/>
              </a:ext>
            </a:extLst>
          </a:blip>
          <a:srcRect t="7252" r="-2" b="6382"/>
          <a:stretch/>
        </p:blipFill>
        <p:spPr bwMode="auto">
          <a:xfrm rot="21600000">
            <a:off x="4618374" y="1116345"/>
            <a:ext cx="6282919" cy="3866172"/>
          </a:xfrm>
          <a:prstGeom prst="rect">
            <a:avLst/>
          </a:prstGeom>
          <a:noFill/>
          <a:extLst>
            <a:ext uri="{909E8E84-426E-40DD-AFC4-6F175D3DCCD1}">
              <a14:hiddenFill xmlns:a14="http://schemas.microsoft.com/office/drawing/2010/main">
                <a:solidFill>
                  <a:srgbClr val="FFFFFF"/>
                </a:solidFill>
              </a14:hiddenFill>
            </a:ext>
          </a:extLst>
        </p:spPr>
      </p:pic>
      <p:pic>
        <p:nvPicPr>
          <p:cNvPr id="2073" name="Picture 2072">
            <a:extLst>
              <a:ext uri="{FF2B5EF4-FFF2-40B4-BE49-F238E27FC236}">
                <a16:creationId xmlns:a16="http://schemas.microsoft.com/office/drawing/2014/main" id="{4B61EBEC-D0CA-456C-98A6-EDA1AC9FB0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75" name="Straight Connector 2074">
            <a:extLst>
              <a:ext uri="{FF2B5EF4-FFF2-40B4-BE49-F238E27FC236}">
                <a16:creationId xmlns:a16="http://schemas.microsoft.com/office/drawing/2014/main" id="{718A71EB-D327-4458-85FB-26336B2BA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88437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Rhestr gyfeiriadau </a:t>
            </a:r>
            <a:br>
              <a:rPr lang="cy-GB" altLang="cy-GB"/>
            </a:br>
            <a:r>
              <a:rPr lang="en-GB" altLang="cy-GB"/>
              <a:t>Reference list</a:t>
            </a:r>
            <a:endParaRPr lang="en-GB"/>
          </a:p>
        </p:txBody>
      </p:sp>
      <p:sp>
        <p:nvSpPr>
          <p:cNvPr id="3" name="Content Placeholder 4"/>
          <p:cNvSpPr>
            <a:spLocks noGrp="1"/>
          </p:cNvSpPr>
          <p:nvPr>
            <p:ph sz="half" idx="1"/>
          </p:nvPr>
        </p:nvSpPr>
        <p:spPr/>
        <p:txBody>
          <a:bodyPr>
            <a:normAutofit/>
          </a:bodyPr>
          <a:lstStyle/>
          <a:p>
            <a:r>
              <a:rPr lang="cy-GB"/>
              <a:t>I’w chyflwyno gyda phob aseiniad</a:t>
            </a:r>
          </a:p>
          <a:p>
            <a:r>
              <a:rPr lang="cy-GB"/>
              <a:t>Pob ffynhonnell sydd wedi'i chynnwys yn eich aseiniad</a:t>
            </a:r>
          </a:p>
          <a:p>
            <a:r>
              <a:rPr lang="cy-GB"/>
              <a:t>Ni ddylid rhifo ffynonellau</a:t>
            </a:r>
          </a:p>
          <a:p>
            <a:r>
              <a:rPr lang="cy-GB"/>
              <a:t>Peidiwch â defnyddio pwyntiau bwled</a:t>
            </a:r>
          </a:p>
          <a:p>
            <a:r>
              <a:rPr lang="cy-GB"/>
              <a:t>Dilynwch y canllawiau sydd yn llawlyfr cyfeirnodi </a:t>
            </a:r>
            <a:r>
              <a:rPr lang="en-GB"/>
              <a:t>Harvard</a:t>
            </a:r>
            <a:r>
              <a:rPr lang="cy-GB"/>
              <a:t> (Moodle)</a:t>
            </a:r>
          </a:p>
        </p:txBody>
      </p:sp>
      <p:sp>
        <p:nvSpPr>
          <p:cNvPr id="4" name="Content Placeholder 5"/>
          <p:cNvSpPr>
            <a:spLocks noGrp="1"/>
          </p:cNvSpPr>
          <p:nvPr>
            <p:ph sz="half" idx="2"/>
          </p:nvPr>
        </p:nvSpPr>
        <p:spPr/>
        <p:txBody>
          <a:bodyPr vert="horz" lIns="91440" tIns="45720" rIns="91440" bIns="45720" rtlCol="0" anchor="t">
            <a:normAutofit/>
          </a:bodyPr>
          <a:lstStyle/>
          <a:p>
            <a:r>
              <a:rPr lang="en-US"/>
              <a:t>To be submitted with every assignment</a:t>
            </a:r>
          </a:p>
          <a:p>
            <a:r>
              <a:rPr lang="en-US"/>
              <a:t>All sources included within your assignment</a:t>
            </a:r>
          </a:p>
          <a:p>
            <a:r>
              <a:rPr lang="en-US"/>
              <a:t>Sources should not be numbered</a:t>
            </a:r>
          </a:p>
          <a:p>
            <a:r>
              <a:rPr lang="en-US"/>
              <a:t>Do not use bullet points</a:t>
            </a:r>
          </a:p>
          <a:p>
            <a:r>
              <a:rPr lang="en-US"/>
              <a:t>Follow guidance in Harvard referencing handbook (Moodle)</a:t>
            </a:r>
            <a:endParaRPr lang="en-GB"/>
          </a:p>
        </p:txBody>
      </p:sp>
      <p:pic>
        <p:nvPicPr>
          <p:cNvPr id="8" name="Picture 2" descr="C:\Users\TERRY\AppData\Local\Microsoft\Windows\INetCache\IE\KWYYDASA\check-list[1].png">
            <a:extLst>
              <a:ext uri="{FF2B5EF4-FFF2-40B4-BE49-F238E27FC236}">
                <a16:creationId xmlns:a16="http://schemas.microsoft.com/office/drawing/2014/main" id="{D73A9E84-216B-B41E-7FC3-55067988D716}"/>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41391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Rhestrau CYFEIRIADAU   </a:t>
            </a:r>
            <a:br>
              <a:rPr lang="en-GB"/>
            </a:br>
            <a:r>
              <a:rPr lang="en-GB"/>
              <a:t>Reference Lists</a:t>
            </a:r>
          </a:p>
        </p:txBody>
      </p:sp>
      <p:sp>
        <p:nvSpPr>
          <p:cNvPr id="5" name="Content Placeholder 4"/>
          <p:cNvSpPr>
            <a:spLocks noGrp="1"/>
          </p:cNvSpPr>
          <p:nvPr>
            <p:ph sz="half" idx="1"/>
          </p:nvPr>
        </p:nvSpPr>
        <p:spPr/>
        <p:txBody>
          <a:bodyPr>
            <a:normAutofit fontScale="77500" lnSpcReduction="20000"/>
          </a:bodyPr>
          <a:lstStyle/>
          <a:p>
            <a:r>
              <a:rPr lang="cy-GB"/>
              <a:t>Yn nhrefn yr wyddor</a:t>
            </a:r>
          </a:p>
          <a:p>
            <a:r>
              <a:rPr lang="cy-GB"/>
              <a:t>Cyfenw’r awdur yn gyntaf</a:t>
            </a:r>
          </a:p>
          <a:p>
            <a:r>
              <a:rPr lang="cy-GB"/>
              <a:t>Cysondeb</a:t>
            </a:r>
          </a:p>
          <a:p>
            <a:r>
              <a:rPr lang="cy-GB"/>
              <a:t>Trefn</a:t>
            </a:r>
          </a:p>
          <a:p>
            <a:r>
              <a:rPr lang="cy-GB"/>
              <a:t>Pob atalnod yn ei le</a:t>
            </a:r>
          </a:p>
          <a:p>
            <a:r>
              <a:rPr lang="en-GB"/>
              <a:t>Harvard</a:t>
            </a:r>
          </a:p>
          <a:p>
            <a:r>
              <a:rPr lang="cy-GB"/>
              <a:t>Cofiwch nodi pob awdur</a:t>
            </a:r>
          </a:p>
          <a:p>
            <a:r>
              <a:rPr lang="cy-GB"/>
              <a:t>Llyfryddiaeth – deunydd a ddarllenwyd ond heb ei ddefnyddio - Yr un fformat â rhestr gyfeiriadau</a:t>
            </a:r>
          </a:p>
        </p:txBody>
      </p:sp>
      <p:sp>
        <p:nvSpPr>
          <p:cNvPr id="6" name="Content Placeholder 5"/>
          <p:cNvSpPr>
            <a:spLocks noGrp="1"/>
          </p:cNvSpPr>
          <p:nvPr>
            <p:ph sz="half" idx="2"/>
          </p:nvPr>
        </p:nvSpPr>
        <p:spPr/>
        <p:txBody>
          <a:bodyPr>
            <a:normAutofit fontScale="77500" lnSpcReduction="20000"/>
          </a:bodyPr>
          <a:lstStyle/>
          <a:p>
            <a:r>
              <a:rPr lang="en-GB"/>
              <a:t>Alphabetical order</a:t>
            </a:r>
          </a:p>
          <a:p>
            <a:r>
              <a:rPr lang="en-GB"/>
              <a:t>Surname of first author</a:t>
            </a:r>
          </a:p>
          <a:p>
            <a:r>
              <a:rPr lang="en-GB"/>
              <a:t>Consistency</a:t>
            </a:r>
          </a:p>
          <a:p>
            <a:r>
              <a:rPr lang="en-GB"/>
              <a:t>Order</a:t>
            </a:r>
          </a:p>
          <a:p>
            <a:r>
              <a:rPr lang="en-GB"/>
              <a:t>Punctuation</a:t>
            </a:r>
          </a:p>
          <a:p>
            <a:r>
              <a:rPr lang="en-GB"/>
              <a:t>Harvard</a:t>
            </a:r>
          </a:p>
          <a:p>
            <a:r>
              <a:rPr lang="en-GB"/>
              <a:t>Remember to note each author</a:t>
            </a:r>
          </a:p>
          <a:p>
            <a:r>
              <a:rPr lang="en-GB"/>
              <a:t>Bibliography – material read but not used - Same format as reference list</a:t>
            </a:r>
          </a:p>
        </p:txBody>
      </p:sp>
      <p:pic>
        <p:nvPicPr>
          <p:cNvPr id="11" name="Picture 2" descr="C:\Users\TERRY\AppData\Local\Microsoft\Windows\INetCache\IE\KWYYDASA\check-list[1].png">
            <a:extLst>
              <a:ext uri="{FF2B5EF4-FFF2-40B4-BE49-F238E27FC236}">
                <a16:creationId xmlns:a16="http://schemas.microsoft.com/office/drawing/2014/main" id="{1A9CC127-1F25-6CD6-B79E-4D0A9AC9266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070608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Rhestr GYFEIRIADAU</a:t>
            </a:r>
            <a:br>
              <a:rPr lang="cy-GB" altLang="cy-GB"/>
            </a:br>
            <a:r>
              <a:rPr lang="en-GB" altLang="cy-GB"/>
              <a:t>Reference list</a:t>
            </a:r>
            <a:endParaRPr lang="en-GB"/>
          </a:p>
        </p:txBody>
      </p:sp>
      <p:sp>
        <p:nvSpPr>
          <p:cNvPr id="3" name="Content Placeholder 4"/>
          <p:cNvSpPr>
            <a:spLocks noGrp="1"/>
          </p:cNvSpPr>
          <p:nvPr>
            <p:ph sz="half" idx="1"/>
          </p:nvPr>
        </p:nvSpPr>
        <p:spPr/>
        <p:txBody>
          <a:bodyPr vert="horz" lIns="91440" tIns="45720" rIns="91440" bIns="45720" rtlCol="0" anchor="t">
            <a:normAutofit/>
          </a:bodyPr>
          <a:lstStyle/>
          <a:p>
            <a:r>
              <a:rPr lang="cy-GB"/>
              <a:t>Ffynonellau gan yr un awdur:</a:t>
            </a:r>
          </a:p>
          <a:p>
            <a:pPr lvl="1"/>
            <a:r>
              <a:rPr lang="cy-GB"/>
              <a:t>Ffynhonnell gyntaf (</a:t>
            </a:r>
            <a:r>
              <a:rPr lang="cy-GB" err="1"/>
              <a:t>LlCC</a:t>
            </a:r>
            <a:r>
              <a:rPr lang="cy-GB"/>
              <a:t>, 2018)</a:t>
            </a:r>
          </a:p>
          <a:p>
            <a:pPr lvl="1"/>
            <a:r>
              <a:rPr lang="cy-GB"/>
              <a:t>Ail ffynhonnell (</a:t>
            </a:r>
            <a:r>
              <a:rPr lang="cy-GB" err="1"/>
              <a:t>LlCC</a:t>
            </a:r>
            <a:r>
              <a:rPr lang="cy-GB"/>
              <a:t>, 2018a)</a:t>
            </a:r>
          </a:p>
          <a:p>
            <a:pPr lvl="1"/>
            <a:r>
              <a:rPr lang="cy-GB"/>
              <a:t>Trydedd ffynhonnell (</a:t>
            </a:r>
            <a:r>
              <a:rPr lang="cy-GB" err="1"/>
              <a:t>LlCC</a:t>
            </a:r>
            <a:r>
              <a:rPr lang="cy-GB"/>
              <a:t>, 2018b)…</a:t>
            </a:r>
          </a:p>
          <a:p>
            <a:r>
              <a:rPr lang="cy-GB"/>
              <a:t>Peidiwch â chynnwys deunydd a ddarllenwyd ond sydd heb ei ddefnyddio yn eich aseiniad</a:t>
            </a:r>
          </a:p>
        </p:txBody>
      </p:sp>
      <p:sp>
        <p:nvSpPr>
          <p:cNvPr id="4" name="Content Placeholder 5"/>
          <p:cNvSpPr>
            <a:spLocks noGrp="1"/>
          </p:cNvSpPr>
          <p:nvPr>
            <p:ph sz="half" idx="2"/>
          </p:nvPr>
        </p:nvSpPr>
        <p:spPr/>
        <p:txBody>
          <a:bodyPr vert="horz" lIns="91440" tIns="45720" rIns="91440" bIns="45720" rtlCol="0" anchor="t">
            <a:normAutofit/>
          </a:bodyPr>
          <a:lstStyle/>
          <a:p>
            <a:r>
              <a:rPr lang="en-GB"/>
              <a:t>Sources by same author:</a:t>
            </a:r>
          </a:p>
          <a:p>
            <a:pPr lvl="1"/>
            <a:r>
              <a:rPr lang="en-GB"/>
              <a:t>First source (WAG, 2018)</a:t>
            </a:r>
          </a:p>
          <a:p>
            <a:pPr lvl="1"/>
            <a:r>
              <a:rPr lang="en-GB"/>
              <a:t>Second source (WAG, 2018a)</a:t>
            </a:r>
          </a:p>
          <a:p>
            <a:pPr lvl="1"/>
            <a:r>
              <a:rPr lang="en-GB"/>
              <a:t>Third source (WAG, 2018b)…</a:t>
            </a:r>
          </a:p>
          <a:p>
            <a:r>
              <a:rPr lang="en-GB"/>
              <a:t>Do not include material read but not used in your assignment</a:t>
            </a:r>
          </a:p>
        </p:txBody>
      </p:sp>
      <p:pic>
        <p:nvPicPr>
          <p:cNvPr id="11" name="Picture 2" descr="C:\Users\TERRY\AppData\Local\Microsoft\Windows\INetCache\IE\KWYYDASA\check-list[1].png">
            <a:extLst>
              <a:ext uri="{FF2B5EF4-FFF2-40B4-BE49-F238E27FC236}">
                <a16:creationId xmlns:a16="http://schemas.microsoft.com/office/drawing/2014/main" id="{03276AF4-D799-4B74-046B-613DF4503FE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058182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Enghraifft </a:t>
            </a:r>
            <a:br>
              <a:rPr lang="cy-GB"/>
            </a:br>
            <a:r>
              <a:rPr lang="en-GB"/>
              <a:t>Example</a:t>
            </a:r>
            <a:endParaRPr lang="cy-GB"/>
          </a:p>
        </p:txBody>
      </p:sp>
      <p:sp>
        <p:nvSpPr>
          <p:cNvPr id="6" name="Content Placeholder 5"/>
          <p:cNvSpPr>
            <a:spLocks noGrp="1"/>
          </p:cNvSpPr>
          <p:nvPr>
            <p:ph idx="1"/>
          </p:nvPr>
        </p:nvSpPr>
        <p:spPr/>
        <p:txBody>
          <a:bodyPr/>
          <a:lstStyle/>
          <a:p>
            <a:r>
              <a:rPr lang="en-GB"/>
              <a:t>Ainsworth, S. (2018) </a:t>
            </a:r>
            <a:r>
              <a:rPr lang="en-GB" i="1"/>
              <a:t>Reflections on a primary school</a:t>
            </a:r>
            <a:r>
              <a:rPr lang="en-GB"/>
              <a:t>, Carmarthen: Good Books </a:t>
            </a:r>
          </a:p>
          <a:p>
            <a:r>
              <a:rPr lang="en-GB"/>
              <a:t>Baggott, A. (2017) </a:t>
            </a:r>
            <a:r>
              <a:rPr lang="cy-GB" i="1"/>
              <a:t>Pwysigrwydd adfyfyrio mewn addysg uwch</a:t>
            </a:r>
            <a:r>
              <a:rPr lang="cy-GB"/>
              <a:t>, Caerfyrddin: Llyfrau Diddorol</a:t>
            </a:r>
          </a:p>
          <a:p>
            <a:r>
              <a:rPr lang="en-GB"/>
              <a:t>Roberts, L. (2020) </a:t>
            </a:r>
            <a:r>
              <a:rPr lang="en-GB" i="1"/>
              <a:t>Bilingualism – what next?</a:t>
            </a:r>
            <a:r>
              <a:rPr lang="en-GB"/>
              <a:t> Carmarthen: Enjoyment Publishing</a:t>
            </a:r>
          </a:p>
          <a:p>
            <a:endParaRPr lang="cy-GB"/>
          </a:p>
        </p:txBody>
      </p:sp>
      <p:pic>
        <p:nvPicPr>
          <p:cNvPr id="4" name="Picture 2" descr="C:\Users\TERRY\AppData\Local\Microsoft\Windows\INetCache\IE\KWYYDASA\check-list[1].png">
            <a:extLst>
              <a:ext uri="{FF2B5EF4-FFF2-40B4-BE49-F238E27FC236}">
                <a16:creationId xmlns:a16="http://schemas.microsoft.com/office/drawing/2014/main" id="{99901829-D5CE-B404-D7AF-05C497EF6F11}"/>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720922" flipH="1">
            <a:off x="9529185" y="426662"/>
            <a:ext cx="1389382" cy="14555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831098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cy-GB"/>
              <a:t>TASG</a:t>
            </a:r>
            <a:br>
              <a:rPr lang="cy-GB"/>
            </a:br>
            <a:r>
              <a:rPr lang="en-GB"/>
              <a:t>Task</a:t>
            </a:r>
          </a:p>
        </p:txBody>
      </p:sp>
      <p:sp>
        <p:nvSpPr>
          <p:cNvPr id="8" name="Content Placeholder 7">
            <a:extLst>
              <a:ext uri="{FF2B5EF4-FFF2-40B4-BE49-F238E27FC236}">
                <a16:creationId xmlns:a16="http://schemas.microsoft.com/office/drawing/2014/main" id="{574FFFAA-B412-80B5-C2A3-BBFFE991FC70}"/>
              </a:ext>
            </a:extLst>
          </p:cNvPr>
          <p:cNvSpPr>
            <a:spLocks noGrp="1"/>
          </p:cNvSpPr>
          <p:nvPr>
            <p:ph sz="half" idx="1"/>
          </p:nvPr>
        </p:nvSpPr>
        <p:spPr/>
        <p:txBody>
          <a:bodyPr>
            <a:normAutofit/>
          </a:bodyPr>
          <a:lstStyle/>
          <a:p>
            <a:r>
              <a:rPr lang="cy-GB"/>
              <a:t>Gan ddefnyddio </a:t>
            </a:r>
          </a:p>
          <a:p>
            <a:pPr lvl="1"/>
            <a:r>
              <a:rPr lang="cy-GB"/>
              <a:t>y llyfrau a fenthycoch o’r llyfrgell </a:t>
            </a:r>
          </a:p>
          <a:p>
            <a:pPr lvl="1"/>
            <a:r>
              <a:rPr lang="cy-GB"/>
              <a:t>yr erthyglau cyfnodolion rydym wedi eu defnyddio yn yr enghreifftiau </a:t>
            </a:r>
          </a:p>
          <a:p>
            <a:pPr lvl="1"/>
            <a:r>
              <a:rPr lang="cy-GB"/>
              <a:t>Gwefan y damcaniaethau dysgu o’r dasg flaenorol </a:t>
            </a:r>
          </a:p>
          <a:p>
            <a:r>
              <a:rPr lang="cy-GB"/>
              <a:t>Lluniwch restr gyfeiriadau gywir gan ddefnyddio </a:t>
            </a:r>
            <a:r>
              <a:rPr lang="en-GB"/>
              <a:t>Harvard </a:t>
            </a:r>
            <a:r>
              <a:rPr lang="cy-GB"/>
              <a:t>yn</a:t>
            </a:r>
            <a:r>
              <a:rPr lang="en-GB"/>
              <a:t> MS Word. </a:t>
            </a:r>
          </a:p>
          <a:p>
            <a:endParaRPr lang="en-GB"/>
          </a:p>
        </p:txBody>
      </p:sp>
      <p:sp>
        <p:nvSpPr>
          <p:cNvPr id="9" name="Content Placeholder 8">
            <a:extLst>
              <a:ext uri="{FF2B5EF4-FFF2-40B4-BE49-F238E27FC236}">
                <a16:creationId xmlns:a16="http://schemas.microsoft.com/office/drawing/2014/main" id="{CFE27EBA-026C-6E91-D491-5B36968A472D}"/>
              </a:ext>
            </a:extLst>
          </p:cNvPr>
          <p:cNvSpPr>
            <a:spLocks noGrp="1"/>
          </p:cNvSpPr>
          <p:nvPr>
            <p:ph sz="half" idx="2"/>
          </p:nvPr>
        </p:nvSpPr>
        <p:spPr/>
        <p:txBody>
          <a:bodyPr>
            <a:normAutofit/>
          </a:bodyPr>
          <a:lstStyle/>
          <a:p>
            <a:r>
              <a:rPr lang="en-GB"/>
              <a:t>Using </a:t>
            </a:r>
          </a:p>
          <a:p>
            <a:pPr lvl="1"/>
            <a:r>
              <a:rPr lang="en-GB"/>
              <a:t>the books you took from the library </a:t>
            </a:r>
          </a:p>
          <a:p>
            <a:pPr lvl="1"/>
            <a:r>
              <a:rPr lang="en-GB"/>
              <a:t>the journal articles we have used in the examples </a:t>
            </a:r>
          </a:p>
          <a:p>
            <a:pPr lvl="1"/>
            <a:r>
              <a:rPr lang="en-GB"/>
              <a:t>The Learning Theories website from the previous task </a:t>
            </a:r>
          </a:p>
          <a:p>
            <a:r>
              <a:rPr lang="en-GB"/>
              <a:t>Create an accurate Harvard reference list in MS Word. </a:t>
            </a:r>
          </a:p>
          <a:p>
            <a:endParaRPr lang="en-GB"/>
          </a:p>
        </p:txBody>
      </p:sp>
      <p:pic>
        <p:nvPicPr>
          <p:cNvPr id="10" name="Picture 2">
            <a:extLst>
              <a:ext uri="{FF2B5EF4-FFF2-40B4-BE49-F238E27FC236}">
                <a16:creationId xmlns:a16="http://schemas.microsoft.com/office/drawing/2014/main" id="{FE9065C1-4E36-3FB5-2537-569EBEFEBBA6}"/>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72919494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4294967295"/>
          </p:nvPr>
        </p:nvSpPr>
        <p:spPr>
          <a:xfrm>
            <a:off x="2587625" y="2016125"/>
            <a:ext cx="9604375" cy="3449638"/>
          </a:xfrm>
        </p:spPr>
        <p:txBody>
          <a:bodyPr/>
          <a:lstStyle/>
          <a:p>
            <a:endParaRPr lang="en-GB"/>
          </a:p>
          <a:p>
            <a:endParaRPr lang="en-GB"/>
          </a:p>
          <a:p>
            <a:endParaRPr lang="en-GB"/>
          </a:p>
        </p:txBody>
      </p:sp>
      <p:pic>
        <p:nvPicPr>
          <p:cNvPr id="8" name="Online Media 7" title="All - Harvard Referencing in Word">
            <a:hlinkClick r:id="" action="ppaction://media"/>
            <a:extLst>
              <a:ext uri="{FF2B5EF4-FFF2-40B4-BE49-F238E27FC236}">
                <a16:creationId xmlns:a16="http://schemas.microsoft.com/office/drawing/2014/main" id="{BB230634-87BD-87BD-F1C3-9E908679A765}"/>
              </a:ext>
            </a:extLst>
          </p:cNvPr>
          <p:cNvPicPr>
            <a:picLocks noRot="1" noChangeAspect="1"/>
          </p:cNvPicPr>
          <p:nvPr>
            <a:videoFile r:link="rId1"/>
          </p:nvPr>
        </p:nvPicPr>
        <p:blipFill>
          <a:blip r:embed="rId3"/>
          <a:stretch>
            <a:fillRect/>
          </a:stretch>
        </p:blipFill>
        <p:spPr>
          <a:xfrm>
            <a:off x="2836081" y="498468"/>
            <a:ext cx="9107462" cy="5145718"/>
          </a:xfrm>
          <a:prstGeom prst="rect">
            <a:avLst/>
          </a:prstGeom>
        </p:spPr>
      </p:pic>
      <p:sp>
        <p:nvSpPr>
          <p:cNvPr id="11" name="Title 2">
            <a:extLst>
              <a:ext uri="{FF2B5EF4-FFF2-40B4-BE49-F238E27FC236}">
                <a16:creationId xmlns:a16="http://schemas.microsoft.com/office/drawing/2014/main" id="{F37A67A9-9CB9-7A31-EE77-9FD31B830E05}"/>
              </a:ext>
            </a:extLst>
          </p:cNvPr>
          <p:cNvSpPr txBox="1">
            <a:spLocks/>
          </p:cNvSpPr>
          <p:nvPr/>
        </p:nvSpPr>
        <p:spPr>
          <a:xfrm>
            <a:off x="100299" y="544823"/>
            <a:ext cx="2957861" cy="1049235"/>
          </a:xfrm>
          <a:prstGeom prst="rect">
            <a:avLst/>
          </a:prstGeom>
        </p:spPr>
        <p:txBody>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a:t>CYFEIRNODI GYDA WORD</a:t>
            </a:r>
          </a:p>
          <a:p>
            <a:endParaRPr lang="en-GB"/>
          </a:p>
          <a:p>
            <a:r>
              <a:rPr lang="en-GB"/>
              <a:t>Referencing with word</a:t>
            </a:r>
          </a:p>
        </p:txBody>
      </p:sp>
    </p:spTree>
    <p:extLst>
      <p:ext uri="{BB962C8B-B14F-4D97-AF65-F5344CB8AC3E}">
        <p14:creationId xmlns:p14="http://schemas.microsoft.com/office/powerpoint/2010/main" val="2732081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CE580D1-F917-4567-AFB4-99AA9B52A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3" name="Picture 12">
            <a:extLst>
              <a:ext uri="{FF2B5EF4-FFF2-40B4-BE49-F238E27FC236}">
                <a16:creationId xmlns:a16="http://schemas.microsoft.com/office/drawing/2014/main" id="{1F5620B8-A2D8-4568-B566-F0453A0D916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5" name="Straight Connector 14">
            <a:extLst>
              <a:ext uri="{FF2B5EF4-FFF2-40B4-BE49-F238E27FC236}">
                <a16:creationId xmlns:a16="http://schemas.microsoft.com/office/drawing/2014/main" id="{1C7D2BA4-4B7A-4596-8BCC-5CF71542389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77F1E1-2B6F-4BB6-899F-67D8764D83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9" name="Rectangle 18">
            <a:extLst>
              <a:ext uri="{FF2B5EF4-FFF2-40B4-BE49-F238E27FC236}">
                <a16:creationId xmlns:a16="http://schemas.microsoft.com/office/drawing/2014/main" id="{ECF9E76A-BE1D-4850-B32D-718810A42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26401C1-9077-49F4-BC8C-F2D7AAEDF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4" name="Title 3">
            <a:extLst>
              <a:ext uri="{FF2B5EF4-FFF2-40B4-BE49-F238E27FC236}">
                <a16:creationId xmlns:a16="http://schemas.microsoft.com/office/drawing/2014/main" id="{9B435A0D-0C2C-E44C-B2BB-FBCDB986AFC1}"/>
              </a:ext>
            </a:extLst>
          </p:cNvPr>
          <p:cNvSpPr>
            <a:spLocks noGrp="1"/>
          </p:cNvSpPr>
          <p:nvPr>
            <p:ph type="title"/>
          </p:nvPr>
        </p:nvSpPr>
        <p:spPr>
          <a:xfrm>
            <a:off x="7221866" y="967167"/>
            <a:ext cx="3514639" cy="2374516"/>
          </a:xfrm>
        </p:spPr>
        <p:txBody>
          <a:bodyPr vert="horz" lIns="91440" tIns="45720" rIns="91440" bIns="0" rtlCol="0" anchor="b">
            <a:normAutofit/>
          </a:bodyPr>
          <a:lstStyle/>
          <a:p>
            <a:r>
              <a:rPr lang="cy-GB" sz="4100"/>
              <a:t>DYFYNIADAU</a:t>
            </a:r>
            <a:r>
              <a:rPr lang="en-US" sz="4100"/>
              <a:t>Quotations</a:t>
            </a:r>
          </a:p>
        </p:txBody>
      </p:sp>
      <p:sp>
        <p:nvSpPr>
          <p:cNvPr id="5" name="Text Placeholder 4">
            <a:extLst>
              <a:ext uri="{FF2B5EF4-FFF2-40B4-BE49-F238E27FC236}">
                <a16:creationId xmlns:a16="http://schemas.microsoft.com/office/drawing/2014/main" id="{FCAADC20-EC9E-A985-8165-C3367E11CA3D}"/>
              </a:ext>
            </a:extLst>
          </p:cNvPr>
          <p:cNvSpPr>
            <a:spLocks noGrp="1"/>
          </p:cNvSpPr>
          <p:nvPr>
            <p:ph type="body" idx="1"/>
          </p:nvPr>
        </p:nvSpPr>
        <p:spPr>
          <a:xfrm>
            <a:off x="7218029" y="3529159"/>
            <a:ext cx="3524107" cy="1606576"/>
          </a:xfrm>
        </p:spPr>
        <p:txBody>
          <a:bodyPr vert="horz" lIns="91440" tIns="91440" rIns="91440" bIns="91440" rtlCol="0">
            <a:normAutofit/>
          </a:bodyPr>
          <a:lstStyle/>
          <a:p>
            <a:endParaRPr lang="en-US" sz="1600" cap="all"/>
          </a:p>
        </p:txBody>
      </p:sp>
      <p:grpSp>
        <p:nvGrpSpPr>
          <p:cNvPr id="23" name="Group 22">
            <a:extLst>
              <a:ext uri="{FF2B5EF4-FFF2-40B4-BE49-F238E27FC236}">
                <a16:creationId xmlns:a16="http://schemas.microsoft.com/office/drawing/2014/main" id="{6F4DCDBC-53A5-4E64-9410-90FAC8F19A6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2237" y="482171"/>
            <a:ext cx="6104331" cy="5149101"/>
            <a:chOff x="7463259" y="583365"/>
            <a:chExt cx="6104330" cy="5181928"/>
          </a:xfrm>
        </p:grpSpPr>
        <p:sp>
          <p:nvSpPr>
            <p:cNvPr id="24" name="Rectangle 23">
              <a:extLst>
                <a:ext uri="{FF2B5EF4-FFF2-40B4-BE49-F238E27FC236}">
                  <a16:creationId xmlns:a16="http://schemas.microsoft.com/office/drawing/2014/main" id="{38AA2233-67A4-4405-A6A0-16532F2AEB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6104330"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78FC11D8-17C9-427C-9008-CD14BB70DF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5471354"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6" name="Picture 2" descr="C:\Users\TERRY\AppData\Local\Microsoft\Windows\INetCache\IE\IQSXOLVE\quotationMarks[1].jpg">
            <a:extLst>
              <a:ext uri="{FF2B5EF4-FFF2-40B4-BE49-F238E27FC236}">
                <a16:creationId xmlns:a16="http://schemas.microsoft.com/office/drawing/2014/main" id="{6EDF6ACA-DBEB-964D-BFC9-77C69F3DBE5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338" r="2057" b="-2"/>
          <a:stretch/>
        </p:blipFill>
        <p:spPr bwMode="auto">
          <a:xfrm>
            <a:off x="1271223" y="1116345"/>
            <a:ext cx="4825148" cy="3866172"/>
          </a:xfrm>
          <a:prstGeom prst="rect">
            <a:avLst/>
          </a:prstGeom>
          <a:noFill/>
          <a:extLst>
            <a:ext uri="{909E8E84-426E-40DD-AFC4-6F175D3DCCD1}">
              <a14:hiddenFill xmlns:a14="http://schemas.microsoft.com/office/drawing/2010/main">
                <a:solidFill>
                  <a:srgbClr val="FFFFFF"/>
                </a:solidFill>
              </a14:hiddenFill>
            </a:ext>
          </a:extLst>
        </p:spPr>
      </p:pic>
      <p:cxnSp>
        <p:nvCxnSpPr>
          <p:cNvPr id="27" name="Straight Connector 26">
            <a:extLst>
              <a:ext uri="{FF2B5EF4-FFF2-40B4-BE49-F238E27FC236}">
                <a16:creationId xmlns:a16="http://schemas.microsoft.com/office/drawing/2014/main" id="{10736E1A-F5DA-490E-93F3-6B41FD17D1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8030" y="3526496"/>
            <a:ext cx="3511548"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29" name="Picture 28">
            <a:extLst>
              <a:ext uri="{FF2B5EF4-FFF2-40B4-BE49-F238E27FC236}">
                <a16:creationId xmlns:a16="http://schemas.microsoft.com/office/drawing/2014/main" id="{F03E1F11-377D-4B2D-857A-B5FC620E14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 name="Straight Connector 30">
            <a:extLst>
              <a:ext uri="{FF2B5EF4-FFF2-40B4-BE49-F238E27FC236}">
                <a16:creationId xmlns:a16="http://schemas.microsoft.com/office/drawing/2014/main" id="{DF0BC6F4-2CDB-4CCF-BDC9-F976C39B889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3772086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Dyfyniadau</a:t>
            </a:r>
            <a:br>
              <a:rPr lang="cy-GB" altLang="cy-GB"/>
            </a:br>
            <a:r>
              <a:rPr lang="en-GB" altLang="cy-GB"/>
              <a:t>Quotations</a:t>
            </a:r>
            <a:endParaRPr lang="en-GB"/>
          </a:p>
        </p:txBody>
      </p:sp>
      <p:sp>
        <p:nvSpPr>
          <p:cNvPr id="3" name="Content Placeholder 4"/>
          <p:cNvSpPr>
            <a:spLocks noGrp="1"/>
          </p:cNvSpPr>
          <p:nvPr>
            <p:ph sz="half" idx="1"/>
          </p:nvPr>
        </p:nvSpPr>
        <p:spPr/>
        <p:txBody>
          <a:bodyPr/>
          <a:lstStyle/>
          <a:p>
            <a:r>
              <a:rPr lang="cy-GB" altLang="cy-GB"/>
              <a:t>‘gair am air’</a:t>
            </a:r>
          </a:p>
          <a:p>
            <a:r>
              <a:rPr lang="cy-GB" altLang="cy-GB"/>
              <a:t>Dim mwy na 2 ddyfyniad ar dudalen</a:t>
            </a:r>
          </a:p>
          <a:p>
            <a:r>
              <a:rPr lang="cy-GB" altLang="cy-GB"/>
              <a:t>Rhaid eu cyfeirnodi</a:t>
            </a:r>
          </a:p>
          <a:p>
            <a:endParaRPr lang="en-GB"/>
          </a:p>
        </p:txBody>
      </p:sp>
      <p:sp>
        <p:nvSpPr>
          <p:cNvPr id="4" name="Content Placeholder 5"/>
          <p:cNvSpPr>
            <a:spLocks noGrp="1"/>
          </p:cNvSpPr>
          <p:nvPr>
            <p:ph sz="half" idx="2"/>
          </p:nvPr>
        </p:nvSpPr>
        <p:spPr/>
        <p:txBody>
          <a:bodyPr/>
          <a:lstStyle/>
          <a:p>
            <a:r>
              <a:rPr lang="en-GB" altLang="cy-GB"/>
              <a:t>‘word for word’</a:t>
            </a:r>
          </a:p>
          <a:p>
            <a:r>
              <a:rPr lang="en-GB" altLang="cy-GB"/>
              <a:t>No more than 2 per page</a:t>
            </a:r>
          </a:p>
          <a:p>
            <a:r>
              <a:rPr lang="en-GB" altLang="cy-GB"/>
              <a:t>Must be referenced</a:t>
            </a:r>
          </a:p>
          <a:p>
            <a:endParaRPr lang="en-GB"/>
          </a:p>
        </p:txBody>
      </p:sp>
      <p:pic>
        <p:nvPicPr>
          <p:cNvPr id="8" name="Picture 2" descr="C:\Users\TERRY\AppData\Local\Microsoft\Windows\INetCache\IE\IQSXOLVE\quotationMarks[1].jpg">
            <a:extLst>
              <a:ext uri="{FF2B5EF4-FFF2-40B4-BE49-F238E27FC236}">
                <a16:creationId xmlns:a16="http://schemas.microsoft.com/office/drawing/2014/main" id="{C7CE4197-F9DE-E565-A10D-071136B2FEF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635130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 </a:t>
            </a:r>
            <a:br>
              <a:rPr lang="cy-GB"/>
            </a:br>
            <a:r>
              <a:rPr lang="en-GB"/>
              <a:t>Quotations</a:t>
            </a:r>
          </a:p>
        </p:txBody>
      </p:sp>
      <p:sp>
        <p:nvSpPr>
          <p:cNvPr id="3" name="Content Placeholder 2"/>
          <p:cNvSpPr>
            <a:spLocks noGrp="1"/>
          </p:cNvSpPr>
          <p:nvPr>
            <p:ph sz="half" idx="1"/>
          </p:nvPr>
        </p:nvSpPr>
        <p:spPr/>
        <p:txBody>
          <a:bodyPr/>
          <a:lstStyle/>
          <a:p>
            <a:r>
              <a:rPr lang="cy-GB" altLang="en-US"/>
              <a:t>Perthnasol i’r pwnc</a:t>
            </a:r>
          </a:p>
          <a:p>
            <a:r>
              <a:rPr lang="cy-GB" altLang="en-US"/>
              <a:t>Eu defnyddio i bwysleisio safbwynt</a:t>
            </a:r>
          </a:p>
          <a:p>
            <a:r>
              <a:rPr lang="cy-GB" altLang="en-US"/>
              <a:t>Ffordd effeithiol o gyflwyno pwnc neu o gloi traethawd</a:t>
            </a:r>
          </a:p>
          <a:p>
            <a:endParaRPr lang="en-GB"/>
          </a:p>
        </p:txBody>
      </p:sp>
      <p:sp>
        <p:nvSpPr>
          <p:cNvPr id="4" name="Content Placeholder 3"/>
          <p:cNvSpPr>
            <a:spLocks noGrp="1"/>
          </p:cNvSpPr>
          <p:nvPr>
            <p:ph sz="half" idx="2"/>
          </p:nvPr>
        </p:nvSpPr>
        <p:spPr/>
        <p:txBody>
          <a:bodyPr/>
          <a:lstStyle/>
          <a:p>
            <a:r>
              <a:rPr lang="en-US" altLang="en-US"/>
              <a:t>Relevant to the subject</a:t>
            </a:r>
          </a:p>
          <a:p>
            <a:r>
              <a:rPr lang="en-US" altLang="en-US"/>
              <a:t>Use to emphasize a point</a:t>
            </a:r>
          </a:p>
          <a:p>
            <a:r>
              <a:rPr lang="en-US" altLang="en-US"/>
              <a:t>An effective way to introduce a subject or to close an essay</a:t>
            </a:r>
          </a:p>
          <a:p>
            <a:endParaRPr lang="en-GB"/>
          </a:p>
        </p:txBody>
      </p:sp>
      <p:pic>
        <p:nvPicPr>
          <p:cNvPr id="8" name="Picture 2" descr="C:\Users\TERRY\AppData\Local\Microsoft\Windows\INetCache\IE\IQSXOLVE\quotationMarks[1].jpg">
            <a:extLst>
              <a:ext uri="{FF2B5EF4-FFF2-40B4-BE49-F238E27FC236}">
                <a16:creationId xmlns:a16="http://schemas.microsoft.com/office/drawing/2014/main" id="{126B4400-5497-E595-C51F-A66D468FAB58}"/>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74252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a:t>
            </a:r>
            <a:r>
              <a:rPr lang="en-GB"/>
              <a:t> </a:t>
            </a:r>
            <a:br>
              <a:rPr lang="en-GB"/>
            </a:br>
            <a:r>
              <a:rPr lang="en-GB"/>
              <a:t>Quotations</a:t>
            </a:r>
          </a:p>
        </p:txBody>
      </p:sp>
      <p:sp>
        <p:nvSpPr>
          <p:cNvPr id="3" name="Content Placeholder 2"/>
          <p:cNvSpPr>
            <a:spLocks noGrp="1"/>
          </p:cNvSpPr>
          <p:nvPr>
            <p:ph sz="half" idx="1"/>
          </p:nvPr>
        </p:nvSpPr>
        <p:spPr/>
        <p:txBody>
          <a:bodyPr/>
          <a:lstStyle/>
          <a:p>
            <a:r>
              <a:rPr lang="cy-GB" altLang="en-US"/>
              <a:t>Ffordd wych o eirio’r pwynt rydych yn ei wneud</a:t>
            </a:r>
          </a:p>
          <a:p>
            <a:r>
              <a:rPr lang="cy-GB" altLang="en-US"/>
              <a:t>Peidiwch â defnyddio gormod</a:t>
            </a:r>
          </a:p>
          <a:p>
            <a:r>
              <a:rPr lang="cy-GB" altLang="en-US"/>
              <a:t>Ni ddylid eu defnyddio am na fedrwch grynhoi geiriau’r awdur</a:t>
            </a:r>
          </a:p>
          <a:p>
            <a:endParaRPr lang="en-GB"/>
          </a:p>
        </p:txBody>
      </p:sp>
      <p:sp>
        <p:nvSpPr>
          <p:cNvPr id="4" name="Content Placeholder 3"/>
          <p:cNvSpPr>
            <a:spLocks noGrp="1"/>
          </p:cNvSpPr>
          <p:nvPr>
            <p:ph sz="half" idx="2"/>
          </p:nvPr>
        </p:nvSpPr>
        <p:spPr/>
        <p:txBody>
          <a:bodyPr/>
          <a:lstStyle/>
          <a:p>
            <a:r>
              <a:rPr lang="en-GB" altLang="en-US"/>
              <a:t>A great way to word the point that you are making</a:t>
            </a:r>
          </a:p>
          <a:p>
            <a:r>
              <a:rPr lang="en-GB" altLang="en-US"/>
              <a:t>Do not use too many</a:t>
            </a:r>
          </a:p>
          <a:p>
            <a:r>
              <a:rPr lang="en-GB" altLang="en-US"/>
              <a:t>They shouldn’t be used because you’re unable to summarise the author’s words</a:t>
            </a:r>
          </a:p>
          <a:p>
            <a:endParaRPr lang="en-GB"/>
          </a:p>
        </p:txBody>
      </p:sp>
      <p:pic>
        <p:nvPicPr>
          <p:cNvPr id="8" name="Picture 2" descr="C:\Users\TERRY\AppData\Local\Microsoft\Windows\INetCache\IE\IQSXOLVE\quotationMarks[1].jpg">
            <a:extLst>
              <a:ext uri="{FF2B5EF4-FFF2-40B4-BE49-F238E27FC236}">
                <a16:creationId xmlns:a16="http://schemas.microsoft.com/office/drawing/2014/main" id="{44E49354-51AC-F54F-45C0-D8EC8AC78EA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58784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 Uniongyrchol </a:t>
            </a:r>
            <a:br>
              <a:rPr lang="en-GB"/>
            </a:br>
            <a:r>
              <a:rPr lang="en-GB"/>
              <a:t>Direct Quotations</a:t>
            </a:r>
          </a:p>
        </p:txBody>
      </p:sp>
      <p:sp>
        <p:nvSpPr>
          <p:cNvPr id="3" name="Content Placeholder 2"/>
          <p:cNvSpPr>
            <a:spLocks noGrp="1"/>
          </p:cNvSpPr>
          <p:nvPr>
            <p:ph sz="half" idx="1"/>
          </p:nvPr>
        </p:nvSpPr>
        <p:spPr/>
        <p:txBody>
          <a:bodyPr/>
          <a:lstStyle/>
          <a:p>
            <a:r>
              <a:rPr lang="cy-GB"/>
              <a:t>Angen iddynt fod yn gywir</a:t>
            </a:r>
          </a:p>
          <a:p>
            <a:r>
              <a:rPr lang="cy-GB"/>
              <a:t>Angen iddynt gael eu cyfeirnodi’n llawn ar ddiwedd yr aseiniad</a:t>
            </a:r>
          </a:p>
          <a:p>
            <a:r>
              <a:rPr lang="cy-GB"/>
              <a:t>Angen iddynt gael eu cyfeirnodi’n gywir yn y testun</a:t>
            </a:r>
          </a:p>
          <a:p>
            <a:endParaRPr lang="en-GB"/>
          </a:p>
        </p:txBody>
      </p:sp>
      <p:sp>
        <p:nvSpPr>
          <p:cNvPr id="4" name="Content Placeholder 3"/>
          <p:cNvSpPr>
            <a:spLocks noGrp="1"/>
          </p:cNvSpPr>
          <p:nvPr>
            <p:ph sz="half" idx="2"/>
          </p:nvPr>
        </p:nvSpPr>
        <p:spPr/>
        <p:txBody>
          <a:bodyPr/>
          <a:lstStyle/>
          <a:p>
            <a:r>
              <a:rPr lang="en-US"/>
              <a:t>They need to be accurate</a:t>
            </a:r>
          </a:p>
          <a:p>
            <a:r>
              <a:rPr lang="en-US"/>
              <a:t>They need to be fully referenced at the end of the assignment</a:t>
            </a:r>
          </a:p>
          <a:p>
            <a:r>
              <a:rPr lang="en-US"/>
              <a:t>They need to be accurately referenced in the text</a:t>
            </a:r>
          </a:p>
          <a:p>
            <a:endParaRPr lang="en-US"/>
          </a:p>
          <a:p>
            <a:endParaRPr lang="en-GB"/>
          </a:p>
        </p:txBody>
      </p:sp>
      <p:pic>
        <p:nvPicPr>
          <p:cNvPr id="8" name="Picture 2" descr="C:\Users\TERRY\AppData\Local\Microsoft\Windows\INetCache\IE\IQSXOLVE\quotationMarks[1].jpg">
            <a:extLst>
              <a:ext uri="{FF2B5EF4-FFF2-40B4-BE49-F238E27FC236}">
                <a16:creationId xmlns:a16="http://schemas.microsoft.com/office/drawing/2014/main" id="{FC392EFF-2E1D-26BF-7E6F-015FD1BCB20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75785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Dyfyniadau Uniongyrchol</a:t>
            </a:r>
            <a:br>
              <a:rPr lang="en-GB"/>
            </a:br>
            <a:r>
              <a:rPr lang="en-GB"/>
              <a:t>Direct Quotations</a:t>
            </a:r>
          </a:p>
        </p:txBody>
      </p:sp>
      <p:sp>
        <p:nvSpPr>
          <p:cNvPr id="3" name="Content Placeholder 2"/>
          <p:cNvSpPr>
            <a:spLocks noGrp="1"/>
          </p:cNvSpPr>
          <p:nvPr>
            <p:ph sz="half" idx="1"/>
          </p:nvPr>
        </p:nvSpPr>
        <p:spPr/>
        <p:txBody>
          <a:bodyPr/>
          <a:lstStyle/>
          <a:p>
            <a:r>
              <a:rPr lang="cy-GB"/>
              <a:t>RHAID eu rhoi mewn dyfynodau  (</a:t>
            </a:r>
            <a:r>
              <a:rPr lang="cy-GB">
                <a:highlight>
                  <a:srgbClr val="FFFF00"/>
                </a:highlight>
              </a:rPr>
              <a:t>os ydynt yn llai na 2 linell o hyd)</a:t>
            </a:r>
          </a:p>
          <a:p>
            <a:endParaRPr lang="cy-GB"/>
          </a:p>
          <a:p>
            <a:r>
              <a:rPr lang="cy-GB"/>
              <a:t>Angen cynnwys rhif y tudalen</a:t>
            </a:r>
          </a:p>
          <a:p>
            <a:endParaRPr lang="cy-GB"/>
          </a:p>
          <a:p>
            <a:r>
              <a:rPr lang="cy-GB"/>
              <a:t>Yn yr iaith wreiddiol</a:t>
            </a:r>
          </a:p>
          <a:p>
            <a:endParaRPr lang="en-GB"/>
          </a:p>
        </p:txBody>
      </p:sp>
      <p:sp>
        <p:nvSpPr>
          <p:cNvPr id="4" name="Content Placeholder 3"/>
          <p:cNvSpPr>
            <a:spLocks noGrp="1"/>
          </p:cNvSpPr>
          <p:nvPr>
            <p:ph sz="half" idx="2"/>
          </p:nvPr>
        </p:nvSpPr>
        <p:spPr/>
        <p:txBody>
          <a:bodyPr/>
          <a:lstStyle/>
          <a:p>
            <a:r>
              <a:rPr lang="en-US"/>
              <a:t>MUST be in quotation marks </a:t>
            </a:r>
            <a:r>
              <a:rPr lang="en-US">
                <a:highlight>
                  <a:srgbClr val="FFFF00"/>
                </a:highlight>
              </a:rPr>
              <a:t>(if less than 2 lines long)</a:t>
            </a:r>
          </a:p>
          <a:p>
            <a:endParaRPr lang="en-US"/>
          </a:p>
          <a:p>
            <a:r>
              <a:rPr lang="en-US"/>
              <a:t>Need to include the page number</a:t>
            </a:r>
          </a:p>
          <a:p>
            <a:endParaRPr lang="en-US"/>
          </a:p>
          <a:p>
            <a:r>
              <a:rPr lang="en-US"/>
              <a:t>In the original language</a:t>
            </a:r>
          </a:p>
          <a:p>
            <a:endParaRPr lang="en-GB"/>
          </a:p>
        </p:txBody>
      </p:sp>
      <p:pic>
        <p:nvPicPr>
          <p:cNvPr id="8" name="Picture 2" descr="C:\Users\TERRY\AppData\Local\Microsoft\Windows\INetCache\IE\IQSXOLVE\quotationMarks[1].jpg">
            <a:extLst>
              <a:ext uri="{FF2B5EF4-FFF2-40B4-BE49-F238E27FC236}">
                <a16:creationId xmlns:a16="http://schemas.microsoft.com/office/drawing/2014/main" id="{A35E0DA6-8F89-F94D-7E31-55E0E5CD9C0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2937081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a:t>E.E.</a:t>
            </a:r>
            <a:br>
              <a:rPr lang="en-GB"/>
            </a:br>
            <a:r>
              <a:rPr lang="en-GB"/>
              <a:t>E.g.</a:t>
            </a:r>
          </a:p>
        </p:txBody>
      </p:sp>
      <p:sp>
        <p:nvSpPr>
          <p:cNvPr id="4" name="Content Placeholder 3"/>
          <p:cNvSpPr>
            <a:spLocks noGrp="1"/>
          </p:cNvSpPr>
          <p:nvPr>
            <p:ph sz="half" idx="1"/>
          </p:nvPr>
        </p:nvSpPr>
        <p:spPr/>
        <p:txBody>
          <a:bodyPr>
            <a:normAutofit fontScale="92500" lnSpcReduction="20000"/>
          </a:bodyPr>
          <a:lstStyle/>
          <a:p>
            <a:r>
              <a:rPr lang="en-US" altLang="en-US"/>
              <a:t>‘You will no doubt be aware that plagiarism is a hot topic of discussion in higher education’ (Neville, 2007, t.27).</a:t>
            </a:r>
          </a:p>
          <a:p>
            <a:endParaRPr lang="en-US" altLang="en-US"/>
          </a:p>
          <a:p>
            <a:r>
              <a:rPr lang="en-US" altLang="en-US"/>
              <a:t>NEU/OR</a:t>
            </a:r>
          </a:p>
          <a:p>
            <a:endParaRPr lang="en-US" altLang="en-US"/>
          </a:p>
          <a:p>
            <a:r>
              <a:rPr lang="en-US" altLang="en-US"/>
              <a:t>Mae Neville (2007, t.27) </a:t>
            </a:r>
            <a:r>
              <a:rPr lang="cy-GB" altLang="en-US"/>
              <a:t>yn credu bod  </a:t>
            </a:r>
            <a:r>
              <a:rPr lang="en-US" altLang="en-US"/>
              <a:t>‘plagiarism is a hot topic of discussion in higher education’.</a:t>
            </a:r>
          </a:p>
          <a:p>
            <a:endParaRPr lang="en-GB"/>
          </a:p>
        </p:txBody>
      </p:sp>
      <p:sp>
        <p:nvSpPr>
          <p:cNvPr id="15" name="Content Placeholder 14">
            <a:extLst>
              <a:ext uri="{FF2B5EF4-FFF2-40B4-BE49-F238E27FC236}">
                <a16:creationId xmlns:a16="http://schemas.microsoft.com/office/drawing/2014/main" id="{74F1AA22-A10C-8B8A-BF2E-ADFB8213D326}"/>
              </a:ext>
            </a:extLst>
          </p:cNvPr>
          <p:cNvSpPr>
            <a:spLocks noGrp="1"/>
          </p:cNvSpPr>
          <p:nvPr>
            <p:ph sz="half" idx="2"/>
          </p:nvPr>
        </p:nvSpPr>
        <p:spPr/>
        <p:txBody>
          <a:bodyPr>
            <a:normAutofit fontScale="92500" lnSpcReduction="20000"/>
          </a:bodyPr>
          <a:lstStyle/>
          <a:p>
            <a:r>
              <a:rPr lang="en-US" altLang="en-US"/>
              <a:t>‘You will no doubt be aware that plagiarism is a hot topic of discussion in higher education’ (Neville, 2007, p.27).</a:t>
            </a:r>
          </a:p>
          <a:p>
            <a:endParaRPr lang="en-US" altLang="en-US"/>
          </a:p>
          <a:p>
            <a:r>
              <a:rPr lang="en-US" altLang="en-US"/>
              <a:t>NEU/OR</a:t>
            </a:r>
          </a:p>
          <a:p>
            <a:endParaRPr lang="en-US" altLang="en-US"/>
          </a:p>
          <a:p>
            <a:r>
              <a:rPr lang="en-US" altLang="en-US"/>
              <a:t>Neville (2007, p.27) believes that ‘plagiarism  is a hot topic of discussion in higher education’.</a:t>
            </a:r>
          </a:p>
          <a:p>
            <a:endParaRPr lang="en-GB"/>
          </a:p>
        </p:txBody>
      </p:sp>
      <p:sp>
        <p:nvSpPr>
          <p:cNvPr id="2" name="Down Arrow 1"/>
          <p:cNvSpPr/>
          <p:nvPr/>
        </p:nvSpPr>
        <p:spPr>
          <a:xfrm rot="2905570">
            <a:off x="8409378" y="3669457"/>
            <a:ext cx="102346" cy="858619"/>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Down Arrow 5"/>
          <p:cNvSpPr/>
          <p:nvPr/>
        </p:nvSpPr>
        <p:spPr>
          <a:xfrm rot="9079242">
            <a:off x="7818031" y="5034780"/>
            <a:ext cx="168519" cy="64124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p:cNvSpPr txBox="1"/>
          <p:nvPr/>
        </p:nvSpPr>
        <p:spPr>
          <a:xfrm>
            <a:off x="8034863" y="5561754"/>
            <a:ext cx="2711893" cy="646331"/>
          </a:xfrm>
          <a:prstGeom prst="rect">
            <a:avLst/>
          </a:prstGeom>
          <a:noFill/>
        </p:spPr>
        <p:txBody>
          <a:bodyPr wrap="square" rtlCol="0">
            <a:spAutoFit/>
          </a:bodyPr>
          <a:lstStyle/>
          <a:p>
            <a:r>
              <a:rPr lang="en-GB">
                <a:solidFill>
                  <a:srgbClr val="0070C0"/>
                </a:solidFill>
              </a:rPr>
              <a:t>Speech mark opened and closed</a:t>
            </a:r>
          </a:p>
        </p:txBody>
      </p:sp>
      <p:sp>
        <p:nvSpPr>
          <p:cNvPr id="11" name="TextBox 10"/>
          <p:cNvSpPr txBox="1"/>
          <p:nvPr/>
        </p:nvSpPr>
        <p:spPr>
          <a:xfrm>
            <a:off x="8034863" y="3202345"/>
            <a:ext cx="1656184" cy="646331"/>
          </a:xfrm>
          <a:prstGeom prst="rect">
            <a:avLst/>
          </a:prstGeom>
          <a:noFill/>
        </p:spPr>
        <p:txBody>
          <a:bodyPr wrap="square" rtlCol="0">
            <a:spAutoFit/>
          </a:bodyPr>
          <a:lstStyle/>
          <a:p>
            <a:r>
              <a:rPr lang="en-GB">
                <a:solidFill>
                  <a:srgbClr val="0070C0"/>
                </a:solidFill>
              </a:rPr>
              <a:t>Surname, Year, Page Number </a:t>
            </a:r>
          </a:p>
        </p:txBody>
      </p:sp>
      <p:sp>
        <p:nvSpPr>
          <p:cNvPr id="12" name="Up Arrow 11"/>
          <p:cNvSpPr/>
          <p:nvPr/>
        </p:nvSpPr>
        <p:spPr>
          <a:xfrm rot="16941641">
            <a:off x="10151447" y="2566732"/>
            <a:ext cx="213952" cy="774439"/>
          </a:xfrm>
          <a:prstGeom prst="upArrow">
            <a:avLst>
              <a:gd name="adj1" fmla="val 4203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p:cNvSpPr txBox="1"/>
          <p:nvPr/>
        </p:nvSpPr>
        <p:spPr>
          <a:xfrm>
            <a:off x="10657840" y="2996951"/>
            <a:ext cx="1284551" cy="646331"/>
          </a:xfrm>
          <a:prstGeom prst="rect">
            <a:avLst/>
          </a:prstGeom>
          <a:noFill/>
        </p:spPr>
        <p:txBody>
          <a:bodyPr wrap="square" rtlCol="0">
            <a:spAutoFit/>
          </a:bodyPr>
          <a:lstStyle/>
          <a:p>
            <a:r>
              <a:rPr lang="en-GB">
                <a:solidFill>
                  <a:srgbClr val="0070C0"/>
                </a:solidFill>
              </a:rPr>
              <a:t>Full stop at end</a:t>
            </a:r>
          </a:p>
        </p:txBody>
      </p:sp>
      <p:sp>
        <p:nvSpPr>
          <p:cNvPr id="16" name="Down Arrow 5">
            <a:extLst>
              <a:ext uri="{FF2B5EF4-FFF2-40B4-BE49-F238E27FC236}">
                <a16:creationId xmlns:a16="http://schemas.microsoft.com/office/drawing/2014/main" id="{B98142DC-100A-11C7-BBBF-076D73D6F5D9}"/>
              </a:ext>
            </a:extLst>
          </p:cNvPr>
          <p:cNvSpPr/>
          <p:nvPr/>
        </p:nvSpPr>
        <p:spPr>
          <a:xfrm rot="13051832">
            <a:off x="1476989" y="2114597"/>
            <a:ext cx="110888" cy="592736"/>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TextBox 16">
            <a:extLst>
              <a:ext uri="{FF2B5EF4-FFF2-40B4-BE49-F238E27FC236}">
                <a16:creationId xmlns:a16="http://schemas.microsoft.com/office/drawing/2014/main" id="{7DC29DFB-B702-09C2-7673-A3A69823B9B8}"/>
              </a:ext>
            </a:extLst>
          </p:cNvPr>
          <p:cNvSpPr txBox="1"/>
          <p:nvPr/>
        </p:nvSpPr>
        <p:spPr>
          <a:xfrm>
            <a:off x="53830" y="2607714"/>
            <a:ext cx="2049759" cy="646331"/>
          </a:xfrm>
          <a:prstGeom prst="rect">
            <a:avLst/>
          </a:prstGeom>
          <a:noFill/>
        </p:spPr>
        <p:txBody>
          <a:bodyPr wrap="square" rtlCol="0">
            <a:spAutoFit/>
          </a:bodyPr>
          <a:lstStyle/>
          <a:p>
            <a:r>
              <a:rPr lang="cy-GB">
                <a:solidFill>
                  <a:srgbClr val="0070C0"/>
                </a:solidFill>
              </a:rPr>
              <a:t>Dyfynodau wedi agor a chau.</a:t>
            </a:r>
          </a:p>
        </p:txBody>
      </p:sp>
      <p:sp>
        <p:nvSpPr>
          <p:cNvPr id="18" name="TextBox 17">
            <a:extLst>
              <a:ext uri="{FF2B5EF4-FFF2-40B4-BE49-F238E27FC236}">
                <a16:creationId xmlns:a16="http://schemas.microsoft.com/office/drawing/2014/main" id="{6F8C1A93-0F29-1D00-F48F-DE210D5399AA}"/>
              </a:ext>
            </a:extLst>
          </p:cNvPr>
          <p:cNvSpPr txBox="1"/>
          <p:nvPr/>
        </p:nvSpPr>
        <p:spPr>
          <a:xfrm>
            <a:off x="3881383" y="3429325"/>
            <a:ext cx="1656184" cy="923330"/>
          </a:xfrm>
          <a:prstGeom prst="rect">
            <a:avLst/>
          </a:prstGeom>
          <a:noFill/>
        </p:spPr>
        <p:txBody>
          <a:bodyPr wrap="square" rtlCol="0">
            <a:spAutoFit/>
          </a:bodyPr>
          <a:lstStyle/>
          <a:p>
            <a:r>
              <a:rPr lang="cy-GB">
                <a:solidFill>
                  <a:srgbClr val="0070C0"/>
                </a:solidFill>
              </a:rPr>
              <a:t>Cyfenw, blwyddyn, rhif tudalen. </a:t>
            </a:r>
          </a:p>
        </p:txBody>
      </p:sp>
      <p:sp>
        <p:nvSpPr>
          <p:cNvPr id="19" name="Up Arrow 11">
            <a:extLst>
              <a:ext uri="{FF2B5EF4-FFF2-40B4-BE49-F238E27FC236}">
                <a16:creationId xmlns:a16="http://schemas.microsoft.com/office/drawing/2014/main" id="{A7150328-43D8-5725-C4FC-8E5206CDFDA4}"/>
              </a:ext>
            </a:extLst>
          </p:cNvPr>
          <p:cNvSpPr/>
          <p:nvPr/>
        </p:nvSpPr>
        <p:spPr>
          <a:xfrm>
            <a:off x="3939014" y="2879180"/>
            <a:ext cx="88111" cy="646330"/>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CDE0BEC8-B4AE-19C2-24D7-14225B64642B}"/>
              </a:ext>
            </a:extLst>
          </p:cNvPr>
          <p:cNvSpPr txBox="1"/>
          <p:nvPr/>
        </p:nvSpPr>
        <p:spPr>
          <a:xfrm>
            <a:off x="4167069" y="5215465"/>
            <a:ext cx="1284551" cy="923330"/>
          </a:xfrm>
          <a:prstGeom prst="rect">
            <a:avLst/>
          </a:prstGeom>
          <a:noFill/>
        </p:spPr>
        <p:txBody>
          <a:bodyPr wrap="square" rtlCol="0">
            <a:spAutoFit/>
          </a:bodyPr>
          <a:lstStyle/>
          <a:p>
            <a:r>
              <a:rPr lang="cy-GB">
                <a:solidFill>
                  <a:srgbClr val="0070C0"/>
                </a:solidFill>
              </a:rPr>
              <a:t>Atalnod llawn ar y diwedd.</a:t>
            </a:r>
          </a:p>
        </p:txBody>
      </p:sp>
      <p:sp>
        <p:nvSpPr>
          <p:cNvPr id="21" name="Down Arrow 5">
            <a:extLst>
              <a:ext uri="{FF2B5EF4-FFF2-40B4-BE49-F238E27FC236}">
                <a16:creationId xmlns:a16="http://schemas.microsoft.com/office/drawing/2014/main" id="{A8A076DC-E70B-2033-3A61-7E11B0D2ABBA}"/>
              </a:ext>
            </a:extLst>
          </p:cNvPr>
          <p:cNvSpPr/>
          <p:nvPr/>
        </p:nvSpPr>
        <p:spPr>
          <a:xfrm rot="6691676">
            <a:off x="3729848" y="4942203"/>
            <a:ext cx="168519" cy="641247"/>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 descr="C:\Users\TERRY\AppData\Local\Microsoft\Windows\INetCache\IE\IQSXOLVE\quotationMarks[1].jpg">
            <a:extLst>
              <a:ext uri="{FF2B5EF4-FFF2-40B4-BE49-F238E27FC236}">
                <a16:creationId xmlns:a16="http://schemas.microsoft.com/office/drawing/2014/main" id="{F14EDA5D-1B0F-3C0B-F22D-E42CAE3202E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35300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1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1"/>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2"/>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par>
                                <p:cTn id="31" presetID="1" presetClass="entr" presetSubtype="0" fill="hold" grpId="0" nodeType="with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6" grpId="0" animBg="1"/>
      <p:bldP spid="8" grpId="0"/>
      <p:bldP spid="11" grpId="0"/>
      <p:bldP spid="12" grpId="0" animBg="1"/>
      <p:bldP spid="13" grpId="0"/>
      <p:bldP spid="16" grpId="0" animBg="1"/>
      <p:bldP spid="17" grpId="0"/>
      <p:bldP spid="18" grpId="0"/>
      <p:bldP spid="19" grpId="0" animBg="1"/>
      <p:bldP spid="20" grpId="0"/>
      <p:bldP spid="21" grpId="0" animBg="1"/>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Beth yw dyfyniad hir</a:t>
            </a:r>
            <a:r>
              <a:rPr lang="en-GB"/>
              <a:t>?</a:t>
            </a:r>
            <a:br>
              <a:rPr lang="en-GB"/>
            </a:br>
            <a:r>
              <a:rPr lang="en-GB"/>
              <a:t>What is a long quotation?</a:t>
            </a:r>
          </a:p>
        </p:txBody>
      </p:sp>
      <p:sp>
        <p:nvSpPr>
          <p:cNvPr id="5" name="Content Placeholder 4"/>
          <p:cNvSpPr>
            <a:spLocks noGrp="1"/>
          </p:cNvSpPr>
          <p:nvPr>
            <p:ph sz="half" idx="1"/>
          </p:nvPr>
        </p:nvSpPr>
        <p:spPr/>
        <p:txBody>
          <a:bodyPr/>
          <a:lstStyle/>
          <a:p>
            <a:r>
              <a:rPr lang="cy-GB"/>
              <a:t>Os ydynt yn fwy na </a:t>
            </a:r>
            <a:r>
              <a:rPr lang="cy-GB">
                <a:highlight>
                  <a:srgbClr val="FFFF00"/>
                </a:highlight>
              </a:rPr>
              <a:t>dwy linell o hyd</a:t>
            </a:r>
            <a:r>
              <a:rPr lang="cy-GB"/>
              <a:t>, dylid mewnoli dyfyniadau, eu hunioni, â bylchiad llinell sengl, heb ddyfynodau</a:t>
            </a:r>
          </a:p>
        </p:txBody>
      </p:sp>
      <p:sp>
        <p:nvSpPr>
          <p:cNvPr id="6" name="Content Placeholder 5"/>
          <p:cNvSpPr>
            <a:spLocks noGrp="1"/>
          </p:cNvSpPr>
          <p:nvPr>
            <p:ph sz="half" idx="2"/>
          </p:nvPr>
        </p:nvSpPr>
        <p:spPr/>
        <p:txBody>
          <a:bodyPr/>
          <a:lstStyle/>
          <a:p>
            <a:r>
              <a:rPr lang="en-GB"/>
              <a:t>If more than </a:t>
            </a:r>
            <a:r>
              <a:rPr lang="en-GB">
                <a:highlight>
                  <a:srgbClr val="FFFF00"/>
                </a:highlight>
              </a:rPr>
              <a:t>two lines long</a:t>
            </a:r>
            <a:r>
              <a:rPr lang="en-GB"/>
              <a:t>, quotations should be indented, justified, single line spacing, with no quotation marks</a:t>
            </a:r>
          </a:p>
        </p:txBody>
      </p:sp>
      <p:pic>
        <p:nvPicPr>
          <p:cNvPr id="9" name="Picture 2" descr="C:\Users\TERRY\AppData\Local\Microsoft\Windows\INetCache\IE\IQSXOLVE\quotationMarks[1].jpg">
            <a:extLst>
              <a:ext uri="{FF2B5EF4-FFF2-40B4-BE49-F238E27FC236}">
                <a16:creationId xmlns:a16="http://schemas.microsoft.com/office/drawing/2014/main" id="{FE3196F9-74B7-9FF0-7764-6DBF5AC67E0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7017925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E.g. </a:t>
            </a:r>
          </a:p>
        </p:txBody>
      </p:sp>
      <p:sp>
        <p:nvSpPr>
          <p:cNvPr id="5" name="Content Placeholder 4"/>
          <p:cNvSpPr>
            <a:spLocks noGrp="1"/>
          </p:cNvSpPr>
          <p:nvPr>
            <p:ph idx="1"/>
          </p:nvPr>
        </p:nvSpPr>
        <p:spPr/>
        <p:txBody>
          <a:bodyPr/>
          <a:lstStyle/>
          <a:p>
            <a:pPr marL="0" indent="0">
              <a:buNone/>
            </a:pPr>
            <a:r>
              <a:rPr lang="en-GB"/>
              <a:t>It does not appear to be case that all young people are rebellious as is often portrayed in the media.  As Miles (2005) states:</a:t>
            </a:r>
          </a:p>
          <a:p>
            <a:pPr marL="0" indent="0">
              <a:buNone/>
            </a:pPr>
            <a:r>
              <a:rPr lang="en-GB"/>
              <a:t> </a:t>
            </a:r>
          </a:p>
          <a:p>
            <a:endParaRPr lang="en-GB"/>
          </a:p>
        </p:txBody>
      </p:sp>
      <p:sp>
        <p:nvSpPr>
          <p:cNvPr id="3" name="Right Arrow 2"/>
          <p:cNvSpPr/>
          <p:nvPr/>
        </p:nvSpPr>
        <p:spPr>
          <a:xfrm>
            <a:off x="1137146" y="3354924"/>
            <a:ext cx="755576" cy="14298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3361572" y="111772"/>
            <a:ext cx="136776"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rot="9806398">
            <a:off x="9145916" y="3684287"/>
            <a:ext cx="83876" cy="1249130"/>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a:off x="6849435" y="4005644"/>
            <a:ext cx="74338"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68236" y="3244334"/>
            <a:ext cx="990364" cy="369332"/>
          </a:xfrm>
          <a:prstGeom prst="rect">
            <a:avLst/>
          </a:prstGeom>
          <a:noFill/>
        </p:spPr>
        <p:txBody>
          <a:bodyPr wrap="square" rtlCol="0">
            <a:spAutoFit/>
          </a:bodyPr>
          <a:lstStyle/>
          <a:p>
            <a:r>
              <a:rPr lang="en-GB" b="1">
                <a:solidFill>
                  <a:srgbClr val="0070C0"/>
                </a:solidFill>
              </a:rPr>
              <a:t>Indent</a:t>
            </a:r>
          </a:p>
        </p:txBody>
      </p:sp>
      <p:sp>
        <p:nvSpPr>
          <p:cNvPr id="10" name="TextBox 9"/>
          <p:cNvSpPr txBox="1"/>
          <p:nvPr/>
        </p:nvSpPr>
        <p:spPr>
          <a:xfrm>
            <a:off x="4636489" y="224772"/>
            <a:ext cx="1368152" cy="646331"/>
          </a:xfrm>
          <a:prstGeom prst="rect">
            <a:avLst/>
          </a:prstGeom>
          <a:noFill/>
        </p:spPr>
        <p:txBody>
          <a:bodyPr wrap="square" rtlCol="0">
            <a:spAutoFit/>
          </a:bodyPr>
          <a:lstStyle/>
          <a:p>
            <a:pPr algn="ctr"/>
            <a:r>
              <a:rPr lang="en-GB" b="1">
                <a:solidFill>
                  <a:srgbClr val="0070C0"/>
                </a:solidFill>
              </a:rPr>
              <a:t>No speech marks</a:t>
            </a:r>
          </a:p>
        </p:txBody>
      </p:sp>
      <p:sp>
        <p:nvSpPr>
          <p:cNvPr id="12" name="TextBox 11"/>
          <p:cNvSpPr txBox="1"/>
          <p:nvPr/>
        </p:nvSpPr>
        <p:spPr>
          <a:xfrm>
            <a:off x="8776084" y="4869740"/>
            <a:ext cx="1832435" cy="646331"/>
          </a:xfrm>
          <a:prstGeom prst="rect">
            <a:avLst/>
          </a:prstGeom>
          <a:noFill/>
        </p:spPr>
        <p:txBody>
          <a:bodyPr wrap="square" rtlCol="0">
            <a:spAutoFit/>
          </a:bodyPr>
          <a:lstStyle/>
          <a:p>
            <a:pPr algn="ctr"/>
            <a:r>
              <a:rPr lang="en-GB" b="1">
                <a:solidFill>
                  <a:srgbClr val="0070C0"/>
                </a:solidFill>
              </a:rPr>
              <a:t>Single Line Spacing</a:t>
            </a:r>
          </a:p>
        </p:txBody>
      </p:sp>
      <p:sp>
        <p:nvSpPr>
          <p:cNvPr id="13" name="TextBox 12"/>
          <p:cNvSpPr txBox="1"/>
          <p:nvPr/>
        </p:nvSpPr>
        <p:spPr>
          <a:xfrm>
            <a:off x="5930696" y="4981992"/>
            <a:ext cx="2069645" cy="646331"/>
          </a:xfrm>
          <a:prstGeom prst="rect">
            <a:avLst/>
          </a:prstGeom>
          <a:noFill/>
        </p:spPr>
        <p:txBody>
          <a:bodyPr wrap="square" rtlCol="0">
            <a:spAutoFit/>
          </a:bodyPr>
          <a:lstStyle/>
          <a:p>
            <a:pPr algn="ctr"/>
            <a:r>
              <a:rPr lang="en-GB" b="1">
                <a:solidFill>
                  <a:srgbClr val="0070C0"/>
                </a:solidFill>
              </a:rPr>
              <a:t>Surname, Year, Page Number. </a:t>
            </a:r>
          </a:p>
        </p:txBody>
      </p:sp>
      <p:sp>
        <p:nvSpPr>
          <p:cNvPr id="15" name="TextBox 14">
            <a:extLst>
              <a:ext uri="{FF2B5EF4-FFF2-40B4-BE49-F238E27FC236}">
                <a16:creationId xmlns:a16="http://schemas.microsoft.com/office/drawing/2014/main" id="{B39EBDC1-6A71-50F6-CE44-B4455A6AE19E}"/>
              </a:ext>
            </a:extLst>
          </p:cNvPr>
          <p:cNvSpPr txBox="1"/>
          <p:nvPr/>
        </p:nvSpPr>
        <p:spPr>
          <a:xfrm>
            <a:off x="1980953" y="2863875"/>
            <a:ext cx="8836228" cy="1477328"/>
          </a:xfrm>
          <a:prstGeom prst="rect">
            <a:avLst/>
          </a:prstGeom>
          <a:noFill/>
        </p:spPr>
        <p:txBody>
          <a:bodyPr wrap="square" rtlCol="0">
            <a:spAutoFit/>
          </a:bodyPr>
          <a:lstStyle/>
          <a:p>
            <a:r>
              <a:rPr lang="en-GB"/>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endParaRPr lang="en-GB"/>
          </a:p>
        </p:txBody>
      </p:sp>
      <p:pic>
        <p:nvPicPr>
          <p:cNvPr id="18" name="Picture 2" descr="C:\Users\TERRY\AppData\Local\Microsoft\Windows\INetCache\IE\IQSXOLVE\quotationMarks[1].jpg">
            <a:extLst>
              <a:ext uri="{FF2B5EF4-FFF2-40B4-BE49-F238E27FC236}">
                <a16:creationId xmlns:a16="http://schemas.microsoft.com/office/drawing/2014/main" id="{C97BA9D0-7F89-C357-E9A5-0CFDAF69A6A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7975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2"/>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a:extLst>
              <a:ext uri="{FF2B5EF4-FFF2-40B4-BE49-F238E27FC236}">
                <a16:creationId xmlns:a16="http://schemas.microsoft.com/office/drawing/2014/main" id="{F2E96716-E479-DD36-E506-7CF135CD407C}"/>
              </a:ext>
            </a:extLst>
          </p:cNvPr>
          <p:cNvSpPr txBox="1"/>
          <p:nvPr/>
        </p:nvSpPr>
        <p:spPr>
          <a:xfrm>
            <a:off x="1980952" y="2863875"/>
            <a:ext cx="8951207" cy="1477328"/>
          </a:xfrm>
          <a:prstGeom prst="rect">
            <a:avLst/>
          </a:prstGeom>
          <a:noFill/>
        </p:spPr>
        <p:txBody>
          <a:bodyPr wrap="square" rtlCol="0">
            <a:spAutoFit/>
          </a:bodyPr>
          <a:lstStyle/>
          <a:p>
            <a:r>
              <a:rPr lang="en-GB"/>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endParaRPr lang="en-GB"/>
          </a:p>
        </p:txBody>
      </p:sp>
      <p:sp>
        <p:nvSpPr>
          <p:cNvPr id="2" name="Title 1"/>
          <p:cNvSpPr>
            <a:spLocks noGrp="1"/>
          </p:cNvSpPr>
          <p:nvPr>
            <p:ph type="title"/>
          </p:nvPr>
        </p:nvSpPr>
        <p:spPr/>
        <p:txBody>
          <a:bodyPr/>
          <a:lstStyle/>
          <a:p>
            <a:r>
              <a:rPr lang="cy-GB"/>
              <a:t>E.e. </a:t>
            </a:r>
          </a:p>
        </p:txBody>
      </p:sp>
      <p:sp>
        <p:nvSpPr>
          <p:cNvPr id="5" name="Content Placeholder 4"/>
          <p:cNvSpPr>
            <a:spLocks noGrp="1"/>
          </p:cNvSpPr>
          <p:nvPr>
            <p:ph idx="1"/>
          </p:nvPr>
        </p:nvSpPr>
        <p:spPr/>
        <p:txBody>
          <a:bodyPr/>
          <a:lstStyle/>
          <a:p>
            <a:pPr marL="0" indent="0">
              <a:buNone/>
            </a:pPr>
            <a:r>
              <a:rPr lang="cy-GB"/>
              <a:t>Nid yw’n ymddangos bod pob person ifanc yn wrthryfelgar fel y portreadir yn aml yn y cyfryngau.</a:t>
            </a:r>
            <a:r>
              <a:rPr lang="en-GB"/>
              <a:t>  </a:t>
            </a:r>
            <a:r>
              <a:rPr lang="cy-GB"/>
              <a:t>Fel y noda Miles (2005):</a:t>
            </a:r>
            <a:endParaRPr lang="en-GB"/>
          </a:p>
          <a:p>
            <a:pPr marL="0" indent="0">
              <a:buNone/>
            </a:pPr>
            <a:r>
              <a:rPr lang="en-GB"/>
              <a:t> </a:t>
            </a:r>
          </a:p>
          <a:p>
            <a:endParaRPr lang="en-GB"/>
          </a:p>
        </p:txBody>
      </p:sp>
      <p:sp>
        <p:nvSpPr>
          <p:cNvPr id="3" name="Right Arrow 2"/>
          <p:cNvSpPr/>
          <p:nvPr/>
        </p:nvSpPr>
        <p:spPr>
          <a:xfrm>
            <a:off x="1338478" y="3706926"/>
            <a:ext cx="642474" cy="15172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Up Arrow 3"/>
          <p:cNvSpPr/>
          <p:nvPr/>
        </p:nvSpPr>
        <p:spPr>
          <a:xfrm rot="13512580">
            <a:off x="3207377" y="148525"/>
            <a:ext cx="144091" cy="3264379"/>
          </a:xfrm>
          <a:prstGeom prst="upArrow">
            <a:avLst>
              <a:gd name="adj1" fmla="val 43922"/>
              <a:gd name="adj2"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Down Arrow 6"/>
          <p:cNvSpPr/>
          <p:nvPr/>
        </p:nvSpPr>
        <p:spPr>
          <a:xfrm rot="9180032">
            <a:off x="9685945" y="3612563"/>
            <a:ext cx="119059" cy="1024121"/>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Up Arrow 7"/>
          <p:cNvSpPr/>
          <p:nvPr/>
        </p:nvSpPr>
        <p:spPr>
          <a:xfrm>
            <a:off x="7170721" y="4099564"/>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5163" y="3556372"/>
            <a:ext cx="1387931" cy="369332"/>
          </a:xfrm>
          <a:prstGeom prst="rect">
            <a:avLst/>
          </a:prstGeom>
          <a:noFill/>
        </p:spPr>
        <p:txBody>
          <a:bodyPr wrap="square" rtlCol="0">
            <a:spAutoFit/>
          </a:bodyPr>
          <a:lstStyle/>
          <a:p>
            <a:r>
              <a:rPr lang="cy-GB" b="1">
                <a:solidFill>
                  <a:srgbClr val="0070C0"/>
                </a:solidFill>
              </a:rPr>
              <a:t>mewnoliad</a:t>
            </a:r>
          </a:p>
        </p:txBody>
      </p:sp>
      <p:sp>
        <p:nvSpPr>
          <p:cNvPr id="10" name="TextBox 9"/>
          <p:cNvSpPr txBox="1"/>
          <p:nvPr/>
        </p:nvSpPr>
        <p:spPr>
          <a:xfrm>
            <a:off x="4488528" y="208164"/>
            <a:ext cx="1512168" cy="646331"/>
          </a:xfrm>
          <a:prstGeom prst="rect">
            <a:avLst/>
          </a:prstGeom>
          <a:noFill/>
        </p:spPr>
        <p:txBody>
          <a:bodyPr wrap="square" rtlCol="0">
            <a:spAutoFit/>
          </a:bodyPr>
          <a:lstStyle/>
          <a:p>
            <a:pPr algn="ctr"/>
            <a:r>
              <a:rPr lang="cy-GB" b="1">
                <a:solidFill>
                  <a:srgbClr val="0070C0"/>
                </a:solidFill>
              </a:rPr>
              <a:t>Dim dyfynodau</a:t>
            </a:r>
          </a:p>
        </p:txBody>
      </p:sp>
      <p:sp>
        <p:nvSpPr>
          <p:cNvPr id="12" name="TextBox 11"/>
          <p:cNvSpPr txBox="1"/>
          <p:nvPr/>
        </p:nvSpPr>
        <p:spPr>
          <a:xfrm>
            <a:off x="9648074" y="4563616"/>
            <a:ext cx="1832435" cy="646331"/>
          </a:xfrm>
          <a:prstGeom prst="rect">
            <a:avLst/>
          </a:prstGeom>
          <a:noFill/>
        </p:spPr>
        <p:txBody>
          <a:bodyPr wrap="square" rtlCol="0">
            <a:spAutoFit/>
          </a:bodyPr>
          <a:lstStyle/>
          <a:p>
            <a:pPr algn="ctr"/>
            <a:r>
              <a:rPr lang="cy-GB" b="1">
                <a:solidFill>
                  <a:srgbClr val="0070C0"/>
                </a:solidFill>
              </a:rPr>
              <a:t>Bylchiad llinell sengl</a:t>
            </a:r>
          </a:p>
        </p:txBody>
      </p:sp>
      <p:sp>
        <p:nvSpPr>
          <p:cNvPr id="13" name="TextBox 12"/>
          <p:cNvSpPr txBox="1"/>
          <p:nvPr/>
        </p:nvSpPr>
        <p:spPr>
          <a:xfrm>
            <a:off x="6158765" y="5131242"/>
            <a:ext cx="2236069" cy="646331"/>
          </a:xfrm>
          <a:prstGeom prst="rect">
            <a:avLst/>
          </a:prstGeom>
          <a:noFill/>
        </p:spPr>
        <p:txBody>
          <a:bodyPr wrap="square" rtlCol="0">
            <a:spAutoFit/>
          </a:bodyPr>
          <a:lstStyle/>
          <a:p>
            <a:pPr algn="ctr"/>
            <a:r>
              <a:rPr lang="cy-GB" b="1">
                <a:solidFill>
                  <a:srgbClr val="0070C0"/>
                </a:solidFill>
              </a:rPr>
              <a:t>Cyfenw, blwyddyn, rhif tudalen.  </a:t>
            </a:r>
          </a:p>
        </p:txBody>
      </p:sp>
      <p:sp>
        <p:nvSpPr>
          <p:cNvPr id="17" name="TextBox 16">
            <a:extLst>
              <a:ext uri="{FF2B5EF4-FFF2-40B4-BE49-F238E27FC236}">
                <a16:creationId xmlns:a16="http://schemas.microsoft.com/office/drawing/2014/main" id="{EC22E9AA-F412-629A-336C-8AB59AAE3FC4}"/>
              </a:ext>
            </a:extLst>
          </p:cNvPr>
          <p:cNvSpPr txBox="1"/>
          <p:nvPr/>
        </p:nvSpPr>
        <p:spPr>
          <a:xfrm>
            <a:off x="547195" y="4961263"/>
            <a:ext cx="2225040" cy="1077218"/>
          </a:xfrm>
          <a:prstGeom prst="rect">
            <a:avLst/>
          </a:prstGeom>
          <a:noFill/>
        </p:spPr>
        <p:txBody>
          <a:bodyPr wrap="square" rtlCol="0">
            <a:spAutoFit/>
          </a:bodyPr>
          <a:lstStyle/>
          <a:p>
            <a:r>
              <a:rPr lang="cy-GB" sz="3200">
                <a:solidFill>
                  <a:srgbClr val="FF0000"/>
                </a:solidFill>
              </a:rPr>
              <a:t>Yn yr iaith wreiddiol</a:t>
            </a:r>
          </a:p>
        </p:txBody>
      </p:sp>
      <p:pic>
        <p:nvPicPr>
          <p:cNvPr id="18" name="Picture 2" descr="C:\Users\TERRY\AppData\Local\Microsoft\Windows\INetCache\IE\IQSXOLVE\quotationMarks[1].jpg">
            <a:extLst>
              <a:ext uri="{FF2B5EF4-FFF2-40B4-BE49-F238E27FC236}">
                <a16:creationId xmlns:a16="http://schemas.microsoft.com/office/drawing/2014/main" id="{750B7A81-E431-2EFD-AC28-93F39596615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5054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3"/>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7" grpId="0" animBg="1"/>
      <p:bldP spid="8" grpId="0" animBg="1"/>
      <p:bldP spid="9" grpId="0"/>
      <p:bldP spid="10" grpId="0"/>
      <p:bldP spid="12" grpId="0"/>
      <p:bldP spid="13" grpId="0"/>
    </p:bld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highlight>
                  <a:srgbClr val="FFFF00"/>
                </a:highlight>
              </a:rPr>
              <a:t>Defnyddiwch y llyfr a ddewisoch ag un awdur a gofyn i’ch partner ddewis tudalen ar hap. </a:t>
            </a:r>
          </a:p>
          <a:p>
            <a:r>
              <a:rPr lang="cy-GB"/>
              <a:t>Dewiswch frawddeg ac ymarferwch integreiddio dyfyniad i mewn i’ch brawddeg.</a:t>
            </a:r>
          </a:p>
          <a:p>
            <a:r>
              <a:rPr lang="cy-GB"/>
              <a:t>Canolbwyntiwch ar ddefnyddio cyfeirnodi </a:t>
            </a:r>
            <a:r>
              <a:rPr lang="cy-GB" noProof="1"/>
              <a:t>Harvard</a:t>
            </a:r>
            <a:r>
              <a:rPr lang="cy-GB"/>
              <a:t> yn gywir.!</a:t>
            </a:r>
          </a:p>
          <a:p>
            <a:endParaRPr lang="en-GB"/>
          </a:p>
        </p:txBody>
      </p:sp>
      <p:sp>
        <p:nvSpPr>
          <p:cNvPr id="6" name="Content Placeholder 5"/>
          <p:cNvSpPr>
            <a:spLocks noGrp="1"/>
          </p:cNvSpPr>
          <p:nvPr>
            <p:ph sz="quarter" idx="2"/>
          </p:nvPr>
        </p:nvSpPr>
        <p:spPr/>
        <p:txBody>
          <a:bodyPr/>
          <a:lstStyle/>
          <a:p>
            <a:r>
              <a:rPr lang="en-GB">
                <a:highlight>
                  <a:srgbClr val="FFFF00"/>
                </a:highlight>
              </a:rPr>
              <a:t>Use the book you chose with a single author and ask your partner to choose a random page. </a:t>
            </a:r>
          </a:p>
          <a:p>
            <a:r>
              <a:rPr lang="en-GB"/>
              <a:t>Choose a sentence and practice integrating a quotation into your sentence.</a:t>
            </a:r>
          </a:p>
          <a:p>
            <a:r>
              <a:rPr lang="en-GB"/>
              <a:t>Focus on using Harvard referencing accurately!</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2" descr="C:\Users\TERRY\AppData\Local\Microsoft\Windows\INetCache\IE\IQSXOLVE\quotationMarks[1].jpg">
            <a:extLst>
              <a:ext uri="{FF2B5EF4-FFF2-40B4-BE49-F238E27FC236}">
                <a16:creationId xmlns:a16="http://schemas.microsoft.com/office/drawing/2014/main" id="{6D5150F0-9D9C-46AF-2B62-ECA28A439E5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62862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a:t>TASG</a:t>
            </a:r>
            <a:br>
              <a:rPr lang="en-GB"/>
            </a:br>
            <a:r>
              <a:rPr lang="en-GB"/>
              <a:t>TASK </a:t>
            </a:r>
          </a:p>
        </p:txBody>
      </p:sp>
      <p:sp>
        <p:nvSpPr>
          <p:cNvPr id="5" name="Content Placeholder 4"/>
          <p:cNvSpPr>
            <a:spLocks noGrp="1"/>
          </p:cNvSpPr>
          <p:nvPr>
            <p:ph sz="quarter" idx="1"/>
          </p:nvPr>
        </p:nvSpPr>
        <p:spPr/>
        <p:txBody>
          <a:bodyPr/>
          <a:lstStyle/>
          <a:p>
            <a:r>
              <a:rPr lang="cy-GB"/>
              <a:t>Dewiswch lyfr a gofynnwch i’ch partner ddewis tudalen ar hap. </a:t>
            </a:r>
          </a:p>
          <a:p>
            <a:r>
              <a:rPr lang="cy-GB"/>
              <a:t>Dewiswch DDYFYNIAD HIR ac ymarferwch integreiddio dyfyniad hir i mewn i’ch brawddeg.</a:t>
            </a:r>
          </a:p>
          <a:p>
            <a:r>
              <a:rPr lang="cy-GB"/>
              <a:t>Canolbwyntiwch ar ddefnyddio cyfeirnodi </a:t>
            </a:r>
            <a:r>
              <a:rPr lang="en-GB"/>
              <a:t>Harvard</a:t>
            </a:r>
            <a:r>
              <a:rPr lang="cy-GB"/>
              <a:t> yn gywir!</a:t>
            </a:r>
          </a:p>
          <a:p>
            <a:endParaRPr lang="en-GB"/>
          </a:p>
        </p:txBody>
      </p:sp>
      <p:sp>
        <p:nvSpPr>
          <p:cNvPr id="6" name="Content Placeholder 5"/>
          <p:cNvSpPr>
            <a:spLocks noGrp="1"/>
          </p:cNvSpPr>
          <p:nvPr>
            <p:ph sz="quarter" idx="2"/>
          </p:nvPr>
        </p:nvSpPr>
        <p:spPr/>
        <p:txBody>
          <a:bodyPr/>
          <a:lstStyle/>
          <a:p>
            <a:r>
              <a:rPr lang="en-GB"/>
              <a:t>Choose any book and ask your partner to choose a random page. </a:t>
            </a:r>
          </a:p>
          <a:p>
            <a:r>
              <a:rPr lang="en-GB"/>
              <a:t>This time choose a LONG QUOTATION  and practice integrating a quotation into your sentence. </a:t>
            </a:r>
          </a:p>
          <a:p>
            <a:r>
              <a:rPr lang="en-GB"/>
              <a:t>Focus on using Harvard referencing accurately!</a:t>
            </a:r>
          </a:p>
        </p:txBody>
      </p:sp>
      <p:pic>
        <p:nvPicPr>
          <p:cNvPr id="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99601" y="260647"/>
            <a:ext cx="1201737" cy="1195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2" name="Picture 2" descr="C:\Users\TERRY\AppData\Local\Microsoft\Windows\INetCache\IE\IQSXOLVE\quotationMarks[1].jpg">
            <a:extLst>
              <a:ext uri="{FF2B5EF4-FFF2-40B4-BE49-F238E27FC236}">
                <a16:creationId xmlns:a16="http://schemas.microsoft.com/office/drawing/2014/main" id="{68422FD0-B545-37B7-112E-EB46A64E851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540240" y="275750"/>
            <a:ext cx="1695340" cy="1272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62795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3079" name="Rectangle 3078">
            <a:extLst>
              <a:ext uri="{FF2B5EF4-FFF2-40B4-BE49-F238E27FC236}">
                <a16:creationId xmlns:a16="http://schemas.microsoft.com/office/drawing/2014/main" id="{EEA869E1-F851-4A52-92F5-77E592B76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081" name="Picture 3080">
            <a:extLst>
              <a:ext uri="{FF2B5EF4-FFF2-40B4-BE49-F238E27FC236}">
                <a16:creationId xmlns:a16="http://schemas.microsoft.com/office/drawing/2014/main" id="{B083AD55-8296-44BD-8E14-DD2DDBC351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83" name="Straight Connector 3082">
            <a:extLst>
              <a:ext uri="{FF2B5EF4-FFF2-40B4-BE49-F238E27FC236}">
                <a16:creationId xmlns:a16="http://schemas.microsoft.com/office/drawing/2014/main" id="{2BF46B26-15FC-4C5A-94FA-AE9ED64B5C2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085" name="Straight Connector 3084">
            <a:extLst>
              <a:ext uri="{FF2B5EF4-FFF2-40B4-BE49-F238E27FC236}">
                <a16:creationId xmlns:a16="http://schemas.microsoft.com/office/drawing/2014/main" id="{912F6065-5345-44BD-B66E-5487CCD7A9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087" name="Rectangle 3086">
            <a:extLst>
              <a:ext uri="{FF2B5EF4-FFF2-40B4-BE49-F238E27FC236}">
                <a16:creationId xmlns:a16="http://schemas.microsoft.com/office/drawing/2014/main" id="{5916C8F8-7575-4E79-A405-1439EE16D7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865B8119-8973-4505-9B5E-E9B7960CBC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p:cNvSpPr>
            <a:spLocks noGrp="1"/>
          </p:cNvSpPr>
          <p:nvPr>
            <p:ph type="title"/>
          </p:nvPr>
        </p:nvSpPr>
        <p:spPr>
          <a:xfrm>
            <a:off x="1444467" y="802298"/>
            <a:ext cx="5541503" cy="2541431"/>
          </a:xfrm>
        </p:spPr>
        <p:txBody>
          <a:bodyPr vert="horz" lIns="91440" tIns="45720" rIns="91440" bIns="0" rtlCol="0" anchor="b">
            <a:normAutofit/>
          </a:bodyPr>
          <a:lstStyle/>
          <a:p>
            <a:r>
              <a:rPr lang="cy-GB" sz="5400"/>
              <a:t>ARALLEIRIO</a:t>
            </a:r>
            <a:r>
              <a:rPr lang="en-US" sz="5400"/>
              <a:t> </a:t>
            </a:r>
            <a:br>
              <a:rPr lang="en-US" sz="5400"/>
            </a:br>
            <a:r>
              <a:rPr lang="en-US" sz="5400"/>
              <a:t>Paraphrasing</a:t>
            </a:r>
          </a:p>
        </p:txBody>
      </p:sp>
      <p:grpSp>
        <p:nvGrpSpPr>
          <p:cNvPr id="3091" name="Group 3090">
            <a:extLst>
              <a:ext uri="{FF2B5EF4-FFF2-40B4-BE49-F238E27FC236}">
                <a16:creationId xmlns:a16="http://schemas.microsoft.com/office/drawing/2014/main" id="{9F5038EC-244D-4840-910E-88BEF3C07D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3897" y="482171"/>
            <a:ext cx="4074533" cy="5149101"/>
            <a:chOff x="7463259" y="583365"/>
            <a:chExt cx="4074533" cy="5181928"/>
          </a:xfrm>
        </p:grpSpPr>
        <p:sp>
          <p:nvSpPr>
            <p:cNvPr id="3092" name="Rectangle 3091">
              <a:extLst>
                <a:ext uri="{FF2B5EF4-FFF2-40B4-BE49-F238E27FC236}">
                  <a16:creationId xmlns:a16="http://schemas.microsoft.com/office/drawing/2014/main" id="{F75A5D7A-A5BB-4C86-A457-E6FE400D4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93" name="Rectangle 3092">
              <a:extLst>
                <a:ext uri="{FF2B5EF4-FFF2-40B4-BE49-F238E27FC236}">
                  <a16:creationId xmlns:a16="http://schemas.microsoft.com/office/drawing/2014/main" id="{E0C181BF-5C7C-4934-BA87-51CC0BB4C9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095" name="Rectangle 3094">
            <a:extLst>
              <a:ext uri="{FF2B5EF4-FFF2-40B4-BE49-F238E27FC236}">
                <a16:creationId xmlns:a16="http://schemas.microsoft.com/office/drawing/2014/main" id="{4F678727-014B-4DD9-B067-B7AFE653D4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0030" y="1116346"/>
            <a:ext cx="1746896"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97" name="Straight Connector 3096">
            <a:extLst>
              <a:ext uri="{FF2B5EF4-FFF2-40B4-BE49-F238E27FC236}">
                <a16:creationId xmlns:a16="http://schemas.microsoft.com/office/drawing/2014/main" id="{4458BF51-C363-4307-A94C-ECA4C65125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42924" y="3526496"/>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4" name="Text Placeholder 3">
            <a:extLst>
              <a:ext uri="{FF2B5EF4-FFF2-40B4-BE49-F238E27FC236}">
                <a16:creationId xmlns:a16="http://schemas.microsoft.com/office/drawing/2014/main" id="{FE2DA066-C34E-4955-78BE-B3929EA83863}"/>
              </a:ext>
            </a:extLst>
          </p:cNvPr>
          <p:cNvSpPr>
            <a:spLocks noGrp="1"/>
          </p:cNvSpPr>
          <p:nvPr>
            <p:ph type="body" idx="1"/>
          </p:nvPr>
        </p:nvSpPr>
        <p:spPr>
          <a:xfrm>
            <a:off x="1444468" y="3531204"/>
            <a:ext cx="5541502" cy="977621"/>
          </a:xfrm>
        </p:spPr>
        <p:txBody>
          <a:bodyPr vert="horz" lIns="91440" tIns="91440" rIns="91440" bIns="91440" rtlCol="0">
            <a:normAutofit/>
          </a:bodyPr>
          <a:lstStyle/>
          <a:p>
            <a:endParaRPr lang="en-US" cap="all"/>
          </a:p>
        </p:txBody>
      </p:sp>
      <p:sp>
        <p:nvSpPr>
          <p:cNvPr id="3099" name="Rectangle 3098">
            <a:extLst>
              <a:ext uri="{FF2B5EF4-FFF2-40B4-BE49-F238E27FC236}">
                <a16:creationId xmlns:a16="http://schemas.microsoft.com/office/drawing/2014/main" id="{5E71037F-BEFE-4E1D-83FB-D2AE12F650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1116346"/>
            <a:ext cx="893992" cy="185078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descr="C:\Users\TERRY\AppData\Local\Microsoft\Windows\INetCache\IE\RCMPPI9Y\14223-illustration-of-a-pencil-pv[1].png"/>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9242022" y="1249236"/>
            <a:ext cx="1582305" cy="1582305"/>
          </a:xfrm>
          <a:prstGeom prst="rect">
            <a:avLst/>
          </a:prstGeom>
          <a:noFill/>
          <a:extLst>
            <a:ext uri="{909E8E84-426E-40DD-AFC4-6F175D3DCCD1}">
              <a14:hiddenFill xmlns:a14="http://schemas.microsoft.com/office/drawing/2010/main">
                <a:solidFill>
                  <a:srgbClr val="FFFFFF"/>
                </a:solidFill>
              </a14:hiddenFill>
            </a:ext>
          </a:extLst>
        </p:spPr>
      </p:pic>
      <p:sp>
        <p:nvSpPr>
          <p:cNvPr id="3101" name="Rectangle 3100">
            <a:extLst>
              <a:ext uri="{FF2B5EF4-FFF2-40B4-BE49-F238E27FC236}">
                <a16:creationId xmlns:a16="http://schemas.microsoft.com/office/drawing/2014/main" id="{BC7C47C0-76C0-4CE9-AB20-529DC1CCE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2094" y="3130664"/>
            <a:ext cx="2794832" cy="1850789"/>
          </a:xfrm>
          <a:prstGeom prst="rect">
            <a:avLst/>
          </a:prstGeom>
          <a:solidFill>
            <a:schemeClr val="bg1"/>
          </a:solidFill>
          <a:ln w="9525">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C:\Users\TERRY\AppData\Local\Microsoft\Windows\INetCache\IE\RCMPPI9Y\books[1].jpg"/>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8538171" y="3213101"/>
            <a:ext cx="1931896" cy="1685621"/>
          </a:xfrm>
          <a:prstGeom prst="rect">
            <a:avLst/>
          </a:prstGeom>
          <a:noFill/>
          <a:extLst>
            <a:ext uri="{909E8E84-426E-40DD-AFC4-6F175D3DCCD1}">
              <a14:hiddenFill xmlns:a14="http://schemas.microsoft.com/office/drawing/2010/main">
                <a:solidFill>
                  <a:srgbClr val="FFFFFF"/>
                </a:solidFill>
              </a14:hiddenFill>
            </a:ext>
          </a:extLst>
        </p:spPr>
      </p:pic>
      <p:pic>
        <p:nvPicPr>
          <p:cNvPr id="3103" name="Picture 3102">
            <a:extLst>
              <a:ext uri="{FF2B5EF4-FFF2-40B4-BE49-F238E27FC236}">
                <a16:creationId xmlns:a16="http://schemas.microsoft.com/office/drawing/2014/main" id="{C01472FD-3551-4137-BA24-9800A5B8C04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105" name="Straight Connector 3104">
            <a:extLst>
              <a:ext uri="{FF2B5EF4-FFF2-40B4-BE49-F238E27FC236}">
                <a16:creationId xmlns:a16="http://schemas.microsoft.com/office/drawing/2014/main" id="{572A2603-1F20-4F11-96D4-28C998DA0B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670950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ltLang="cy-GB"/>
              <a:t>Beth yw ‘aralleirio?’</a:t>
            </a:r>
            <a:br>
              <a:rPr lang="en-GB" altLang="cy-GB"/>
            </a:br>
            <a:r>
              <a:rPr lang="en-GB" altLang="cy-GB"/>
              <a:t>What is ‘paraphrasing?’</a:t>
            </a:r>
            <a:endParaRPr lang="en-GB"/>
          </a:p>
        </p:txBody>
      </p:sp>
      <p:sp>
        <p:nvSpPr>
          <p:cNvPr id="3" name="Content Placeholder 2"/>
          <p:cNvSpPr>
            <a:spLocks noGrp="1"/>
          </p:cNvSpPr>
          <p:nvPr>
            <p:ph sz="half" idx="1"/>
          </p:nvPr>
        </p:nvSpPr>
        <p:spPr/>
        <p:txBody>
          <a:bodyPr/>
          <a:lstStyle/>
          <a:p>
            <a:r>
              <a:rPr lang="cy-GB" altLang="cy-GB"/>
              <a:t>Rhoi syniadau/sylwadau/gwybodaeth pobl eraill yn eich geiriau eich hun.</a:t>
            </a:r>
          </a:p>
          <a:p>
            <a:r>
              <a:rPr lang="cy-GB" altLang="cy-GB"/>
              <a:t>Cadw at yr ystyr gwreiddiol.</a:t>
            </a:r>
          </a:p>
          <a:p>
            <a:r>
              <a:rPr lang="cy-GB" altLang="cy-GB"/>
              <a:t>Cyflwyno gwybodaeth mewn ffordd wahanol.</a:t>
            </a:r>
          </a:p>
          <a:p>
            <a:endParaRPr lang="en-GB"/>
          </a:p>
        </p:txBody>
      </p:sp>
      <p:sp>
        <p:nvSpPr>
          <p:cNvPr id="4" name="Content Placeholder 3"/>
          <p:cNvSpPr>
            <a:spLocks noGrp="1"/>
          </p:cNvSpPr>
          <p:nvPr>
            <p:ph sz="half" idx="2"/>
          </p:nvPr>
        </p:nvSpPr>
        <p:spPr/>
        <p:txBody>
          <a:bodyPr vert="horz" lIns="91440" tIns="45720" rIns="91440" bIns="45720" rtlCol="0" anchor="t">
            <a:normAutofit/>
          </a:bodyPr>
          <a:lstStyle/>
          <a:p>
            <a:r>
              <a:rPr lang="en-GB" altLang="cy-GB"/>
              <a:t>Putting others’ ideas/comments/ information in your  own words.</a:t>
            </a:r>
            <a:endParaRPr lang="en-US"/>
          </a:p>
          <a:p>
            <a:r>
              <a:rPr lang="en-GB" altLang="cy-GB"/>
              <a:t>Keeping to the original meaning.</a:t>
            </a:r>
          </a:p>
          <a:p>
            <a:r>
              <a:rPr lang="en-GB" altLang="cy-GB"/>
              <a:t>Presenting information in a different way.</a:t>
            </a:r>
            <a:endParaRPr lang="cy-GB" altLang="cy-GB"/>
          </a:p>
          <a:p>
            <a:endParaRPr lang="en-GB"/>
          </a:p>
        </p:txBody>
      </p:sp>
    </p:spTree>
    <p:extLst>
      <p:ext uri="{BB962C8B-B14F-4D97-AF65-F5344CB8AC3E}">
        <p14:creationId xmlns:p14="http://schemas.microsoft.com/office/powerpoint/2010/main" val="283423524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lstStyle/>
          <a:p>
            <a:r>
              <a:rPr lang="cy-GB" altLang="cy-GB"/>
              <a:t>Pam aralleirio?</a:t>
            </a:r>
            <a:br>
              <a:rPr lang="en-GB" altLang="cy-GB"/>
            </a:br>
            <a:r>
              <a:rPr lang="en-GB" altLang="cy-GB"/>
              <a:t>Why paraphrase?</a:t>
            </a:r>
            <a:endParaRPr lang="en-GB"/>
          </a:p>
        </p:txBody>
      </p:sp>
      <p:sp>
        <p:nvSpPr>
          <p:cNvPr id="3" name="Content Placeholder 4"/>
          <p:cNvSpPr>
            <a:spLocks noGrp="1"/>
          </p:cNvSpPr>
          <p:nvPr>
            <p:ph sz="half" idx="1"/>
          </p:nvPr>
        </p:nvSpPr>
        <p:spPr/>
        <p:txBody>
          <a:bodyPr/>
          <a:lstStyle/>
          <a:p>
            <a:r>
              <a:rPr lang="cy-GB" altLang="cy-GB"/>
              <a:t>Osgoi llên-ladrad </a:t>
            </a:r>
          </a:p>
          <a:p>
            <a:r>
              <a:rPr lang="cy-GB" altLang="cy-GB"/>
              <a:t>Dangos eich dealltwriaeth</a:t>
            </a:r>
          </a:p>
          <a:p>
            <a:endParaRPr lang="en-GB"/>
          </a:p>
        </p:txBody>
      </p:sp>
      <p:sp>
        <p:nvSpPr>
          <p:cNvPr id="4" name="Content Placeholder 5"/>
          <p:cNvSpPr>
            <a:spLocks noGrp="1"/>
          </p:cNvSpPr>
          <p:nvPr>
            <p:ph sz="half" idx="2"/>
          </p:nvPr>
        </p:nvSpPr>
        <p:spPr/>
        <p:txBody>
          <a:bodyPr/>
          <a:lstStyle/>
          <a:p>
            <a:r>
              <a:rPr lang="en-GB" altLang="cy-GB"/>
              <a:t>To avoid plagiarism</a:t>
            </a:r>
          </a:p>
          <a:p>
            <a:r>
              <a:rPr lang="en-GB" altLang="cy-GB"/>
              <a:t>To show your understanding</a:t>
            </a:r>
            <a:endParaRPr lang="cy-GB" altLang="cy-GB"/>
          </a:p>
          <a:p>
            <a:endParaRPr lang="en-GB"/>
          </a:p>
        </p:txBody>
      </p:sp>
    </p:spTree>
    <p:extLst>
      <p:ext uri="{BB962C8B-B14F-4D97-AF65-F5344CB8AC3E}">
        <p14:creationId xmlns:p14="http://schemas.microsoft.com/office/powerpoint/2010/main" val="49317258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HYGREDEDD academaidd</a:t>
            </a:r>
            <a:br>
              <a:rPr lang="cy-GB"/>
            </a:br>
            <a:r>
              <a:rPr lang="cy-GB"/>
              <a:t>Academic credibility </a:t>
            </a:r>
          </a:p>
        </p:txBody>
      </p:sp>
      <p:sp>
        <p:nvSpPr>
          <p:cNvPr id="5" name="Content Placeholder 4"/>
          <p:cNvSpPr>
            <a:spLocks noGrp="1"/>
          </p:cNvSpPr>
          <p:nvPr>
            <p:ph sz="half" idx="1"/>
          </p:nvPr>
        </p:nvSpPr>
        <p:spPr/>
        <p:txBody>
          <a:bodyPr/>
          <a:lstStyle/>
          <a:p>
            <a:r>
              <a:rPr lang="cy-GB"/>
              <a:t>Fe fyddwch yn cyfeirio at waith awduron eraill lawer yn amlach na dyfynnu eu gwaith yn uniongyrchol.</a:t>
            </a:r>
          </a:p>
          <a:p>
            <a:r>
              <a:rPr lang="cy-GB"/>
              <a:t>Dysgwch wneud hyn yn gywir</a:t>
            </a:r>
          </a:p>
        </p:txBody>
      </p:sp>
      <p:sp>
        <p:nvSpPr>
          <p:cNvPr id="6" name="Content Placeholder 5"/>
          <p:cNvSpPr>
            <a:spLocks noGrp="1"/>
          </p:cNvSpPr>
          <p:nvPr>
            <p:ph sz="half" idx="2"/>
          </p:nvPr>
        </p:nvSpPr>
        <p:spPr/>
        <p:txBody>
          <a:bodyPr/>
          <a:lstStyle/>
          <a:p>
            <a:r>
              <a:rPr lang="en-GB"/>
              <a:t>You will be referring to other authors’ work much more often than directly quoting their work</a:t>
            </a:r>
          </a:p>
          <a:p>
            <a:r>
              <a:rPr lang="en-GB"/>
              <a:t>Learn to do this accurately</a:t>
            </a:r>
            <a:endParaRPr lang="cy-GB"/>
          </a:p>
        </p:txBody>
      </p:sp>
      <p:pic>
        <p:nvPicPr>
          <p:cNvPr id="1028" name="Picture 4" descr="http://stud.carlisle.ac.uk/images/noun/reference.pn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rot="1379466">
            <a:off x="9500553" y="275519"/>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2944824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Cyfeirio at waith awduron eraill</a:t>
            </a:r>
            <a:br>
              <a:rPr lang="en-GB"/>
            </a:br>
            <a:r>
              <a:rPr lang="en-GB"/>
              <a:t>Referring to other authors’ works</a:t>
            </a:r>
          </a:p>
        </p:txBody>
      </p:sp>
      <p:sp>
        <p:nvSpPr>
          <p:cNvPr id="6" name="Content Placeholder 5"/>
          <p:cNvSpPr>
            <a:spLocks noGrp="1"/>
          </p:cNvSpPr>
          <p:nvPr>
            <p:ph sz="half" idx="1"/>
          </p:nvPr>
        </p:nvSpPr>
        <p:spPr/>
        <p:txBody>
          <a:bodyPr>
            <a:normAutofit lnSpcReduction="10000"/>
          </a:bodyPr>
          <a:lstStyle/>
          <a:p>
            <a:r>
              <a:rPr lang="cy-GB" altLang="en-US"/>
              <a:t>Mae llên-ladrad mewn addysg uwch wedi cael ei drafod yn drylwyr </a:t>
            </a:r>
            <a:r>
              <a:rPr lang="en-US" altLang="en-US"/>
              <a:t>(Neville 2007).</a:t>
            </a:r>
          </a:p>
          <a:p>
            <a:endParaRPr lang="en-US" altLang="en-US"/>
          </a:p>
          <a:p>
            <a:r>
              <a:rPr lang="en-US" altLang="en-US"/>
              <a:t>Neu/Or</a:t>
            </a:r>
          </a:p>
          <a:p>
            <a:endParaRPr lang="en-US" altLang="en-US"/>
          </a:p>
          <a:p>
            <a:r>
              <a:rPr lang="cy-GB" altLang="en-US"/>
              <a:t>Yn ôl </a:t>
            </a:r>
            <a:r>
              <a:rPr lang="en-GB" altLang="en-US"/>
              <a:t>Neville</a:t>
            </a:r>
            <a:r>
              <a:rPr lang="cy-GB" altLang="en-US"/>
              <a:t> (2007) mae llên-ladrad mewn addysg uwch wedi cael ei drafod yn drylwyr.</a:t>
            </a:r>
          </a:p>
          <a:p>
            <a:endParaRPr lang="en-GB"/>
          </a:p>
        </p:txBody>
      </p:sp>
      <p:sp>
        <p:nvSpPr>
          <p:cNvPr id="10" name="Content Placeholder 9">
            <a:extLst>
              <a:ext uri="{FF2B5EF4-FFF2-40B4-BE49-F238E27FC236}">
                <a16:creationId xmlns:a16="http://schemas.microsoft.com/office/drawing/2014/main" id="{E8D6100D-16BC-ACFE-4822-94214D734917}"/>
              </a:ext>
            </a:extLst>
          </p:cNvPr>
          <p:cNvSpPr>
            <a:spLocks noGrp="1"/>
          </p:cNvSpPr>
          <p:nvPr>
            <p:ph sz="half" idx="2"/>
          </p:nvPr>
        </p:nvSpPr>
        <p:spPr/>
        <p:txBody>
          <a:bodyPr>
            <a:normAutofit lnSpcReduction="10000"/>
          </a:bodyPr>
          <a:lstStyle/>
          <a:p>
            <a:r>
              <a:rPr lang="en-US" altLang="en-US"/>
              <a:t>Plagiarism in higher education has been debated at length (Neville 2007).</a:t>
            </a:r>
          </a:p>
          <a:p>
            <a:endParaRPr lang="en-US" altLang="en-US"/>
          </a:p>
          <a:p>
            <a:r>
              <a:rPr lang="en-US" altLang="en-US"/>
              <a:t>Neu/Or</a:t>
            </a:r>
          </a:p>
          <a:p>
            <a:endParaRPr lang="en-US" altLang="en-US"/>
          </a:p>
          <a:p>
            <a:r>
              <a:rPr lang="en-US" altLang="en-US"/>
              <a:t>According to Neville (2007) plagiarism in higher education has been debated at length.</a:t>
            </a:r>
          </a:p>
          <a:p>
            <a:endParaRPr lang="en-GB"/>
          </a:p>
        </p:txBody>
      </p:sp>
      <p:sp>
        <p:nvSpPr>
          <p:cNvPr id="8" name="Up Arrow 7">
            <a:extLst>
              <a:ext uri="{FF2B5EF4-FFF2-40B4-BE49-F238E27FC236}">
                <a16:creationId xmlns:a16="http://schemas.microsoft.com/office/drawing/2014/main" id="{6FB5DB2B-0164-F834-EF13-731C5BA1E73E}"/>
              </a:ext>
            </a:extLst>
          </p:cNvPr>
          <p:cNvSpPr/>
          <p:nvPr/>
        </p:nvSpPr>
        <p:spPr>
          <a:xfrm rot="18465903">
            <a:off x="9909711" y="2583592"/>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9CC136B2-61B4-60ED-170F-AF7ADA6EF582}"/>
              </a:ext>
            </a:extLst>
          </p:cNvPr>
          <p:cNvSpPr txBox="1"/>
          <p:nvPr/>
        </p:nvSpPr>
        <p:spPr>
          <a:xfrm>
            <a:off x="10125212" y="3322166"/>
            <a:ext cx="1859280" cy="646331"/>
          </a:xfrm>
          <a:prstGeom prst="rect">
            <a:avLst/>
          </a:prstGeom>
          <a:noFill/>
        </p:spPr>
        <p:txBody>
          <a:bodyPr wrap="square" rtlCol="0">
            <a:spAutoFit/>
          </a:bodyPr>
          <a:lstStyle/>
          <a:p>
            <a:r>
              <a:rPr lang="en-GB">
                <a:solidFill>
                  <a:srgbClr val="0070C0"/>
                </a:solidFill>
              </a:rPr>
              <a:t>Note no page numbers required</a:t>
            </a:r>
          </a:p>
        </p:txBody>
      </p:sp>
      <p:sp>
        <p:nvSpPr>
          <p:cNvPr id="11" name="Up Arrow 7">
            <a:extLst>
              <a:ext uri="{FF2B5EF4-FFF2-40B4-BE49-F238E27FC236}">
                <a16:creationId xmlns:a16="http://schemas.microsoft.com/office/drawing/2014/main" id="{11B83A29-C95C-1738-E0A4-F3D9D88B08B2}"/>
              </a:ext>
            </a:extLst>
          </p:cNvPr>
          <p:cNvSpPr/>
          <p:nvPr/>
        </p:nvSpPr>
        <p:spPr>
          <a:xfrm rot="13913438">
            <a:off x="9699488" y="3536449"/>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05AD807-82C9-08DA-B7F3-5C9E9E85B0FE}"/>
              </a:ext>
            </a:extLst>
          </p:cNvPr>
          <p:cNvSpPr txBox="1"/>
          <p:nvPr/>
        </p:nvSpPr>
        <p:spPr>
          <a:xfrm>
            <a:off x="3504202" y="3105834"/>
            <a:ext cx="2468880" cy="646331"/>
          </a:xfrm>
          <a:prstGeom prst="rect">
            <a:avLst/>
          </a:prstGeom>
          <a:noFill/>
        </p:spPr>
        <p:txBody>
          <a:bodyPr wrap="square" rtlCol="0">
            <a:spAutoFit/>
          </a:bodyPr>
          <a:lstStyle/>
          <a:p>
            <a:r>
              <a:rPr lang="cy-GB">
                <a:solidFill>
                  <a:srgbClr val="0070C0"/>
                </a:solidFill>
              </a:rPr>
              <a:t>Sylwer: nid oes angen rhifau tudalen</a:t>
            </a:r>
          </a:p>
        </p:txBody>
      </p:sp>
      <p:sp>
        <p:nvSpPr>
          <p:cNvPr id="15" name="Up Arrow 7">
            <a:extLst>
              <a:ext uri="{FF2B5EF4-FFF2-40B4-BE49-F238E27FC236}">
                <a16:creationId xmlns:a16="http://schemas.microsoft.com/office/drawing/2014/main" id="{D95E6A4F-88C7-20C8-79BA-7ABCF4F469AA}"/>
              </a:ext>
            </a:extLst>
          </p:cNvPr>
          <p:cNvSpPr/>
          <p:nvPr/>
        </p:nvSpPr>
        <p:spPr>
          <a:xfrm rot="2605186" flipH="1">
            <a:off x="4505722" y="2667590"/>
            <a:ext cx="110914" cy="62174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Up Arrow 7">
            <a:extLst>
              <a:ext uri="{FF2B5EF4-FFF2-40B4-BE49-F238E27FC236}">
                <a16:creationId xmlns:a16="http://schemas.microsoft.com/office/drawing/2014/main" id="{9F084B1E-5D22-204C-DF94-03B4FF01181D}"/>
              </a:ext>
            </a:extLst>
          </p:cNvPr>
          <p:cNvSpPr/>
          <p:nvPr/>
        </p:nvSpPr>
        <p:spPr>
          <a:xfrm rot="13913438">
            <a:off x="3870339" y="3584312"/>
            <a:ext cx="106079" cy="864096"/>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7" name="Picture 4" descr="http://stud.carlisle.ac.uk/images/noun/reference.png">
            <a:extLst>
              <a:ext uri="{FF2B5EF4-FFF2-40B4-BE49-F238E27FC236}">
                <a16:creationId xmlns:a16="http://schemas.microsoft.com/office/drawing/2014/main" id="{3272DF00-1F33-7F5F-39D7-9BA292CC5BC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379466">
            <a:off x="9857305" y="283671"/>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38697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5"/>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16"/>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p:bldP spid="11" grpId="0" animBg="1"/>
      <p:bldP spid="13" grpId="0"/>
      <p:bldP spid="15" grpId="0" animBg="1"/>
      <p:bldP spid="16" grpId="0" animBg="1"/>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How to Paraphrase in 5 Easy Steps | Scribbr 🎓">
            <a:hlinkClick r:id="" action="ppaction://media"/>
            <a:extLst>
              <a:ext uri="{FF2B5EF4-FFF2-40B4-BE49-F238E27FC236}">
                <a16:creationId xmlns:a16="http://schemas.microsoft.com/office/drawing/2014/main" id="{2DA880AF-1236-5244-956E-2EC66B8EC7BA}"/>
              </a:ext>
            </a:extLst>
          </p:cNvPr>
          <p:cNvPicPr>
            <a:picLocks noRot="1" noChangeAspect="1"/>
          </p:cNvPicPr>
          <p:nvPr>
            <a:videoFile r:link="rId1"/>
          </p:nvPr>
        </p:nvPicPr>
        <p:blipFill>
          <a:blip r:embed="rId3"/>
          <a:stretch>
            <a:fillRect/>
          </a:stretch>
        </p:blipFill>
        <p:spPr>
          <a:xfrm>
            <a:off x="937777" y="111760"/>
            <a:ext cx="10519646" cy="5943600"/>
          </a:xfrm>
          <a:prstGeom prst="rect">
            <a:avLst/>
          </a:prstGeom>
        </p:spPr>
      </p:pic>
    </p:spTree>
    <p:extLst>
      <p:ext uri="{BB962C8B-B14F-4D97-AF65-F5344CB8AC3E}">
        <p14:creationId xmlns:p14="http://schemas.microsoft.com/office/powerpoint/2010/main" val="306389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TASG</a:t>
            </a:r>
            <a:br>
              <a:rPr lang="en-GB"/>
            </a:br>
            <a:r>
              <a:rPr lang="en-GB"/>
              <a:t>Task</a:t>
            </a:r>
          </a:p>
        </p:txBody>
      </p:sp>
      <p:sp>
        <p:nvSpPr>
          <p:cNvPr id="5" name="Content Placeholder 4"/>
          <p:cNvSpPr>
            <a:spLocks noGrp="1"/>
          </p:cNvSpPr>
          <p:nvPr>
            <p:ph idx="1"/>
          </p:nvPr>
        </p:nvSpPr>
        <p:spPr/>
        <p:txBody>
          <a:bodyPr>
            <a:normAutofit fontScale="70000" lnSpcReduction="20000"/>
          </a:bodyPr>
          <a:lstStyle/>
          <a:p>
            <a:r>
              <a:rPr lang="cy-GB"/>
              <a:t>Gan ddefnyddio’r dyfyniad hir blaenorol, ysgrifennwch y paragraff yn eich geiriau eich hun, gan sicrhau eich bod yn defnyddio cyfeirnodi </a:t>
            </a:r>
            <a:r>
              <a:rPr lang="en-GB"/>
              <a:t>Harvard</a:t>
            </a:r>
            <a:r>
              <a:rPr lang="cy-GB"/>
              <a:t> cywir.</a:t>
            </a:r>
            <a:endParaRPr lang="cy-GB">
              <a:solidFill>
                <a:srgbClr val="FF0000"/>
              </a:solidFill>
            </a:endParaRPr>
          </a:p>
          <a:p>
            <a:pPr marL="0" indent="0">
              <a:buNone/>
            </a:pPr>
            <a:r>
              <a:rPr lang="cy-GB"/>
              <a:t>Nid yw’n ymddangos bod pob person ifanc yn wrthryfelgar fel y portreadir yn aml yn y cyfryngau.</a:t>
            </a:r>
            <a:r>
              <a:rPr lang="en-GB"/>
              <a:t>  </a:t>
            </a:r>
            <a:r>
              <a:rPr lang="cy-GB"/>
              <a:t>Fel y noda Miles (2005):</a:t>
            </a:r>
            <a:endParaRPr lang="en-GB"/>
          </a:p>
          <a:p>
            <a:pPr marL="714375" indent="0">
              <a:buNone/>
            </a:pPr>
            <a:r>
              <a:rPr lang="en-GB"/>
              <a:t> 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t.1).</a:t>
            </a:r>
          </a:p>
          <a:p>
            <a:pPr marL="0" indent="0">
              <a:buNone/>
            </a:pPr>
            <a:endParaRPr lang="en-GB"/>
          </a:p>
          <a:p>
            <a:r>
              <a:rPr lang="en-GB"/>
              <a:t>Using the long quote from earlier write the paragraph in your own words, ensure you use accurate Harvard referencing.</a:t>
            </a:r>
          </a:p>
          <a:p>
            <a:pPr marL="0" indent="0">
              <a:buNone/>
            </a:pPr>
            <a:r>
              <a:rPr lang="en-GB"/>
              <a:t>It does not appear to be case that all young people are rebellious as is often portrayed in the media.  As Miles (2005) states:</a:t>
            </a:r>
          </a:p>
          <a:p>
            <a:pPr marL="457200" lvl="1" indent="0">
              <a:buNone/>
            </a:pPr>
            <a:r>
              <a:rPr lang="en-GB"/>
              <a:t>Young people are not always rebellious and are not simply on a mission to undermine society or that society as it appears to be represented to them by their parents. Nor is it possible or even desirable to generalise about what it is that constitutes youth, because youth is far more complicated than a single word inevitable implies (Miles, 2005, p.1). </a:t>
            </a:r>
          </a:p>
          <a:p>
            <a:endParaRPr lang="en-GB"/>
          </a:p>
          <a:p>
            <a:endParaRPr lang="en-GB"/>
          </a:p>
        </p:txBody>
      </p:sp>
      <p:pic>
        <p:nvPicPr>
          <p:cNvPr id="8" name="Picture 4" descr="http://stud.carlisle.ac.uk/images/noun/reference.png">
            <a:extLst>
              <a:ext uri="{FF2B5EF4-FFF2-40B4-BE49-F238E27FC236}">
                <a16:creationId xmlns:a16="http://schemas.microsoft.com/office/drawing/2014/main" id="{8AB178E6-7B2E-4F2F-5FBC-74755927A46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379466">
            <a:off x="9854944" y="275520"/>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0882198"/>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TASG</a:t>
            </a:r>
            <a:br>
              <a:rPr lang="en-GB"/>
            </a:br>
            <a:r>
              <a:rPr lang="en-GB"/>
              <a:t>Task</a:t>
            </a:r>
          </a:p>
        </p:txBody>
      </p:sp>
      <p:sp>
        <p:nvSpPr>
          <p:cNvPr id="5" name="Content Placeholder 4"/>
          <p:cNvSpPr>
            <a:spLocks noGrp="1"/>
          </p:cNvSpPr>
          <p:nvPr>
            <p:ph sz="half" idx="1"/>
          </p:nvPr>
        </p:nvSpPr>
        <p:spPr/>
        <p:txBody>
          <a:bodyPr>
            <a:normAutofit/>
          </a:bodyPr>
          <a:lstStyle/>
          <a:p>
            <a:r>
              <a:rPr lang="cy-GB"/>
              <a:t>Gan ddefnyddio’r dyfyniadau a gymeroch o’r llyfrau yn flaenorol, rhowch nhw yn eich geiriau eich hun gan eu haralleirio.</a:t>
            </a:r>
          </a:p>
          <a:p>
            <a:r>
              <a:rPr lang="cy-GB"/>
              <a:t> Gwnewch yn siŵr eich bod yn defnyddio cyfeirnodi </a:t>
            </a:r>
            <a:r>
              <a:rPr lang="cy-GB" noProof="1"/>
              <a:t>Harvard</a:t>
            </a:r>
            <a:r>
              <a:rPr lang="cy-GB"/>
              <a:t> cywir.</a:t>
            </a:r>
          </a:p>
          <a:p>
            <a:endParaRPr lang="en-GB"/>
          </a:p>
        </p:txBody>
      </p:sp>
      <p:sp>
        <p:nvSpPr>
          <p:cNvPr id="9" name="Content Placeholder 8">
            <a:extLst>
              <a:ext uri="{FF2B5EF4-FFF2-40B4-BE49-F238E27FC236}">
                <a16:creationId xmlns:a16="http://schemas.microsoft.com/office/drawing/2014/main" id="{FBA56EA8-C055-6C50-04C3-5EC4C443BC19}"/>
              </a:ext>
            </a:extLst>
          </p:cNvPr>
          <p:cNvSpPr>
            <a:spLocks noGrp="1"/>
          </p:cNvSpPr>
          <p:nvPr>
            <p:ph sz="half" idx="2"/>
          </p:nvPr>
        </p:nvSpPr>
        <p:spPr/>
        <p:txBody>
          <a:bodyPr/>
          <a:lstStyle/>
          <a:p>
            <a:r>
              <a:rPr lang="en-GB"/>
              <a:t>Using the quotes you took from the books earlier paraphrase them into your own words.</a:t>
            </a:r>
          </a:p>
          <a:p>
            <a:r>
              <a:rPr lang="en-GB"/>
              <a:t> Ensure you use accurate Harvard referencing.</a:t>
            </a:r>
          </a:p>
          <a:p>
            <a:endParaRPr lang="en-GB"/>
          </a:p>
        </p:txBody>
      </p:sp>
      <p:pic>
        <p:nvPicPr>
          <p:cNvPr id="8" name="Picture 4" descr="http://stud.carlisle.ac.uk/images/noun/reference.png">
            <a:extLst>
              <a:ext uri="{FF2B5EF4-FFF2-40B4-BE49-F238E27FC236}">
                <a16:creationId xmlns:a16="http://schemas.microsoft.com/office/drawing/2014/main" id="{8AB178E6-7B2E-4F2F-5FBC-74755927A46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rot="1379466">
            <a:off x="9854944" y="275520"/>
            <a:ext cx="1770956" cy="17709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0752684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cy-GB"/>
              <a:t>Mwy o ymarfer</a:t>
            </a:r>
            <a:br>
              <a:rPr lang="cy-GB"/>
            </a:br>
            <a:r>
              <a:rPr lang="cy-GB"/>
              <a:t>Practise makes perfect! </a:t>
            </a:r>
          </a:p>
        </p:txBody>
      </p:sp>
      <p:sp>
        <p:nvSpPr>
          <p:cNvPr id="2" name="Content Placeholder 1"/>
          <p:cNvSpPr>
            <a:spLocks noGrp="1"/>
          </p:cNvSpPr>
          <p:nvPr>
            <p:ph sz="quarter" idx="1"/>
          </p:nvPr>
        </p:nvSpPr>
        <p:spPr/>
        <p:txBody>
          <a:bodyPr>
            <a:normAutofit fontScale="92500" lnSpcReduction="20000"/>
          </a:bodyPr>
          <a:lstStyle/>
          <a:p>
            <a:r>
              <a:rPr lang="cy-GB"/>
              <a:t>Ysgrifennwch frawddegau sy’n cyflwyno dyfyniadau uniongyrchol:</a:t>
            </a:r>
          </a:p>
          <a:p>
            <a:pPr lvl="1"/>
            <a:r>
              <a:rPr lang="cy-GB"/>
              <a:t>…yn awgrymu bod…</a:t>
            </a:r>
          </a:p>
          <a:p>
            <a:pPr lvl="1"/>
            <a:r>
              <a:rPr lang="cy-GB"/>
              <a:t>…yn dadlau bod…</a:t>
            </a:r>
          </a:p>
          <a:p>
            <a:pPr lvl="1"/>
            <a:r>
              <a:rPr lang="cy-GB"/>
              <a:t>Esbonia…. fod</a:t>
            </a:r>
          </a:p>
          <a:p>
            <a:pPr lvl="1"/>
            <a:r>
              <a:rPr lang="cy-GB"/>
              <a:t>Mae X yn dangos inni fod…</a:t>
            </a:r>
          </a:p>
          <a:p>
            <a:pPr lvl="1"/>
            <a:r>
              <a:rPr lang="cy-GB"/>
              <a:t>Fel y noda X…</a:t>
            </a:r>
          </a:p>
          <a:p>
            <a:pPr lvl="1"/>
            <a:r>
              <a:rPr lang="cy-GB"/>
              <a:t>Yn ôl X…</a:t>
            </a:r>
          </a:p>
          <a:p>
            <a:pPr lvl="1"/>
            <a:r>
              <a:rPr lang="cy-GB"/>
              <a:t>Mae X yn nodi bod...</a:t>
            </a:r>
          </a:p>
          <a:p>
            <a:pPr lvl="1"/>
            <a:r>
              <a:rPr lang="cy-GB"/>
              <a:t>Wrth gyfeirio at… mae X yn dweud bod…</a:t>
            </a:r>
          </a:p>
          <a:p>
            <a:endParaRPr lang="en-GB"/>
          </a:p>
        </p:txBody>
      </p:sp>
      <p:sp>
        <p:nvSpPr>
          <p:cNvPr id="3" name="Content Placeholder 2"/>
          <p:cNvSpPr>
            <a:spLocks noGrp="1"/>
          </p:cNvSpPr>
          <p:nvPr>
            <p:ph sz="quarter" idx="2"/>
          </p:nvPr>
        </p:nvSpPr>
        <p:spPr/>
        <p:txBody>
          <a:bodyPr>
            <a:normAutofit fontScale="92500" lnSpcReduction="20000"/>
          </a:bodyPr>
          <a:lstStyle/>
          <a:p>
            <a:r>
              <a:rPr lang="en-GB"/>
              <a:t>Practise introducing direct quotations. Try using some of these sentences:</a:t>
            </a:r>
          </a:p>
          <a:p>
            <a:pPr lvl="1"/>
            <a:r>
              <a:rPr lang="en-GB"/>
              <a:t>… suggests that…</a:t>
            </a:r>
          </a:p>
          <a:p>
            <a:pPr lvl="1"/>
            <a:r>
              <a:rPr lang="en-GB"/>
              <a:t>…argues that…</a:t>
            </a:r>
          </a:p>
          <a:p>
            <a:pPr lvl="1"/>
            <a:r>
              <a:rPr lang="en-GB"/>
              <a:t>…explains that…</a:t>
            </a:r>
          </a:p>
          <a:p>
            <a:pPr lvl="1"/>
            <a:r>
              <a:rPr lang="en-GB"/>
              <a:t>…shows us that…</a:t>
            </a:r>
          </a:p>
          <a:p>
            <a:pPr lvl="1"/>
            <a:r>
              <a:rPr lang="en-GB"/>
              <a:t>As X points out…</a:t>
            </a:r>
          </a:p>
          <a:p>
            <a:pPr lvl="1"/>
            <a:r>
              <a:rPr lang="en-GB"/>
              <a:t>According to X…</a:t>
            </a:r>
          </a:p>
          <a:p>
            <a:pPr lvl="1"/>
            <a:r>
              <a:rPr lang="en-GB"/>
              <a:t>X makes the point that…</a:t>
            </a:r>
          </a:p>
          <a:p>
            <a:pPr lvl="1"/>
            <a:r>
              <a:rPr lang="en-GB"/>
              <a:t>Referring to… X says that… </a:t>
            </a:r>
          </a:p>
        </p:txBody>
      </p:sp>
      <p:pic>
        <p:nvPicPr>
          <p:cNvPr id="7" name="Picture 2" descr="C:\Users\TERRY\AppData\Local\Microsoft\Windows\INetCache\IE\RCMPPI9Y\14223-illustration-of-a-pencil-pv[1].pn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436383" y="582869"/>
            <a:ext cx="933150" cy="933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110602"/>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6" name="Rectangle 12">
            <a:extLst>
              <a:ext uri="{FF2B5EF4-FFF2-40B4-BE49-F238E27FC236}">
                <a16:creationId xmlns:a16="http://schemas.microsoft.com/office/drawing/2014/main" id="{23522FE7-5A29-4EF6-B1EF-2CA55748A7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8" name="Picture 14">
            <a:extLst>
              <a:ext uri="{FF2B5EF4-FFF2-40B4-BE49-F238E27FC236}">
                <a16:creationId xmlns:a16="http://schemas.microsoft.com/office/drawing/2014/main" id="{C2192E09-EBC7-416C-B887-DFF915D7F43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 name="Straight Connector 16">
            <a:extLst>
              <a:ext uri="{FF2B5EF4-FFF2-40B4-BE49-F238E27FC236}">
                <a16:creationId xmlns:a16="http://schemas.microsoft.com/office/drawing/2014/main" id="{2924498D-E084-44BE-A196-CFCE355643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32" name="Straight Connector 18">
            <a:extLst>
              <a:ext uri="{FF2B5EF4-FFF2-40B4-BE49-F238E27FC236}">
                <a16:creationId xmlns:a16="http://schemas.microsoft.com/office/drawing/2014/main" id="{3BBC7667-C352-4842-9AFD-E5C16AD002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34" name="Rectangle 20">
            <a:extLst>
              <a:ext uri="{FF2B5EF4-FFF2-40B4-BE49-F238E27FC236}">
                <a16:creationId xmlns:a16="http://schemas.microsoft.com/office/drawing/2014/main" id="{1C69834E-5EEE-4D61-833E-049288964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22">
            <a:extLst>
              <a:ext uri="{FF2B5EF4-FFF2-40B4-BE49-F238E27FC236}">
                <a16:creationId xmlns:a16="http://schemas.microsoft.com/office/drawing/2014/main" id="{58E5D9BA-46E7-4BFA-9C74-75495BF6F5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5" name="Rectangle 24">
            <a:extLst>
              <a:ext uri="{FF2B5EF4-FFF2-40B4-BE49-F238E27FC236}">
                <a16:creationId xmlns:a16="http://schemas.microsoft.com/office/drawing/2014/main" id="{5B033D76-5800-44B6-AFE9-EE21069351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1" y="638508"/>
            <a:ext cx="10905339" cy="4843439"/>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22D6F85-FFBA-4F81-AEE5-AAA17CB7AA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0204" y="865667"/>
            <a:ext cx="10451592" cy="4389120"/>
          </a:xfrm>
          <a:prstGeom prst="rect">
            <a:avLst/>
          </a:prstGeom>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1002">
            <a:schemeClr val="dk2"/>
          </a:fillRef>
          <a:effectRef idx="2">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27F9AD2E-70BB-475A-A0F2-AD9F308C3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4796" y="1030259"/>
            <a:ext cx="10122408" cy="4059936"/>
          </a:xfrm>
          <a:prstGeom prst="rect">
            <a:avLst/>
          </a:prstGeom>
          <a:noFill/>
          <a:ln>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5"/>
          <p:cNvSpPr>
            <a:spLocks noGrp="1"/>
          </p:cNvSpPr>
          <p:nvPr>
            <p:ph type="body" idx="1"/>
          </p:nvPr>
        </p:nvSpPr>
        <p:spPr>
          <a:xfrm>
            <a:off x="1535372" y="4167354"/>
            <a:ext cx="9120954" cy="744373"/>
          </a:xfrm>
        </p:spPr>
        <p:txBody>
          <a:bodyPr vert="horz" lIns="91440" tIns="91440" rIns="91440" bIns="91440" rtlCol="0">
            <a:normAutofit/>
          </a:bodyPr>
          <a:lstStyle/>
          <a:p>
            <a:pPr algn="ctr"/>
            <a:endParaRPr lang="en-US" cap="all">
              <a:solidFill>
                <a:schemeClr val="bg2"/>
              </a:solidFill>
            </a:endParaRPr>
          </a:p>
          <a:p>
            <a:pPr algn="ctr"/>
            <a:endParaRPr lang="en-US" cap="all">
              <a:solidFill>
                <a:schemeClr val="bg2"/>
              </a:solidFill>
            </a:endParaRPr>
          </a:p>
        </p:txBody>
      </p:sp>
      <p:sp>
        <p:nvSpPr>
          <p:cNvPr id="8" name="Title 7">
            <a:extLst>
              <a:ext uri="{FF2B5EF4-FFF2-40B4-BE49-F238E27FC236}">
                <a16:creationId xmlns:a16="http://schemas.microsoft.com/office/drawing/2014/main" id="{E2AEEA17-E868-7D61-0A2A-A040E9347A1A}"/>
              </a:ext>
            </a:extLst>
          </p:cNvPr>
          <p:cNvSpPr>
            <a:spLocks noGrp="1"/>
          </p:cNvSpPr>
          <p:nvPr>
            <p:ph type="title"/>
          </p:nvPr>
        </p:nvSpPr>
        <p:spPr>
          <a:xfrm>
            <a:off x="1557071" y="1559194"/>
            <a:ext cx="9099255" cy="2596730"/>
          </a:xfrm>
        </p:spPr>
        <p:txBody>
          <a:bodyPr vert="horz" lIns="91440" tIns="45720" rIns="91440" bIns="0" rtlCol="0" anchor="ctr">
            <a:normAutofit/>
          </a:bodyPr>
          <a:lstStyle/>
          <a:p>
            <a:pPr algn="ctr"/>
            <a:r>
              <a:rPr lang="cy-GB" sz="2900">
                <a:solidFill>
                  <a:schemeClr val="bg1"/>
                </a:solidFill>
              </a:rPr>
              <a:t>Gwell ysgrifennu yn EICH Geiriau eich hun na chopïo.</a:t>
            </a:r>
            <a:br>
              <a:rPr lang="cy-GB" sz="2900">
                <a:solidFill>
                  <a:schemeClr val="bg1"/>
                </a:solidFill>
              </a:rPr>
            </a:br>
            <a:br>
              <a:rPr lang="en-US" sz="2900">
                <a:solidFill>
                  <a:schemeClr val="bg1"/>
                </a:solidFill>
              </a:rPr>
            </a:br>
            <a:r>
              <a:rPr lang="en-US" sz="2900">
                <a:solidFill>
                  <a:schemeClr val="bg1"/>
                </a:solidFill>
              </a:rPr>
              <a:t>Using your own words is better than copying.</a:t>
            </a:r>
            <a:br>
              <a:rPr lang="en-US" sz="2900">
                <a:solidFill>
                  <a:schemeClr val="bg1"/>
                </a:solidFill>
              </a:rPr>
            </a:br>
            <a:endParaRPr lang="en-US" sz="2900">
              <a:solidFill>
                <a:schemeClr val="bg1"/>
              </a:solidFill>
            </a:endParaRPr>
          </a:p>
        </p:txBody>
      </p:sp>
      <p:pic>
        <p:nvPicPr>
          <p:cNvPr id="31" name="Picture 30">
            <a:extLst>
              <a:ext uri="{FF2B5EF4-FFF2-40B4-BE49-F238E27FC236}">
                <a16:creationId xmlns:a16="http://schemas.microsoft.com/office/drawing/2014/main" id="{4C401D57-600A-4C91-AC9A-14CA1ED6F7D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3" name="Straight Connector 32">
            <a:extLst>
              <a:ext uri="{FF2B5EF4-FFF2-40B4-BE49-F238E27FC236}">
                <a16:creationId xmlns:a16="http://schemas.microsoft.com/office/drawing/2014/main" id="{412BDC66-00FA-4A3F-9BC7-BE05FF770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413066"/>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8" name="Straight Connector 17">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22" name="Rectangle 21">
            <a:extLst>
              <a:ext uri="{FF2B5EF4-FFF2-40B4-BE49-F238E27FC236}">
                <a16:creationId xmlns:a16="http://schemas.microsoft.com/office/drawing/2014/main" id="{2FA7AD0A-1871-4DF8-9235-F49D0513B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6B04CFB-FAE5-47DD-9B3E-4E9BA7A89C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5" name="Title 4">
            <a:extLst>
              <a:ext uri="{FF2B5EF4-FFF2-40B4-BE49-F238E27FC236}">
                <a16:creationId xmlns:a16="http://schemas.microsoft.com/office/drawing/2014/main" id="{622CBB88-2CC1-679B-0C40-CDE2F353E3B0}"/>
              </a:ext>
            </a:extLst>
          </p:cNvPr>
          <p:cNvSpPr>
            <a:spLocks noGrp="1"/>
          </p:cNvSpPr>
          <p:nvPr>
            <p:ph type="title"/>
          </p:nvPr>
        </p:nvSpPr>
        <p:spPr>
          <a:xfrm>
            <a:off x="659301" y="1474969"/>
            <a:ext cx="3314370" cy="1868760"/>
          </a:xfrm>
        </p:spPr>
        <p:txBody>
          <a:bodyPr vert="horz" lIns="91440" tIns="45720" rIns="91440" bIns="0" rtlCol="0" anchor="b">
            <a:normAutofit/>
          </a:bodyPr>
          <a:lstStyle/>
          <a:p>
            <a:r>
              <a:rPr lang="cy-GB"/>
              <a:t>Llên-ladrad</a:t>
            </a:r>
            <a:br>
              <a:rPr lang="en-US"/>
            </a:br>
            <a:r>
              <a:rPr lang="en-US"/>
              <a:t>Plagiarism</a:t>
            </a:r>
          </a:p>
        </p:txBody>
      </p:sp>
      <p:sp>
        <p:nvSpPr>
          <p:cNvPr id="6" name="Text Placeholder 5">
            <a:extLst>
              <a:ext uri="{FF2B5EF4-FFF2-40B4-BE49-F238E27FC236}">
                <a16:creationId xmlns:a16="http://schemas.microsoft.com/office/drawing/2014/main" id="{34F38100-BD56-B447-100C-699F4DCBEF18}"/>
              </a:ext>
            </a:extLst>
          </p:cNvPr>
          <p:cNvSpPr>
            <a:spLocks noGrp="1"/>
          </p:cNvSpPr>
          <p:nvPr>
            <p:ph type="body" idx="1"/>
          </p:nvPr>
        </p:nvSpPr>
        <p:spPr>
          <a:xfrm>
            <a:off x="659302" y="3531204"/>
            <a:ext cx="2823919" cy="1610643"/>
          </a:xfrm>
        </p:spPr>
        <p:txBody>
          <a:bodyPr vert="horz" lIns="91440" tIns="91440" rIns="91440" bIns="91440" rtlCol="0">
            <a:normAutofit/>
          </a:bodyPr>
          <a:lstStyle/>
          <a:p>
            <a:endParaRPr lang="en-US" sz="1600" cap="all"/>
          </a:p>
        </p:txBody>
      </p:sp>
      <p:cxnSp>
        <p:nvCxnSpPr>
          <p:cNvPr id="26" name="Straight Connector 25">
            <a:extLst>
              <a:ext uri="{FF2B5EF4-FFF2-40B4-BE49-F238E27FC236}">
                <a16:creationId xmlns:a16="http://schemas.microsoft.com/office/drawing/2014/main" id="{EE68D41B-9286-479F-9AB7-678C8E348D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8" name="Group 27">
            <a:extLst>
              <a:ext uri="{FF2B5EF4-FFF2-40B4-BE49-F238E27FC236}">
                <a16:creationId xmlns:a16="http://schemas.microsoft.com/office/drawing/2014/main" id="{E8ACF89C-CFC3-4D68-B3C4-2BEFB7BBE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3979389" y="482171"/>
            <a:chExt cx="7560115" cy="5149101"/>
          </a:xfrm>
        </p:grpSpPr>
        <p:sp>
          <p:nvSpPr>
            <p:cNvPr id="29" name="Rectangle 28">
              <a:extLst>
                <a:ext uri="{FF2B5EF4-FFF2-40B4-BE49-F238E27FC236}">
                  <a16:creationId xmlns:a16="http://schemas.microsoft.com/office/drawing/2014/main" id="{3B770B7D-3C5C-4682-8DF0-20783592F3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79389" y="482171"/>
              <a:ext cx="7560115"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6893E11-7EC1-4EB6-A2A8-0B693F8FE5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92448" y="812507"/>
              <a:ext cx="692827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32" name="Rectangle 31">
            <a:extLst>
              <a:ext uri="{FF2B5EF4-FFF2-40B4-BE49-F238E27FC236}">
                <a16:creationId xmlns:a16="http://schemas.microsoft.com/office/drawing/2014/main" id="{622F7FD7-8884-4FD5-95AB-0B5C6033A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5487" y="977965"/>
            <a:ext cx="6615582" cy="4135339"/>
          </a:xfrm>
          <a:prstGeom prst="rect">
            <a:avLst/>
          </a:prstGeom>
          <a:solidFill>
            <a:schemeClr val="bg1"/>
          </a:solidFill>
          <a:ln w="6350">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3" descr="picture of thief"/>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18374" y="1620067"/>
            <a:ext cx="6282919" cy="285872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 name="Picture 33">
            <a:extLst>
              <a:ext uri="{FF2B5EF4-FFF2-40B4-BE49-F238E27FC236}">
                <a16:creationId xmlns:a16="http://schemas.microsoft.com/office/drawing/2014/main" id="{16EFE474-4FE0-4E8F-8F09-5ED2C9E76A8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6" name="Straight Connector 35">
            <a:extLst>
              <a:ext uri="{FF2B5EF4-FFF2-40B4-BE49-F238E27FC236}">
                <a16:creationId xmlns:a16="http://schemas.microsoft.com/office/drawing/2014/main" id="{CF8B8C81-54DC-4AF5-B682-3A2C70A6B5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26513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cy-GB"/>
              <a:t>Beth yw Llên-Ladrad? </a:t>
            </a:r>
            <a:br>
              <a:rPr lang="en-US"/>
            </a:br>
            <a:r>
              <a:rPr lang="en-US"/>
              <a:t> What is Plagiarism?</a:t>
            </a:r>
            <a:endParaRPr lang="en-GB"/>
          </a:p>
        </p:txBody>
      </p:sp>
      <p:sp>
        <p:nvSpPr>
          <p:cNvPr id="5" name="Content Placeholder 4"/>
          <p:cNvSpPr>
            <a:spLocks noGrp="1"/>
          </p:cNvSpPr>
          <p:nvPr>
            <p:ph sz="half" idx="1"/>
          </p:nvPr>
        </p:nvSpPr>
        <p:spPr/>
        <p:txBody>
          <a:bodyPr/>
          <a:lstStyle/>
          <a:p>
            <a:r>
              <a:rPr lang="cy-GB" altLang="en-US"/>
              <a:t>Cymryd gwaith person arall a’i ddefnyddio’n fwriadol gan honni mai eich gwaith chi ydyw</a:t>
            </a:r>
          </a:p>
          <a:p>
            <a:r>
              <a:rPr lang="cy-GB" altLang="en-US"/>
              <a:t>Trosedd academaidd</a:t>
            </a:r>
          </a:p>
          <a:p>
            <a:r>
              <a:rPr lang="cy-GB" altLang="en-US"/>
              <a:t>Cosbau</a:t>
            </a:r>
          </a:p>
          <a:p>
            <a:r>
              <a:rPr lang="cy-GB" altLang="en-US"/>
              <a:t>Proses Brifysgol</a:t>
            </a:r>
          </a:p>
          <a:p>
            <a:endParaRPr lang="en-GB"/>
          </a:p>
        </p:txBody>
      </p:sp>
      <p:sp>
        <p:nvSpPr>
          <p:cNvPr id="6" name="Content Placeholder 5"/>
          <p:cNvSpPr>
            <a:spLocks noGrp="1"/>
          </p:cNvSpPr>
          <p:nvPr>
            <p:ph sz="half" idx="2"/>
          </p:nvPr>
        </p:nvSpPr>
        <p:spPr/>
        <p:txBody>
          <a:bodyPr/>
          <a:lstStyle/>
          <a:p>
            <a:r>
              <a:rPr lang="en-US" altLang="en-US"/>
              <a:t>Taking and using another person’s work deliberately and allege that it’s your own work</a:t>
            </a:r>
          </a:p>
          <a:p>
            <a:r>
              <a:rPr lang="en-US" altLang="en-US"/>
              <a:t>An academic offence</a:t>
            </a:r>
          </a:p>
          <a:p>
            <a:r>
              <a:rPr lang="en-US" altLang="en-US"/>
              <a:t>Consequences</a:t>
            </a:r>
          </a:p>
          <a:p>
            <a:r>
              <a:rPr lang="en-US" altLang="en-US"/>
              <a:t>University Process</a:t>
            </a:r>
          </a:p>
          <a:p>
            <a:endParaRPr lang="en-GB"/>
          </a:p>
        </p:txBody>
      </p:sp>
    </p:spTree>
    <p:extLst>
      <p:ext uri="{BB962C8B-B14F-4D97-AF65-F5344CB8AC3E}">
        <p14:creationId xmlns:p14="http://schemas.microsoft.com/office/powerpoint/2010/main" val="70732096"/>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Pwysig!</a:t>
            </a:r>
            <a:br>
              <a:rPr lang="en-GB"/>
            </a:br>
            <a:r>
              <a:rPr lang="en-GB"/>
              <a:t>Important!</a:t>
            </a:r>
          </a:p>
        </p:txBody>
      </p:sp>
      <p:sp>
        <p:nvSpPr>
          <p:cNvPr id="3" name="Content Placeholder 2"/>
          <p:cNvSpPr>
            <a:spLocks noGrp="1"/>
          </p:cNvSpPr>
          <p:nvPr>
            <p:ph sz="half" idx="1"/>
          </p:nvPr>
        </p:nvSpPr>
        <p:spPr/>
        <p:txBody>
          <a:bodyPr/>
          <a:lstStyle/>
          <a:p>
            <a:r>
              <a:rPr lang="cy-GB" altLang="en-US"/>
              <a:t>Cyfeirnodwch eich gwaith bob amser</a:t>
            </a:r>
          </a:p>
          <a:p>
            <a:r>
              <a:rPr lang="cy-GB" altLang="en-US"/>
              <a:t>Cofiwch gynnwys GYFEIRIADAU</a:t>
            </a:r>
          </a:p>
          <a:p>
            <a:r>
              <a:rPr lang="cy-GB" altLang="en-US"/>
              <a:t>Defnyddiwch syniadau GWREIDDIOL</a:t>
            </a:r>
          </a:p>
          <a:p>
            <a:endParaRPr lang="en-GB"/>
          </a:p>
        </p:txBody>
      </p:sp>
      <p:sp>
        <p:nvSpPr>
          <p:cNvPr id="4" name="Content Placeholder 3"/>
          <p:cNvSpPr>
            <a:spLocks noGrp="1"/>
          </p:cNvSpPr>
          <p:nvPr>
            <p:ph sz="half" idx="2"/>
          </p:nvPr>
        </p:nvSpPr>
        <p:spPr/>
        <p:txBody>
          <a:bodyPr/>
          <a:lstStyle/>
          <a:p>
            <a:r>
              <a:rPr lang="en-US" altLang="en-US"/>
              <a:t>Always reference your work</a:t>
            </a:r>
          </a:p>
          <a:p>
            <a:r>
              <a:rPr lang="en-US" altLang="en-US"/>
              <a:t>Remember to include REFERENCES</a:t>
            </a:r>
          </a:p>
          <a:p>
            <a:r>
              <a:rPr lang="en-US" altLang="en-US"/>
              <a:t>Use ORIGINAL ideas</a:t>
            </a:r>
          </a:p>
          <a:p>
            <a:endParaRPr lang="en-GB"/>
          </a:p>
        </p:txBody>
      </p:sp>
      <p:pic>
        <p:nvPicPr>
          <p:cNvPr id="5123" name="Picture 3" descr="C:\Users\l.roberts\AppData\Local\Microsoft\Windows\Temporary Internet Files\Content.IE5\FX8L93BW\MC900251695[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019800" y="4800600"/>
            <a:ext cx="35052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10318639"/>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Turnitin</a:t>
            </a:r>
          </a:p>
        </p:txBody>
      </p:sp>
      <p:sp>
        <p:nvSpPr>
          <p:cNvPr id="3" name="Content Placeholder 2"/>
          <p:cNvSpPr>
            <a:spLocks noGrp="1"/>
          </p:cNvSpPr>
          <p:nvPr>
            <p:ph sz="half" idx="1"/>
          </p:nvPr>
        </p:nvSpPr>
        <p:spPr/>
        <p:txBody>
          <a:bodyPr/>
          <a:lstStyle/>
          <a:p>
            <a:r>
              <a:rPr lang="cy-GB"/>
              <a:t>Adnodd ar-lein sy'n helpu staff i ganfod llên-ladrad posib</a:t>
            </a:r>
          </a:p>
          <a:p>
            <a:r>
              <a:rPr lang="cy-GB"/>
              <a:t>Yn cymharu gwaith myfyrwyr yn erbyn cronfa ddata fawr iawn</a:t>
            </a:r>
          </a:p>
          <a:p>
            <a:r>
              <a:rPr lang="cy-GB"/>
              <a:t>Yn helpu myfyrwyr i leihau canran y tebygrwydd</a:t>
            </a:r>
          </a:p>
        </p:txBody>
      </p:sp>
      <p:sp>
        <p:nvSpPr>
          <p:cNvPr id="4" name="Content Placeholder 3"/>
          <p:cNvSpPr>
            <a:spLocks noGrp="1"/>
          </p:cNvSpPr>
          <p:nvPr>
            <p:ph sz="half" idx="2"/>
          </p:nvPr>
        </p:nvSpPr>
        <p:spPr/>
        <p:txBody>
          <a:bodyPr/>
          <a:lstStyle/>
          <a:p>
            <a:r>
              <a:rPr lang="en-US"/>
              <a:t>Online resource which helps staff detect potential plagiarism</a:t>
            </a:r>
          </a:p>
          <a:p>
            <a:r>
              <a:rPr lang="en-US"/>
              <a:t>Compares students’ work against very large database</a:t>
            </a:r>
          </a:p>
          <a:p>
            <a:r>
              <a:rPr lang="en-US"/>
              <a:t>Helps students reduce percentage of similarity</a:t>
            </a:r>
            <a:endParaRPr lang="cy-GB"/>
          </a:p>
        </p:txBody>
      </p:sp>
      <p:pic>
        <p:nvPicPr>
          <p:cNvPr id="8" name="Content Placeholder 5">
            <a:extLst>
              <a:ext uri="{FF2B5EF4-FFF2-40B4-BE49-F238E27FC236}">
                <a16:creationId xmlns:a16="http://schemas.microsoft.com/office/drawing/2014/main" id="{7D5A7B9F-ADD0-C48F-605B-653109FE3E2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1760" y="353536"/>
            <a:ext cx="3667125" cy="1247775"/>
          </a:xfrm>
          <a:prstGeom prst="rect">
            <a:avLst/>
          </a:prstGeom>
        </p:spPr>
      </p:pic>
    </p:spTree>
    <p:extLst>
      <p:ext uri="{BB962C8B-B14F-4D97-AF65-F5344CB8AC3E}">
        <p14:creationId xmlns:p14="http://schemas.microsoft.com/office/powerpoint/2010/main" val="2764119569"/>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Turnitin – </a:t>
            </a:r>
            <a:br>
              <a:rPr lang="cy-GB"/>
            </a:br>
            <a:r>
              <a:rPr lang="cy-GB"/>
              <a:t>Aseiniadau/Assignments</a:t>
            </a:r>
          </a:p>
        </p:txBody>
      </p:sp>
      <p:sp>
        <p:nvSpPr>
          <p:cNvPr id="3" name="Content Placeholder 2"/>
          <p:cNvSpPr>
            <a:spLocks noGrp="1"/>
          </p:cNvSpPr>
          <p:nvPr>
            <p:ph sz="half" idx="1"/>
          </p:nvPr>
        </p:nvSpPr>
        <p:spPr/>
        <p:txBody>
          <a:bodyPr/>
          <a:lstStyle/>
          <a:p>
            <a:r>
              <a:rPr lang="cy-GB"/>
              <a:t>Llwythwch aseiniad ar y ddolen DRAFFT</a:t>
            </a:r>
          </a:p>
          <a:p>
            <a:r>
              <a:rPr lang="cy-GB"/>
              <a:t>Edrychwch ar yr adroddiad tebygrwydd (MEWN LLIW)</a:t>
            </a:r>
          </a:p>
          <a:p>
            <a:r>
              <a:rPr lang="cy-GB"/>
              <a:t>Hyd yn oed os yw’r ganran yn isel, rhaid i chi wirio pob darn lliw</a:t>
            </a:r>
          </a:p>
        </p:txBody>
      </p:sp>
      <p:sp>
        <p:nvSpPr>
          <p:cNvPr id="4" name="Content Placeholder 3"/>
          <p:cNvSpPr>
            <a:spLocks noGrp="1"/>
          </p:cNvSpPr>
          <p:nvPr>
            <p:ph sz="half" idx="2"/>
          </p:nvPr>
        </p:nvSpPr>
        <p:spPr/>
        <p:txBody>
          <a:bodyPr/>
          <a:lstStyle/>
          <a:p>
            <a:r>
              <a:rPr lang="cy-GB"/>
              <a:t>Upload assignment onto DRAFT link</a:t>
            </a:r>
          </a:p>
          <a:p>
            <a:r>
              <a:rPr lang="cy-GB"/>
              <a:t>Check similarity report (IN COLOUR)</a:t>
            </a:r>
          </a:p>
          <a:p>
            <a:r>
              <a:rPr lang="cy-GB"/>
              <a:t>Even if low percentage, you must check every coloured segment</a:t>
            </a:r>
          </a:p>
        </p:txBody>
      </p:sp>
      <p:pic>
        <p:nvPicPr>
          <p:cNvPr id="5" name="Content Placeholder 5">
            <a:extLst>
              <a:ext uri="{FF2B5EF4-FFF2-40B4-BE49-F238E27FC236}">
                <a16:creationId xmlns:a16="http://schemas.microsoft.com/office/drawing/2014/main" id="{CBEF5A29-D407-02D0-735C-0D26568DF0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1760" y="353536"/>
            <a:ext cx="3667125" cy="1247775"/>
          </a:xfrm>
          <a:prstGeom prst="rect">
            <a:avLst/>
          </a:prstGeom>
        </p:spPr>
      </p:pic>
    </p:spTree>
    <p:extLst>
      <p:ext uri="{BB962C8B-B14F-4D97-AF65-F5344CB8AC3E}">
        <p14:creationId xmlns:p14="http://schemas.microsoft.com/office/powerpoint/2010/main" val="1749406823"/>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t>Turnitin</a:t>
            </a:r>
          </a:p>
        </p:txBody>
      </p:sp>
      <p:sp>
        <p:nvSpPr>
          <p:cNvPr id="3" name="Content Placeholder 2"/>
          <p:cNvSpPr>
            <a:spLocks noGrp="1"/>
          </p:cNvSpPr>
          <p:nvPr>
            <p:ph sz="half" idx="1"/>
          </p:nvPr>
        </p:nvSpPr>
        <p:spPr/>
        <p:txBody>
          <a:bodyPr vert="horz" lIns="91440" tIns="45720" rIns="91440" bIns="45720" rtlCol="0" anchor="t">
            <a:normAutofit lnSpcReduction="10000"/>
          </a:bodyPr>
          <a:lstStyle/>
          <a:p>
            <a:r>
              <a:rPr lang="cy-GB"/>
              <a:t>EWCH AMDANI ...</a:t>
            </a:r>
          </a:p>
          <a:p>
            <a:r>
              <a:rPr lang="cy-GB"/>
              <a:t>Defnyddiwch yr enghreifftiau Aralleirio a rhestr gyfeiriadau a greoch yn flaenorol i </a:t>
            </a:r>
            <a:r>
              <a:rPr lang="cy-GB" noProof="1"/>
              <a:t>lanlwytho i ddolen Turnitin </a:t>
            </a:r>
            <a:r>
              <a:rPr lang="cy-GB"/>
              <a:t>yn Uned un</a:t>
            </a:r>
          </a:p>
          <a:p>
            <a:r>
              <a:rPr lang="cy-GB"/>
              <a:t>A oes llawer o liw?</a:t>
            </a:r>
          </a:p>
          <a:p>
            <a:r>
              <a:rPr lang="cy-GB"/>
              <a:t>Efallai bod angen mwy o aralleirio?</a:t>
            </a:r>
          </a:p>
          <a:p>
            <a:r>
              <a:rPr lang="cy-GB"/>
              <a:t>Efallai bod angen lleihau’r nifer o ddyfyniadau uniongyrchol?</a:t>
            </a:r>
          </a:p>
        </p:txBody>
      </p:sp>
      <p:sp>
        <p:nvSpPr>
          <p:cNvPr id="4" name="Content Placeholder 3"/>
          <p:cNvSpPr>
            <a:spLocks noGrp="1"/>
          </p:cNvSpPr>
          <p:nvPr>
            <p:ph sz="half" idx="2"/>
          </p:nvPr>
        </p:nvSpPr>
        <p:spPr/>
        <p:txBody>
          <a:bodyPr vert="horz" lIns="91440" tIns="45720" rIns="91440" bIns="45720" rtlCol="0" anchor="t">
            <a:normAutofit lnSpcReduction="10000"/>
          </a:bodyPr>
          <a:lstStyle/>
          <a:p>
            <a:r>
              <a:rPr lang="cy-GB"/>
              <a:t>HAVE A GO...</a:t>
            </a:r>
          </a:p>
          <a:p>
            <a:r>
              <a:rPr lang="en-GB"/>
              <a:t>Use the Paraphrasing and reference list examples you created earlier to upload to the </a:t>
            </a:r>
            <a:r>
              <a:rPr lang="en-GB" err="1"/>
              <a:t>turnitin</a:t>
            </a:r>
            <a:r>
              <a:rPr lang="en-GB"/>
              <a:t> link in Unit one</a:t>
            </a:r>
            <a:endParaRPr lang="en-GB">
              <a:highlight>
                <a:srgbClr val="FFFF00"/>
              </a:highlight>
            </a:endParaRPr>
          </a:p>
          <a:p>
            <a:r>
              <a:rPr lang="en-GB"/>
              <a:t>Is there a lot of colour?</a:t>
            </a:r>
          </a:p>
          <a:p>
            <a:r>
              <a:rPr lang="en-US"/>
              <a:t>Perhaps more paraphrasing is required?</a:t>
            </a:r>
          </a:p>
          <a:p>
            <a:r>
              <a:rPr lang="en-US"/>
              <a:t>Perhaps amount of direct quotations need to be reduced?</a:t>
            </a:r>
            <a:endParaRPr lang="cy-GB"/>
          </a:p>
        </p:txBody>
      </p:sp>
      <p:pic>
        <p:nvPicPr>
          <p:cNvPr id="5" name="Content Placeholder 5">
            <a:extLst>
              <a:ext uri="{FF2B5EF4-FFF2-40B4-BE49-F238E27FC236}">
                <a16:creationId xmlns:a16="http://schemas.microsoft.com/office/drawing/2014/main" id="{03566249-4A79-1133-F655-47761AAD40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731760" y="353536"/>
            <a:ext cx="3667125" cy="1247775"/>
          </a:xfrm>
          <a:prstGeom prst="rect">
            <a:avLst/>
          </a:prstGeom>
        </p:spPr>
      </p:pic>
    </p:spTree>
    <p:extLst>
      <p:ext uri="{BB962C8B-B14F-4D97-AF65-F5344CB8AC3E}">
        <p14:creationId xmlns:p14="http://schemas.microsoft.com/office/powerpoint/2010/main" val="365054362"/>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a:t>AMCANION</a:t>
            </a:r>
            <a:br>
              <a:rPr lang="en-GB"/>
            </a:br>
            <a:r>
              <a:rPr lang="en-GB"/>
              <a:t>Objectives</a:t>
            </a:r>
          </a:p>
        </p:txBody>
      </p:sp>
      <p:sp>
        <p:nvSpPr>
          <p:cNvPr id="10" name="Content Placeholder 9">
            <a:extLst>
              <a:ext uri="{FF2B5EF4-FFF2-40B4-BE49-F238E27FC236}">
                <a16:creationId xmlns:a16="http://schemas.microsoft.com/office/drawing/2014/main" id="{26BD7FDE-7F30-A4B5-CCBA-15642A08EDD9}"/>
              </a:ext>
            </a:extLst>
          </p:cNvPr>
          <p:cNvSpPr>
            <a:spLocks noGrp="1"/>
          </p:cNvSpPr>
          <p:nvPr>
            <p:ph sz="half" idx="1"/>
          </p:nvPr>
        </p:nvSpPr>
        <p:spPr/>
        <p:txBody>
          <a:bodyPr/>
          <a:lstStyle/>
          <a:p>
            <a:r>
              <a:rPr lang="cy-GB"/>
              <a:t>Ar ddiwedd y sesiwn hon ydych chi’n gallu</a:t>
            </a:r>
            <a:r>
              <a:rPr lang="en-GB"/>
              <a:t>: </a:t>
            </a:r>
          </a:p>
          <a:p>
            <a:pPr lvl="1"/>
            <a:r>
              <a:rPr lang="cy-GB"/>
              <a:t>Cofio sut i ddyfynnu ffynonellau academaidd</a:t>
            </a:r>
          </a:p>
          <a:p>
            <a:pPr lvl="1"/>
            <a:r>
              <a:rPr lang="cy-GB"/>
              <a:t>Disgrifio pwysigrwydd cyfeirnodi</a:t>
            </a:r>
          </a:p>
          <a:p>
            <a:pPr lvl="1"/>
            <a:r>
              <a:rPr lang="cy-GB"/>
              <a:t>Esbonio sut i osgoi llên-ladrad</a:t>
            </a:r>
          </a:p>
          <a:p>
            <a:endParaRPr lang="en-GB"/>
          </a:p>
        </p:txBody>
      </p:sp>
      <p:sp>
        <p:nvSpPr>
          <p:cNvPr id="6" name="Content Placeholder 5">
            <a:extLst>
              <a:ext uri="{FF2B5EF4-FFF2-40B4-BE49-F238E27FC236}">
                <a16:creationId xmlns:a16="http://schemas.microsoft.com/office/drawing/2014/main" id="{2604F75A-85A7-0ACE-6D0D-B2DB1476A0C2}"/>
              </a:ext>
            </a:extLst>
          </p:cNvPr>
          <p:cNvSpPr>
            <a:spLocks noGrp="1"/>
          </p:cNvSpPr>
          <p:nvPr>
            <p:ph sz="half" idx="2"/>
          </p:nvPr>
        </p:nvSpPr>
        <p:spPr/>
        <p:txBody>
          <a:bodyPr/>
          <a:lstStyle/>
          <a:p>
            <a:r>
              <a:rPr lang="en-GB"/>
              <a:t>At the end of this session are you able to: </a:t>
            </a:r>
          </a:p>
          <a:p>
            <a:pPr lvl="1"/>
            <a:r>
              <a:rPr lang="en-GB"/>
              <a:t>Recall how to cite academic sources</a:t>
            </a:r>
          </a:p>
          <a:p>
            <a:pPr lvl="1"/>
            <a:r>
              <a:rPr lang="en-GB"/>
              <a:t>Describe the importance of referencing</a:t>
            </a:r>
          </a:p>
          <a:p>
            <a:pPr lvl="1"/>
            <a:r>
              <a:rPr lang="en-GB"/>
              <a:t>Explain how to avoid plagiarism</a:t>
            </a:r>
          </a:p>
          <a:p>
            <a:endParaRPr lang="en-GB"/>
          </a:p>
        </p:txBody>
      </p:sp>
    </p:spTree>
    <p:extLst>
      <p:ext uri="{BB962C8B-B14F-4D97-AF65-F5344CB8AC3E}">
        <p14:creationId xmlns:p14="http://schemas.microsoft.com/office/powerpoint/2010/main" val="3652959300"/>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CABCAE3-64FC-4149-819F-2C18128241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a:extLst>
              <a:ext uri="{FF2B5EF4-FFF2-40B4-BE49-F238E27FC236}">
                <a16:creationId xmlns:a16="http://schemas.microsoft.com/office/drawing/2014/main" id="{012FDCFE-9AD2-4D8A-8CBF-B3AA37EBF6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14" name="Straight Connector 13">
            <a:extLst>
              <a:ext uri="{FF2B5EF4-FFF2-40B4-BE49-F238E27FC236}">
                <a16:creationId xmlns:a16="http://schemas.microsoft.com/office/drawing/2014/main" id="{FBD463FC-4CA8-4FF4-85A3-AF9F4B98D21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ECF35C3-8B44-4F4B-BD25-4C01823DB22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 useBgFill="1">
        <p:nvSpPr>
          <p:cNvPr id="18" name="Rectangle 17">
            <a:extLst>
              <a:ext uri="{FF2B5EF4-FFF2-40B4-BE49-F238E27FC236}">
                <a16:creationId xmlns:a16="http://schemas.microsoft.com/office/drawing/2014/main" id="{D0712110-0BC1-4B31-B3BB-63B44222E8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4466B5F3-C053-4580-B04A-1EF9498882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E8598373-AC27-8CC4-7CA3-3AF02E252494}"/>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cy-GB" sz="4800"/>
              <a:t>CWESTIYNAU</a:t>
            </a:r>
            <a:r>
              <a:rPr lang="en-GB" sz="4800"/>
              <a:t>Questions</a:t>
            </a:r>
          </a:p>
        </p:txBody>
      </p:sp>
      <p:sp>
        <p:nvSpPr>
          <p:cNvPr id="3" name="Text Placeholder 2">
            <a:extLst>
              <a:ext uri="{FF2B5EF4-FFF2-40B4-BE49-F238E27FC236}">
                <a16:creationId xmlns:a16="http://schemas.microsoft.com/office/drawing/2014/main" id="{FEA0FD72-2D89-5AA6-4F19-16947B6130F5}"/>
              </a:ext>
            </a:extLst>
          </p:cNvPr>
          <p:cNvSpPr>
            <a:spLocks noGrp="1"/>
          </p:cNvSpPr>
          <p:nvPr>
            <p:ph type="body" idx="1"/>
          </p:nvPr>
        </p:nvSpPr>
        <p:spPr>
          <a:xfrm>
            <a:off x="1452617" y="3531204"/>
            <a:ext cx="4171479" cy="1610643"/>
          </a:xfrm>
        </p:spPr>
        <p:txBody>
          <a:bodyPr vert="horz" lIns="91440" tIns="91440" rIns="91440" bIns="91440" rtlCol="0">
            <a:normAutofit/>
          </a:bodyPr>
          <a:lstStyle/>
          <a:p>
            <a:endParaRPr lang="en-US" sz="1600" cap="all"/>
          </a:p>
        </p:txBody>
      </p:sp>
      <p:cxnSp>
        <p:nvCxnSpPr>
          <p:cNvPr id="22" name="Straight Connector 21">
            <a:extLst>
              <a:ext uri="{FF2B5EF4-FFF2-40B4-BE49-F238E27FC236}">
                <a16:creationId xmlns:a16="http://schemas.microsoft.com/office/drawing/2014/main" id="{FA6123F2-4B61-414F-A7E5-5B7828EACAE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7" y="3528543"/>
            <a:ext cx="4171479" cy="0"/>
          </a:xfrm>
          <a:prstGeom prst="line">
            <a:avLst/>
          </a:prstGeom>
          <a:ln w="31750"/>
        </p:spPr>
        <p:style>
          <a:lnRef idx="3">
            <a:schemeClr val="accent1"/>
          </a:lnRef>
          <a:fillRef idx="0">
            <a:schemeClr val="accent1"/>
          </a:fillRef>
          <a:effectRef idx="2">
            <a:schemeClr val="accent1"/>
          </a:effectRef>
          <a:fontRef idx="minor">
            <a:schemeClr val="tx1"/>
          </a:fontRef>
        </p:style>
      </p:cxnSp>
      <p:pic>
        <p:nvPicPr>
          <p:cNvPr id="7" name="Graphic 6" descr="Questions">
            <a:extLst>
              <a:ext uri="{FF2B5EF4-FFF2-40B4-BE49-F238E27FC236}">
                <a16:creationId xmlns:a16="http://schemas.microsoft.com/office/drawing/2014/main" id="{78CE4FBB-B310-2057-AA30-1E5F75FAB97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244251" y="805583"/>
            <a:ext cx="4660762" cy="4660762"/>
          </a:xfrm>
          <a:prstGeom prst="rect">
            <a:avLst/>
          </a:prstGeom>
        </p:spPr>
      </p:pic>
      <p:pic>
        <p:nvPicPr>
          <p:cNvPr id="24" name="Picture 23">
            <a:extLst>
              <a:ext uri="{FF2B5EF4-FFF2-40B4-BE49-F238E27FC236}">
                <a16:creationId xmlns:a16="http://schemas.microsoft.com/office/drawing/2014/main" id="{25CED634-E2D0-4AB7-96DD-816C9B52C5C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6" name="Straight Connector 25">
            <a:extLst>
              <a:ext uri="{FF2B5EF4-FFF2-40B4-BE49-F238E27FC236}">
                <a16:creationId xmlns:a16="http://schemas.microsoft.com/office/drawing/2014/main" id="{FCDDCDFB-696D-4FDF-9B58-24F71B7C37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2175109"/>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4789</Words>
  <Application>Microsoft Office PowerPoint</Application>
  <PresentationFormat>Widescreen</PresentationFormat>
  <Paragraphs>574</Paragraphs>
  <Slides>74</Slides>
  <Notes>45</Notes>
  <HiddenSlides>1</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74</vt:i4>
      </vt:variant>
    </vt:vector>
  </HeadingPairs>
  <TitlesOfParts>
    <vt:vector size="79" baseType="lpstr">
      <vt:lpstr>Arial</vt:lpstr>
      <vt:lpstr>Calibri</vt:lpstr>
      <vt:lpstr>Gill Sans MT</vt:lpstr>
      <vt:lpstr>Verdana</vt:lpstr>
      <vt:lpstr>Gallery</vt:lpstr>
      <vt:lpstr>DYSGU YN YR OES DDIGIDOL  Learning in the Digital Era</vt:lpstr>
      <vt:lpstr>ATGOFFA Recap</vt:lpstr>
      <vt:lpstr>AMCANION Objectives</vt:lpstr>
      <vt:lpstr>TrOSolwg  Overview</vt:lpstr>
      <vt:lpstr>Cyfeirnodi  Referencing:</vt:lpstr>
      <vt:lpstr>Pam? Why?</vt:lpstr>
      <vt:lpstr>Cyfeirnodi  Referencing</vt:lpstr>
      <vt:lpstr>Pam Defnyddio Gwaith Awduron Eraill? Why Use Other Authors’ Work?</vt:lpstr>
      <vt:lpstr>Ble Dwi’n Dechrau? Where Do I Start? </vt:lpstr>
      <vt:lpstr>Gwybodaeth Allweddol Key information </vt:lpstr>
      <vt:lpstr>Cyfeirio at waith awduron eraill Referring to other authors’ works</vt:lpstr>
      <vt:lpstr>Ymarfer Cyfeirnodi Referencing Practice</vt:lpstr>
      <vt:lpstr>Un awdur  One author</vt:lpstr>
      <vt:lpstr>RHOWCH GYNNIG… Let’s try…</vt:lpstr>
      <vt:lpstr>PowerPoint Presentation</vt:lpstr>
      <vt:lpstr>2+ Awdur  2+ Authors</vt:lpstr>
      <vt:lpstr>RHOWCH GYNNIG … Let’s try…</vt:lpstr>
      <vt:lpstr>PowerPoint Presentation</vt:lpstr>
      <vt:lpstr>Llyfrau â Golygyddion  Books with Editors</vt:lpstr>
      <vt:lpstr>RHOWCH GYNNIG … Let’s try…</vt:lpstr>
      <vt:lpstr>PowerPoint Presentation</vt:lpstr>
      <vt:lpstr>Defnyddio 1 bennod  Using 1 chapter</vt:lpstr>
      <vt:lpstr>RHOWCH GYNNIG … Let’s try…</vt:lpstr>
      <vt:lpstr>PowerPoint Presentation</vt:lpstr>
      <vt:lpstr>Dyfynnu eilaidd  Secondary citation</vt:lpstr>
      <vt:lpstr>RHOWCH GYNNIG … Let’s try…</vt:lpstr>
      <vt:lpstr>PowerPoint Presentation</vt:lpstr>
      <vt:lpstr>E-lyfrau  E-books</vt:lpstr>
      <vt:lpstr>TASG TASK </vt:lpstr>
      <vt:lpstr>Cyfnodolion   Journals</vt:lpstr>
      <vt:lpstr>RHOWCH GYNNIG… Let’s try…</vt:lpstr>
      <vt:lpstr>Cyfnodolion ar-lein  On-line journals</vt:lpstr>
      <vt:lpstr>TASG TASK </vt:lpstr>
      <vt:lpstr>Gwefannau  Websites</vt:lpstr>
      <vt:lpstr>Dim awdur ar wefan  No author on website</vt:lpstr>
      <vt:lpstr>TASG TASK </vt:lpstr>
      <vt:lpstr>Cyhoeddiadau’r Llywodraeth Government Publications</vt:lpstr>
      <vt:lpstr>Rhestr gyfeiriadau  Reference list</vt:lpstr>
      <vt:lpstr>Rhestr gyfeiriadau  Reference list</vt:lpstr>
      <vt:lpstr>Rhestrau CYFEIRIADAU    Reference Lists</vt:lpstr>
      <vt:lpstr>Rhestr GYFEIRIADAU Reference list</vt:lpstr>
      <vt:lpstr>Enghraifft  Example</vt:lpstr>
      <vt:lpstr>TASG Task</vt:lpstr>
      <vt:lpstr>PowerPoint Presentation</vt:lpstr>
      <vt:lpstr>DYFYNIADAUQuotations</vt:lpstr>
      <vt:lpstr>Dyfyniadau Quotations</vt:lpstr>
      <vt:lpstr>Dyfyniadau  Quotations</vt:lpstr>
      <vt:lpstr>Dyfyniadau  Quotations</vt:lpstr>
      <vt:lpstr>Dyfyniadau Uniongyrchol  Direct Quotations</vt:lpstr>
      <vt:lpstr>Dyfyniadau Uniongyrchol Direct Quotations</vt:lpstr>
      <vt:lpstr>E.E. E.g.</vt:lpstr>
      <vt:lpstr>Beth yw dyfyniad hir? What is a long quotation?</vt:lpstr>
      <vt:lpstr>E.g. </vt:lpstr>
      <vt:lpstr>E.e. </vt:lpstr>
      <vt:lpstr>TASG TASK </vt:lpstr>
      <vt:lpstr>TASG TASK </vt:lpstr>
      <vt:lpstr>ARALLEIRIO  Paraphrasing</vt:lpstr>
      <vt:lpstr>Beth yw ‘aralleirio?’ What is ‘paraphrasing?’</vt:lpstr>
      <vt:lpstr>Pam aralleirio? Why paraphrase?</vt:lpstr>
      <vt:lpstr>HYGREDEDD academaidd Academic credibility </vt:lpstr>
      <vt:lpstr>Cyfeirio at waith awduron eraill Referring to other authors’ works</vt:lpstr>
      <vt:lpstr>PowerPoint Presentation</vt:lpstr>
      <vt:lpstr>TASG Task</vt:lpstr>
      <vt:lpstr>TASG Task</vt:lpstr>
      <vt:lpstr>Mwy o ymarfer Practise makes perfect! </vt:lpstr>
      <vt:lpstr>Gwell ysgrifennu yn EICH Geiriau eich hun na chopïo.  Using your own words is better than copying. </vt:lpstr>
      <vt:lpstr>Llên-ladrad Plagiarism</vt:lpstr>
      <vt:lpstr>Beth yw Llên-Ladrad?   What is Plagiarism?</vt:lpstr>
      <vt:lpstr>Pwysig! Important!</vt:lpstr>
      <vt:lpstr>Turnitin</vt:lpstr>
      <vt:lpstr>Turnitin –  Aseiniadau/Assignments</vt:lpstr>
      <vt:lpstr>Turnitin</vt:lpstr>
      <vt:lpstr>AMCANION Objectives</vt:lpstr>
      <vt:lpstr>CWESTIYNAUQuestions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Jones</dc:creator>
  <cp:lastModifiedBy>Ross Phillips</cp:lastModifiedBy>
  <cp:revision>1</cp:revision>
  <dcterms:created xsi:type="dcterms:W3CDTF">2022-07-12T12:47:26Z</dcterms:created>
  <dcterms:modified xsi:type="dcterms:W3CDTF">2023-08-14T09:11:35Z</dcterms:modified>
</cp:coreProperties>
</file>