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_rels/slideMaster8.xml.rels" ContentType="application/vnd.openxmlformats-package.relationships+xml"/>
  <Override PartName="/ppt/slideMasters/_rels/slideMaster7.xml.rels" ContentType="application/vnd.openxmlformats-package.relationships+xml"/>
  <Override PartName="/ppt/slideMasters/_rels/slideMaster6.xml.rels" ContentType="application/vnd.openxmlformats-package.relationships+xml"/>
  <Override PartName="/ppt/slideMasters/_rels/slideMaster5.xml.rels" ContentType="application/vnd.openxmlformats-package.relationships+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_rels/presentation.xml.rels" ContentType="application/vnd.openxmlformats-package.relationships+xml"/>
  <Override PartName="/ppt/media/image13.png" ContentType="image/png"/>
  <Override PartName="/ppt/media/image4.png" ContentType="image/png"/>
  <Override PartName="/ppt/media/image9.wmf" ContentType="image/x-wmf"/>
  <Override PartName="/ppt/media/image16.png" ContentType="image/png"/>
  <Override PartName="/ppt/media/image1.jpeg" ContentType="image/jpeg"/>
  <Override PartName="/ppt/media/image10.png" ContentType="image/png"/>
  <Override PartName="/ppt/media/image2.jpeg" ContentType="image/jpeg"/>
  <Override PartName="/ppt/media/image6.png" ContentType="image/png"/>
  <Override PartName="/ppt/media/image15.png" ContentType="image/png"/>
  <Override PartName="/ppt/media/image3.jpeg" ContentType="image/jpeg"/>
  <Override PartName="/ppt/media/image14.png" ContentType="image/png"/>
  <Override PartName="/ppt/media/image5.png" ContentType="image/png"/>
  <Override PartName="/ppt/media/image7.jpeg" ContentType="image/jpeg"/>
  <Override PartName="/ppt/media/image11.png" ContentType="image/png"/>
  <Override PartName="/ppt/media/image8.png" ContentType="image/png"/>
  <Override PartName="/ppt/media/image12.png" ContentType="image/png"/>
  <Override PartName="/ppt/slideLayouts/_rels/slideLayout9.xml.rels" ContentType="application/vnd.openxmlformats-package.relationships+xml"/>
  <Override PartName="/ppt/slideLayouts/_rels/slideLayout8.xml.rels" ContentType="application/vnd.openxmlformats-package.relationships+xml"/>
  <Override PartName="/ppt/slideLayouts/_rels/slideLayout7.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15.xml" ContentType="application/vnd.openxmlformats-officedocument.presentationml.slide+xml"/>
  <Override PartName="/ppt/slides/slide7.xml" ContentType="application/vnd.openxmlformats-officedocument.presentationml.slide+xml"/>
  <Override PartName="/ppt/slides/slide1.xml" ContentType="application/vnd.openxmlformats-officedocument.presentationml.slide+xml"/>
  <Override PartName="/ppt/slides/slide16.xml" ContentType="application/vnd.openxmlformats-officedocument.presentationml.slide+xml"/>
  <Override PartName="/ppt/slides/slide8.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24.xml" ContentType="application/vnd.openxmlformats-officedocument.presentationml.slide+xml"/>
  <Override PartName="/ppt/slides/slide36.xml" ContentType="application/vnd.openxmlformats-officedocument.presentationml.slide+xml"/>
  <Override PartName="/ppt/slides/slide25.xml" ContentType="application/vnd.openxmlformats-officedocument.presentationml.slide+xml"/>
  <Override PartName="/ppt/slides/slide37.xml" ContentType="application/vnd.openxmlformats-officedocument.presentationml.slide+xml"/>
  <Override PartName="/ppt/slides/_rels/slide10.xml.rels" ContentType="application/vnd.openxmlformats-package.relationships+xml"/>
  <Override PartName="/ppt/slides/_rels/slide17.xml.rels" ContentType="application/vnd.openxmlformats-package.relationships+xml"/>
  <Override PartName="/ppt/slides/_rels/slide9.xml.rels" ContentType="application/vnd.openxmlformats-package.relationships+xml"/>
  <Override PartName="/ppt/slides/_rels/slide26.xml.rels" ContentType="application/vnd.openxmlformats-package.relationships+xml"/>
  <Override PartName="/ppt/slides/_rels/slide11.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18.xml.rels" ContentType="application/vnd.openxmlformats-package.relationships+xml"/>
  <Override PartName="/ppt/slides/_rels/slide12.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5.xml.rels" ContentType="application/vnd.openxmlformats-package.relationships+xml"/>
  <Override PartName="/ppt/slides/_rels/slide34.xml.rels" ContentType="application/vnd.openxmlformats-package.relationships+xml"/>
  <Override PartName="/ppt/slides/_rels/slide33.xml.rels" ContentType="application/vnd.openxmlformats-package.relationships+xml"/>
  <Override PartName="/ppt/slides/_rels/slide32.xml.rels" ContentType="application/vnd.openxmlformats-package.relationships+xml"/>
  <Override PartName="/ppt/slides/_rels/slide31.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28.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27.xml.rels" ContentType="application/vnd.openxmlformats-package.relationships+xml"/>
  <Override PartName="/ppt/slides/_rels/slide16.xml.rels" ContentType="application/vnd.openxmlformats-package.relationships+xml"/>
  <Override PartName="/ppt/slides/_rels/slide1.xml.rels" ContentType="application/vnd.openxmlformats-package.relationships+xml"/>
  <Override PartName="/ppt/slides/_rels/slide36.xml.rels" ContentType="application/vnd.openxmlformats-package.relationships+xml"/>
  <Override PartName="/ppt/slides/_rels/slide7.xml.rels" ContentType="application/vnd.openxmlformats-package.relationships+xml"/>
  <Override PartName="/ppt/slides/_rels/slide24.xml.rels" ContentType="application/vnd.openxmlformats-package.relationships+xml"/>
  <Override PartName="/ppt/slides/_rels/slide8.xml.rels" ContentType="application/vnd.openxmlformats-package.relationships+xml"/>
  <Override PartName="/ppt/slides/_rels/slide25.xml.rels" ContentType="application/vnd.openxmlformats-package.relationships+xml"/>
  <Override PartName="/ppt/slides/_rels/slide37.xml.rels" ContentType="application/vnd.openxmlformats-package.relationships+xml"/>
  <Override PartName="/ppt/slides/_rels/slide2.xml.rels" ContentType="application/vnd.openxmlformats-package.relationships+xml"/>
  <Override PartName="/ppt/slides/_rels/slide38.xml.rels" ContentType="application/vnd.openxmlformats-package.relationships+xml"/>
  <Override PartName="/ppt/slides/_rels/slide40.xml.rels" ContentType="application/vnd.openxmlformats-package.relationships+xml"/>
  <Override PartName="/ppt/slides/_rels/slide39.xml.rels" ContentType="application/vnd.openxmlformats-package.relationships+xml"/>
  <Override PartName="/ppt/slides/_rels/slide6.xml.rels" ContentType="application/vnd.openxmlformats-package.relationships+xml"/>
  <Override PartName="/ppt/slides/_rels/slide23.xml.rels" ContentType="application/vnd.openxmlformats-package.relationships+xml"/>
  <Override PartName="/ppt/slides/_rels/slide13.xml.rels" ContentType="application/vnd.openxmlformats-package.relationships+xml"/>
  <Override PartName="/ppt/slides/_rels/slide22.xml.rels" ContentType="application/vnd.openxmlformats-package.relationships+xml"/>
  <Override PartName="/ppt/slides/_rels/slide5.xml.rels" ContentType="application/vnd.openxmlformats-package.relationships+xml"/>
  <Override PartName="/ppt/slides/_rels/slide19.xml.rels" ContentType="application/vnd.openxmlformats-package.relationships+xml"/>
  <Override PartName="/ppt/slides/slide38.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13.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21.xml" ContentType="application/vnd.openxmlformats-officedocument.presentationml.slide+xml"/>
  <Override PartName="/ppt/slides/slide12.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20.xml" ContentType="application/vnd.openxmlformats-officedocument.presentationml.slide+xml"/>
  <Override PartName="/ppt/slides/slide11.xml" ContentType="application/vnd.openxmlformats-officedocument.presentationml.slide+xml"/>
  <Override PartName="/ppt/slides/slide3.xml" ContentType="application/vnd.openxmlformats-officedocument.presentationml.slide+xml"/>
  <Override PartName="/ppt/slides/slide9.xml" ContentType="application/vnd.openxmlformats-officedocument.presentationml.slide+xml"/>
  <Override PartName="/ppt/slides/slide17.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3" r:id="rId4"/>
    <p:sldMasterId id="2147483655" r:id="rId5"/>
    <p:sldMasterId id="2147483657" r:id="rId6"/>
    <p:sldMasterId id="2147483659" r:id="rId7"/>
    <p:sldMasterId id="2147483661" r:id="rId8"/>
    <p:sldMasterId id="2147483663" r:id="rId9"/>
  </p:sld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Lst>
  <p:sldSz cx="9144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 Target="slides/slide1.xml"/><Relationship Id="rId11" Type="http://schemas.openxmlformats.org/officeDocument/2006/relationships/slide" Target="slides/slide2.xml"/><Relationship Id="rId12" Type="http://schemas.openxmlformats.org/officeDocument/2006/relationships/slide" Target="slides/slide3.xml"/><Relationship Id="rId13" Type="http://schemas.openxmlformats.org/officeDocument/2006/relationships/slide" Target="slides/slide4.xml"/><Relationship Id="rId14" Type="http://schemas.openxmlformats.org/officeDocument/2006/relationships/slide" Target="slides/slide5.xml"/><Relationship Id="rId15" Type="http://schemas.openxmlformats.org/officeDocument/2006/relationships/slide" Target="slides/slide6.xml"/><Relationship Id="rId16" Type="http://schemas.openxmlformats.org/officeDocument/2006/relationships/slide" Target="slides/slide7.xml"/><Relationship Id="rId17" Type="http://schemas.openxmlformats.org/officeDocument/2006/relationships/slide" Target="slides/slide8.xml"/><Relationship Id="rId18" Type="http://schemas.openxmlformats.org/officeDocument/2006/relationships/slide" Target="slides/slide9.xml"/><Relationship Id="rId19" Type="http://schemas.openxmlformats.org/officeDocument/2006/relationships/slide" Target="slides/slide10.xml"/><Relationship Id="rId20" Type="http://schemas.openxmlformats.org/officeDocument/2006/relationships/slide" Target="slides/slide11.xml"/><Relationship Id="rId21" Type="http://schemas.openxmlformats.org/officeDocument/2006/relationships/slide" Target="slides/slide12.xml"/><Relationship Id="rId22" Type="http://schemas.openxmlformats.org/officeDocument/2006/relationships/slide" Target="slides/slide13.xml"/><Relationship Id="rId23" Type="http://schemas.openxmlformats.org/officeDocument/2006/relationships/slide" Target="slides/slide14.xml"/><Relationship Id="rId24" Type="http://schemas.openxmlformats.org/officeDocument/2006/relationships/slide" Target="slides/slide15.xml"/><Relationship Id="rId25" Type="http://schemas.openxmlformats.org/officeDocument/2006/relationships/slide" Target="slides/slide16.xml"/><Relationship Id="rId26" Type="http://schemas.openxmlformats.org/officeDocument/2006/relationships/slide" Target="slides/slide17.xml"/><Relationship Id="rId27" Type="http://schemas.openxmlformats.org/officeDocument/2006/relationships/slide" Target="slides/slide18.xml"/><Relationship Id="rId28" Type="http://schemas.openxmlformats.org/officeDocument/2006/relationships/slide" Target="slides/slide19.xml"/><Relationship Id="rId29" Type="http://schemas.openxmlformats.org/officeDocument/2006/relationships/slide" Target="slides/slide20.xml"/><Relationship Id="rId30" Type="http://schemas.openxmlformats.org/officeDocument/2006/relationships/slide" Target="slides/slide21.xml"/><Relationship Id="rId31" Type="http://schemas.openxmlformats.org/officeDocument/2006/relationships/slide" Target="slides/slide22.xml"/><Relationship Id="rId32" Type="http://schemas.openxmlformats.org/officeDocument/2006/relationships/slide" Target="slides/slide23.xml"/><Relationship Id="rId33" Type="http://schemas.openxmlformats.org/officeDocument/2006/relationships/slide" Target="slides/slide24.xml"/><Relationship Id="rId34" Type="http://schemas.openxmlformats.org/officeDocument/2006/relationships/slide" Target="slides/slide25.xml"/><Relationship Id="rId35" Type="http://schemas.openxmlformats.org/officeDocument/2006/relationships/slide" Target="slides/slide26.xml"/><Relationship Id="rId36" Type="http://schemas.openxmlformats.org/officeDocument/2006/relationships/slide" Target="slides/slide27.xml"/><Relationship Id="rId37" Type="http://schemas.openxmlformats.org/officeDocument/2006/relationships/slide" Target="slides/slide28.xml"/><Relationship Id="rId38" Type="http://schemas.openxmlformats.org/officeDocument/2006/relationships/slide" Target="slides/slide29.xml"/><Relationship Id="rId39" Type="http://schemas.openxmlformats.org/officeDocument/2006/relationships/slide" Target="slides/slide30.xml"/><Relationship Id="rId40" Type="http://schemas.openxmlformats.org/officeDocument/2006/relationships/slide" Target="slides/slide31.xml"/><Relationship Id="rId41" Type="http://schemas.openxmlformats.org/officeDocument/2006/relationships/slide" Target="slides/slide32.xml"/><Relationship Id="rId42" Type="http://schemas.openxmlformats.org/officeDocument/2006/relationships/slide" Target="slides/slide33.xml"/><Relationship Id="rId43" Type="http://schemas.openxmlformats.org/officeDocument/2006/relationships/slide" Target="slides/slide34.xml"/><Relationship Id="rId44" Type="http://schemas.openxmlformats.org/officeDocument/2006/relationships/slide" Target="slides/slide35.xml"/><Relationship Id="rId45" Type="http://schemas.openxmlformats.org/officeDocument/2006/relationships/slide" Target="slides/slide36.xml"/><Relationship Id="rId46" Type="http://schemas.openxmlformats.org/officeDocument/2006/relationships/slide" Target="slides/slide37.xml"/><Relationship Id="rId47" Type="http://schemas.openxmlformats.org/officeDocument/2006/relationships/slide" Target="slides/slide38.xml"/><Relationship Id="rId48" Type="http://schemas.openxmlformats.org/officeDocument/2006/relationships/slide" Target="slides/slide39.xml"/><Relationship Id="rId49" Type="http://schemas.openxmlformats.org/officeDocument/2006/relationships/slide" Target="slides/slide40.xml"/><Relationship Id="rId50"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8.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4" name="PlaceHolder 2"/>
          <p:cNvSpPr>
            <a:spLocks noGrp="1"/>
          </p:cNvSpPr>
          <p:nvPr>
            <p:ph type="subTitle"/>
          </p:nvPr>
        </p:nvSpPr>
        <p:spPr>
          <a:xfrm>
            <a:off x="457200" y="1600200"/>
            <a:ext cx="8229240" cy="391680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sldNum" idx="1"/>
          </p:nvPr>
        </p:nvSpPr>
        <p:spPr/>
        <p:txBody>
          <a:bodyPr/>
          <a:p>
            <a:fld id="{902AD5C2-5BD2-465E-A065-05A03F38436E}" type="slidenum">
              <a:t>&lt;#&gt;</a:t>
            </a:fld>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and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9" name="PlaceHolder 2"/>
          <p:cNvSpPr>
            <a:spLocks noGrp="1"/>
          </p:cNvSpPr>
          <p:nvPr>
            <p:ph type="subTitle"/>
          </p:nvPr>
        </p:nvSpPr>
        <p:spPr>
          <a:xfrm>
            <a:off x="457200" y="1600200"/>
            <a:ext cx="8229240" cy="3916800"/>
          </a:xfrm>
          <a:prstGeom prst="rect">
            <a:avLst/>
          </a:prstGeom>
          <a:noFill/>
          <a:ln w="0">
            <a:noFill/>
          </a:ln>
        </p:spPr>
        <p:txBody>
          <a:bodyPr lIns="0" rIns="0" tIns="0" bIns="0" anchor="ctr">
            <a:noAutofit/>
          </a:bodyPr>
          <a:p>
            <a:pPr indent="0" algn="ctr">
              <a:buNone/>
            </a:pPr>
            <a:endParaRPr b="0" lang="en-GB" sz="3200" strike="noStrike" u="none">
              <a:solidFill>
                <a:srgbClr val="000000"/>
              </a:solidFill>
              <a:uFillTx/>
              <a:latin typeface="Arial"/>
            </a:endParaRPr>
          </a:p>
        </p:txBody>
      </p:sp>
      <p:sp>
        <p:nvSpPr>
          <p:cNvPr id="4" name="PlaceHolder 3"/>
          <p:cNvSpPr>
            <a:spLocks noGrp="1"/>
          </p:cNvSpPr>
          <p:nvPr>
            <p:ph type="sldNum" idx="2"/>
          </p:nvPr>
        </p:nvSpPr>
        <p:spPr/>
        <p:txBody>
          <a:bodyPr/>
          <a:p>
            <a:fld id="{8169CD44-1F5C-4455-AA2C-0ED12965FFFE}" type="slidenum">
              <a:t>&lt;#&gt;</a:t>
            </a:fld>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and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11"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2"/>
          </p:nvPr>
        </p:nvSpPr>
        <p:spPr/>
        <p:txBody>
          <a:bodyPr/>
          <a:p>
            <a:fld id="{132CCD78-9941-483D-999A-69F5DB286358}" type="slidenum">
              <a:t>&lt;#&gt;</a:t>
            </a:fld>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Section Header">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16"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3"/>
          </p:nvPr>
        </p:nvSpPr>
        <p:spPr/>
        <p:txBody>
          <a:bodyPr/>
          <a:p>
            <a:fld id="{BB3C1F85-5E98-4339-A0EB-06EC3918603F}" type="slidenum">
              <a:t>&lt;#&gt;</a:t>
            </a:fld>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Comparison">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2"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4"/>
          </p:nvPr>
        </p:nvSpPr>
        <p:spPr/>
        <p:txBody>
          <a:bodyPr/>
          <a:p>
            <a:fld id="{8941D441-3966-4BF4-9502-5BC9A1079CEE}" type="slidenum">
              <a:t>&lt;#&gt;</a:t>
            </a:fld>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Only">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6"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5"/>
          </p:nvPr>
        </p:nvSpPr>
        <p:spPr/>
        <p:txBody>
          <a:bodyPr/>
          <a:p>
            <a:fld id="{491E5B13-5837-4046-94AB-71F9209337AC}" type="slidenum">
              <a:t>&lt;#&gt;</a:t>
            </a:fld>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Blank">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29"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6"/>
          </p:nvPr>
        </p:nvSpPr>
        <p:spPr/>
        <p:txBody>
          <a:bodyPr/>
          <a:p>
            <a:fld id="{1BC01F98-F276-4D6D-886F-B4982186542A}" type="slidenum">
              <a:t>&lt;#&gt;</a:t>
            </a:fld>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Content with Caption">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35"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7"/>
          </p:nvPr>
        </p:nvSpPr>
        <p:spPr/>
        <p:txBody>
          <a:bodyPr/>
          <a:p>
            <a:fld id="{6941FE0D-1B89-4A99-8457-373078524063}" type="slidenum">
              <a:t>&lt;#&gt;</a:t>
            </a:fld>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Picture with Caption">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4680"/>
            <a:ext cx="8229240" cy="1142640"/>
          </a:xfrm>
          <a:prstGeom prst="rect">
            <a:avLst/>
          </a:prstGeom>
          <a:noFill/>
          <a:ln w="0">
            <a:noFill/>
          </a:ln>
        </p:spPr>
        <p:txBody>
          <a:bodyPr lIns="0" rIns="0" tIns="0" bIns="0" anchor="ctr">
            <a:noAutofit/>
          </a:bodyPr>
          <a:p>
            <a:pPr indent="0">
              <a:buNone/>
            </a:pPr>
            <a:endParaRPr b="0" lang="en-GB" sz="1800" strike="noStrike" u="none">
              <a:solidFill>
                <a:srgbClr val="000000"/>
              </a:solidFill>
              <a:uFillTx/>
              <a:latin typeface="Myriad Pro"/>
            </a:endParaRPr>
          </a:p>
        </p:txBody>
      </p:sp>
      <p:sp>
        <p:nvSpPr>
          <p:cNvPr id="41" name="PlaceHolder 2"/>
          <p:cNvSpPr>
            <a:spLocks noGrp="1"/>
          </p:cNvSpPr>
          <p:nvPr>
            <p:ph/>
          </p:nvPr>
        </p:nvSpPr>
        <p:spPr>
          <a:xfrm>
            <a:off x="457200" y="1600200"/>
            <a:ext cx="8229240" cy="3916800"/>
          </a:xfrm>
          <a:prstGeom prst="rect">
            <a:avLst/>
          </a:prstGeom>
          <a:noFill/>
          <a:ln w="0">
            <a:noFill/>
          </a:ln>
        </p:spPr>
        <p:txBody>
          <a:bodyPr lIns="0" rIns="0" tIns="0" bIns="0" anchor="t">
            <a:normAutofit/>
          </a:bodyPr>
          <a:p>
            <a:pPr indent="0">
              <a:spcBef>
                <a:spcPts val="1417"/>
              </a:spcBef>
              <a:buNone/>
            </a:pPr>
            <a:endParaRPr b="0" lang="en-GB" sz="2400" strike="noStrike" u="none">
              <a:solidFill>
                <a:srgbClr val="000000"/>
              </a:solidFill>
              <a:uFillTx/>
              <a:latin typeface="Myriad Pro"/>
            </a:endParaRPr>
          </a:p>
        </p:txBody>
      </p:sp>
      <p:sp>
        <p:nvSpPr>
          <p:cNvPr id="4" name="PlaceHolder 3"/>
          <p:cNvSpPr>
            <a:spLocks noGrp="1"/>
          </p:cNvSpPr>
          <p:nvPr>
            <p:ph type="sldNum" idx="8"/>
          </p:nvPr>
        </p:nvSpPr>
        <p:spPr/>
        <p:txBody>
          <a:bodyPr/>
          <a:p>
            <a:fld id="{6B80F5A4-F52C-4E8B-8E5B-A92FB1A60A76}" type="slidenum">
              <a:t>&lt;#&gt;</a:t>
            </a:fld>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2.xml"/><Relationship Id="rId4" Type="http://schemas.openxmlformats.org/officeDocument/2006/relationships/slideLayout" Target="../slideLayouts/slideLayout3.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2.jpeg"/><Relationship Id="rId3" Type="http://schemas.openxmlformats.org/officeDocument/2006/relationships/slideLayout" Target="../slideLayouts/slideLayout4.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2.jpeg"/><Relationship Id="rId3" Type="http://schemas.openxmlformats.org/officeDocument/2006/relationships/slideLayout" Target="../slideLayouts/slideLayout5.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2.jpeg"/><Relationship Id="rId3" Type="http://schemas.openxmlformats.org/officeDocument/2006/relationships/slideLayout" Target="../slideLayouts/slideLayout6.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2.jpeg"/><Relationship Id="rId3" Type="http://schemas.openxmlformats.org/officeDocument/2006/relationships/slideLayout" Target="../slideLayouts/slideLayout7.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2.jpeg"/><Relationship Id="rId3" Type="http://schemas.openxmlformats.org/officeDocument/2006/relationships/slideLayout" Target="../slideLayouts/slideLayout8.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2.jpeg"/><Relationship Id="rId3" Type="http://schemas.openxmlformats.org/officeDocument/2006/relationships/slideLayout" Target="../slideLayouts/slideLayout9.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3640" y="1989000"/>
            <a:ext cx="7772040" cy="146952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1" name="PlaceHolder 2"/>
          <p:cNvSpPr>
            <a:spLocks noGrp="1"/>
          </p:cNvSpPr>
          <p:nvPr>
            <p:ph type="body"/>
          </p:nvPr>
        </p:nvSpPr>
        <p:spPr>
          <a:xfrm>
            <a:off x="1369440" y="3744720"/>
            <a:ext cx="6400440" cy="1752120"/>
          </a:xfrm>
          <a:prstGeom prst="rect">
            <a:avLst/>
          </a:prstGeom>
          <a:noFill/>
          <a:ln w="12600">
            <a:noFill/>
          </a:ln>
        </p:spPr>
        <p:txBody>
          <a:bodyPr lIns="45720" rIns="45720" tIns="45000" bIns="45000" anchor="t">
            <a:noAutofit/>
          </a:bodyPr>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One</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Two</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Three</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Four</a:t>
            </a:r>
            <a:endParaRPr b="0" lang="en-GB" sz="2400" strike="noStrike" u="none">
              <a:solidFill>
                <a:srgbClr val="000000"/>
              </a:solidFill>
              <a:uFillTx/>
              <a:latin typeface="Myriad Pro"/>
            </a:endParaRPr>
          </a:p>
          <a:p>
            <a:pPr indent="0" algn="ctr" defTabSz="685800">
              <a:lnSpc>
                <a:spcPct val="100000"/>
              </a:lnSpc>
              <a:spcBef>
                <a:spcPts val="499"/>
              </a:spcBef>
              <a:buNone/>
              <a:tabLst>
                <a:tab algn="l" pos="0"/>
              </a:tabLst>
            </a:pPr>
            <a:r>
              <a:rPr b="0" lang="en-GB" sz="2400" strike="noStrike" u="none">
                <a:solidFill>
                  <a:srgbClr val="888888"/>
                </a:solidFill>
                <a:uFillTx/>
                <a:latin typeface="Myriad Pro"/>
                <a:ea typeface="Myriad Pro"/>
              </a:rPr>
              <a:t>Body Level Five</a:t>
            </a:r>
            <a:endParaRPr b="0" lang="en-GB" sz="2400" strike="noStrike" u="none">
              <a:solidFill>
                <a:srgbClr val="000000"/>
              </a:solidFill>
              <a:uFillTx/>
              <a:latin typeface="Myriad Pro"/>
            </a:endParaRPr>
          </a:p>
        </p:txBody>
      </p:sp>
      <p:sp>
        <p:nvSpPr>
          <p:cNvPr id="2" name="PlaceHolder 3"/>
          <p:cNvSpPr>
            <a:spLocks noGrp="1"/>
          </p:cNvSpPr>
          <p:nvPr>
            <p:ph type="sldNum" idx="1"/>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A7776AF8-E97C-434A-A6A1-2B11F0420ED2}" type="slidenum">
              <a:rPr b="0" lang="en-GB" sz="900" strike="noStrike" u="none">
                <a:solidFill>
                  <a:srgbClr val="888888"/>
                </a:solidFill>
                <a:uFillTx/>
                <a:latin typeface="Myriad Pro"/>
                <a:ea typeface="Myriad Pro"/>
              </a:rPr>
              <a:t>&lt;number&gt;</a:t>
            </a:fld>
            <a:endParaRPr b="0" lang="en-GB" sz="900" strike="noStrike" u="none">
              <a:solidFill>
                <a:srgbClr val="ffffff"/>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49" r:id="rId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6" name="PlaceHolder 2"/>
          <p:cNvSpPr>
            <a:spLocks noGrp="1"/>
          </p:cNvSpPr>
          <p:nvPr>
            <p:ph type="body"/>
          </p:nvPr>
        </p:nvSpPr>
        <p:spPr>
          <a:xfrm>
            <a:off x="457200" y="1600200"/>
            <a:ext cx="8229240" cy="3916800"/>
          </a:xfrm>
          <a:prstGeom prst="rect">
            <a:avLst/>
          </a:prstGeom>
          <a:noFill/>
          <a:ln w="12600">
            <a:noFill/>
          </a:ln>
        </p:spPr>
        <p:txBody>
          <a:bodyPr lIns="45720" rIns="45720" tIns="45000" bIns="45000" anchor="t">
            <a:noAutofit/>
          </a:bodyPr>
          <a:p>
            <a:pPr marL="257040" indent="-25704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One</a:t>
            </a:r>
            <a:endParaRPr b="0" lang="en-GB" sz="2400" strike="noStrike" u="none">
              <a:solidFill>
                <a:srgbClr val="000000"/>
              </a:solidFill>
              <a:uFillTx/>
              <a:latin typeface="Myriad Pro"/>
            </a:endParaRPr>
          </a:p>
          <a:p>
            <a:pPr lvl="1" marL="587880" indent="-2448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Two</a:t>
            </a:r>
            <a:endParaRPr b="0" lang="en-GB" sz="2400" strike="noStrike" u="none">
              <a:solidFill>
                <a:srgbClr val="000000"/>
              </a:solidFill>
              <a:uFillTx/>
              <a:latin typeface="Myriad Pro"/>
            </a:endParaRPr>
          </a:p>
          <a:p>
            <a:pPr lvl="2" marL="914400" indent="-2286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Three</a:t>
            </a:r>
            <a:endParaRPr b="0" lang="en-GB" sz="2400" strike="noStrike" u="none">
              <a:solidFill>
                <a:srgbClr val="000000"/>
              </a:solidFill>
              <a:uFillTx/>
              <a:latin typeface="Myriad Pro"/>
            </a:endParaRPr>
          </a:p>
          <a:p>
            <a:pPr lvl="3" marL="130284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Four</a:t>
            </a:r>
            <a:endParaRPr b="0" lang="en-GB" sz="2400" strike="noStrike" u="none">
              <a:solidFill>
                <a:srgbClr val="000000"/>
              </a:solidFill>
              <a:uFillTx/>
              <a:latin typeface="Myriad Pro"/>
            </a:endParaRPr>
          </a:p>
          <a:p>
            <a:pPr lvl="4" marL="164592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Five</a:t>
            </a:r>
            <a:endParaRPr b="0" lang="en-GB" sz="2400" strike="noStrike" u="none">
              <a:solidFill>
                <a:srgbClr val="000000"/>
              </a:solidFill>
              <a:uFillTx/>
              <a:latin typeface="Myriad Pro"/>
            </a:endParaRPr>
          </a:p>
        </p:txBody>
      </p:sp>
      <p:sp>
        <p:nvSpPr>
          <p:cNvPr id="7" name="PlaceHolder 3"/>
          <p:cNvSpPr>
            <a:spLocks noGrp="1"/>
          </p:cNvSpPr>
          <p:nvPr>
            <p:ph type="sldNum" idx="2"/>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6B7CC8D5-1E6F-42F0-9E8E-3B424C0A7463}" type="slidenum">
              <a:rPr b="0" lang="en-GB" sz="900" strike="noStrike" u="none">
                <a:solidFill>
                  <a:srgbClr val="888888"/>
                </a:solidFill>
                <a:uFillTx/>
                <a:latin typeface="Myriad Pro"/>
                <a:ea typeface="Myriad Pro"/>
              </a:rPr>
              <a:t>1</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1" r:id="rId3"/>
    <p:sldLayoutId id="2147483652" r:id="rId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683640" y="3993120"/>
            <a:ext cx="7772040" cy="1361880"/>
          </a:xfrm>
          <a:prstGeom prst="rect">
            <a:avLst/>
          </a:prstGeom>
          <a:noFill/>
          <a:ln w="12600">
            <a:noFill/>
          </a:ln>
        </p:spPr>
        <p:txBody>
          <a:bodyPr lIns="45720" rIns="45720" tIns="45000" bIns="45000" anchor="t">
            <a:noAutofit/>
          </a:bodyPr>
          <a:p>
            <a:pPr indent="0" defTabSz="685800">
              <a:lnSpc>
                <a:spcPct val="100000"/>
              </a:lnSpc>
              <a:buNone/>
              <a:tabLst>
                <a:tab algn="l" pos="0"/>
              </a:tabLst>
            </a:pPr>
            <a:r>
              <a:rPr b="1" lang="en-GB" sz="3000" strike="noStrike" u="none" cap="all">
                <a:solidFill>
                  <a:srgbClr val="000000"/>
                </a:solidFill>
                <a:uFillTx/>
                <a:latin typeface="Myriad Pro"/>
                <a:ea typeface="Myriad Pro"/>
              </a:rPr>
              <a:t>Title Text</a:t>
            </a:r>
            <a:endParaRPr b="0" lang="en-GB" sz="3000" strike="noStrike" u="none">
              <a:solidFill>
                <a:srgbClr val="000000"/>
              </a:solidFill>
              <a:uFillTx/>
              <a:latin typeface="Myriad Pro"/>
            </a:endParaRPr>
          </a:p>
        </p:txBody>
      </p:sp>
      <p:sp>
        <p:nvSpPr>
          <p:cNvPr id="13" name="PlaceHolder 2"/>
          <p:cNvSpPr>
            <a:spLocks noGrp="1"/>
          </p:cNvSpPr>
          <p:nvPr>
            <p:ph type="body"/>
          </p:nvPr>
        </p:nvSpPr>
        <p:spPr>
          <a:xfrm>
            <a:off x="683640" y="2493000"/>
            <a:ext cx="7772040" cy="1499760"/>
          </a:xfrm>
          <a:prstGeom prst="rect">
            <a:avLst/>
          </a:prstGeom>
          <a:noFill/>
          <a:ln w="12600">
            <a:noFill/>
          </a:ln>
        </p:spPr>
        <p:txBody>
          <a:bodyPr lIns="45720" rIns="45720" tIns="45000" bIns="45000" anchor="b">
            <a:noAutofit/>
          </a:bodyPr>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One</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Two</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Three</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Four</a:t>
            </a:r>
            <a:endParaRPr b="0" lang="en-GB" sz="1500" strike="noStrike" u="none">
              <a:solidFill>
                <a:srgbClr val="000000"/>
              </a:solidFill>
              <a:uFillTx/>
              <a:latin typeface="Myriad Pro"/>
            </a:endParaRPr>
          </a:p>
          <a:p>
            <a:pPr indent="0" defTabSz="685800">
              <a:lnSpc>
                <a:spcPct val="100000"/>
              </a:lnSpc>
              <a:spcBef>
                <a:spcPts val="300"/>
              </a:spcBef>
              <a:buNone/>
              <a:tabLst>
                <a:tab algn="l" pos="0"/>
              </a:tabLst>
            </a:pPr>
            <a:r>
              <a:rPr b="0" lang="en-GB" sz="1500" strike="noStrike" u="none">
                <a:solidFill>
                  <a:srgbClr val="888888"/>
                </a:solidFill>
                <a:uFillTx/>
                <a:latin typeface="Myriad Pro"/>
                <a:ea typeface="Myriad Pro"/>
              </a:rPr>
              <a:t>Body Level Five</a:t>
            </a:r>
            <a:endParaRPr b="0" lang="en-GB" sz="1500" strike="noStrike" u="none">
              <a:solidFill>
                <a:srgbClr val="000000"/>
              </a:solidFill>
              <a:uFillTx/>
              <a:latin typeface="Myriad Pro"/>
            </a:endParaRPr>
          </a:p>
        </p:txBody>
      </p:sp>
      <p:sp>
        <p:nvSpPr>
          <p:cNvPr id="14" name="PlaceHolder 3"/>
          <p:cNvSpPr>
            <a:spLocks noGrp="1"/>
          </p:cNvSpPr>
          <p:nvPr>
            <p:ph type="sldNum" idx="3"/>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47BA2813-AE83-4675-9229-83933C83321D}" type="slidenum">
              <a:rPr b="0" lang="en-GB" sz="900" strike="noStrike" u="none">
                <a:solidFill>
                  <a:srgbClr val="888888"/>
                </a:solidFill>
                <a:uFillTx/>
                <a:latin typeface="Myriad Pro"/>
                <a:ea typeface="Myriad Pro"/>
              </a:rPr>
              <a:t>1</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4" r:id="rId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18" name="PlaceHolder 2"/>
          <p:cNvSpPr>
            <a:spLocks noGrp="1"/>
          </p:cNvSpPr>
          <p:nvPr>
            <p:ph type="body"/>
          </p:nvPr>
        </p:nvSpPr>
        <p:spPr>
          <a:xfrm>
            <a:off x="457200" y="1535040"/>
            <a:ext cx="4039920" cy="639360"/>
          </a:xfrm>
          <a:prstGeom prst="rect">
            <a:avLst/>
          </a:prstGeom>
          <a:noFill/>
          <a:ln w="12600">
            <a:noFill/>
          </a:ln>
        </p:spPr>
        <p:txBody>
          <a:bodyPr lIns="45720" rIns="45720" tIns="45000" bIns="45000" anchor="b">
            <a:noAutofit/>
          </a:bodyPr>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One</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Two</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Three</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Four</a:t>
            </a:r>
            <a:endParaRPr b="0" lang="en-GB" sz="1800" strike="noStrike" u="none">
              <a:solidFill>
                <a:srgbClr val="000000"/>
              </a:solidFill>
              <a:uFillTx/>
              <a:latin typeface="Myriad Pro"/>
            </a:endParaRPr>
          </a:p>
          <a:p>
            <a:pPr indent="0" defTabSz="685800">
              <a:lnSpc>
                <a:spcPct val="100000"/>
              </a:lnSpc>
              <a:spcBef>
                <a:spcPts val="400"/>
              </a:spcBef>
              <a:buNone/>
              <a:tabLst>
                <a:tab algn="l" pos="0"/>
              </a:tabLst>
            </a:pPr>
            <a:r>
              <a:rPr b="1" lang="en-GB" sz="1800" strike="noStrike" u="none">
                <a:solidFill>
                  <a:srgbClr val="000000"/>
                </a:solidFill>
                <a:uFillTx/>
                <a:latin typeface="Myriad Pro"/>
                <a:ea typeface="Myriad Pro"/>
              </a:rPr>
              <a:t>Body Level Five</a:t>
            </a:r>
            <a:endParaRPr b="0" lang="en-GB" sz="1800" strike="noStrike" u="none">
              <a:solidFill>
                <a:srgbClr val="000000"/>
              </a:solidFill>
              <a:uFillTx/>
              <a:latin typeface="Myriad Pro"/>
            </a:endParaRPr>
          </a:p>
        </p:txBody>
      </p:sp>
      <p:sp>
        <p:nvSpPr>
          <p:cNvPr id="19" name="PlaceHolder 3"/>
          <p:cNvSpPr>
            <a:spLocks noGrp="1"/>
          </p:cNvSpPr>
          <p:nvPr>
            <p:ph type="body"/>
          </p:nvPr>
        </p:nvSpPr>
        <p:spPr>
          <a:xfrm>
            <a:off x="4645080" y="1535040"/>
            <a:ext cx="4041360" cy="639360"/>
          </a:xfrm>
          <a:prstGeom prst="rect">
            <a:avLst/>
          </a:prstGeom>
          <a:noFill/>
          <a:ln w="12600">
            <a:noFill/>
          </a:ln>
        </p:spPr>
        <p:txBody>
          <a:bodyPr lIns="45720" rIns="45720" tIns="45000" bIns="45000" anchor="b">
            <a:noAutofit/>
          </a:bodyPr>
          <a:p>
            <a:pPr marL="432000" indent="-324000">
              <a:spcBef>
                <a:spcPts val="1417"/>
              </a:spcBef>
              <a:buClr>
                <a:srgbClr val="000000"/>
              </a:buClr>
              <a:buSzPct val="45000"/>
              <a:buFont typeface="Wingdings" charset="2"/>
              <a:buChar char=""/>
            </a:pPr>
            <a:r>
              <a:rPr b="0" lang="en-GB" sz="2400" strike="noStrike" u="none">
                <a:solidFill>
                  <a:srgbClr val="000000"/>
                </a:solidFill>
                <a:uFillTx/>
                <a:latin typeface="Myriad Pro"/>
              </a:rPr>
              <a:t>Click to edit the outline text format</a:t>
            </a:r>
            <a:endParaRPr b="0" lang="en-GB" sz="24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2400" strike="noStrike" u="none">
                <a:solidFill>
                  <a:srgbClr val="000000"/>
                </a:solidFill>
                <a:uFillTx/>
                <a:latin typeface="Myriad Pro"/>
              </a:rPr>
              <a:t>Second Outline Level</a:t>
            </a:r>
            <a:endParaRPr b="0" lang="en-GB" sz="24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Myriad Pro"/>
              </a:rPr>
              <a:t>Third Outline Level</a:t>
            </a:r>
            <a:endParaRPr b="0" lang="en-GB" sz="24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2400" strike="noStrike" u="none">
                <a:solidFill>
                  <a:srgbClr val="000000"/>
                </a:solidFill>
                <a:uFillTx/>
                <a:latin typeface="Myriad Pro"/>
              </a:rPr>
              <a:t>Fourth Outline Level</a:t>
            </a:r>
            <a:endParaRPr b="0" lang="en-GB" sz="24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Fifth Outline Level</a:t>
            </a:r>
            <a:endParaRPr b="0" lang="en-GB" sz="24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Sixth Outline Level</a:t>
            </a:r>
            <a:endParaRPr b="0" lang="en-GB" sz="24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Seventh Outline Level</a:t>
            </a:r>
            <a:endParaRPr b="0" lang="en-GB" sz="2400" strike="noStrike" u="none">
              <a:solidFill>
                <a:srgbClr val="000000"/>
              </a:solidFill>
              <a:uFillTx/>
              <a:latin typeface="Myriad Pro"/>
            </a:endParaRPr>
          </a:p>
        </p:txBody>
      </p:sp>
      <p:sp>
        <p:nvSpPr>
          <p:cNvPr id="20" name="PlaceHolder 4"/>
          <p:cNvSpPr>
            <a:spLocks noGrp="1"/>
          </p:cNvSpPr>
          <p:nvPr>
            <p:ph type="sldNum" idx="4"/>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93269F49-F496-4EA0-B5F1-B49A0A4D5752}"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6" r:id="rId3"/>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4680"/>
            <a:ext cx="8229240" cy="1142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0" lang="en-GB" sz="3300" strike="noStrike" u="none">
                <a:solidFill>
                  <a:srgbClr val="000000"/>
                </a:solidFill>
                <a:uFillTx/>
                <a:latin typeface="Myriad Pro"/>
                <a:ea typeface="Myriad Pro"/>
              </a:rPr>
              <a:t>Title Text</a:t>
            </a:r>
            <a:endParaRPr b="0" lang="en-GB" sz="3300" strike="noStrike" u="none">
              <a:solidFill>
                <a:srgbClr val="000000"/>
              </a:solidFill>
              <a:uFillTx/>
              <a:latin typeface="Myriad Pro"/>
            </a:endParaRPr>
          </a:p>
        </p:txBody>
      </p:sp>
      <p:sp>
        <p:nvSpPr>
          <p:cNvPr id="24" name="PlaceHolder 2"/>
          <p:cNvSpPr>
            <a:spLocks noGrp="1"/>
          </p:cNvSpPr>
          <p:nvPr>
            <p:ph type="sldNum" idx="5"/>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8B2509E6-BE81-4CF7-B41E-FABFE3A35395}"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8" r:id="rId3"/>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27" name="PlaceHolder 1"/>
          <p:cNvSpPr>
            <a:spLocks noGrp="1"/>
          </p:cNvSpPr>
          <p:nvPr>
            <p:ph type="sldNum" idx="6"/>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9037ED2F-99CF-46E4-A12A-BB62CE7D42D2}"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0" r:id="rId3"/>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2880"/>
            <a:ext cx="3007800" cy="1161720"/>
          </a:xfrm>
          <a:prstGeom prst="rect">
            <a:avLst/>
          </a:prstGeom>
          <a:noFill/>
          <a:ln w="12600">
            <a:noFill/>
          </a:ln>
        </p:spPr>
        <p:txBody>
          <a:bodyPr lIns="45720" rIns="45720" tIns="45000" bIns="45000" anchor="b">
            <a:noAutofit/>
          </a:bodyPr>
          <a:p>
            <a:pPr indent="0" defTabSz="685800">
              <a:lnSpc>
                <a:spcPct val="100000"/>
              </a:lnSpc>
              <a:buNone/>
              <a:tabLst>
                <a:tab algn="l" pos="0"/>
              </a:tabLst>
            </a:pPr>
            <a:r>
              <a:rPr b="1" lang="en-GB" sz="1500" strike="noStrike" u="none">
                <a:solidFill>
                  <a:srgbClr val="000000"/>
                </a:solidFill>
                <a:uFillTx/>
                <a:latin typeface="Myriad Pro"/>
                <a:ea typeface="Myriad Pro"/>
              </a:rPr>
              <a:t>Title Text</a:t>
            </a:r>
            <a:endParaRPr b="0" lang="en-GB" sz="1500" strike="noStrike" u="none">
              <a:solidFill>
                <a:srgbClr val="000000"/>
              </a:solidFill>
              <a:uFillTx/>
              <a:latin typeface="Myriad Pro"/>
            </a:endParaRPr>
          </a:p>
        </p:txBody>
      </p:sp>
      <p:sp>
        <p:nvSpPr>
          <p:cNvPr id="31" name="PlaceHolder 2"/>
          <p:cNvSpPr>
            <a:spLocks noGrp="1"/>
          </p:cNvSpPr>
          <p:nvPr>
            <p:ph type="body"/>
          </p:nvPr>
        </p:nvSpPr>
        <p:spPr>
          <a:xfrm>
            <a:off x="3575160" y="272880"/>
            <a:ext cx="5111280" cy="5171760"/>
          </a:xfrm>
          <a:prstGeom prst="rect">
            <a:avLst/>
          </a:prstGeom>
          <a:noFill/>
          <a:ln w="12600">
            <a:noFill/>
          </a:ln>
        </p:spPr>
        <p:txBody>
          <a:bodyPr lIns="45720" rIns="45720" tIns="45000" bIns="45000" anchor="t">
            <a:noAutofit/>
          </a:bodyPr>
          <a:p>
            <a:pPr marL="257040" indent="-25704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One</a:t>
            </a:r>
            <a:endParaRPr b="0" lang="en-GB" sz="2400" strike="noStrike" u="none">
              <a:solidFill>
                <a:srgbClr val="000000"/>
              </a:solidFill>
              <a:uFillTx/>
              <a:latin typeface="Myriad Pro"/>
            </a:endParaRPr>
          </a:p>
          <a:p>
            <a:pPr lvl="1" marL="587880" indent="-2448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Two</a:t>
            </a:r>
            <a:endParaRPr b="0" lang="en-GB" sz="2400" strike="noStrike" u="none">
              <a:solidFill>
                <a:srgbClr val="000000"/>
              </a:solidFill>
              <a:uFillTx/>
              <a:latin typeface="Myriad Pro"/>
            </a:endParaRPr>
          </a:p>
          <a:p>
            <a:pPr lvl="2" marL="914400" indent="-22860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Three</a:t>
            </a:r>
            <a:endParaRPr b="0" lang="en-GB" sz="2400" strike="noStrike" u="none">
              <a:solidFill>
                <a:srgbClr val="000000"/>
              </a:solidFill>
              <a:uFillTx/>
              <a:latin typeface="Myriad Pro"/>
            </a:endParaRPr>
          </a:p>
          <a:p>
            <a:pPr lvl="3" marL="130284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Four</a:t>
            </a:r>
            <a:endParaRPr b="0" lang="en-GB" sz="2400" strike="noStrike" u="none">
              <a:solidFill>
                <a:srgbClr val="000000"/>
              </a:solidFill>
              <a:uFillTx/>
              <a:latin typeface="Myriad Pro"/>
            </a:endParaRPr>
          </a:p>
          <a:p>
            <a:pPr lvl="4" marL="1645920" indent="-274320" defTabSz="685800">
              <a:lnSpc>
                <a:spcPct val="100000"/>
              </a:lnSpc>
              <a:spcBef>
                <a:spcPts val="499"/>
              </a:spcBef>
              <a:buClr>
                <a:srgbClr val="000000"/>
              </a:buClr>
              <a:buFont typeface="Arial"/>
              <a:buChar char="»"/>
            </a:pPr>
            <a:r>
              <a:rPr b="0" lang="en-GB" sz="2400" strike="noStrike" u="none">
                <a:solidFill>
                  <a:srgbClr val="000000"/>
                </a:solidFill>
                <a:uFillTx/>
                <a:latin typeface="Myriad Pro"/>
                <a:ea typeface="Myriad Pro"/>
              </a:rPr>
              <a:t>Body Level Five</a:t>
            </a:r>
            <a:endParaRPr b="0" lang="en-GB" sz="2400" strike="noStrike" u="none">
              <a:solidFill>
                <a:srgbClr val="000000"/>
              </a:solidFill>
              <a:uFillTx/>
              <a:latin typeface="Myriad Pro"/>
            </a:endParaRPr>
          </a:p>
        </p:txBody>
      </p:sp>
      <p:sp>
        <p:nvSpPr>
          <p:cNvPr id="32" name="PlaceHolder 3"/>
          <p:cNvSpPr>
            <a:spLocks noGrp="1"/>
          </p:cNvSpPr>
          <p:nvPr>
            <p:ph type="body"/>
          </p:nvPr>
        </p:nvSpPr>
        <p:spPr>
          <a:xfrm>
            <a:off x="457200" y="1434960"/>
            <a:ext cx="3007800" cy="4029480"/>
          </a:xfrm>
          <a:prstGeom prst="rect">
            <a:avLst/>
          </a:prstGeom>
          <a:noFill/>
          <a:ln w="12600">
            <a:noFill/>
          </a:ln>
        </p:spPr>
        <p:txBody>
          <a:bodyPr lIns="45720" rIns="45720" tIns="45000" bIns="45000" anchor="t">
            <a:noAutofit/>
          </a:bodyPr>
          <a:p>
            <a:pPr marL="432000" indent="-324000">
              <a:spcBef>
                <a:spcPts val="1417"/>
              </a:spcBef>
              <a:buClr>
                <a:srgbClr val="000000"/>
              </a:buClr>
              <a:buSzPct val="45000"/>
              <a:buFont typeface="Wingdings" charset="2"/>
              <a:buChar char=""/>
            </a:pPr>
            <a:r>
              <a:rPr b="0" lang="en-GB" sz="2400" strike="noStrike" u="none">
                <a:solidFill>
                  <a:srgbClr val="000000"/>
                </a:solidFill>
                <a:uFillTx/>
                <a:latin typeface="Myriad Pro"/>
              </a:rPr>
              <a:t>Click to edit the outline text format</a:t>
            </a:r>
            <a:endParaRPr b="0" lang="en-GB" sz="24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2400" strike="noStrike" u="none">
                <a:solidFill>
                  <a:srgbClr val="000000"/>
                </a:solidFill>
                <a:uFillTx/>
                <a:latin typeface="Myriad Pro"/>
              </a:rPr>
              <a:t>Second Outline Level</a:t>
            </a:r>
            <a:endParaRPr b="0" lang="en-GB" sz="24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2400" strike="noStrike" u="none">
                <a:solidFill>
                  <a:srgbClr val="000000"/>
                </a:solidFill>
                <a:uFillTx/>
                <a:latin typeface="Myriad Pro"/>
              </a:rPr>
              <a:t>Third Outline Level</a:t>
            </a:r>
            <a:endParaRPr b="0" lang="en-GB" sz="24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2400" strike="noStrike" u="none">
                <a:solidFill>
                  <a:srgbClr val="000000"/>
                </a:solidFill>
                <a:uFillTx/>
                <a:latin typeface="Myriad Pro"/>
              </a:rPr>
              <a:t>Fourth Outline Level</a:t>
            </a:r>
            <a:endParaRPr b="0" lang="en-GB" sz="24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Fifth Outline Level</a:t>
            </a:r>
            <a:endParaRPr b="0" lang="en-GB" sz="24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Sixth Outline Level</a:t>
            </a:r>
            <a:endParaRPr b="0" lang="en-GB" sz="24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2400" strike="noStrike" u="none">
                <a:solidFill>
                  <a:srgbClr val="000000"/>
                </a:solidFill>
                <a:uFillTx/>
                <a:latin typeface="Myriad Pro"/>
              </a:rPr>
              <a:t>Seventh Outline Level</a:t>
            </a:r>
            <a:endParaRPr b="0" lang="en-GB" sz="2400" strike="noStrike" u="none">
              <a:solidFill>
                <a:srgbClr val="000000"/>
              </a:solidFill>
              <a:uFillTx/>
              <a:latin typeface="Myriad Pro"/>
            </a:endParaRPr>
          </a:p>
        </p:txBody>
      </p:sp>
      <p:sp>
        <p:nvSpPr>
          <p:cNvPr id="33" name="PlaceHolder 4"/>
          <p:cNvSpPr>
            <a:spLocks noGrp="1"/>
          </p:cNvSpPr>
          <p:nvPr>
            <p:ph type="sldNum" idx="7"/>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FD3A8CCA-D909-495A-BD51-7EAF00E53BF6}"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2" r:id="rId3"/>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6" name="PlaceHolder 1"/>
          <p:cNvSpPr>
            <a:spLocks noGrp="1"/>
          </p:cNvSpPr>
          <p:nvPr>
            <p:ph type="title"/>
          </p:nvPr>
        </p:nvSpPr>
        <p:spPr>
          <a:xfrm>
            <a:off x="1792440" y="4509000"/>
            <a:ext cx="5486040" cy="566280"/>
          </a:xfrm>
          <a:prstGeom prst="rect">
            <a:avLst/>
          </a:prstGeom>
          <a:noFill/>
          <a:ln w="12600">
            <a:noFill/>
          </a:ln>
        </p:spPr>
        <p:txBody>
          <a:bodyPr lIns="45720" rIns="45720" tIns="45000" bIns="45000" anchor="b">
            <a:noAutofit/>
          </a:bodyPr>
          <a:p>
            <a:pPr indent="0" defTabSz="685800">
              <a:lnSpc>
                <a:spcPct val="100000"/>
              </a:lnSpc>
              <a:buNone/>
              <a:tabLst>
                <a:tab algn="l" pos="0"/>
              </a:tabLst>
            </a:pPr>
            <a:r>
              <a:rPr b="1" lang="en-GB" sz="1500" strike="noStrike" u="none">
                <a:solidFill>
                  <a:srgbClr val="000000"/>
                </a:solidFill>
                <a:uFillTx/>
                <a:latin typeface="Myriad Pro"/>
                <a:ea typeface="Myriad Pro"/>
              </a:rPr>
              <a:t>Title Text</a:t>
            </a:r>
            <a:endParaRPr b="0" lang="en-GB" sz="1500" strike="noStrike" u="none">
              <a:solidFill>
                <a:srgbClr val="000000"/>
              </a:solidFill>
              <a:uFillTx/>
              <a:latin typeface="Myriad Pro"/>
            </a:endParaRPr>
          </a:p>
        </p:txBody>
      </p:sp>
      <p:sp>
        <p:nvSpPr>
          <p:cNvPr id="37" name="PlaceHolder 2"/>
          <p:cNvSpPr>
            <a:spLocks noGrp="1"/>
          </p:cNvSpPr>
          <p:nvPr>
            <p:ph type="body"/>
          </p:nvPr>
        </p:nvSpPr>
        <p:spPr>
          <a:xfrm>
            <a:off x="1792440" y="612720"/>
            <a:ext cx="5486040" cy="3823920"/>
          </a:xfrm>
          <a:prstGeom prst="rect">
            <a:avLst/>
          </a:prstGeom>
          <a:noFill/>
          <a:ln w="0">
            <a:noFill/>
          </a:ln>
        </p:spPr>
        <p:txBody>
          <a:bodyPr lIns="91440" rIns="91440" tIns="45000" bIns="45000" anchor="t">
            <a:noAutofit/>
          </a:bodyPr>
          <a:p>
            <a:pPr marL="432000" indent="-324000">
              <a:spcBef>
                <a:spcPts val="1417"/>
              </a:spcBef>
              <a:buClr>
                <a:srgbClr val="000000"/>
              </a:buClr>
              <a:buSzPct val="45000"/>
              <a:buFont typeface="Wingdings" charset="2"/>
              <a:buChar char=""/>
            </a:pPr>
            <a:r>
              <a:rPr b="0" lang="en-GB" sz="1800" strike="noStrike" u="none">
                <a:solidFill>
                  <a:srgbClr val="000000"/>
                </a:solidFill>
                <a:uFillTx/>
                <a:latin typeface="Myriad Pro"/>
              </a:rPr>
              <a:t>Click to edit the outline text format</a:t>
            </a:r>
            <a:endParaRPr b="0" lang="en-GB" sz="1800" strike="noStrike" u="none">
              <a:solidFill>
                <a:srgbClr val="000000"/>
              </a:solidFill>
              <a:uFillTx/>
              <a:latin typeface="Myriad Pro"/>
            </a:endParaRPr>
          </a:p>
          <a:p>
            <a:pPr lvl="1" marL="864000" indent="-324000">
              <a:spcBef>
                <a:spcPts val="1134"/>
              </a:spcBef>
              <a:buClr>
                <a:srgbClr val="000000"/>
              </a:buClr>
              <a:buSzPct val="75000"/>
              <a:buFont typeface="Symbol" charset="2"/>
              <a:buChar char=""/>
            </a:pPr>
            <a:r>
              <a:rPr b="0" lang="en-GB" sz="1800" strike="noStrike" u="none">
                <a:solidFill>
                  <a:srgbClr val="000000"/>
                </a:solidFill>
                <a:uFillTx/>
                <a:latin typeface="Myriad Pro"/>
              </a:rPr>
              <a:t>Second Outline Level</a:t>
            </a:r>
            <a:endParaRPr b="0" lang="en-GB" sz="1800" strike="noStrike" u="none">
              <a:solidFill>
                <a:srgbClr val="000000"/>
              </a:solidFill>
              <a:uFillTx/>
              <a:latin typeface="Myriad Pro"/>
            </a:endParaRPr>
          </a:p>
          <a:p>
            <a:pPr lvl="2" marL="1296000" indent="-288000">
              <a:spcBef>
                <a:spcPts val="850"/>
              </a:spcBef>
              <a:buClr>
                <a:srgbClr val="000000"/>
              </a:buClr>
              <a:buSzPct val="45000"/>
              <a:buFont typeface="Wingdings" charset="2"/>
              <a:buChar char=""/>
            </a:pPr>
            <a:r>
              <a:rPr b="0" lang="en-GB" sz="1800" strike="noStrike" u="none">
                <a:solidFill>
                  <a:srgbClr val="000000"/>
                </a:solidFill>
                <a:uFillTx/>
                <a:latin typeface="Myriad Pro"/>
              </a:rPr>
              <a:t>Third Outline Level</a:t>
            </a:r>
            <a:endParaRPr b="0" lang="en-GB" sz="1800" strike="noStrike" u="none">
              <a:solidFill>
                <a:srgbClr val="000000"/>
              </a:solidFill>
              <a:uFillTx/>
              <a:latin typeface="Myriad Pro"/>
            </a:endParaRPr>
          </a:p>
          <a:p>
            <a:pPr lvl="3" marL="1728000" indent="-216000">
              <a:spcBef>
                <a:spcPts val="567"/>
              </a:spcBef>
              <a:buClr>
                <a:srgbClr val="000000"/>
              </a:buClr>
              <a:buSzPct val="75000"/>
              <a:buFont typeface="Symbol" charset="2"/>
              <a:buChar char=""/>
            </a:pPr>
            <a:r>
              <a:rPr b="0" lang="en-GB" sz="1800" strike="noStrike" u="none">
                <a:solidFill>
                  <a:srgbClr val="000000"/>
                </a:solidFill>
                <a:uFillTx/>
                <a:latin typeface="Myriad Pro"/>
              </a:rPr>
              <a:t>Fourth Outline Level</a:t>
            </a:r>
            <a:endParaRPr b="0" lang="en-GB" sz="1800" strike="noStrike" u="none">
              <a:solidFill>
                <a:srgbClr val="000000"/>
              </a:solidFill>
              <a:uFillTx/>
              <a:latin typeface="Myriad Pro"/>
            </a:endParaRPr>
          </a:p>
          <a:p>
            <a:pPr lvl="4" marL="2160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Fifth Outline Level</a:t>
            </a:r>
            <a:endParaRPr b="0" lang="en-GB" sz="1800" strike="noStrike" u="none">
              <a:solidFill>
                <a:srgbClr val="000000"/>
              </a:solidFill>
              <a:uFillTx/>
              <a:latin typeface="Myriad Pro"/>
            </a:endParaRPr>
          </a:p>
          <a:p>
            <a:pPr lvl="5" marL="2592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Sixth Outline Level</a:t>
            </a:r>
            <a:endParaRPr b="0" lang="en-GB" sz="1800" strike="noStrike" u="none">
              <a:solidFill>
                <a:srgbClr val="000000"/>
              </a:solidFill>
              <a:uFillTx/>
              <a:latin typeface="Myriad Pro"/>
            </a:endParaRPr>
          </a:p>
          <a:p>
            <a:pPr lvl="6" marL="3024000" indent="-216000">
              <a:spcBef>
                <a:spcPts val="283"/>
              </a:spcBef>
              <a:buClr>
                <a:srgbClr val="000000"/>
              </a:buClr>
              <a:buSzPct val="45000"/>
              <a:buFont typeface="Wingdings" charset="2"/>
              <a:buChar char=""/>
            </a:pPr>
            <a:r>
              <a:rPr b="0" lang="en-GB" sz="1800" strike="noStrike" u="none">
                <a:solidFill>
                  <a:srgbClr val="000000"/>
                </a:solidFill>
                <a:uFillTx/>
                <a:latin typeface="Myriad Pro"/>
              </a:rPr>
              <a:t>Seventh Outline Level</a:t>
            </a:r>
            <a:endParaRPr b="0" lang="en-GB" sz="1800" strike="noStrike" u="none">
              <a:solidFill>
                <a:srgbClr val="000000"/>
              </a:solidFill>
              <a:uFillTx/>
              <a:latin typeface="Myriad Pro"/>
            </a:endParaRPr>
          </a:p>
        </p:txBody>
      </p:sp>
      <p:sp>
        <p:nvSpPr>
          <p:cNvPr id="38" name="PlaceHolder 3"/>
          <p:cNvSpPr>
            <a:spLocks noGrp="1"/>
          </p:cNvSpPr>
          <p:nvPr>
            <p:ph type="body"/>
          </p:nvPr>
        </p:nvSpPr>
        <p:spPr>
          <a:xfrm>
            <a:off x="1792440" y="5157360"/>
            <a:ext cx="5486040" cy="431640"/>
          </a:xfrm>
          <a:prstGeom prst="rect">
            <a:avLst/>
          </a:prstGeom>
          <a:noFill/>
          <a:ln w="12600">
            <a:noFill/>
          </a:ln>
        </p:spPr>
        <p:txBody>
          <a:bodyPr lIns="45720" rIns="45720" tIns="45000" bIns="45000" anchor="t">
            <a:noAutofit/>
          </a:bodyPr>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One</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Two</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Three</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Four</a:t>
            </a:r>
            <a:endParaRPr b="0" lang="en-GB" sz="1000" strike="noStrike" u="none">
              <a:solidFill>
                <a:srgbClr val="000000"/>
              </a:solidFill>
              <a:uFillTx/>
              <a:latin typeface="Myriad Pro"/>
            </a:endParaRPr>
          </a:p>
          <a:p>
            <a:pPr indent="0" defTabSz="685800">
              <a:lnSpc>
                <a:spcPct val="100000"/>
              </a:lnSpc>
              <a:spcBef>
                <a:spcPts val="201"/>
              </a:spcBef>
              <a:buNone/>
              <a:tabLst>
                <a:tab algn="l" pos="0"/>
              </a:tabLst>
            </a:pPr>
            <a:r>
              <a:rPr b="0" lang="en-GB" sz="1000" strike="noStrike" u="none">
                <a:solidFill>
                  <a:srgbClr val="000000"/>
                </a:solidFill>
                <a:uFillTx/>
                <a:latin typeface="Myriad Pro"/>
                <a:ea typeface="Myriad Pro"/>
              </a:rPr>
              <a:t>Body Level Five</a:t>
            </a:r>
            <a:endParaRPr b="0" lang="en-GB" sz="1000" strike="noStrike" u="none">
              <a:solidFill>
                <a:srgbClr val="000000"/>
              </a:solidFill>
              <a:uFillTx/>
              <a:latin typeface="Myriad Pro"/>
            </a:endParaRPr>
          </a:p>
        </p:txBody>
      </p:sp>
      <p:sp>
        <p:nvSpPr>
          <p:cNvPr id="39" name="PlaceHolder 4"/>
          <p:cNvSpPr>
            <a:spLocks noGrp="1"/>
          </p:cNvSpPr>
          <p:nvPr>
            <p:ph type="sldNum" idx="8"/>
          </p:nvPr>
        </p:nvSpPr>
        <p:spPr>
          <a:xfrm>
            <a:off x="8455680" y="6435720"/>
            <a:ext cx="230760" cy="2307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Myriad Pro"/>
                <a:ea typeface="Myriad Pro"/>
              </a:defRPr>
            </a:lvl1pPr>
          </a:lstStyle>
          <a:p>
            <a:pPr indent="0" algn="r" defTabSz="914400">
              <a:lnSpc>
                <a:spcPct val="100000"/>
              </a:lnSpc>
              <a:buNone/>
              <a:tabLst>
                <a:tab algn="l" pos="0"/>
              </a:tabLst>
            </a:pPr>
            <a:fld id="{A440364E-3C44-4161-9026-52B7489B4331}" type="slidenum">
              <a:rPr b="0" lang="en-GB" sz="900" strike="noStrike" u="none">
                <a:solidFill>
                  <a:srgbClr val="888888"/>
                </a:solidFill>
                <a:uFillTx/>
                <a:latin typeface="Myriad Pro"/>
                <a:ea typeface="Myriad Pro"/>
              </a:rPr>
              <a:t>&lt;number&gt;</a:t>
            </a:fld>
            <a:endParaRPr b="0" lang="en-GB" sz="900" strike="noStrike" u="non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4" r:id="rId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0.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3.xml"/>
</Relationships>
</file>

<file path=ppt/slides/_rels/slide21.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3.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3.xml.rels><?xml version="1.0" encoding="UTF-8"?>
<Relationships xmlns="http://schemas.openxmlformats.org/package/2006/relationships"><Relationship Id="rId1" Type="http://schemas.openxmlformats.org/officeDocument/2006/relationships/image" Target="../media/image9.wmf"/><Relationship Id="rId2" Type="http://schemas.openxmlformats.org/officeDocument/2006/relationships/slideLayout" Target="../slideLayouts/slideLayout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5.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3.xml"/>
</Relationships>
</file>

<file path=ppt/slides/_rels/slide26.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3.xml"/>
</Relationships>
</file>

<file path=ppt/slides/_rels/slide27.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3.xml"/>
</Relationships>
</file>

<file path=ppt/slides/_rels/slide28.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3.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0.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3.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3.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slideLayout" Target="../slideLayouts/slideLayout3.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8.xml.rels><?xml version="1.0" encoding="UTF-8"?>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3.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0.xml.rels><?xml version="1.0" encoding="UTF-8"?>
<Relationships xmlns="http://schemas.openxmlformats.org/package/2006/relationships"><Relationship Id="rId1" Type="http://schemas.openxmlformats.org/officeDocument/2006/relationships/hyperlink" Target="https://digitalcommons.biola.edu/open-textbooks/1" TargetMode="External"/><Relationship Id="rId2"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PlaceHolder 1"/>
          <p:cNvSpPr>
            <a:spLocks noGrp="1"/>
          </p:cNvSpPr>
          <p:nvPr>
            <p:ph type="title"/>
          </p:nvPr>
        </p:nvSpPr>
        <p:spPr>
          <a:xfrm>
            <a:off x="595800" y="1910880"/>
            <a:ext cx="8234640" cy="4107960"/>
          </a:xfrm>
          <a:prstGeom prst="rect">
            <a:avLst/>
          </a:prstGeom>
          <a:noFill/>
          <a:ln w="12600">
            <a:noFill/>
          </a:ln>
        </p:spPr>
        <p:txBody>
          <a:bodyPr lIns="45720" rIns="45720" tIns="45000" bIns="45000" anchor="ctr">
            <a:normAutofit fontScale="62500" lnSpcReduction="19999"/>
          </a:bodyPr>
          <a:p>
            <a:pPr indent="0" algn="ctr" defTabSz="562320">
              <a:lnSpc>
                <a:spcPct val="100000"/>
              </a:lnSpc>
              <a:buNone/>
              <a:tabLst>
                <a:tab algn="l" pos="0"/>
              </a:tabLst>
            </a:pPr>
            <a:br>
              <a:rPr sz="3040"/>
            </a:br>
            <a:br>
              <a:rPr sz="3040"/>
            </a:br>
            <a:br>
              <a:rPr sz="3040"/>
            </a:br>
            <a:r>
              <a:rPr b="1" lang="en-GB" sz="3600" strike="noStrike" u="none">
                <a:solidFill>
                  <a:schemeClr val="accent2"/>
                </a:solidFill>
                <a:uFillTx/>
                <a:latin typeface="Myriad Pro"/>
                <a:ea typeface="Myriad Pro"/>
              </a:rPr>
              <a:t>LCLM 5004</a:t>
            </a:r>
            <a:br>
              <a:rPr sz="3600"/>
            </a:br>
            <a:r>
              <a:rPr b="1" lang="en-GB" sz="3600" strike="noStrike" u="none">
                <a:solidFill>
                  <a:srgbClr val="000000"/>
                </a:solidFill>
                <a:uFillTx/>
                <a:latin typeface="Myriad Pro"/>
                <a:ea typeface="Myriad Pro"/>
              </a:rPr>
              <a:t> </a:t>
            </a:r>
            <a:r>
              <a:rPr b="1" lang="en-GB" sz="3600" strike="noStrike" u="none">
                <a:solidFill>
                  <a:schemeClr val="accent2"/>
                </a:solidFill>
                <a:uFillTx/>
                <a:latin typeface="Myriad Pro"/>
                <a:ea typeface="Myriad Pro"/>
              </a:rPr>
              <a:t>Managing Business Information</a:t>
            </a:r>
            <a:r>
              <a:rPr b="1" lang="en-GB" sz="3600" strike="noStrike" u="none">
                <a:solidFill>
                  <a:srgbClr val="000000"/>
                </a:solidFill>
                <a:uFillTx/>
                <a:latin typeface="Myriad Pro"/>
                <a:ea typeface="Arial"/>
              </a:rPr>
              <a:t> </a:t>
            </a:r>
            <a:endParaRPr b="0" lang="en-GB" sz="3600" strike="noStrike" u="none">
              <a:solidFill>
                <a:srgbClr val="000000"/>
              </a:solidFill>
              <a:uFillTx/>
              <a:latin typeface="Myriad Pro"/>
            </a:endParaRPr>
          </a:p>
          <a:p>
            <a:pPr indent="0" algn="ctr" defTabSz="562320">
              <a:lnSpc>
                <a:spcPct val="100000"/>
              </a:lnSpc>
              <a:buNone/>
              <a:tabLst>
                <a:tab algn="l" pos="0"/>
              </a:tabLst>
            </a:pPr>
            <a:r>
              <a:rPr b="1" lang="en-GB" sz="3600" strike="noStrike" u="none">
                <a:solidFill>
                  <a:schemeClr val="accent2"/>
                </a:solidFill>
                <a:uFillTx/>
                <a:latin typeface="Myriad Pro"/>
                <a:ea typeface="Calibri"/>
              </a:rPr>
              <a:t>Week 7: </a:t>
            </a:r>
            <a:br>
              <a:rPr sz="3600"/>
            </a:br>
            <a:r>
              <a:rPr b="1" lang="en-GB" sz="3600" strike="noStrike" u="none">
                <a:solidFill>
                  <a:schemeClr val="accent2"/>
                </a:solidFill>
                <a:uFillTx/>
                <a:latin typeface="Myriad Pro"/>
                <a:ea typeface="Calibri"/>
              </a:rPr>
              <a:t>Knowledge Management</a:t>
            </a:r>
            <a:br>
              <a:rPr sz="3600"/>
            </a:br>
            <a:br>
              <a:rPr sz="3600"/>
            </a:br>
            <a:r>
              <a:rPr b="1" lang="en-GB" sz="3600" strike="noStrike" u="none">
                <a:solidFill>
                  <a:schemeClr val="accent2"/>
                </a:solidFill>
                <a:uFillTx/>
                <a:latin typeface="Myriad Pro"/>
                <a:ea typeface="Myriad Pro"/>
              </a:rPr>
              <a:t>Prepared by:</a:t>
            </a:r>
            <a:br>
              <a:rPr sz="3600"/>
            </a:br>
            <a:r>
              <a:rPr b="1" lang="en-GB" sz="3600" strike="noStrike" u="none">
                <a:solidFill>
                  <a:schemeClr val="accent2"/>
                </a:solidFill>
                <a:uFillTx/>
                <a:latin typeface="Myriad Pro"/>
                <a:ea typeface="Myriad Pro"/>
              </a:rPr>
              <a:t>Oluwaseun (Olu) Adegbite, PhD.</a:t>
            </a:r>
            <a:br>
              <a:rPr sz="3600"/>
            </a:br>
            <a:br>
              <a:rPr sz="3600"/>
            </a:br>
            <a:br>
              <a:rPr sz="2950"/>
            </a:br>
            <a:br>
              <a:rPr sz="2950"/>
            </a:br>
            <a:endParaRPr b="0" lang="en-GB" sz="3600" strike="noStrike" u="none">
              <a:solidFill>
                <a:srgbClr val="000000"/>
              </a:solidFill>
              <a:uFillTx/>
              <a:latin typeface="Myriad Pro"/>
            </a:endParaRPr>
          </a:p>
        </p:txBody>
      </p:sp>
      <p:sp>
        <p:nvSpPr>
          <p:cNvPr id="43" name="TextBox 1"/>
          <p:cNvSpPr/>
          <p:nvPr/>
        </p:nvSpPr>
        <p:spPr>
          <a:xfrm>
            <a:off x="313200" y="934920"/>
            <a:ext cx="8234640" cy="1065240"/>
          </a:xfrm>
          <a:prstGeom prst="rect">
            <a:avLst/>
          </a:prstGeom>
          <a:noFill/>
          <a:ln w="12700">
            <a:noFill/>
          </a:ln>
        </p:spPr>
        <p:style>
          <a:lnRef idx="0"/>
          <a:fillRef idx="0"/>
          <a:effectRef idx="0"/>
          <a:fontRef idx="minor"/>
        </p:style>
        <p:txBody>
          <a:bodyPr lIns="45720" rIns="45720" tIns="45000" bIns="45000" anchor="t">
            <a:spAutoFit/>
          </a:bodyPr>
          <a:p>
            <a:pPr algn="ctr" defTabSz="914400">
              <a:lnSpc>
                <a:spcPct val="100000"/>
              </a:lnSpc>
              <a:tabLst>
                <a:tab algn="l" pos="0"/>
              </a:tabLst>
            </a:pPr>
            <a:r>
              <a:rPr b="1" lang="en-US" sz="3200" strike="noStrike" u="none">
                <a:solidFill>
                  <a:srgbClr val="000000"/>
                </a:solidFill>
                <a:uFillTx/>
                <a:latin typeface="Arial"/>
                <a:ea typeface="Arial"/>
              </a:rPr>
              <a:t>BA</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(Hons)</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Leadership</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and</a:t>
            </a:r>
            <a:r>
              <a:rPr b="1" lang="en-US" sz="3200" spc="-26" strike="noStrike" u="none">
                <a:solidFill>
                  <a:srgbClr val="000000"/>
                </a:solidFill>
                <a:uFillTx/>
                <a:latin typeface="Arial"/>
                <a:ea typeface="Arial"/>
              </a:rPr>
              <a:t> </a:t>
            </a:r>
            <a:r>
              <a:rPr b="1" lang="en-US" sz="3200" strike="noStrike" u="none">
                <a:solidFill>
                  <a:srgbClr val="000000"/>
                </a:solidFill>
                <a:uFillTx/>
                <a:latin typeface="Arial"/>
                <a:ea typeface="Arial"/>
              </a:rPr>
              <a:t>Management</a:t>
            </a:r>
            <a:r>
              <a:rPr b="1" lang="en-US" sz="3200" spc="-34" strike="noStrike" u="none">
                <a:solidFill>
                  <a:srgbClr val="000000"/>
                </a:solidFill>
                <a:uFillTx/>
                <a:latin typeface="Arial"/>
                <a:ea typeface="Arial"/>
              </a:rPr>
              <a:t> </a:t>
            </a:r>
            <a:r>
              <a:rPr b="1" lang="en-US" sz="3200" strike="noStrike" u="none">
                <a:solidFill>
                  <a:srgbClr val="000000"/>
                </a:solidFill>
                <a:uFillTx/>
                <a:latin typeface="Arial"/>
                <a:ea typeface="Arial"/>
              </a:rPr>
              <a:t>Skills</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for</a:t>
            </a:r>
            <a:r>
              <a:rPr b="1" lang="en-US" sz="3200" spc="-31" strike="noStrike" u="none">
                <a:solidFill>
                  <a:srgbClr val="000000"/>
                </a:solidFill>
                <a:uFillTx/>
                <a:latin typeface="Arial"/>
                <a:ea typeface="Arial"/>
              </a:rPr>
              <a:t> </a:t>
            </a:r>
            <a:r>
              <a:rPr b="1" lang="en-US" sz="3200" strike="noStrike" u="none">
                <a:solidFill>
                  <a:srgbClr val="000000"/>
                </a:solidFill>
                <a:uFillTx/>
                <a:latin typeface="Arial"/>
                <a:ea typeface="Arial"/>
              </a:rPr>
              <a:t>the</a:t>
            </a:r>
            <a:r>
              <a:rPr b="1" lang="en-US" sz="3200" spc="-26" strike="noStrike" u="none">
                <a:solidFill>
                  <a:srgbClr val="000000"/>
                </a:solidFill>
                <a:uFillTx/>
                <a:latin typeface="Arial"/>
                <a:ea typeface="Arial"/>
              </a:rPr>
              <a:t> </a:t>
            </a:r>
            <a:r>
              <a:rPr b="1" lang="en-US" sz="3200" spc="-11" strike="noStrike" u="none">
                <a:solidFill>
                  <a:srgbClr val="000000"/>
                </a:solidFill>
                <a:uFillTx/>
                <a:latin typeface="Arial"/>
                <a:ea typeface="Arial"/>
              </a:rPr>
              <a:t>Workplace</a:t>
            </a:r>
            <a:endParaRPr b="0" lang="en-GB" sz="3200" strike="noStrike" u="none">
              <a:solidFill>
                <a:srgbClr val="ffffff"/>
              </a:solidFill>
              <a:uFillTx/>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22" presetSubtype="4">
                                  <p:stCondLst>
                                    <p:cond delay="0"/>
                                  </p:stCondLst>
                                  <p:childTnLst>
                                    <p:set>
                                      <p:cBhvr>
                                        <p:cTn id="6" dur="1" fill="hold">
                                          <p:stCondLst>
                                            <p:cond delay="0"/>
                                          </p:stCondLst>
                                        </p:cTn>
                                        <p:tgtEl>
                                          <p:spTgt spid="43"/>
                                        </p:tgtEl>
                                        <p:attrNameLst>
                                          <p:attrName>style.visibility</p:attrName>
                                        </p:attrNameLst>
                                      </p:cBhvr>
                                      <p:to>
                                        <p:strVal val="visible"/>
                                      </p:to>
                                    </p:set>
                                    <p:animEffect filter="wipe(down)" transition="in">
                                      <p:cBhvr additive="repl">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nodeType="clickEffect" fill="hold" presetClass="entr" presetID="42">
                                  <p:stCondLst>
                                    <p:cond delay="0"/>
                                  </p:stCondLst>
                                  <p:childTnLst>
                                    <p:set>
                                      <p:cBhvr>
                                        <p:cTn id="11" dur="1" fill="hold">
                                          <p:stCondLst>
                                            <p:cond delay="0"/>
                                          </p:stCondLst>
                                        </p:cTn>
                                        <p:tgtEl>
                                          <p:spTgt spid="42"/>
                                        </p:tgtEl>
                                        <p:attrNameLst>
                                          <p:attrName>style.visibility</p:attrName>
                                        </p:attrNameLst>
                                      </p:cBhvr>
                                      <p:to>
                                        <p:strVal val="visible"/>
                                      </p:to>
                                    </p:set>
                                    <p:animEffect filter="fade" transition="in">
                                      <p:cBhvr additive="repl">
                                        <p:cTn id="12" dur="1000"/>
                                        <p:tgtEl>
                                          <p:spTgt spid="42"/>
                                        </p:tgtEl>
                                      </p:cBhvr>
                                    </p:animEffect>
                                    <p:anim calcmode="lin" valueType="num">
                                      <p:cBhvr additive="repl">
                                        <p:cTn id="13" dur="1000" fill="hold"/>
                                        <p:tgtEl>
                                          <p:spTgt spid="42"/>
                                        </p:tgtEl>
                                        <p:attrNameLst>
                                          <p:attrName>ppt_x</p:attrName>
                                        </p:attrNameLst>
                                      </p:cBhvr>
                                      <p:tavLst>
                                        <p:tav tm="0">
                                          <p:val>
                                            <p:strVal val="#ppt_x"/>
                                          </p:val>
                                        </p:tav>
                                        <p:tav tm="100000">
                                          <p:val>
                                            <p:strVal val="#ppt_x"/>
                                          </p:val>
                                        </p:tav>
                                      </p:tavLst>
                                    </p:anim>
                                    <p:anim calcmode="lin" valueType="num">
                                      <p:cBhvr additive="repl">
                                        <p:cTn id="14"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4" name="PlaceHolder 1"/>
          <p:cNvSpPr>
            <a:spLocks noGrp="1"/>
          </p:cNvSpPr>
          <p:nvPr>
            <p:ph/>
          </p:nvPr>
        </p:nvSpPr>
        <p:spPr>
          <a:xfrm>
            <a:off x="246600" y="1379520"/>
            <a:ext cx="8722440" cy="428112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3600" strike="noStrike" u="none">
                <a:solidFill>
                  <a:srgbClr val="000000"/>
                </a:solidFill>
                <a:uFillTx/>
                <a:latin typeface="Myriad Pro"/>
                <a:ea typeface="Myriad Pro"/>
              </a:rPr>
              <a:t>Information Security and Governance:</a:t>
            </a:r>
            <a:endParaRPr b="0" lang="en-GB" sz="3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600" strike="noStrike" u="none">
                <a:solidFill>
                  <a:srgbClr val="000000"/>
                </a:solidFill>
                <a:uFillTx/>
                <a:latin typeface="Myriad Pro"/>
                <a:ea typeface="Myriad Pro"/>
              </a:rPr>
              <a:t>Understanding the importance of information security.</a:t>
            </a:r>
            <a:endParaRPr b="0" lang="en-GB" sz="2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US" sz="2600" strike="noStrike" u="none">
                <a:solidFill>
                  <a:srgbClr val="000000"/>
                </a:solidFill>
                <a:uFillTx/>
                <a:latin typeface="Myriad Pro"/>
                <a:ea typeface="Myriad Pro"/>
              </a:rPr>
              <a:t>Justification for Information Security and Governance </a:t>
            </a:r>
            <a:endParaRPr b="0" lang="en-GB" sz="2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600" strike="noStrike" u="none">
                <a:solidFill>
                  <a:srgbClr val="000000"/>
                </a:solidFill>
                <a:uFillTx/>
                <a:latin typeface="Myriad Pro"/>
                <a:ea typeface="Myriad Pro"/>
              </a:rPr>
              <a:t>Implementing and managing information governance policies.</a:t>
            </a:r>
            <a:endParaRPr b="0" lang="en-GB" sz="2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600" strike="noStrike" u="none">
                <a:solidFill>
                  <a:schemeClr val="dk1"/>
                </a:solidFill>
                <a:uFillTx/>
                <a:latin typeface="Myriad Pro"/>
                <a:ea typeface="Myriad Pro"/>
              </a:rPr>
              <a:t>Information Governance (IG) &amp; Data Protection Principles (</a:t>
            </a:r>
            <a:r>
              <a:rPr b="0" lang="en-GB" sz="2600" strike="noStrike" u="none">
                <a:solidFill>
                  <a:srgbClr val="000000"/>
                </a:solidFill>
                <a:uFillTx/>
                <a:latin typeface="Myriad Pro"/>
                <a:ea typeface="Myriad Pro"/>
              </a:rPr>
              <a:t>Regulatory compliance and ethical considerations in information management).</a:t>
            </a:r>
            <a:endParaRPr b="0" lang="en-GB" sz="26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600" strike="noStrike" u="none">
                <a:solidFill>
                  <a:srgbClr val="000000"/>
                </a:solidFill>
                <a:uFillTx/>
                <a:latin typeface="Myriad Pro"/>
                <a:ea typeface="Calibri"/>
              </a:rPr>
              <a:t>Assessment break out time and tutorial session.</a:t>
            </a:r>
            <a:endParaRPr b="0" lang="en-GB" sz="2600" strike="noStrike" u="none">
              <a:solidFill>
                <a:srgbClr val="000000"/>
              </a:solidFill>
              <a:uFillTx/>
              <a:latin typeface="Myriad Pro"/>
            </a:endParaRPr>
          </a:p>
        </p:txBody>
      </p:sp>
      <p:sp>
        <p:nvSpPr>
          <p:cNvPr id="45" name="PlaceHolder 2"/>
          <p:cNvSpPr>
            <a:spLocks noGrp="1"/>
          </p:cNvSpPr>
          <p:nvPr>
            <p:ph type="sldNum" idx="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F4389EC-915A-4AAC-BD76-C2FD1AFE459E}"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46" name="PlaceHolder 3"/>
          <p:cNvSpPr>
            <a:spLocks noGrp="1"/>
          </p:cNvSpPr>
          <p:nvPr>
            <p:ph type="title"/>
          </p:nvPr>
        </p:nvSpPr>
        <p:spPr>
          <a:xfrm>
            <a:off x="1456560" y="250200"/>
            <a:ext cx="6171840" cy="584280"/>
          </a:xfrm>
          <a:prstGeom prst="rect">
            <a:avLst/>
          </a:prstGeom>
          <a:noFill/>
          <a:ln w="12600">
            <a:noFill/>
          </a:ln>
        </p:spPr>
        <p:txBody>
          <a:bodyPr lIns="45720" rIns="45720" tIns="45000" bIns="45000" anchor="ctr">
            <a:normAutofit lnSpcReduction="9999"/>
          </a:bodyPr>
          <a:p>
            <a:pPr indent="0" algn="ctr" defTabSz="631080">
              <a:lnSpc>
                <a:spcPct val="100000"/>
              </a:lnSpc>
              <a:buNone/>
              <a:tabLst>
                <a:tab algn="l" pos="0"/>
              </a:tabLst>
            </a:pPr>
            <a:r>
              <a:rPr b="1" lang="en-GB" sz="3309" strike="noStrike" u="none">
                <a:solidFill>
                  <a:srgbClr val="0070c0"/>
                </a:solidFill>
                <a:uFillTx/>
                <a:latin typeface="Myriad Pro"/>
                <a:ea typeface="Myriad Pro"/>
              </a:rPr>
              <a:t>During Week 5 Lecture</a:t>
            </a:r>
            <a:endParaRPr b="0" lang="en-GB" sz="3309" strike="noStrike" u="none">
              <a:solidFill>
                <a:srgbClr val="000000"/>
              </a:solidFill>
              <a:uFillTx/>
              <a:latin typeface="Myriad Pro"/>
            </a:endParaRPr>
          </a:p>
        </p:txBody>
      </p:sp>
      <p:sp>
        <p:nvSpPr>
          <p:cNvPr id="47" name="TextBox 7"/>
          <p:cNvSpPr/>
          <p:nvPr/>
        </p:nvSpPr>
        <p:spPr>
          <a:xfrm>
            <a:off x="210600" y="794520"/>
            <a:ext cx="8722440" cy="577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3200" strike="noStrike" u="none">
                <a:solidFill>
                  <a:srgbClr val="000000"/>
                </a:solidFill>
                <a:uFillTx/>
                <a:latin typeface="Myriad Pro"/>
                <a:ea typeface="Myriad Pro"/>
              </a:rPr>
              <a:t>We examined ……………</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5" dur="indefinite" restart="never" nodeType="tmRoot">
          <p:childTnLst>
            <p:seq>
              <p:cTn id="16" dur="indefinite" nodeType="mainSeq">
                <p:childTnLst>
                  <p:par>
                    <p:cTn id="17" fill="hold">
                      <p:stCondLst>
                        <p:cond delay="indefinite"/>
                      </p:stCondLst>
                      <p:childTnLst>
                        <p:par>
                          <p:cTn id="18" fill="hold">
                            <p:stCondLst>
                              <p:cond delay="0"/>
                            </p:stCondLst>
                            <p:childTnLst>
                              <p:par>
                                <p:cTn id="19" nodeType="clickEffect" fill="hold" presetClass="entr" presetID="42">
                                  <p:stCondLst>
                                    <p:cond delay="0"/>
                                  </p:stCondLst>
                                  <p:childTnLst>
                                    <p:set>
                                      <p:cBhvr>
                                        <p:cTn id="20" dur="1" fill="hold">
                                          <p:stCondLst>
                                            <p:cond delay="0"/>
                                          </p:stCondLst>
                                        </p:cTn>
                                        <p:tgtEl>
                                          <p:spTgt spid="47"/>
                                        </p:tgtEl>
                                        <p:attrNameLst>
                                          <p:attrName>style.visibility</p:attrName>
                                        </p:attrNameLst>
                                      </p:cBhvr>
                                      <p:to>
                                        <p:strVal val="visible"/>
                                      </p:to>
                                    </p:set>
                                    <p:animEffect filter="fade" transition="in">
                                      <p:cBhvr additive="repl">
                                        <p:cTn id="21" dur="1000"/>
                                        <p:tgtEl>
                                          <p:spTgt spid="47"/>
                                        </p:tgtEl>
                                      </p:cBhvr>
                                    </p:animEffect>
                                    <p:anim calcmode="lin" valueType="num">
                                      <p:cBhvr additive="repl">
                                        <p:cTn id="22" dur="1000" fill="hold"/>
                                        <p:tgtEl>
                                          <p:spTgt spid="47"/>
                                        </p:tgtEl>
                                        <p:attrNameLst>
                                          <p:attrName>ppt_x</p:attrName>
                                        </p:attrNameLst>
                                      </p:cBhvr>
                                      <p:tavLst>
                                        <p:tav tm="0">
                                          <p:val>
                                            <p:strVal val="#ppt_x"/>
                                          </p:val>
                                        </p:tav>
                                        <p:tav tm="100000">
                                          <p:val>
                                            <p:strVal val="#ppt_x"/>
                                          </p:val>
                                        </p:tav>
                                      </p:tavLst>
                                    </p:anim>
                                    <p:anim calcmode="lin" valueType="num">
                                      <p:cBhvr additive="repl">
                                        <p:cTn id="23" dur="1000" fill="hold"/>
                                        <p:tgtEl>
                                          <p:spTgt spid="4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nodeType="clickEffect" fill="hold" presetClass="entr" presetID="16" presetSubtype="21">
                                  <p:stCondLst>
                                    <p:cond delay="0"/>
                                  </p:stCondLst>
                                  <p:childTnLst>
                                    <p:set>
                                      <p:cBhvr>
                                        <p:cTn id="27" dur="1" fill="hold">
                                          <p:stCondLst>
                                            <p:cond delay="0"/>
                                          </p:stCondLst>
                                        </p:cTn>
                                        <p:tgtEl>
                                          <p:spTgt spid="46"/>
                                        </p:tgtEl>
                                        <p:attrNameLst>
                                          <p:attrName>style.visibility</p:attrName>
                                        </p:attrNameLst>
                                      </p:cBhvr>
                                      <p:to>
                                        <p:strVal val="visible"/>
                                      </p:to>
                                    </p:set>
                                    <p:animEffect filter="barn(inVertical)" transition="in">
                                      <p:cBhvr additive="repl">
                                        <p:cTn id="28" dur="500"/>
                                        <p:tgtEl>
                                          <p:spTgt spid="46"/>
                                        </p:tgtEl>
                                      </p:cBhvr>
                                    </p:animEffect>
                                  </p:childTnLst>
                                </p:cTn>
                              </p:par>
                            </p:childTnLst>
                          </p:cTn>
                        </p:par>
                      </p:childTnLst>
                    </p:cTn>
                  </p:par>
                  <p:par>
                    <p:cTn id="29" fill="hold">
                      <p:stCondLst>
                        <p:cond delay="indefinite"/>
                      </p:stCondLst>
                      <p:childTnLst>
                        <p:par>
                          <p:cTn id="30" fill="hold">
                            <p:stCondLst>
                              <p:cond delay="0"/>
                            </p:stCondLst>
                            <p:childTnLst>
                              <p:par>
                                <p:cTn id="31" nodeType="clickEffect" fill="hold" presetClass="entr" presetID="42">
                                  <p:stCondLst>
                                    <p:cond delay="0"/>
                                  </p:stCondLst>
                                  <p:childTnLst>
                                    <p:set>
                                      <p:cBhvr>
                                        <p:cTn id="32" dur="1" fill="hold">
                                          <p:stCondLst>
                                            <p:cond delay="0"/>
                                          </p:stCondLst>
                                        </p:cTn>
                                        <p:tgtEl>
                                          <p:spTgt spid="44"/>
                                        </p:tgtEl>
                                        <p:attrNameLst>
                                          <p:attrName>style.visibility</p:attrName>
                                        </p:attrNameLst>
                                      </p:cBhvr>
                                      <p:to>
                                        <p:strVal val="visible"/>
                                      </p:to>
                                    </p:set>
                                    <p:animEffect filter="fade" transition="in">
                                      <p:cBhvr additive="repl">
                                        <p:cTn id="33" dur="1000"/>
                                        <p:tgtEl>
                                          <p:spTgt spid="44"/>
                                        </p:tgtEl>
                                      </p:cBhvr>
                                    </p:animEffect>
                                    <p:anim calcmode="lin" valueType="num">
                                      <p:cBhvr additive="repl">
                                        <p:cTn id="34" dur="1000" fill="hold"/>
                                        <p:tgtEl>
                                          <p:spTgt spid="44"/>
                                        </p:tgtEl>
                                        <p:attrNameLst>
                                          <p:attrName>ppt_x</p:attrName>
                                        </p:attrNameLst>
                                      </p:cBhvr>
                                      <p:tavLst>
                                        <p:tav tm="0">
                                          <p:val>
                                            <p:strVal val="#ppt_x"/>
                                          </p:val>
                                        </p:tav>
                                        <p:tav tm="100000">
                                          <p:val>
                                            <p:strVal val="#ppt_x"/>
                                          </p:val>
                                        </p:tav>
                                      </p:tavLst>
                                    </p:anim>
                                    <p:anim calcmode="lin" valueType="num">
                                      <p:cBhvr additive="repl">
                                        <p:cTn id="35"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nodeType="clickEffect" fill="hold" presetClass="entr" presetID="42">
                                  <p:stCondLst>
                                    <p:cond delay="0"/>
                                  </p:stCondLst>
                                  <p:childTnLst>
                                    <p:set>
                                      <p:cBhvr>
                                        <p:cTn id="39" dur="1" fill="hold">
                                          <p:stCondLst>
                                            <p:cond delay="0"/>
                                          </p:stCondLst>
                                        </p:cTn>
                                        <p:tgtEl>
                                          <p:spTgt spid="44">
                                            <p:txEl>
                                              <p:pRg st="0" end="0"/>
                                            </p:txEl>
                                          </p:spTgt>
                                        </p:tgtEl>
                                        <p:attrNameLst>
                                          <p:attrName>style.visibility</p:attrName>
                                        </p:attrNameLst>
                                      </p:cBhvr>
                                      <p:to>
                                        <p:strVal val="visible"/>
                                      </p:to>
                                    </p:set>
                                    <p:animEffect filter="fade" transition="in">
                                      <p:cBhvr additive="repl">
                                        <p:cTn id="40" dur="1000"/>
                                        <p:tgtEl>
                                          <p:spTgt spid="44">
                                            <p:txEl>
                                              <p:pRg st="0" end="0"/>
                                            </p:txEl>
                                          </p:spTgt>
                                        </p:tgtEl>
                                      </p:cBhvr>
                                    </p:animEffect>
                                    <p:anim calcmode="lin" valueType="num">
                                      <p:cBhvr additive="repl">
                                        <p:cTn id="41" dur="1000" fill="hold"/>
                                        <p:tgtEl>
                                          <p:spTgt spid="44">
                                            <p:txEl>
                                              <p:pRg st="0" end="0"/>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4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nodeType="clickEffect" fill="hold" presetClass="entr" presetID="42">
                                  <p:stCondLst>
                                    <p:cond delay="0"/>
                                  </p:stCondLst>
                                  <p:childTnLst>
                                    <p:set>
                                      <p:cBhvr>
                                        <p:cTn id="46" dur="1" fill="hold">
                                          <p:stCondLst>
                                            <p:cond delay="0"/>
                                          </p:stCondLst>
                                        </p:cTn>
                                        <p:tgtEl>
                                          <p:spTgt spid="44">
                                            <p:txEl>
                                              <p:pRg st="1" end="1"/>
                                            </p:txEl>
                                          </p:spTgt>
                                        </p:tgtEl>
                                        <p:attrNameLst>
                                          <p:attrName>style.visibility</p:attrName>
                                        </p:attrNameLst>
                                      </p:cBhvr>
                                      <p:to>
                                        <p:strVal val="visible"/>
                                      </p:to>
                                    </p:set>
                                    <p:animEffect filter="fade" transition="in">
                                      <p:cBhvr additive="repl">
                                        <p:cTn id="47" dur="1000"/>
                                        <p:tgtEl>
                                          <p:spTgt spid="44">
                                            <p:txEl>
                                              <p:pRg st="1" end="1"/>
                                            </p:txEl>
                                          </p:spTgt>
                                        </p:tgtEl>
                                      </p:cBhvr>
                                    </p:animEffect>
                                    <p:anim calcmode="lin" valueType="num">
                                      <p:cBhvr additive="repl">
                                        <p:cTn id="48" dur="1000" fill="hold"/>
                                        <p:tgtEl>
                                          <p:spTgt spid="44">
                                            <p:txEl>
                                              <p:pRg st="1" end="1"/>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4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nodeType="clickEffect" fill="hold" presetClass="entr" presetID="42">
                                  <p:stCondLst>
                                    <p:cond delay="0"/>
                                  </p:stCondLst>
                                  <p:childTnLst>
                                    <p:set>
                                      <p:cBhvr>
                                        <p:cTn id="53" dur="1" fill="hold">
                                          <p:stCondLst>
                                            <p:cond delay="0"/>
                                          </p:stCondLst>
                                        </p:cTn>
                                        <p:tgtEl>
                                          <p:spTgt spid="44">
                                            <p:txEl>
                                              <p:pRg st="2" end="2"/>
                                            </p:txEl>
                                          </p:spTgt>
                                        </p:tgtEl>
                                        <p:attrNameLst>
                                          <p:attrName>style.visibility</p:attrName>
                                        </p:attrNameLst>
                                      </p:cBhvr>
                                      <p:to>
                                        <p:strVal val="visible"/>
                                      </p:to>
                                    </p:set>
                                    <p:animEffect filter="fade" transition="in">
                                      <p:cBhvr additive="repl">
                                        <p:cTn id="54" dur="1000"/>
                                        <p:tgtEl>
                                          <p:spTgt spid="44">
                                            <p:txEl>
                                              <p:pRg st="2" end="2"/>
                                            </p:txEl>
                                          </p:spTgt>
                                        </p:tgtEl>
                                      </p:cBhvr>
                                    </p:animEffect>
                                    <p:anim calcmode="lin" valueType="num">
                                      <p:cBhvr additive="repl">
                                        <p:cTn id="55" dur="1000" fill="hold"/>
                                        <p:tgtEl>
                                          <p:spTgt spid="44">
                                            <p:txEl>
                                              <p:pRg st="2" end="2"/>
                                            </p:txEl>
                                          </p:spTgt>
                                        </p:tgtEl>
                                        <p:attrNameLst>
                                          <p:attrName>ppt_x</p:attrName>
                                        </p:attrNameLst>
                                      </p:cBhvr>
                                      <p:tavLst>
                                        <p:tav tm="0">
                                          <p:val>
                                            <p:strVal val="#ppt_x"/>
                                          </p:val>
                                        </p:tav>
                                        <p:tav tm="100000">
                                          <p:val>
                                            <p:strVal val="#ppt_x"/>
                                          </p:val>
                                        </p:tav>
                                      </p:tavLst>
                                    </p:anim>
                                    <p:anim calcmode="lin" valueType="num">
                                      <p:cBhvr additive="repl">
                                        <p:cTn id="56" dur="1000" fill="hold"/>
                                        <p:tgtEl>
                                          <p:spTgt spid="4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42">
                                  <p:stCondLst>
                                    <p:cond delay="0"/>
                                  </p:stCondLst>
                                  <p:childTnLst>
                                    <p:set>
                                      <p:cBhvr>
                                        <p:cTn id="60" dur="1" fill="hold">
                                          <p:stCondLst>
                                            <p:cond delay="0"/>
                                          </p:stCondLst>
                                        </p:cTn>
                                        <p:tgtEl>
                                          <p:spTgt spid="44">
                                            <p:txEl>
                                              <p:pRg st="3" end="3"/>
                                            </p:txEl>
                                          </p:spTgt>
                                        </p:tgtEl>
                                        <p:attrNameLst>
                                          <p:attrName>style.visibility</p:attrName>
                                        </p:attrNameLst>
                                      </p:cBhvr>
                                      <p:to>
                                        <p:strVal val="visible"/>
                                      </p:to>
                                    </p:set>
                                    <p:animEffect filter="fade" transition="in">
                                      <p:cBhvr additive="repl">
                                        <p:cTn id="61" dur="1000"/>
                                        <p:tgtEl>
                                          <p:spTgt spid="44">
                                            <p:txEl>
                                              <p:pRg st="3" end="3"/>
                                            </p:txEl>
                                          </p:spTgt>
                                        </p:tgtEl>
                                      </p:cBhvr>
                                    </p:animEffect>
                                    <p:anim calcmode="lin" valueType="num">
                                      <p:cBhvr additive="repl">
                                        <p:cTn id="62" dur="1000" fill="hold"/>
                                        <p:tgtEl>
                                          <p:spTgt spid="44">
                                            <p:txEl>
                                              <p:pRg st="3" end="3"/>
                                            </p:txEl>
                                          </p:spTgt>
                                        </p:tgtEl>
                                        <p:attrNameLst>
                                          <p:attrName>ppt_x</p:attrName>
                                        </p:attrNameLst>
                                      </p:cBhvr>
                                      <p:tavLst>
                                        <p:tav tm="0">
                                          <p:val>
                                            <p:strVal val="#ppt_x"/>
                                          </p:val>
                                        </p:tav>
                                        <p:tav tm="100000">
                                          <p:val>
                                            <p:strVal val="#ppt_x"/>
                                          </p:val>
                                        </p:tav>
                                      </p:tavLst>
                                    </p:anim>
                                    <p:anim calcmode="lin" valueType="num">
                                      <p:cBhvr additive="repl">
                                        <p:cTn id="63" dur="1000" fill="hold"/>
                                        <p:tgtEl>
                                          <p:spTgt spid="4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nodeType="clickEffect" fill="hold" presetClass="entr" presetID="42">
                                  <p:stCondLst>
                                    <p:cond delay="0"/>
                                  </p:stCondLst>
                                  <p:childTnLst>
                                    <p:set>
                                      <p:cBhvr>
                                        <p:cTn id="67" dur="1" fill="hold">
                                          <p:stCondLst>
                                            <p:cond delay="0"/>
                                          </p:stCondLst>
                                        </p:cTn>
                                        <p:tgtEl>
                                          <p:spTgt spid="44">
                                            <p:txEl>
                                              <p:pRg st="4" end="4"/>
                                            </p:txEl>
                                          </p:spTgt>
                                        </p:tgtEl>
                                        <p:attrNameLst>
                                          <p:attrName>style.visibility</p:attrName>
                                        </p:attrNameLst>
                                      </p:cBhvr>
                                      <p:to>
                                        <p:strVal val="visible"/>
                                      </p:to>
                                    </p:set>
                                    <p:animEffect filter="fade" transition="in">
                                      <p:cBhvr additive="repl">
                                        <p:cTn id="68" dur="1000"/>
                                        <p:tgtEl>
                                          <p:spTgt spid="44">
                                            <p:txEl>
                                              <p:pRg st="4" end="4"/>
                                            </p:txEl>
                                          </p:spTgt>
                                        </p:tgtEl>
                                      </p:cBhvr>
                                    </p:animEffect>
                                    <p:anim calcmode="lin" valueType="num">
                                      <p:cBhvr additive="repl">
                                        <p:cTn id="69" dur="1000" fill="hold"/>
                                        <p:tgtEl>
                                          <p:spTgt spid="44">
                                            <p:txEl>
                                              <p:pRg st="4" end="4"/>
                                            </p:txEl>
                                          </p:spTgt>
                                        </p:tgtEl>
                                        <p:attrNameLst>
                                          <p:attrName>ppt_x</p:attrName>
                                        </p:attrNameLst>
                                      </p:cBhvr>
                                      <p:tavLst>
                                        <p:tav tm="0">
                                          <p:val>
                                            <p:strVal val="#ppt_x"/>
                                          </p:val>
                                        </p:tav>
                                        <p:tav tm="100000">
                                          <p:val>
                                            <p:strVal val="#ppt_x"/>
                                          </p:val>
                                        </p:tav>
                                      </p:tavLst>
                                    </p:anim>
                                    <p:anim calcmode="lin" valueType="num">
                                      <p:cBhvr additive="repl">
                                        <p:cTn id="70" dur="1000" fill="hold"/>
                                        <p:tgtEl>
                                          <p:spTgt spid="4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nodeType="clickEffect" fill="hold" presetClass="entr" presetID="42">
                                  <p:stCondLst>
                                    <p:cond delay="0"/>
                                  </p:stCondLst>
                                  <p:childTnLst>
                                    <p:set>
                                      <p:cBhvr>
                                        <p:cTn id="74" dur="1" fill="hold">
                                          <p:stCondLst>
                                            <p:cond delay="0"/>
                                          </p:stCondLst>
                                        </p:cTn>
                                        <p:tgtEl>
                                          <p:spTgt spid="44">
                                            <p:txEl>
                                              <p:pRg st="5" end="5"/>
                                            </p:txEl>
                                          </p:spTgt>
                                        </p:tgtEl>
                                        <p:attrNameLst>
                                          <p:attrName>style.visibility</p:attrName>
                                        </p:attrNameLst>
                                      </p:cBhvr>
                                      <p:to>
                                        <p:strVal val="visible"/>
                                      </p:to>
                                    </p:set>
                                    <p:animEffect filter="fade" transition="in">
                                      <p:cBhvr additive="repl">
                                        <p:cTn id="75" dur="1000"/>
                                        <p:tgtEl>
                                          <p:spTgt spid="44">
                                            <p:txEl>
                                              <p:pRg st="5" end="5"/>
                                            </p:txEl>
                                          </p:spTgt>
                                        </p:tgtEl>
                                      </p:cBhvr>
                                    </p:animEffect>
                                    <p:anim calcmode="lin" valueType="num">
                                      <p:cBhvr additive="repl">
                                        <p:cTn id="76" dur="1000" fill="hold"/>
                                        <p:tgtEl>
                                          <p:spTgt spid="44">
                                            <p:txEl>
                                              <p:pRg st="5" end="5"/>
                                            </p:txEl>
                                          </p:spTgt>
                                        </p:tgtEl>
                                        <p:attrNameLst>
                                          <p:attrName>ppt_x</p:attrName>
                                        </p:attrNameLst>
                                      </p:cBhvr>
                                      <p:tavLst>
                                        <p:tav tm="0">
                                          <p:val>
                                            <p:strVal val="#ppt_x"/>
                                          </p:val>
                                        </p:tav>
                                        <p:tav tm="100000">
                                          <p:val>
                                            <p:strVal val="#ppt_x"/>
                                          </p:val>
                                        </p:tav>
                                      </p:tavLst>
                                    </p:anim>
                                    <p:anim calcmode="lin" valueType="num">
                                      <p:cBhvr additive="repl">
                                        <p:cTn id="77" dur="1000" fill="hold"/>
                                        <p:tgtEl>
                                          <p:spTgt spid="4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 name="PlaceHolder 1"/>
          <p:cNvSpPr>
            <a:spLocks noGrp="1"/>
          </p:cNvSpPr>
          <p:nvPr>
            <p:ph/>
          </p:nvPr>
        </p:nvSpPr>
        <p:spPr>
          <a:xfrm>
            <a:off x="246600" y="1379520"/>
            <a:ext cx="8722440" cy="4281120"/>
          </a:xfrm>
          <a:prstGeom prst="rect">
            <a:avLst/>
          </a:prstGeom>
          <a:noFill/>
          <a:ln w="12600">
            <a:noFill/>
          </a:ln>
        </p:spPr>
        <p:txBody>
          <a:bodyPr lIns="45720" rIns="45720" tIns="45000" bIns="45000" anchor="t">
            <a:noAutofit/>
          </a:bodyPr>
          <a:p>
            <a:pPr indent="0" algn="ctr" defTabSz="685800">
              <a:lnSpc>
                <a:spcPct val="100000"/>
              </a:lnSpc>
              <a:spcBef>
                <a:spcPts val="499"/>
              </a:spcBef>
              <a:buNone/>
              <a:tabLst>
                <a:tab algn="l" pos="0"/>
              </a:tabLst>
            </a:pPr>
            <a:r>
              <a:rPr b="1" lang="en-GB" sz="3600" strike="noStrike" u="none">
                <a:solidFill>
                  <a:srgbClr val="ff0000"/>
                </a:solidFill>
                <a:uFillTx/>
                <a:latin typeface="Myriad Pro"/>
                <a:ea typeface="Myriad Pro"/>
              </a:rPr>
              <a:t>Well done for participating in the Group Presentation </a:t>
            </a:r>
            <a:endParaRPr b="0" lang="en-GB" sz="3600" strike="noStrike" u="none">
              <a:solidFill>
                <a:srgbClr val="000000"/>
              </a:solidFill>
              <a:uFillTx/>
              <a:latin typeface="Myriad Pro"/>
            </a:endParaRPr>
          </a:p>
          <a:p>
            <a:pPr indent="0" algn="ctr" defTabSz="685800">
              <a:lnSpc>
                <a:spcPct val="100000"/>
              </a:lnSpc>
              <a:spcBef>
                <a:spcPts val="499"/>
              </a:spcBef>
              <a:buNone/>
              <a:tabLst>
                <a:tab algn="l" pos="0"/>
              </a:tabLst>
            </a:pPr>
            <a:r>
              <a:rPr b="1" lang="en-GB" sz="3600" strike="noStrike" u="none">
                <a:solidFill>
                  <a:srgbClr val="ff0000"/>
                </a:solidFill>
                <a:uFillTx/>
                <a:latin typeface="Myriad Pro"/>
                <a:ea typeface="Myriad Pro"/>
              </a:rPr>
              <a:t> </a:t>
            </a:r>
            <a:r>
              <a:rPr b="1" lang="en-GB" sz="3600" strike="noStrike" u="none">
                <a:solidFill>
                  <a:srgbClr val="ff0000"/>
                </a:solidFill>
                <a:uFillTx/>
                <a:latin typeface="Myriad Pro"/>
                <a:ea typeface="Myriad Pro"/>
              </a:rPr>
              <a:t>LCLM 5004 C1 Assignment</a:t>
            </a:r>
            <a:endParaRPr b="0" lang="en-GB" sz="3600" strike="noStrike" u="none">
              <a:solidFill>
                <a:srgbClr val="000000"/>
              </a:solidFill>
              <a:uFillTx/>
              <a:latin typeface="Myriad Pro"/>
            </a:endParaRPr>
          </a:p>
        </p:txBody>
      </p:sp>
      <p:sp>
        <p:nvSpPr>
          <p:cNvPr id="49" name="PlaceHolder 2"/>
          <p:cNvSpPr>
            <a:spLocks noGrp="1"/>
          </p:cNvSpPr>
          <p:nvPr>
            <p:ph type="sldNum" idx="1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E71AAD16-707A-4BCC-B9E0-43F2025267B6}"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50" name="PlaceHolder 3"/>
          <p:cNvSpPr>
            <a:spLocks noGrp="1"/>
          </p:cNvSpPr>
          <p:nvPr>
            <p:ph type="title"/>
          </p:nvPr>
        </p:nvSpPr>
        <p:spPr>
          <a:xfrm>
            <a:off x="1294560" y="215640"/>
            <a:ext cx="6333840" cy="790920"/>
          </a:xfrm>
          <a:prstGeom prst="rect">
            <a:avLst/>
          </a:prstGeom>
          <a:noFill/>
          <a:ln w="12600">
            <a:noFill/>
          </a:ln>
        </p:spPr>
        <p:txBody>
          <a:bodyPr lIns="45720" rIns="45720" tIns="45000" bIns="45000" anchor="ctr">
            <a:normAutofit/>
          </a:bodyPr>
          <a:p>
            <a:pPr indent="0" algn="ctr" defTabSz="631080">
              <a:lnSpc>
                <a:spcPct val="100000"/>
              </a:lnSpc>
              <a:buNone/>
              <a:tabLst>
                <a:tab algn="l" pos="0"/>
              </a:tabLst>
            </a:pPr>
            <a:r>
              <a:rPr b="1" lang="en-GB" sz="3309" strike="noStrike" u="none">
                <a:solidFill>
                  <a:srgbClr val="0070c0"/>
                </a:solidFill>
                <a:uFillTx/>
                <a:latin typeface="Myriad Pro"/>
                <a:ea typeface="Myriad Pro"/>
              </a:rPr>
              <a:t>Last Week (i.e., Week 6)</a:t>
            </a:r>
            <a:endParaRPr b="0" lang="en-GB" sz="3309" strike="noStrike" u="none">
              <a:solidFill>
                <a:srgbClr val="000000"/>
              </a:solidFill>
              <a:uFillTx/>
              <a:latin typeface="Myriad Pro"/>
            </a:endParaRPr>
          </a:p>
        </p:txBody>
      </p:sp>
      <p:sp>
        <p:nvSpPr>
          <p:cNvPr id="51" name="TextBox 7"/>
          <p:cNvSpPr/>
          <p:nvPr/>
        </p:nvSpPr>
        <p:spPr>
          <a:xfrm>
            <a:off x="210600" y="794520"/>
            <a:ext cx="8722440" cy="577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3200" strike="noStrike" u="none">
                <a:solidFill>
                  <a:srgbClr val="000000"/>
                </a:solidFill>
                <a:uFillTx/>
                <a:latin typeface="Myriad Pro"/>
                <a:ea typeface="Myriad Pro"/>
              </a:rPr>
              <a:t>You had your ……………</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78" dur="indefinite" restart="never" nodeType="tmRoot">
          <p:childTnLst>
            <p:seq>
              <p:cTn id="79" dur="indefinite" nodeType="mainSeq">
                <p:childTnLst>
                  <p:par>
                    <p:cTn id="80" fill="hold">
                      <p:stCondLst>
                        <p:cond delay="indefinite"/>
                      </p:stCondLst>
                      <p:childTnLst>
                        <p:par>
                          <p:cTn id="81" fill="hold">
                            <p:stCondLst>
                              <p:cond delay="0"/>
                            </p:stCondLst>
                            <p:childTnLst>
                              <p:par>
                                <p:cTn id="82" nodeType="clickEffect" fill="hold" presetClass="entr" presetID="42">
                                  <p:stCondLst>
                                    <p:cond delay="0"/>
                                  </p:stCondLst>
                                  <p:childTnLst>
                                    <p:set>
                                      <p:cBhvr>
                                        <p:cTn id="83" dur="1" fill="hold">
                                          <p:stCondLst>
                                            <p:cond delay="0"/>
                                          </p:stCondLst>
                                        </p:cTn>
                                        <p:tgtEl>
                                          <p:spTgt spid="51"/>
                                        </p:tgtEl>
                                        <p:attrNameLst>
                                          <p:attrName>style.visibility</p:attrName>
                                        </p:attrNameLst>
                                      </p:cBhvr>
                                      <p:to>
                                        <p:strVal val="visible"/>
                                      </p:to>
                                    </p:set>
                                    <p:animEffect filter="fade" transition="in">
                                      <p:cBhvr additive="repl">
                                        <p:cTn id="84" dur="1000"/>
                                        <p:tgtEl>
                                          <p:spTgt spid="51"/>
                                        </p:tgtEl>
                                      </p:cBhvr>
                                    </p:animEffect>
                                    <p:anim calcmode="lin" valueType="num">
                                      <p:cBhvr additive="repl">
                                        <p:cTn id="85" dur="1000" fill="hold"/>
                                        <p:tgtEl>
                                          <p:spTgt spid="51"/>
                                        </p:tgtEl>
                                        <p:attrNameLst>
                                          <p:attrName>ppt_x</p:attrName>
                                        </p:attrNameLst>
                                      </p:cBhvr>
                                      <p:tavLst>
                                        <p:tav tm="0">
                                          <p:val>
                                            <p:strVal val="#ppt_x"/>
                                          </p:val>
                                        </p:tav>
                                        <p:tav tm="100000">
                                          <p:val>
                                            <p:strVal val="#ppt_x"/>
                                          </p:val>
                                        </p:tav>
                                      </p:tavLst>
                                    </p:anim>
                                    <p:anim calcmode="lin" valueType="num">
                                      <p:cBhvr additive="repl">
                                        <p:cTn id="8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nodeType="clickEffect" fill="hold" presetClass="entr" presetID="16" presetSubtype="21">
                                  <p:stCondLst>
                                    <p:cond delay="0"/>
                                  </p:stCondLst>
                                  <p:childTnLst>
                                    <p:set>
                                      <p:cBhvr>
                                        <p:cTn id="90" dur="1" fill="hold">
                                          <p:stCondLst>
                                            <p:cond delay="0"/>
                                          </p:stCondLst>
                                        </p:cTn>
                                        <p:tgtEl>
                                          <p:spTgt spid="50"/>
                                        </p:tgtEl>
                                        <p:attrNameLst>
                                          <p:attrName>style.visibility</p:attrName>
                                        </p:attrNameLst>
                                      </p:cBhvr>
                                      <p:to>
                                        <p:strVal val="visible"/>
                                      </p:to>
                                    </p:set>
                                    <p:animEffect filter="barn(inVertical)" transition="in">
                                      <p:cBhvr additive="repl">
                                        <p:cTn id="91" dur="500"/>
                                        <p:tgtEl>
                                          <p:spTgt spid="50"/>
                                        </p:tgtEl>
                                      </p:cBhvr>
                                    </p:animEffect>
                                  </p:childTnLst>
                                </p:cTn>
                              </p:par>
                            </p:childTnLst>
                          </p:cTn>
                        </p:par>
                      </p:childTnLst>
                    </p:cTn>
                  </p:par>
                  <p:par>
                    <p:cTn id="92" fill="hold">
                      <p:stCondLst>
                        <p:cond delay="indefinite"/>
                      </p:stCondLst>
                      <p:childTnLst>
                        <p:par>
                          <p:cTn id="93" fill="hold">
                            <p:stCondLst>
                              <p:cond delay="0"/>
                            </p:stCondLst>
                            <p:childTnLst>
                              <p:par>
                                <p:cTn id="94" nodeType="clickEffect" fill="hold" presetClass="entr" presetID="42">
                                  <p:stCondLst>
                                    <p:cond delay="0"/>
                                  </p:stCondLst>
                                  <p:childTnLst>
                                    <p:set>
                                      <p:cBhvr>
                                        <p:cTn id="95" dur="1" fill="hold">
                                          <p:stCondLst>
                                            <p:cond delay="0"/>
                                          </p:stCondLst>
                                        </p:cTn>
                                        <p:tgtEl>
                                          <p:spTgt spid="48"/>
                                        </p:tgtEl>
                                        <p:attrNameLst>
                                          <p:attrName>style.visibility</p:attrName>
                                        </p:attrNameLst>
                                      </p:cBhvr>
                                      <p:to>
                                        <p:strVal val="visible"/>
                                      </p:to>
                                    </p:set>
                                    <p:animEffect filter="fade" transition="in">
                                      <p:cBhvr additive="repl">
                                        <p:cTn id="96" dur="1000"/>
                                        <p:tgtEl>
                                          <p:spTgt spid="48"/>
                                        </p:tgtEl>
                                      </p:cBhvr>
                                    </p:animEffect>
                                    <p:anim calcmode="lin" valueType="num">
                                      <p:cBhvr additive="repl">
                                        <p:cTn id="97" dur="1000" fill="hold"/>
                                        <p:tgtEl>
                                          <p:spTgt spid="48"/>
                                        </p:tgtEl>
                                        <p:attrNameLst>
                                          <p:attrName>ppt_x</p:attrName>
                                        </p:attrNameLst>
                                      </p:cBhvr>
                                      <p:tavLst>
                                        <p:tav tm="0">
                                          <p:val>
                                            <p:strVal val="#ppt_x"/>
                                          </p:val>
                                        </p:tav>
                                        <p:tav tm="100000">
                                          <p:val>
                                            <p:strVal val="#ppt_x"/>
                                          </p:val>
                                        </p:tav>
                                      </p:tavLst>
                                    </p:anim>
                                    <p:anim calcmode="lin" valueType="num">
                                      <p:cBhvr additive="repl">
                                        <p:cTn id="98"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42">
                                  <p:stCondLst>
                                    <p:cond delay="0"/>
                                  </p:stCondLst>
                                  <p:childTnLst>
                                    <p:set>
                                      <p:cBhvr>
                                        <p:cTn id="102" dur="1" fill="hold">
                                          <p:stCondLst>
                                            <p:cond delay="0"/>
                                          </p:stCondLst>
                                        </p:cTn>
                                        <p:tgtEl>
                                          <p:spTgt spid="48">
                                            <p:txEl>
                                              <p:pRg st="0" end="0"/>
                                            </p:txEl>
                                          </p:spTgt>
                                        </p:tgtEl>
                                        <p:attrNameLst>
                                          <p:attrName>style.visibility</p:attrName>
                                        </p:attrNameLst>
                                      </p:cBhvr>
                                      <p:to>
                                        <p:strVal val="visible"/>
                                      </p:to>
                                    </p:set>
                                    <p:animEffect filter="fade" transition="in">
                                      <p:cBhvr additive="repl">
                                        <p:cTn id="103" dur="1000"/>
                                        <p:tgtEl>
                                          <p:spTgt spid="48">
                                            <p:txEl>
                                              <p:pRg st="0" end="0"/>
                                            </p:txEl>
                                          </p:spTgt>
                                        </p:tgtEl>
                                      </p:cBhvr>
                                    </p:animEffect>
                                    <p:anim calcmode="lin" valueType="num">
                                      <p:cBhvr additive="repl">
                                        <p:cTn id="104" dur="1000" fill="hold"/>
                                        <p:tgtEl>
                                          <p:spTgt spid="48">
                                            <p:txEl>
                                              <p:pRg st="0" end="0"/>
                                            </p:txEl>
                                          </p:spTgt>
                                        </p:tgtEl>
                                        <p:attrNameLst>
                                          <p:attrName>ppt_x</p:attrName>
                                        </p:attrNameLst>
                                      </p:cBhvr>
                                      <p:tavLst>
                                        <p:tav tm="0">
                                          <p:val>
                                            <p:strVal val="#ppt_x"/>
                                          </p:val>
                                        </p:tav>
                                        <p:tav tm="100000">
                                          <p:val>
                                            <p:strVal val="#ppt_x"/>
                                          </p:val>
                                        </p:tav>
                                      </p:tavLst>
                                    </p:anim>
                                    <p:anim calcmode="lin" valueType="num">
                                      <p:cBhvr additive="repl">
                                        <p:cTn id="105" dur="1000" fill="hold"/>
                                        <p:tgtEl>
                                          <p:spTgt spid="4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6" fill="hold">
                      <p:stCondLst>
                        <p:cond delay="indefinite"/>
                      </p:stCondLst>
                      <p:childTnLst>
                        <p:par>
                          <p:cTn id="107" fill="hold">
                            <p:stCondLst>
                              <p:cond delay="0"/>
                            </p:stCondLst>
                            <p:childTnLst>
                              <p:par>
                                <p:cTn id="108" nodeType="clickEffect" fill="hold" presetClass="entr" presetID="42">
                                  <p:stCondLst>
                                    <p:cond delay="0"/>
                                  </p:stCondLst>
                                  <p:childTnLst>
                                    <p:set>
                                      <p:cBhvr>
                                        <p:cTn id="109" dur="1" fill="hold">
                                          <p:stCondLst>
                                            <p:cond delay="0"/>
                                          </p:stCondLst>
                                        </p:cTn>
                                        <p:tgtEl>
                                          <p:spTgt spid="48">
                                            <p:txEl>
                                              <p:pRg st="1" end="1"/>
                                            </p:txEl>
                                          </p:spTgt>
                                        </p:tgtEl>
                                        <p:attrNameLst>
                                          <p:attrName>style.visibility</p:attrName>
                                        </p:attrNameLst>
                                      </p:cBhvr>
                                      <p:to>
                                        <p:strVal val="visible"/>
                                      </p:to>
                                    </p:set>
                                    <p:animEffect filter="fade" transition="in">
                                      <p:cBhvr additive="repl">
                                        <p:cTn id="110" dur="1000"/>
                                        <p:tgtEl>
                                          <p:spTgt spid="48">
                                            <p:txEl>
                                              <p:pRg st="1" end="1"/>
                                            </p:txEl>
                                          </p:spTgt>
                                        </p:tgtEl>
                                      </p:cBhvr>
                                    </p:animEffect>
                                    <p:anim calcmode="lin" valueType="num">
                                      <p:cBhvr additive="repl">
                                        <p:cTn id="111" dur="1000" fill="hold"/>
                                        <p:tgtEl>
                                          <p:spTgt spid="48">
                                            <p:txEl>
                                              <p:pRg st="1" end="1"/>
                                            </p:txEl>
                                          </p:spTgt>
                                        </p:tgtEl>
                                        <p:attrNameLst>
                                          <p:attrName>ppt_x</p:attrName>
                                        </p:attrNameLst>
                                      </p:cBhvr>
                                      <p:tavLst>
                                        <p:tav tm="0">
                                          <p:val>
                                            <p:strVal val="#ppt_x"/>
                                          </p:val>
                                        </p:tav>
                                        <p:tav tm="100000">
                                          <p:val>
                                            <p:strVal val="#ppt_x"/>
                                          </p:val>
                                        </p:tav>
                                      </p:tavLst>
                                    </p:anim>
                                    <p:anim calcmode="lin" valueType="num">
                                      <p:cBhvr additive="repl">
                                        <p:cTn id="112" dur="1000" fill="hold"/>
                                        <p:tgtEl>
                                          <p:spTgt spid="4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2" name="PlaceHolder 1"/>
          <p:cNvSpPr>
            <a:spLocks noGrp="1"/>
          </p:cNvSpPr>
          <p:nvPr>
            <p:ph/>
          </p:nvPr>
        </p:nvSpPr>
        <p:spPr>
          <a:xfrm>
            <a:off x="246600" y="1516680"/>
            <a:ext cx="8722440" cy="414396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3600" strike="noStrike" u="none">
                <a:solidFill>
                  <a:srgbClr val="000000"/>
                </a:solidFill>
                <a:uFillTx/>
                <a:latin typeface="Myriad Pro"/>
                <a:ea typeface="Myriad Pro"/>
              </a:rPr>
              <a:t>Knowledge Management:</a:t>
            </a:r>
            <a:endParaRPr b="0" lang="en-GB" sz="36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3000" strike="noStrike" u="none">
                <a:solidFill>
                  <a:srgbClr val="000000"/>
                </a:solidFill>
                <a:uFillTx/>
                <a:latin typeface="Myriad Pro"/>
                <a:ea typeface="Myriad Pro"/>
              </a:rPr>
              <a:t>The role of knowledge in organizational success.</a:t>
            </a:r>
            <a:endParaRPr b="0" lang="en-GB" sz="30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US" sz="3000" strike="noStrike" u="none">
                <a:solidFill>
                  <a:srgbClr val="000000"/>
                </a:solidFill>
                <a:uFillTx/>
                <a:latin typeface="Myriad Pro"/>
                <a:ea typeface="Myriad Pro"/>
              </a:rPr>
              <a:t>Theoretical Roots of Knowledge Management (KM).</a:t>
            </a:r>
            <a:endParaRPr b="0" lang="en-GB" sz="30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3000" strike="noStrike" u="none">
                <a:solidFill>
                  <a:srgbClr val="000000"/>
                </a:solidFill>
                <a:uFillTx/>
                <a:latin typeface="Myriad Pro"/>
                <a:ea typeface="Myriad Pro"/>
              </a:rPr>
              <a:t>Strategies for knowledge capture, storage, and dissemination.</a:t>
            </a:r>
            <a:endParaRPr b="0" lang="en-GB" sz="30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3000" strike="noStrike" u="none">
                <a:solidFill>
                  <a:srgbClr val="000000"/>
                </a:solidFill>
                <a:uFillTx/>
                <a:latin typeface="Myriad Pro"/>
                <a:ea typeface="Myriad Pro"/>
              </a:rPr>
              <a:t>Knowledge Management (KM) systems and tools.</a:t>
            </a:r>
            <a:endParaRPr b="0" lang="en-GB" sz="30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3200" strike="noStrike" u="none">
                <a:solidFill>
                  <a:srgbClr val="000000"/>
                </a:solidFill>
                <a:uFillTx/>
                <a:latin typeface="Myriad Pro"/>
                <a:ea typeface="Myriad Pro"/>
              </a:rPr>
              <a:t>Assessment 2 discussion.</a:t>
            </a: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0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2600" strike="noStrike" u="none">
              <a:solidFill>
                <a:srgbClr val="000000"/>
              </a:solidFill>
              <a:uFillTx/>
              <a:latin typeface="Myriad Pro"/>
            </a:endParaRPr>
          </a:p>
        </p:txBody>
      </p:sp>
      <p:sp>
        <p:nvSpPr>
          <p:cNvPr id="53" name="PlaceHolder 2"/>
          <p:cNvSpPr>
            <a:spLocks noGrp="1"/>
          </p:cNvSpPr>
          <p:nvPr>
            <p:ph type="sldNum" idx="1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76C3FBBD-8AAE-4065-B892-1ECE3FBC26CD}"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54" name="PlaceHolder 3"/>
          <p:cNvSpPr>
            <a:spLocks noGrp="1"/>
          </p:cNvSpPr>
          <p:nvPr>
            <p:ph type="title"/>
          </p:nvPr>
        </p:nvSpPr>
        <p:spPr>
          <a:xfrm>
            <a:off x="1047960" y="113040"/>
            <a:ext cx="6580440" cy="721800"/>
          </a:xfrm>
          <a:prstGeom prst="rect">
            <a:avLst/>
          </a:prstGeom>
          <a:noFill/>
          <a:ln w="12600">
            <a:noFill/>
          </a:ln>
        </p:spPr>
        <p:txBody>
          <a:bodyPr lIns="45720" rIns="45720" tIns="45000" bIns="45000" anchor="ctr">
            <a:normAutofit/>
          </a:bodyPr>
          <a:p>
            <a:pPr indent="0" algn="ctr" defTabSz="631080">
              <a:lnSpc>
                <a:spcPct val="100000"/>
              </a:lnSpc>
              <a:buNone/>
              <a:tabLst>
                <a:tab algn="l" pos="0"/>
              </a:tabLst>
            </a:pPr>
            <a:r>
              <a:rPr b="1" lang="en-GB" sz="3309" strike="noStrike" u="none">
                <a:solidFill>
                  <a:srgbClr val="0070c0"/>
                </a:solidFill>
                <a:uFillTx/>
                <a:latin typeface="Myriad Pro"/>
                <a:ea typeface="Myriad Pro"/>
              </a:rPr>
              <a:t>This Week (i.e., Week 7)</a:t>
            </a:r>
            <a:endParaRPr b="0" lang="en-GB" sz="3309" strike="noStrike" u="none">
              <a:solidFill>
                <a:srgbClr val="000000"/>
              </a:solidFill>
              <a:uFillTx/>
              <a:latin typeface="Myriad Pro"/>
            </a:endParaRPr>
          </a:p>
        </p:txBody>
      </p:sp>
      <p:sp>
        <p:nvSpPr>
          <p:cNvPr id="55" name="TextBox 7"/>
          <p:cNvSpPr/>
          <p:nvPr/>
        </p:nvSpPr>
        <p:spPr>
          <a:xfrm>
            <a:off x="246600" y="794520"/>
            <a:ext cx="8722440" cy="5774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3200" strike="noStrike" u="none">
                <a:solidFill>
                  <a:srgbClr val="000000"/>
                </a:solidFill>
                <a:uFillTx/>
                <a:latin typeface="Myriad Pro"/>
                <a:ea typeface="Myriad Pro"/>
              </a:rPr>
              <a:t>We will examine ……………</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13" dur="indefinite" restart="never" nodeType="tmRoot">
          <p:childTnLst>
            <p:seq>
              <p:cTn id="114" dur="indefinite" nodeType="mainSeq">
                <p:childTnLst>
                  <p:par>
                    <p:cTn id="115" fill="hold">
                      <p:stCondLst>
                        <p:cond delay="indefinite"/>
                      </p:stCondLst>
                      <p:childTnLst>
                        <p:par>
                          <p:cTn id="116" fill="hold">
                            <p:stCondLst>
                              <p:cond delay="0"/>
                            </p:stCondLst>
                            <p:childTnLst>
                              <p:par>
                                <p:cTn id="117" nodeType="clickEffect" fill="hold" presetClass="entr" presetID="42">
                                  <p:stCondLst>
                                    <p:cond delay="0"/>
                                  </p:stCondLst>
                                  <p:childTnLst>
                                    <p:set>
                                      <p:cBhvr>
                                        <p:cTn id="118" dur="1" fill="hold">
                                          <p:stCondLst>
                                            <p:cond delay="0"/>
                                          </p:stCondLst>
                                        </p:cTn>
                                        <p:tgtEl>
                                          <p:spTgt spid="55"/>
                                        </p:tgtEl>
                                        <p:attrNameLst>
                                          <p:attrName>style.visibility</p:attrName>
                                        </p:attrNameLst>
                                      </p:cBhvr>
                                      <p:to>
                                        <p:strVal val="visible"/>
                                      </p:to>
                                    </p:set>
                                    <p:animEffect filter="fade" transition="in">
                                      <p:cBhvr additive="repl">
                                        <p:cTn id="119" dur="1000"/>
                                        <p:tgtEl>
                                          <p:spTgt spid="55"/>
                                        </p:tgtEl>
                                      </p:cBhvr>
                                    </p:animEffect>
                                    <p:anim calcmode="lin" valueType="num">
                                      <p:cBhvr additive="repl">
                                        <p:cTn id="120" dur="1000" fill="hold"/>
                                        <p:tgtEl>
                                          <p:spTgt spid="55"/>
                                        </p:tgtEl>
                                        <p:attrNameLst>
                                          <p:attrName>ppt_x</p:attrName>
                                        </p:attrNameLst>
                                      </p:cBhvr>
                                      <p:tavLst>
                                        <p:tav tm="0">
                                          <p:val>
                                            <p:strVal val="#ppt_x"/>
                                          </p:val>
                                        </p:tav>
                                        <p:tav tm="100000">
                                          <p:val>
                                            <p:strVal val="#ppt_x"/>
                                          </p:val>
                                        </p:tav>
                                      </p:tavLst>
                                    </p:anim>
                                    <p:anim calcmode="lin" valueType="num">
                                      <p:cBhvr additive="repl">
                                        <p:cTn id="121"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nodeType="clickEffect" fill="hold" presetClass="entr" presetID="16" presetSubtype="21">
                                  <p:stCondLst>
                                    <p:cond delay="0"/>
                                  </p:stCondLst>
                                  <p:childTnLst>
                                    <p:set>
                                      <p:cBhvr>
                                        <p:cTn id="125" dur="1" fill="hold">
                                          <p:stCondLst>
                                            <p:cond delay="0"/>
                                          </p:stCondLst>
                                        </p:cTn>
                                        <p:tgtEl>
                                          <p:spTgt spid="54"/>
                                        </p:tgtEl>
                                        <p:attrNameLst>
                                          <p:attrName>style.visibility</p:attrName>
                                        </p:attrNameLst>
                                      </p:cBhvr>
                                      <p:to>
                                        <p:strVal val="visible"/>
                                      </p:to>
                                    </p:set>
                                    <p:animEffect filter="barn(inVertical)" transition="in">
                                      <p:cBhvr additive="repl">
                                        <p:cTn id="126" dur="500"/>
                                        <p:tgtEl>
                                          <p:spTgt spid="54"/>
                                        </p:tgtEl>
                                      </p:cBhvr>
                                    </p:animEffect>
                                  </p:childTnLst>
                                </p:cTn>
                              </p:par>
                            </p:childTnLst>
                          </p:cTn>
                        </p:par>
                      </p:childTnLst>
                    </p:cTn>
                  </p:par>
                  <p:par>
                    <p:cTn id="127" fill="hold">
                      <p:stCondLst>
                        <p:cond delay="indefinite"/>
                      </p:stCondLst>
                      <p:childTnLst>
                        <p:par>
                          <p:cTn id="128" fill="hold">
                            <p:stCondLst>
                              <p:cond delay="0"/>
                            </p:stCondLst>
                            <p:childTnLst>
                              <p:par>
                                <p:cTn id="129" nodeType="clickEffect" fill="hold" presetClass="entr" presetID="42">
                                  <p:stCondLst>
                                    <p:cond delay="0"/>
                                  </p:stCondLst>
                                  <p:childTnLst>
                                    <p:set>
                                      <p:cBhvr>
                                        <p:cTn id="130" dur="1" fill="hold">
                                          <p:stCondLst>
                                            <p:cond delay="0"/>
                                          </p:stCondLst>
                                        </p:cTn>
                                        <p:tgtEl>
                                          <p:spTgt spid="52"/>
                                        </p:tgtEl>
                                        <p:attrNameLst>
                                          <p:attrName>style.visibility</p:attrName>
                                        </p:attrNameLst>
                                      </p:cBhvr>
                                      <p:to>
                                        <p:strVal val="visible"/>
                                      </p:to>
                                    </p:set>
                                    <p:animEffect filter="fade" transition="in">
                                      <p:cBhvr additive="repl">
                                        <p:cTn id="131" dur="1000"/>
                                        <p:tgtEl>
                                          <p:spTgt spid="52"/>
                                        </p:tgtEl>
                                      </p:cBhvr>
                                    </p:animEffect>
                                    <p:anim calcmode="lin" valueType="num">
                                      <p:cBhvr additive="repl">
                                        <p:cTn id="132" dur="1000" fill="hold"/>
                                        <p:tgtEl>
                                          <p:spTgt spid="52"/>
                                        </p:tgtEl>
                                        <p:attrNameLst>
                                          <p:attrName>ppt_x</p:attrName>
                                        </p:attrNameLst>
                                      </p:cBhvr>
                                      <p:tavLst>
                                        <p:tav tm="0">
                                          <p:val>
                                            <p:strVal val="#ppt_x"/>
                                          </p:val>
                                        </p:tav>
                                        <p:tav tm="100000">
                                          <p:val>
                                            <p:strVal val="#ppt_x"/>
                                          </p:val>
                                        </p:tav>
                                      </p:tavLst>
                                    </p:anim>
                                    <p:anim calcmode="lin" valueType="num">
                                      <p:cBhvr additive="repl">
                                        <p:cTn id="133" dur="1000" fill="hold"/>
                                        <p:tgtEl>
                                          <p:spTgt spid="52"/>
                                        </p:tgtEl>
                                        <p:attrNameLst>
                                          <p:attrName>ppt_y</p:attrName>
                                        </p:attrNameLst>
                                      </p:cBhvr>
                                      <p:tavLst>
                                        <p:tav tm="0">
                                          <p:val>
                                            <p:strVal val="#ppt_y+.1"/>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nodeType="clickEffect" fill="hold" presetClass="entr" presetID="42">
                                  <p:stCondLst>
                                    <p:cond delay="0"/>
                                  </p:stCondLst>
                                  <p:childTnLst>
                                    <p:set>
                                      <p:cBhvr>
                                        <p:cTn id="137" dur="1" fill="hold">
                                          <p:stCondLst>
                                            <p:cond delay="0"/>
                                          </p:stCondLst>
                                        </p:cTn>
                                        <p:tgtEl>
                                          <p:spTgt spid="52">
                                            <p:txEl>
                                              <p:pRg st="0" end="0"/>
                                            </p:txEl>
                                          </p:spTgt>
                                        </p:tgtEl>
                                        <p:attrNameLst>
                                          <p:attrName>style.visibility</p:attrName>
                                        </p:attrNameLst>
                                      </p:cBhvr>
                                      <p:to>
                                        <p:strVal val="visible"/>
                                      </p:to>
                                    </p:set>
                                    <p:animEffect filter="fade" transition="in">
                                      <p:cBhvr additive="repl">
                                        <p:cTn id="138" dur="1000"/>
                                        <p:tgtEl>
                                          <p:spTgt spid="52">
                                            <p:txEl>
                                              <p:pRg st="0" end="0"/>
                                            </p:txEl>
                                          </p:spTgt>
                                        </p:tgtEl>
                                      </p:cBhvr>
                                    </p:animEffect>
                                    <p:anim calcmode="lin" valueType="num">
                                      <p:cBhvr additive="repl">
                                        <p:cTn id="139" dur="1000" fill="hold"/>
                                        <p:tgtEl>
                                          <p:spTgt spid="52">
                                            <p:txEl>
                                              <p:pRg st="0" end="0"/>
                                            </p:txEl>
                                          </p:spTgt>
                                        </p:tgtEl>
                                        <p:attrNameLst>
                                          <p:attrName>ppt_x</p:attrName>
                                        </p:attrNameLst>
                                      </p:cBhvr>
                                      <p:tavLst>
                                        <p:tav tm="0">
                                          <p:val>
                                            <p:strVal val="#ppt_x"/>
                                          </p:val>
                                        </p:tav>
                                        <p:tav tm="100000">
                                          <p:val>
                                            <p:strVal val="#ppt_x"/>
                                          </p:val>
                                        </p:tav>
                                      </p:tavLst>
                                    </p:anim>
                                    <p:anim calcmode="lin" valueType="num">
                                      <p:cBhvr additive="repl">
                                        <p:cTn id="140" dur="1000" fill="hold"/>
                                        <p:tgtEl>
                                          <p:spTgt spid="5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nodeType="clickEffect" fill="hold" presetClass="entr" presetID="42">
                                  <p:stCondLst>
                                    <p:cond delay="0"/>
                                  </p:stCondLst>
                                  <p:childTnLst>
                                    <p:set>
                                      <p:cBhvr>
                                        <p:cTn id="144" dur="1" fill="hold">
                                          <p:stCondLst>
                                            <p:cond delay="0"/>
                                          </p:stCondLst>
                                        </p:cTn>
                                        <p:tgtEl>
                                          <p:spTgt spid="52">
                                            <p:txEl>
                                              <p:pRg st="1" end="1"/>
                                            </p:txEl>
                                          </p:spTgt>
                                        </p:tgtEl>
                                        <p:attrNameLst>
                                          <p:attrName>style.visibility</p:attrName>
                                        </p:attrNameLst>
                                      </p:cBhvr>
                                      <p:to>
                                        <p:strVal val="visible"/>
                                      </p:to>
                                    </p:set>
                                    <p:animEffect filter="fade" transition="in">
                                      <p:cBhvr additive="repl">
                                        <p:cTn id="145" dur="1000"/>
                                        <p:tgtEl>
                                          <p:spTgt spid="52">
                                            <p:txEl>
                                              <p:pRg st="1" end="1"/>
                                            </p:txEl>
                                          </p:spTgt>
                                        </p:tgtEl>
                                      </p:cBhvr>
                                    </p:animEffect>
                                    <p:anim calcmode="lin" valueType="num">
                                      <p:cBhvr additive="repl">
                                        <p:cTn id="146" dur="1000" fill="hold"/>
                                        <p:tgtEl>
                                          <p:spTgt spid="52">
                                            <p:txEl>
                                              <p:pRg st="1" end="1"/>
                                            </p:txEl>
                                          </p:spTgt>
                                        </p:tgtEl>
                                        <p:attrNameLst>
                                          <p:attrName>ppt_x</p:attrName>
                                        </p:attrNameLst>
                                      </p:cBhvr>
                                      <p:tavLst>
                                        <p:tav tm="0">
                                          <p:val>
                                            <p:strVal val="#ppt_x"/>
                                          </p:val>
                                        </p:tav>
                                        <p:tav tm="100000">
                                          <p:val>
                                            <p:strVal val="#ppt_x"/>
                                          </p:val>
                                        </p:tav>
                                      </p:tavLst>
                                    </p:anim>
                                    <p:anim calcmode="lin" valueType="num">
                                      <p:cBhvr additive="repl">
                                        <p:cTn id="147" dur="1000" fill="hold"/>
                                        <p:tgtEl>
                                          <p:spTgt spid="5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8" fill="hold">
                      <p:stCondLst>
                        <p:cond delay="indefinite"/>
                      </p:stCondLst>
                      <p:childTnLst>
                        <p:par>
                          <p:cTn id="149" fill="hold">
                            <p:stCondLst>
                              <p:cond delay="0"/>
                            </p:stCondLst>
                            <p:childTnLst>
                              <p:par>
                                <p:cTn id="150" nodeType="clickEffect" fill="hold" presetClass="entr" presetID="42">
                                  <p:stCondLst>
                                    <p:cond delay="0"/>
                                  </p:stCondLst>
                                  <p:childTnLst>
                                    <p:set>
                                      <p:cBhvr>
                                        <p:cTn id="151" dur="1" fill="hold">
                                          <p:stCondLst>
                                            <p:cond delay="0"/>
                                          </p:stCondLst>
                                        </p:cTn>
                                        <p:tgtEl>
                                          <p:spTgt spid="52">
                                            <p:txEl>
                                              <p:pRg st="2" end="2"/>
                                            </p:txEl>
                                          </p:spTgt>
                                        </p:tgtEl>
                                        <p:attrNameLst>
                                          <p:attrName>style.visibility</p:attrName>
                                        </p:attrNameLst>
                                      </p:cBhvr>
                                      <p:to>
                                        <p:strVal val="visible"/>
                                      </p:to>
                                    </p:set>
                                    <p:animEffect filter="fade" transition="in">
                                      <p:cBhvr additive="repl">
                                        <p:cTn id="152" dur="1000"/>
                                        <p:tgtEl>
                                          <p:spTgt spid="52">
                                            <p:txEl>
                                              <p:pRg st="2" end="2"/>
                                            </p:txEl>
                                          </p:spTgt>
                                        </p:tgtEl>
                                      </p:cBhvr>
                                    </p:animEffect>
                                    <p:anim calcmode="lin" valueType="num">
                                      <p:cBhvr additive="repl">
                                        <p:cTn id="153" dur="1000" fill="hold"/>
                                        <p:tgtEl>
                                          <p:spTgt spid="52">
                                            <p:txEl>
                                              <p:pRg st="2" end="2"/>
                                            </p:txEl>
                                          </p:spTgt>
                                        </p:tgtEl>
                                        <p:attrNameLst>
                                          <p:attrName>ppt_x</p:attrName>
                                        </p:attrNameLst>
                                      </p:cBhvr>
                                      <p:tavLst>
                                        <p:tav tm="0">
                                          <p:val>
                                            <p:strVal val="#ppt_x"/>
                                          </p:val>
                                        </p:tav>
                                        <p:tav tm="100000">
                                          <p:val>
                                            <p:strVal val="#ppt_x"/>
                                          </p:val>
                                        </p:tav>
                                      </p:tavLst>
                                    </p:anim>
                                    <p:anim calcmode="lin" valueType="num">
                                      <p:cBhvr additive="repl">
                                        <p:cTn id="154" dur="1000" fill="hold"/>
                                        <p:tgtEl>
                                          <p:spTgt spid="5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5" fill="hold">
                      <p:stCondLst>
                        <p:cond delay="indefinite"/>
                      </p:stCondLst>
                      <p:childTnLst>
                        <p:par>
                          <p:cTn id="156" fill="hold">
                            <p:stCondLst>
                              <p:cond delay="0"/>
                            </p:stCondLst>
                            <p:childTnLst>
                              <p:par>
                                <p:cTn id="157" nodeType="clickEffect" fill="hold" presetClass="entr" presetID="42">
                                  <p:stCondLst>
                                    <p:cond delay="0"/>
                                  </p:stCondLst>
                                  <p:childTnLst>
                                    <p:set>
                                      <p:cBhvr>
                                        <p:cTn id="158" dur="1" fill="hold">
                                          <p:stCondLst>
                                            <p:cond delay="0"/>
                                          </p:stCondLst>
                                        </p:cTn>
                                        <p:tgtEl>
                                          <p:spTgt spid="52">
                                            <p:txEl>
                                              <p:pRg st="3" end="3"/>
                                            </p:txEl>
                                          </p:spTgt>
                                        </p:tgtEl>
                                        <p:attrNameLst>
                                          <p:attrName>style.visibility</p:attrName>
                                        </p:attrNameLst>
                                      </p:cBhvr>
                                      <p:to>
                                        <p:strVal val="visible"/>
                                      </p:to>
                                    </p:set>
                                    <p:animEffect filter="fade" transition="in">
                                      <p:cBhvr additive="repl">
                                        <p:cTn id="159" dur="1000"/>
                                        <p:tgtEl>
                                          <p:spTgt spid="52">
                                            <p:txEl>
                                              <p:pRg st="3" end="3"/>
                                            </p:txEl>
                                          </p:spTgt>
                                        </p:tgtEl>
                                      </p:cBhvr>
                                    </p:animEffect>
                                    <p:anim calcmode="lin" valueType="num">
                                      <p:cBhvr additive="repl">
                                        <p:cTn id="160" dur="1000" fill="hold"/>
                                        <p:tgtEl>
                                          <p:spTgt spid="52">
                                            <p:txEl>
                                              <p:pRg st="3" end="3"/>
                                            </p:txEl>
                                          </p:spTgt>
                                        </p:tgtEl>
                                        <p:attrNameLst>
                                          <p:attrName>ppt_x</p:attrName>
                                        </p:attrNameLst>
                                      </p:cBhvr>
                                      <p:tavLst>
                                        <p:tav tm="0">
                                          <p:val>
                                            <p:strVal val="#ppt_x"/>
                                          </p:val>
                                        </p:tav>
                                        <p:tav tm="100000">
                                          <p:val>
                                            <p:strVal val="#ppt_x"/>
                                          </p:val>
                                        </p:tav>
                                      </p:tavLst>
                                    </p:anim>
                                    <p:anim calcmode="lin" valueType="num">
                                      <p:cBhvr additive="repl">
                                        <p:cTn id="161" dur="1000" fill="hold"/>
                                        <p:tgtEl>
                                          <p:spTgt spid="5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62" fill="hold">
                      <p:stCondLst>
                        <p:cond delay="indefinite"/>
                      </p:stCondLst>
                      <p:childTnLst>
                        <p:par>
                          <p:cTn id="163" fill="hold">
                            <p:stCondLst>
                              <p:cond delay="0"/>
                            </p:stCondLst>
                            <p:childTnLst>
                              <p:par>
                                <p:cTn id="164" nodeType="clickEffect" fill="hold" presetClass="entr" presetID="42">
                                  <p:stCondLst>
                                    <p:cond delay="0"/>
                                  </p:stCondLst>
                                  <p:childTnLst>
                                    <p:set>
                                      <p:cBhvr>
                                        <p:cTn id="165" dur="1" fill="hold">
                                          <p:stCondLst>
                                            <p:cond delay="0"/>
                                          </p:stCondLst>
                                        </p:cTn>
                                        <p:tgtEl>
                                          <p:spTgt spid="52">
                                            <p:txEl>
                                              <p:pRg st="4" end="4"/>
                                            </p:txEl>
                                          </p:spTgt>
                                        </p:tgtEl>
                                        <p:attrNameLst>
                                          <p:attrName>style.visibility</p:attrName>
                                        </p:attrNameLst>
                                      </p:cBhvr>
                                      <p:to>
                                        <p:strVal val="visible"/>
                                      </p:to>
                                    </p:set>
                                    <p:animEffect filter="fade" transition="in">
                                      <p:cBhvr additive="repl">
                                        <p:cTn id="166" dur="1000"/>
                                        <p:tgtEl>
                                          <p:spTgt spid="52">
                                            <p:txEl>
                                              <p:pRg st="4" end="4"/>
                                            </p:txEl>
                                          </p:spTgt>
                                        </p:tgtEl>
                                      </p:cBhvr>
                                    </p:animEffect>
                                    <p:anim calcmode="lin" valueType="num">
                                      <p:cBhvr additive="repl">
                                        <p:cTn id="167" dur="1000" fill="hold"/>
                                        <p:tgtEl>
                                          <p:spTgt spid="52">
                                            <p:txEl>
                                              <p:pRg st="4" end="4"/>
                                            </p:txEl>
                                          </p:spTgt>
                                        </p:tgtEl>
                                        <p:attrNameLst>
                                          <p:attrName>ppt_x</p:attrName>
                                        </p:attrNameLst>
                                      </p:cBhvr>
                                      <p:tavLst>
                                        <p:tav tm="0">
                                          <p:val>
                                            <p:strVal val="#ppt_x"/>
                                          </p:val>
                                        </p:tav>
                                        <p:tav tm="100000">
                                          <p:val>
                                            <p:strVal val="#ppt_x"/>
                                          </p:val>
                                        </p:tav>
                                      </p:tavLst>
                                    </p:anim>
                                    <p:anim calcmode="lin" valueType="num">
                                      <p:cBhvr additive="repl">
                                        <p:cTn id="168" dur="1000" fill="hold"/>
                                        <p:tgtEl>
                                          <p:spTgt spid="5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69" fill="hold">
                      <p:stCondLst>
                        <p:cond delay="indefinite"/>
                      </p:stCondLst>
                      <p:childTnLst>
                        <p:par>
                          <p:cTn id="170" fill="hold">
                            <p:stCondLst>
                              <p:cond delay="0"/>
                            </p:stCondLst>
                            <p:childTnLst>
                              <p:par>
                                <p:cTn id="171" nodeType="clickEffect" fill="hold" presetClass="entr" presetID="42">
                                  <p:stCondLst>
                                    <p:cond delay="0"/>
                                  </p:stCondLst>
                                  <p:childTnLst>
                                    <p:set>
                                      <p:cBhvr>
                                        <p:cTn id="172" dur="1" fill="hold">
                                          <p:stCondLst>
                                            <p:cond delay="0"/>
                                          </p:stCondLst>
                                        </p:cTn>
                                        <p:tgtEl>
                                          <p:spTgt spid="52">
                                            <p:txEl>
                                              <p:pRg st="5" end="5"/>
                                            </p:txEl>
                                          </p:spTgt>
                                        </p:tgtEl>
                                        <p:attrNameLst>
                                          <p:attrName>style.visibility</p:attrName>
                                        </p:attrNameLst>
                                      </p:cBhvr>
                                      <p:to>
                                        <p:strVal val="visible"/>
                                      </p:to>
                                    </p:set>
                                    <p:animEffect filter="fade" transition="in">
                                      <p:cBhvr additive="repl">
                                        <p:cTn id="173" dur="1000"/>
                                        <p:tgtEl>
                                          <p:spTgt spid="52">
                                            <p:txEl>
                                              <p:pRg st="5" end="5"/>
                                            </p:txEl>
                                          </p:spTgt>
                                        </p:tgtEl>
                                      </p:cBhvr>
                                    </p:animEffect>
                                    <p:anim calcmode="lin" valueType="num">
                                      <p:cBhvr additive="repl">
                                        <p:cTn id="174" dur="1000" fill="hold"/>
                                        <p:tgtEl>
                                          <p:spTgt spid="52">
                                            <p:txEl>
                                              <p:pRg st="5" end="5"/>
                                            </p:txEl>
                                          </p:spTgt>
                                        </p:tgtEl>
                                        <p:attrNameLst>
                                          <p:attrName>ppt_x</p:attrName>
                                        </p:attrNameLst>
                                      </p:cBhvr>
                                      <p:tavLst>
                                        <p:tav tm="0">
                                          <p:val>
                                            <p:strVal val="#ppt_x"/>
                                          </p:val>
                                        </p:tav>
                                        <p:tav tm="100000">
                                          <p:val>
                                            <p:strVal val="#ppt_x"/>
                                          </p:val>
                                        </p:tav>
                                      </p:tavLst>
                                    </p:anim>
                                    <p:anim calcmode="lin" valueType="num">
                                      <p:cBhvr additive="repl">
                                        <p:cTn id="175" dur="1000" fill="hold"/>
                                        <p:tgtEl>
                                          <p:spTgt spid="5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6" name="PlaceHolder 1"/>
          <p:cNvSpPr>
            <a:spLocks noGrp="1"/>
          </p:cNvSpPr>
          <p:nvPr>
            <p:ph type="sldNum" idx="1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77FFE7E-929D-4DDC-98B0-65EF5731F394}"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57" name="Rectangle 7"/>
          <p:cNvSpPr/>
          <p:nvPr/>
        </p:nvSpPr>
        <p:spPr>
          <a:xfrm>
            <a:off x="431640" y="233640"/>
            <a:ext cx="8254800" cy="752040"/>
          </a:xfrm>
          <a:prstGeom prst="rect">
            <a:avLst/>
          </a:prstGeom>
          <a:noFill/>
          <a:ln w="12700">
            <a:noFill/>
          </a:ln>
        </p:spPr>
        <p:style>
          <a:lnRef idx="0"/>
          <a:fillRef idx="0"/>
          <a:effectRef idx="0"/>
          <a:fontRef idx="minor"/>
        </p:style>
        <p:txBody>
          <a:bodyPr lIns="34200" rIns="34200" tIns="34200" bIns="34200" anchor="ctr">
            <a:normAutofit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GB" sz="4800" strike="noStrike" u="none">
                <a:solidFill>
                  <a:srgbClr val="0070c0"/>
                </a:solidFill>
                <a:uFillTx/>
                <a:latin typeface="Myriad Pro"/>
                <a:ea typeface="Myriad Pro"/>
              </a:rPr>
              <a:t>Session 1</a:t>
            </a:r>
            <a:endParaRPr b="0" lang="en-GB" sz="4800" strike="noStrike" u="none">
              <a:solidFill>
                <a:srgbClr val="000000"/>
              </a:solidFill>
              <a:uFillTx/>
              <a:latin typeface="Arial"/>
            </a:endParaRPr>
          </a:p>
        </p:txBody>
      </p:sp>
      <p:sp>
        <p:nvSpPr>
          <p:cNvPr id="58" name="Content Placeholder 2"/>
          <p:cNvSpPr/>
          <p:nvPr/>
        </p:nvSpPr>
        <p:spPr>
          <a:xfrm>
            <a:off x="185040" y="1366560"/>
            <a:ext cx="8823960" cy="1034280"/>
          </a:xfrm>
          <a:prstGeom prst="rect">
            <a:avLst/>
          </a:prstGeom>
          <a:noFill/>
          <a:ln w="12700">
            <a:noFill/>
          </a:ln>
        </p:spPr>
        <p:style>
          <a:lnRef idx="0"/>
          <a:fillRef idx="0"/>
          <a:effectRef idx="0"/>
          <a:fontRef idx="minor"/>
        </p:style>
        <p:txBody>
          <a:bodyPr lIns="45720" rIns="45720" tIns="45000" bIns="45000" anchor="t">
            <a:spAutoFit/>
          </a:bodyPr>
          <a:p>
            <a:pPr algn="ctr" defTabSz="914400">
              <a:lnSpc>
                <a:spcPct val="100000"/>
              </a:lnSpc>
              <a:tabLst>
                <a:tab algn="l" pos="0"/>
              </a:tabLst>
            </a:pPr>
            <a:r>
              <a:rPr b="1" lang="en-GB" sz="4400" strike="noStrike" u="none">
                <a:solidFill>
                  <a:srgbClr val="ff0000"/>
                </a:solidFill>
                <a:uFillTx/>
                <a:latin typeface="Myriad Pro"/>
                <a:ea typeface="Myriad Pro"/>
              </a:rPr>
              <a:t>Knowledge Management</a:t>
            </a:r>
            <a:endParaRPr b="0" lang="en-GB" sz="4400" strike="noStrike" u="none">
              <a:solidFill>
                <a:srgbClr val="000000"/>
              </a:solidFill>
              <a:uFillTx/>
              <a:latin typeface="Arial"/>
            </a:endParaRPr>
          </a:p>
          <a:p>
            <a:pPr algn="ctr" defTabSz="914400">
              <a:lnSpc>
                <a:spcPct val="100000"/>
              </a:lnSpc>
              <a:tabLst>
                <a:tab algn="l" pos="0"/>
              </a:tabLst>
            </a:pPr>
            <a:endParaRPr b="0" lang="en-GB" sz="1800" strike="noStrike" u="none">
              <a:solidFill>
                <a:srgbClr val="000000"/>
              </a:solidFill>
              <a:uFillTx/>
              <a:latin typeface="Arial"/>
            </a:endParaRPr>
          </a:p>
        </p:txBody>
      </p:sp>
      <p:pic>
        <p:nvPicPr>
          <p:cNvPr id="59" name="Picture 2" descr="What is the use of knowledge management? | by Stan Garfield | Medium"/>
          <p:cNvPicPr/>
          <p:nvPr/>
        </p:nvPicPr>
        <p:blipFill>
          <a:blip r:embed="rId1"/>
          <a:stretch/>
        </p:blipFill>
        <p:spPr>
          <a:xfrm>
            <a:off x="1623240" y="2505240"/>
            <a:ext cx="5753160" cy="2796120"/>
          </a:xfrm>
          <a:prstGeom prst="rect">
            <a:avLst/>
          </a:prstGeom>
          <a:noFill/>
          <a:ln w="0">
            <a:noFill/>
          </a:ln>
        </p:spPr>
      </p:pic>
    </p:spTree>
  </p:cSld>
  <mc:AlternateContent>
    <mc:Choice Requires="p14">
      <p:transition spd="slow" p14:dur="2000"/>
    </mc:Choice>
    <mc:Fallback>
      <p:transition spd="slow"/>
    </mc:Fallback>
  </mc:AlternateContent>
  <p:timing>
    <p:tnLst>
      <p:par>
        <p:cTn id="176" dur="indefinite" restart="never" nodeType="tmRoot">
          <p:childTnLst>
            <p:seq>
              <p:cTn id="177" dur="indefinite" nodeType="mainSeq">
                <p:childTnLst>
                  <p:par>
                    <p:cTn id="178" fill="hold">
                      <p:stCondLst>
                        <p:cond delay="indefinite"/>
                      </p:stCondLst>
                      <p:childTnLst>
                        <p:par>
                          <p:cTn id="179" fill="hold">
                            <p:stCondLst>
                              <p:cond delay="0"/>
                            </p:stCondLst>
                            <p:childTnLst>
                              <p:par>
                                <p:cTn id="180" nodeType="clickEffect" fill="hold" presetClass="entr" presetID="16" presetSubtype="21">
                                  <p:stCondLst>
                                    <p:cond delay="0"/>
                                  </p:stCondLst>
                                  <p:childTnLst>
                                    <p:set>
                                      <p:cBhvr>
                                        <p:cTn id="181" dur="1" fill="hold">
                                          <p:stCondLst>
                                            <p:cond delay="0"/>
                                          </p:stCondLst>
                                        </p:cTn>
                                        <p:tgtEl>
                                          <p:spTgt spid="57"/>
                                        </p:tgtEl>
                                        <p:attrNameLst>
                                          <p:attrName>style.visibility</p:attrName>
                                        </p:attrNameLst>
                                      </p:cBhvr>
                                      <p:to>
                                        <p:strVal val="visible"/>
                                      </p:to>
                                    </p:set>
                                    <p:animEffect filter="barn(inVertical)" transition="in">
                                      <p:cBhvr additive="repl">
                                        <p:cTn id="182" dur="500"/>
                                        <p:tgtEl>
                                          <p:spTgt spid="57"/>
                                        </p:tgtEl>
                                      </p:cBhvr>
                                    </p:animEffect>
                                  </p:childTnLst>
                                </p:cTn>
                              </p:par>
                            </p:childTnLst>
                          </p:cTn>
                        </p:par>
                      </p:childTnLst>
                    </p:cTn>
                  </p:par>
                  <p:par>
                    <p:cTn id="183" fill="hold">
                      <p:stCondLst>
                        <p:cond delay="indefinite"/>
                      </p:stCondLst>
                      <p:childTnLst>
                        <p:par>
                          <p:cTn id="184" fill="hold">
                            <p:stCondLst>
                              <p:cond delay="0"/>
                            </p:stCondLst>
                            <p:childTnLst>
                              <p:par>
                                <p:cTn id="185" nodeType="clickEffect" fill="hold" presetClass="entr" presetID="42">
                                  <p:stCondLst>
                                    <p:cond delay="0"/>
                                  </p:stCondLst>
                                  <p:childTnLst>
                                    <p:set>
                                      <p:cBhvr>
                                        <p:cTn id="186" dur="1" fill="hold">
                                          <p:stCondLst>
                                            <p:cond delay="0"/>
                                          </p:stCondLst>
                                        </p:cTn>
                                        <p:tgtEl>
                                          <p:spTgt spid="58"/>
                                        </p:tgtEl>
                                        <p:attrNameLst>
                                          <p:attrName>style.visibility</p:attrName>
                                        </p:attrNameLst>
                                      </p:cBhvr>
                                      <p:to>
                                        <p:strVal val="visible"/>
                                      </p:to>
                                    </p:set>
                                    <p:animEffect filter="fade" transition="in">
                                      <p:cBhvr additive="repl">
                                        <p:cTn id="187" dur="1000"/>
                                        <p:tgtEl>
                                          <p:spTgt spid="58"/>
                                        </p:tgtEl>
                                      </p:cBhvr>
                                    </p:animEffect>
                                    <p:anim calcmode="lin" valueType="num">
                                      <p:cBhvr additive="repl">
                                        <p:cTn id="188" dur="1000" fill="hold"/>
                                        <p:tgtEl>
                                          <p:spTgt spid="58"/>
                                        </p:tgtEl>
                                        <p:attrNameLst>
                                          <p:attrName>ppt_x</p:attrName>
                                        </p:attrNameLst>
                                      </p:cBhvr>
                                      <p:tavLst>
                                        <p:tav tm="0">
                                          <p:val>
                                            <p:strVal val="#ppt_x"/>
                                          </p:val>
                                        </p:tav>
                                        <p:tav tm="100000">
                                          <p:val>
                                            <p:strVal val="#ppt_x"/>
                                          </p:val>
                                        </p:tav>
                                      </p:tavLst>
                                    </p:anim>
                                    <p:anim calcmode="lin" valueType="num">
                                      <p:cBhvr additive="repl">
                                        <p:cTn id="189"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0" name="PlaceHolder 1"/>
          <p:cNvSpPr>
            <a:spLocks noGrp="1"/>
          </p:cNvSpPr>
          <p:nvPr>
            <p:ph type="sldNum" idx="1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D578BA4-2954-4458-B400-EC131E1D797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61" name="Rectangle 7"/>
          <p:cNvSpPr/>
          <p:nvPr/>
        </p:nvSpPr>
        <p:spPr>
          <a:xfrm>
            <a:off x="431640" y="82080"/>
            <a:ext cx="8254800" cy="903600"/>
          </a:xfrm>
          <a:prstGeom prst="rect">
            <a:avLst/>
          </a:prstGeom>
          <a:noFill/>
          <a:ln w="12700">
            <a:noFill/>
          </a:ln>
        </p:spPr>
        <p:style>
          <a:lnRef idx="0"/>
          <a:fillRef idx="0"/>
          <a:effectRef idx="0"/>
          <a:fontRef idx="minor"/>
        </p:style>
        <p:txBody>
          <a:bodyPr lIns="34200" rIns="34200" tIns="34200" bIns="34200" anchor="ctr">
            <a:normAutofit fontScale="62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7000" strike="noStrike" u="none">
                <a:solidFill>
                  <a:schemeClr val="dk1"/>
                </a:solidFill>
                <a:uFillTx/>
                <a:latin typeface="Myriad Pro"/>
                <a:ea typeface="Myriad Pro"/>
              </a:rPr>
              <a:t>Knowledge Management</a:t>
            </a:r>
            <a:endParaRPr b="0" lang="en-GB" sz="70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62" name="Content Placeholder 2"/>
          <p:cNvSpPr/>
          <p:nvPr/>
        </p:nvSpPr>
        <p:spPr>
          <a:xfrm>
            <a:off x="236160" y="821880"/>
            <a:ext cx="8660880" cy="5455080"/>
          </a:xfrm>
          <a:prstGeom prst="rect">
            <a:avLst/>
          </a:prstGeom>
          <a:noFill/>
          <a:ln w="12700">
            <a:noFill/>
          </a:ln>
        </p:spPr>
        <p:style>
          <a:lnRef idx="0"/>
          <a:fillRef idx="0"/>
          <a:effectRef idx="0"/>
          <a:fontRef idx="minor"/>
        </p:style>
        <p:txBody>
          <a:bodyPr lIns="45720" rIns="45720" tIns="45000" bIns="45000" anchor="t">
            <a:spAutoFit/>
          </a:bodyPr>
          <a:p>
            <a:pPr algn="ctr" defTabSz="914400">
              <a:lnSpc>
                <a:spcPct val="100000"/>
              </a:lnSpc>
              <a:tabLst>
                <a:tab algn="l" pos="0"/>
              </a:tabLst>
            </a:pPr>
            <a:endParaRPr b="0" lang="en-GB" sz="2800" strike="noStrike" u="none">
              <a:solidFill>
                <a:srgbClr val="000000"/>
              </a:solidFill>
              <a:uFillTx/>
              <a:latin typeface="Arial"/>
            </a:endParaRPr>
          </a:p>
          <a:p>
            <a:pPr algn="ctr" defTabSz="914400">
              <a:lnSpc>
                <a:spcPct val="100000"/>
              </a:lnSpc>
              <a:tabLst>
                <a:tab algn="l" pos="0"/>
              </a:tabLst>
            </a:pPr>
            <a:endParaRPr b="0" lang="en-GB" sz="2800" strike="noStrike" u="none">
              <a:solidFill>
                <a:srgbClr val="000000"/>
              </a:solidFill>
              <a:uFillTx/>
              <a:latin typeface="Arial"/>
            </a:endParaRPr>
          </a:p>
          <a:p>
            <a:pPr algn="ctr" defTabSz="914400">
              <a:lnSpc>
                <a:spcPct val="100000"/>
              </a:lnSpc>
              <a:tabLst>
                <a:tab algn="l" pos="0"/>
              </a:tabLst>
            </a:pPr>
            <a:r>
              <a:rPr b="1" lang="en-US" sz="3600" strike="noStrike" u="none">
                <a:solidFill>
                  <a:srgbClr val="ff0000"/>
                </a:solidFill>
                <a:uFillTx/>
                <a:latin typeface="Myriad Pro"/>
                <a:ea typeface="Myriad Pro"/>
              </a:rPr>
              <a:t>“</a:t>
            </a:r>
            <a:r>
              <a:rPr b="1" lang="en-US" sz="3600" strike="noStrike" u="none">
                <a:solidFill>
                  <a:srgbClr val="ff0000"/>
                </a:solidFill>
                <a:uFillTx/>
                <a:latin typeface="Myriad Pro"/>
                <a:ea typeface="Myriad Pro"/>
              </a:rPr>
              <a:t>The basic economic resource is no longer capital, nor natural resources, nor labor.  It is and will be knowledge” (Drucker, 1993).</a:t>
            </a:r>
            <a:endParaRPr b="0" lang="en-GB" sz="3600" strike="noStrike" u="none">
              <a:solidFill>
                <a:srgbClr val="000000"/>
              </a:solidFill>
              <a:uFillTx/>
              <a:latin typeface="Arial"/>
            </a:endParaRPr>
          </a:p>
          <a:p>
            <a:pPr algn="ctr"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endParaRPr b="0" lang="en-GB" sz="3200" strike="noStrike" u="none">
              <a:solidFill>
                <a:srgbClr val="000000"/>
              </a:solidFill>
              <a:uFillTx/>
              <a:latin typeface="Arial"/>
            </a:endParaRPr>
          </a:p>
          <a:p>
            <a:pPr algn="just" defTabSz="914400">
              <a:lnSpc>
                <a:spcPct val="100000"/>
              </a:lnSpc>
              <a:tabLst>
                <a:tab algn="l" pos="0"/>
              </a:tabLst>
            </a:pPr>
            <a:endParaRPr b="0" lang="en-GB" sz="3200" strike="noStrike" u="none">
              <a:solidFill>
                <a:srgbClr val="000000"/>
              </a:solidFill>
              <a:uFillTx/>
              <a:latin typeface="Arial"/>
            </a:endParaRPr>
          </a:p>
          <a:p>
            <a:pPr algn="just" defTabSz="914400">
              <a:lnSpc>
                <a:spcPct val="100000"/>
              </a:lnSpc>
              <a:tabLst>
                <a:tab algn="l" pos="0"/>
              </a:tabLst>
            </a:pPr>
            <a:endParaRPr b="0" lang="en-GB" sz="3200" strike="noStrike" u="none">
              <a:solidFill>
                <a:srgbClr val="000000"/>
              </a:solidFill>
              <a:uFillTx/>
              <a:latin typeface="Arial"/>
            </a:endParaRPr>
          </a:p>
          <a:p>
            <a:pPr algn="just" defTabSz="914400">
              <a:lnSpc>
                <a:spcPct val="100000"/>
              </a:lnSpc>
              <a:tabLst>
                <a:tab algn="l" pos="0"/>
              </a:tabLst>
            </a:pP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190" dur="indefinite" restart="never" nodeType="tmRoot">
          <p:childTnLst>
            <p:seq>
              <p:cTn id="191" dur="indefinite" nodeType="mainSeq">
                <p:childTnLst>
                  <p:par>
                    <p:cTn id="192" fill="hold">
                      <p:stCondLst>
                        <p:cond delay="indefinite"/>
                      </p:stCondLst>
                      <p:childTnLst>
                        <p:par>
                          <p:cTn id="193" fill="hold">
                            <p:stCondLst>
                              <p:cond delay="0"/>
                            </p:stCondLst>
                            <p:childTnLst>
                              <p:par>
                                <p:cTn id="194" nodeType="clickEffect" fill="hold" presetClass="entr" presetID="16" presetSubtype="21">
                                  <p:stCondLst>
                                    <p:cond delay="0"/>
                                  </p:stCondLst>
                                  <p:childTnLst>
                                    <p:set>
                                      <p:cBhvr>
                                        <p:cTn id="195" dur="1" fill="hold">
                                          <p:stCondLst>
                                            <p:cond delay="0"/>
                                          </p:stCondLst>
                                        </p:cTn>
                                        <p:tgtEl>
                                          <p:spTgt spid="61"/>
                                        </p:tgtEl>
                                        <p:attrNameLst>
                                          <p:attrName>style.visibility</p:attrName>
                                        </p:attrNameLst>
                                      </p:cBhvr>
                                      <p:to>
                                        <p:strVal val="visible"/>
                                      </p:to>
                                    </p:set>
                                    <p:animEffect filter="barn(inVertical)" transition="in">
                                      <p:cBhvr additive="repl">
                                        <p:cTn id="196" dur="500"/>
                                        <p:tgtEl>
                                          <p:spTgt spid="61"/>
                                        </p:tgtEl>
                                      </p:cBhvr>
                                    </p:animEffect>
                                  </p:childTnLst>
                                </p:cTn>
                              </p:par>
                            </p:childTnLst>
                          </p:cTn>
                        </p:par>
                      </p:childTnLst>
                    </p:cTn>
                  </p:par>
                  <p:par>
                    <p:cTn id="197" fill="hold">
                      <p:stCondLst>
                        <p:cond delay="indefinite"/>
                      </p:stCondLst>
                      <p:childTnLst>
                        <p:par>
                          <p:cTn id="198" fill="hold">
                            <p:stCondLst>
                              <p:cond delay="0"/>
                            </p:stCondLst>
                            <p:childTnLst>
                              <p:par>
                                <p:cTn id="199" nodeType="clickEffect" fill="hold" presetClass="entr" presetID="42">
                                  <p:stCondLst>
                                    <p:cond delay="0"/>
                                  </p:stCondLst>
                                  <p:childTnLst>
                                    <p:set>
                                      <p:cBhvr>
                                        <p:cTn id="200" dur="1" fill="hold">
                                          <p:stCondLst>
                                            <p:cond delay="0"/>
                                          </p:stCondLst>
                                        </p:cTn>
                                        <p:tgtEl>
                                          <p:spTgt spid="62"/>
                                        </p:tgtEl>
                                        <p:attrNameLst>
                                          <p:attrName>style.visibility</p:attrName>
                                        </p:attrNameLst>
                                      </p:cBhvr>
                                      <p:to>
                                        <p:strVal val="visible"/>
                                      </p:to>
                                    </p:set>
                                    <p:animEffect filter="fade" transition="in">
                                      <p:cBhvr additive="repl">
                                        <p:cTn id="201" dur="1000"/>
                                        <p:tgtEl>
                                          <p:spTgt spid="62"/>
                                        </p:tgtEl>
                                      </p:cBhvr>
                                    </p:animEffect>
                                    <p:anim calcmode="lin" valueType="num">
                                      <p:cBhvr additive="repl">
                                        <p:cTn id="202" dur="1000" fill="hold"/>
                                        <p:tgtEl>
                                          <p:spTgt spid="62"/>
                                        </p:tgtEl>
                                        <p:attrNameLst>
                                          <p:attrName>ppt_x</p:attrName>
                                        </p:attrNameLst>
                                      </p:cBhvr>
                                      <p:tavLst>
                                        <p:tav tm="0">
                                          <p:val>
                                            <p:strVal val="#ppt_x"/>
                                          </p:val>
                                        </p:tav>
                                        <p:tav tm="100000">
                                          <p:val>
                                            <p:strVal val="#ppt_x"/>
                                          </p:val>
                                        </p:tav>
                                      </p:tavLst>
                                    </p:anim>
                                    <p:anim calcmode="lin" valueType="num">
                                      <p:cBhvr additive="repl">
                                        <p:cTn id="203" dur="1000" fill="hold"/>
                                        <p:tgtEl>
                                          <p:spTgt spid="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3" name="PlaceHolder 1"/>
          <p:cNvSpPr>
            <a:spLocks noGrp="1"/>
          </p:cNvSpPr>
          <p:nvPr>
            <p:ph type="sldNum" idx="1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C9A88EA-219F-44AB-A3EE-0E463B1A8EF4}"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64" name="Rectangle 7"/>
          <p:cNvSpPr/>
          <p:nvPr/>
        </p:nvSpPr>
        <p:spPr>
          <a:xfrm>
            <a:off x="431640" y="82080"/>
            <a:ext cx="8254800" cy="903600"/>
          </a:xfrm>
          <a:prstGeom prst="rect">
            <a:avLst/>
          </a:prstGeom>
          <a:noFill/>
          <a:ln w="12700">
            <a:noFill/>
          </a:ln>
        </p:spPr>
        <p:style>
          <a:lnRef idx="0"/>
          <a:fillRef idx="0"/>
          <a:effectRef idx="0"/>
          <a:fontRef idx="minor"/>
        </p:style>
        <p:txBody>
          <a:bodyPr lIns="34200" rIns="34200" tIns="34200" bIns="34200" anchor="ctr">
            <a:normAutofit fontScale="77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Knowledge Management (KM)</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65" name="Content Placeholder 2"/>
          <p:cNvSpPr/>
          <p:nvPr/>
        </p:nvSpPr>
        <p:spPr>
          <a:xfrm>
            <a:off x="457200" y="862920"/>
            <a:ext cx="8660880" cy="484704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3200" strike="noStrike" u="none">
                <a:solidFill>
                  <a:srgbClr val="000000"/>
                </a:solidFill>
                <a:uFillTx/>
                <a:latin typeface="Myriad Pro"/>
                <a:ea typeface="Myriad Pro"/>
              </a:rPr>
              <a:t>Knowledge management </a:t>
            </a:r>
            <a:r>
              <a:rPr b="0" lang="en-GB" sz="2800" strike="noStrike" u="none">
                <a:solidFill>
                  <a:srgbClr val="000000"/>
                </a:solidFill>
                <a:uFillTx/>
                <a:latin typeface="Myriad Pro"/>
                <a:ea typeface="Myriad Pro"/>
              </a:rPr>
              <a:t>refers to the set of business processes developed in an organization to create, store, transfer, and apply knowledge. </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r>
              <a:rPr b="0" lang="en-GB" sz="2800" strike="noStrike" u="none">
                <a:solidFill>
                  <a:srgbClr val="000000"/>
                </a:solidFill>
                <a:uFillTx/>
                <a:latin typeface="Myriad Pro"/>
                <a:ea typeface="Myriad Pro"/>
              </a:rPr>
              <a:t>It increases the ability of the organization to learn from its environment and to incorporate knowledge into its business processes.</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pic>
        <p:nvPicPr>
          <p:cNvPr id="66" name="Picture 2" descr="Integrate Knowledge Management With Your Business Processes"/>
          <p:cNvPicPr/>
          <p:nvPr/>
        </p:nvPicPr>
        <p:blipFill>
          <a:blip r:embed="rId1"/>
          <a:stretch/>
        </p:blipFill>
        <p:spPr>
          <a:xfrm>
            <a:off x="3143880" y="3990960"/>
            <a:ext cx="5855760" cy="1592280"/>
          </a:xfrm>
          <a:prstGeom prst="rect">
            <a:avLst/>
          </a:prstGeom>
          <a:noFill/>
          <a:ln w="0">
            <a:noFill/>
          </a:ln>
        </p:spPr>
      </p:pic>
    </p:spTree>
  </p:cSld>
  <mc:AlternateContent>
    <mc:Choice Requires="p14">
      <p:transition spd="slow" p14:dur="2000"/>
    </mc:Choice>
    <mc:Fallback>
      <p:transition spd="slow"/>
    </mc:Fallback>
  </mc:AlternateContent>
  <p:timing>
    <p:tnLst>
      <p:par>
        <p:cTn id="204" dur="indefinite" restart="never" nodeType="tmRoot">
          <p:childTnLst>
            <p:seq>
              <p:cTn id="205" dur="indefinite" nodeType="mainSeq">
                <p:childTnLst>
                  <p:par>
                    <p:cTn id="206" fill="hold">
                      <p:stCondLst>
                        <p:cond delay="indefinite"/>
                      </p:stCondLst>
                      <p:childTnLst>
                        <p:par>
                          <p:cTn id="207" fill="hold">
                            <p:stCondLst>
                              <p:cond delay="0"/>
                            </p:stCondLst>
                            <p:childTnLst>
                              <p:par>
                                <p:cTn id="208" nodeType="clickEffect" fill="hold" presetClass="entr" presetID="16" presetSubtype="21">
                                  <p:stCondLst>
                                    <p:cond delay="0"/>
                                  </p:stCondLst>
                                  <p:childTnLst>
                                    <p:set>
                                      <p:cBhvr>
                                        <p:cTn id="209" dur="1" fill="hold">
                                          <p:stCondLst>
                                            <p:cond delay="0"/>
                                          </p:stCondLst>
                                        </p:cTn>
                                        <p:tgtEl>
                                          <p:spTgt spid="64"/>
                                        </p:tgtEl>
                                        <p:attrNameLst>
                                          <p:attrName>style.visibility</p:attrName>
                                        </p:attrNameLst>
                                      </p:cBhvr>
                                      <p:to>
                                        <p:strVal val="visible"/>
                                      </p:to>
                                    </p:set>
                                    <p:animEffect filter="barn(inVertical)" transition="in">
                                      <p:cBhvr additive="repl">
                                        <p:cTn id="210" dur="500"/>
                                        <p:tgtEl>
                                          <p:spTgt spid="64"/>
                                        </p:tgtEl>
                                      </p:cBhvr>
                                    </p:animEffect>
                                  </p:childTnLst>
                                </p:cTn>
                              </p:par>
                            </p:childTnLst>
                          </p:cTn>
                        </p:par>
                      </p:childTnLst>
                    </p:cTn>
                  </p:par>
                  <p:par>
                    <p:cTn id="211" fill="hold">
                      <p:stCondLst>
                        <p:cond delay="indefinite"/>
                      </p:stCondLst>
                      <p:childTnLst>
                        <p:par>
                          <p:cTn id="212" fill="hold">
                            <p:stCondLst>
                              <p:cond delay="0"/>
                            </p:stCondLst>
                            <p:childTnLst>
                              <p:par>
                                <p:cTn id="213" nodeType="clickEffect" fill="hold" presetClass="entr" presetID="42">
                                  <p:stCondLst>
                                    <p:cond delay="0"/>
                                  </p:stCondLst>
                                  <p:childTnLst>
                                    <p:set>
                                      <p:cBhvr>
                                        <p:cTn id="214" dur="1" fill="hold">
                                          <p:stCondLst>
                                            <p:cond delay="0"/>
                                          </p:stCondLst>
                                        </p:cTn>
                                        <p:tgtEl>
                                          <p:spTgt spid="65"/>
                                        </p:tgtEl>
                                        <p:attrNameLst>
                                          <p:attrName>style.visibility</p:attrName>
                                        </p:attrNameLst>
                                      </p:cBhvr>
                                      <p:to>
                                        <p:strVal val="visible"/>
                                      </p:to>
                                    </p:set>
                                    <p:animEffect filter="fade" transition="in">
                                      <p:cBhvr additive="repl">
                                        <p:cTn id="215" dur="1000"/>
                                        <p:tgtEl>
                                          <p:spTgt spid="65"/>
                                        </p:tgtEl>
                                      </p:cBhvr>
                                    </p:animEffect>
                                    <p:anim calcmode="lin" valueType="num">
                                      <p:cBhvr additive="repl">
                                        <p:cTn id="216" dur="1000" fill="hold"/>
                                        <p:tgtEl>
                                          <p:spTgt spid="65"/>
                                        </p:tgtEl>
                                        <p:attrNameLst>
                                          <p:attrName>ppt_x</p:attrName>
                                        </p:attrNameLst>
                                      </p:cBhvr>
                                      <p:tavLst>
                                        <p:tav tm="0">
                                          <p:val>
                                            <p:strVal val="#ppt_x"/>
                                          </p:val>
                                        </p:tav>
                                        <p:tav tm="100000">
                                          <p:val>
                                            <p:strVal val="#ppt_x"/>
                                          </p:val>
                                        </p:tav>
                                      </p:tavLst>
                                    </p:anim>
                                    <p:anim calcmode="lin" valueType="num">
                                      <p:cBhvr additive="repl">
                                        <p:cTn id="217" dur="1000" fill="hold"/>
                                        <p:tgtEl>
                                          <p:spTgt spid="6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7" name="PlaceHolder 1"/>
          <p:cNvSpPr>
            <a:spLocks noGrp="1"/>
          </p:cNvSpPr>
          <p:nvPr>
            <p:ph type="sldNum" idx="1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EE3A982C-5091-4110-9227-9FC3C48E76AC}"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68" name="Rectangle 7"/>
          <p:cNvSpPr/>
          <p:nvPr/>
        </p:nvSpPr>
        <p:spPr>
          <a:xfrm>
            <a:off x="431640" y="82080"/>
            <a:ext cx="8254800" cy="1016640"/>
          </a:xfrm>
          <a:prstGeom prst="rect">
            <a:avLst/>
          </a:prstGeom>
          <a:noFill/>
          <a:ln w="12700">
            <a:noFill/>
          </a:ln>
        </p:spPr>
        <p:style>
          <a:lnRef idx="0"/>
          <a:fillRef idx="0"/>
          <a:effectRef idx="0"/>
          <a:fontRef idx="minor"/>
        </p:style>
        <p:txBody>
          <a:bodyPr lIns="34200" rIns="34200" tIns="34200" bIns="34200" anchor="ctr">
            <a:normAutofit fontScale="92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US" sz="4800" strike="noStrike" u="none">
                <a:solidFill>
                  <a:srgbClr val="0070c0"/>
                </a:solidFill>
                <a:uFillTx/>
                <a:latin typeface="Myriad Pro"/>
                <a:ea typeface="Myriad Pro"/>
              </a:rPr>
              <a:t>Forms of Knowledge (Cont’d)</a:t>
            </a:r>
            <a:endParaRPr b="0" lang="en-GB" sz="4800" strike="noStrike" u="none">
              <a:solidFill>
                <a:srgbClr val="000000"/>
              </a:solidFill>
              <a:uFillTx/>
              <a:latin typeface="Arial"/>
            </a:endParaRPr>
          </a:p>
        </p:txBody>
      </p:sp>
      <p:sp>
        <p:nvSpPr>
          <p:cNvPr id="69" name="Content Placeholder 2"/>
          <p:cNvSpPr/>
          <p:nvPr/>
        </p:nvSpPr>
        <p:spPr>
          <a:xfrm>
            <a:off x="267120" y="1099440"/>
            <a:ext cx="8691480" cy="533268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0" lang="en-US" sz="2800" strike="noStrike" u="none">
                <a:solidFill>
                  <a:srgbClr val="000000"/>
                </a:solidFill>
                <a:uFillTx/>
                <a:latin typeface="Myriad Pro"/>
                <a:ea typeface="Myriad Pro"/>
              </a:rPr>
              <a:t>Organizational Knowledge</a:t>
            </a:r>
            <a:endParaRPr b="0" lang="en-GB" sz="2800" strike="noStrike" u="none">
              <a:solidFill>
                <a:srgbClr val="000000"/>
              </a:solidFill>
              <a:uFillTx/>
              <a:latin typeface="Arial"/>
            </a:endParaRPr>
          </a:p>
          <a:p>
            <a:pPr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Both explicit and tacit</a:t>
            </a:r>
            <a:endParaRPr b="0" lang="en-GB" sz="2400" strike="noStrike" u="none">
              <a:solidFill>
                <a:srgbClr val="000000"/>
              </a:solidFill>
              <a:uFillTx/>
              <a:latin typeface="Arial"/>
            </a:endParaRPr>
          </a:p>
          <a:p>
            <a:pPr lvl="1"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Explicit knowledge can be formalized and codified,</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Myriad Pro"/>
              </a:rPr>
              <a:t>    </a:t>
            </a:r>
            <a:r>
              <a:rPr b="0" lang="en-US" sz="2400" strike="noStrike" u="none">
                <a:solidFill>
                  <a:srgbClr val="000000"/>
                </a:solidFill>
                <a:uFillTx/>
                <a:latin typeface="Myriad Pro"/>
                <a:ea typeface="Myriad Pro"/>
              </a:rPr>
              <a:t>embodied in standard process, documented and taught</a:t>
            </a:r>
            <a:endParaRPr b="0" lang="en-GB" sz="2400" strike="noStrike" u="none">
              <a:solidFill>
                <a:srgbClr val="000000"/>
              </a:solidFill>
              <a:uFillTx/>
              <a:latin typeface="Arial"/>
            </a:endParaRPr>
          </a:p>
          <a:p>
            <a:pPr lvl="1"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Tacit knowledge is unconscious and cannot easily be</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Myriad Pro"/>
              </a:rPr>
              <a:t>     </a:t>
            </a:r>
            <a:r>
              <a:rPr b="0" lang="en-US" sz="2400" strike="noStrike" u="none">
                <a:solidFill>
                  <a:srgbClr val="000000"/>
                </a:solidFill>
                <a:uFillTx/>
                <a:latin typeface="Myriad Pro"/>
                <a:ea typeface="Myriad Pro"/>
              </a:rPr>
              <a:t>transmitted by formal description-requires interaction and</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Myriad Pro"/>
              </a:rPr>
              <a:t>     </a:t>
            </a:r>
            <a:r>
              <a:rPr b="0" lang="en-US" sz="2400" strike="noStrike" u="none">
                <a:solidFill>
                  <a:srgbClr val="000000"/>
                </a:solidFill>
                <a:uFillTx/>
                <a:latin typeface="Myriad Pro"/>
                <a:ea typeface="Myriad Pro"/>
              </a:rPr>
              <a:t>modeling to be transmitted.</a:t>
            </a:r>
            <a:endParaRPr b="0" lang="en-GB" sz="2400" strike="noStrike" u="none">
              <a:solidFill>
                <a:srgbClr val="000000"/>
              </a:solidFill>
              <a:uFillTx/>
              <a:latin typeface="Arial"/>
            </a:endParaRPr>
          </a:p>
          <a:p>
            <a:pPr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Both individual and collective</a:t>
            </a:r>
            <a:endParaRPr b="0" lang="en-GB" sz="2400" strike="noStrike" u="none">
              <a:solidFill>
                <a:srgbClr val="000000"/>
              </a:solidFill>
              <a:uFillTx/>
              <a:latin typeface="Arial"/>
            </a:endParaRPr>
          </a:p>
          <a:p>
            <a:pPr lvl="1"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Embodied in individual expertise</a:t>
            </a:r>
            <a:endParaRPr b="0" lang="en-GB" sz="2400" strike="noStrike" u="none">
              <a:solidFill>
                <a:srgbClr val="000000"/>
              </a:solidFill>
              <a:uFillTx/>
              <a:latin typeface="Arial"/>
            </a:endParaRPr>
          </a:p>
          <a:p>
            <a:pPr lvl="1"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Embodied in communities of practice</a:t>
            </a:r>
            <a:endParaRPr b="0" lang="en-GB" sz="2400" strike="noStrike" u="none">
              <a:solidFill>
                <a:srgbClr val="000000"/>
              </a:solidFill>
              <a:uFillTx/>
              <a:latin typeface="Arial"/>
            </a:endParaRPr>
          </a:p>
          <a:p>
            <a:pPr lvl="1"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Myriad Pro"/>
              </a:rPr>
              <a:t>Embodied in collectives of expertise's that work</a:t>
            </a:r>
            <a:endParaRPr b="0" lang="en-GB" sz="2400" strike="noStrike" u="none">
              <a:solidFill>
                <a:srgbClr val="000000"/>
              </a:solidFill>
              <a:uFillTx/>
              <a:latin typeface="Arial"/>
            </a:endParaRPr>
          </a:p>
          <a:p>
            <a:pPr defTabSz="914400">
              <a:lnSpc>
                <a:spcPct val="100000"/>
              </a:lnSpc>
              <a:tabLst>
                <a:tab algn="l" pos="0"/>
              </a:tabLst>
            </a:pPr>
            <a:r>
              <a:rPr b="0" lang="en-US" sz="2400" strike="noStrike" u="none">
                <a:solidFill>
                  <a:srgbClr val="000000"/>
                </a:solidFill>
                <a:uFillTx/>
                <a:latin typeface="Myriad Pro"/>
                <a:ea typeface="Myriad Pro"/>
              </a:rPr>
              <a:t>    </a:t>
            </a:r>
            <a:r>
              <a:rPr b="0" lang="en-US" sz="2400" strike="noStrike" u="none">
                <a:solidFill>
                  <a:srgbClr val="000000"/>
                </a:solidFill>
                <a:uFillTx/>
                <a:latin typeface="Myriad Pro"/>
                <a:ea typeface="Myriad Pro"/>
              </a:rPr>
              <a:t>collaboratively.</a:t>
            </a:r>
            <a:endParaRPr b="0" lang="en-GB" sz="24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18" dur="indefinite" restart="never" nodeType="tmRoot">
          <p:childTnLst>
            <p:seq>
              <p:cTn id="219" dur="indefinite" nodeType="mainSeq">
                <p:childTnLst>
                  <p:par>
                    <p:cTn id="220" fill="hold">
                      <p:stCondLst>
                        <p:cond delay="indefinite"/>
                      </p:stCondLst>
                      <p:childTnLst>
                        <p:par>
                          <p:cTn id="221" fill="hold">
                            <p:stCondLst>
                              <p:cond delay="0"/>
                            </p:stCondLst>
                            <p:childTnLst>
                              <p:par>
                                <p:cTn id="222" nodeType="clickEffect" fill="hold" presetClass="entr" presetID="16" presetSubtype="21">
                                  <p:stCondLst>
                                    <p:cond delay="0"/>
                                  </p:stCondLst>
                                  <p:childTnLst>
                                    <p:set>
                                      <p:cBhvr>
                                        <p:cTn id="223" dur="1" fill="hold">
                                          <p:stCondLst>
                                            <p:cond delay="0"/>
                                          </p:stCondLst>
                                        </p:cTn>
                                        <p:tgtEl>
                                          <p:spTgt spid="68"/>
                                        </p:tgtEl>
                                        <p:attrNameLst>
                                          <p:attrName>style.visibility</p:attrName>
                                        </p:attrNameLst>
                                      </p:cBhvr>
                                      <p:to>
                                        <p:strVal val="visible"/>
                                      </p:to>
                                    </p:set>
                                    <p:animEffect filter="barn(inVertical)" transition="in">
                                      <p:cBhvr additive="repl">
                                        <p:cTn id="224" dur="500"/>
                                        <p:tgtEl>
                                          <p:spTgt spid="68"/>
                                        </p:tgtEl>
                                      </p:cBhvr>
                                    </p:animEffect>
                                  </p:childTnLst>
                                </p:cTn>
                              </p:par>
                            </p:childTnLst>
                          </p:cTn>
                        </p:par>
                      </p:childTnLst>
                    </p:cTn>
                  </p:par>
                  <p:par>
                    <p:cTn id="225" fill="hold">
                      <p:stCondLst>
                        <p:cond delay="indefinite"/>
                      </p:stCondLst>
                      <p:childTnLst>
                        <p:par>
                          <p:cTn id="226" fill="hold">
                            <p:stCondLst>
                              <p:cond delay="0"/>
                            </p:stCondLst>
                            <p:childTnLst>
                              <p:par>
                                <p:cTn id="227" nodeType="clickEffect" fill="hold" presetClass="entr" presetID="42">
                                  <p:stCondLst>
                                    <p:cond delay="0"/>
                                  </p:stCondLst>
                                  <p:childTnLst>
                                    <p:set>
                                      <p:cBhvr>
                                        <p:cTn id="228" dur="1" fill="hold">
                                          <p:stCondLst>
                                            <p:cond delay="0"/>
                                          </p:stCondLst>
                                        </p:cTn>
                                        <p:tgtEl>
                                          <p:spTgt spid="69"/>
                                        </p:tgtEl>
                                        <p:attrNameLst>
                                          <p:attrName>style.visibility</p:attrName>
                                        </p:attrNameLst>
                                      </p:cBhvr>
                                      <p:to>
                                        <p:strVal val="visible"/>
                                      </p:to>
                                    </p:set>
                                    <p:animEffect filter="fade" transition="in">
                                      <p:cBhvr additive="repl">
                                        <p:cTn id="229" dur="1000"/>
                                        <p:tgtEl>
                                          <p:spTgt spid="69"/>
                                        </p:tgtEl>
                                      </p:cBhvr>
                                    </p:animEffect>
                                    <p:anim calcmode="lin" valueType="num">
                                      <p:cBhvr additive="repl">
                                        <p:cTn id="230" dur="1000" fill="hold"/>
                                        <p:tgtEl>
                                          <p:spTgt spid="69"/>
                                        </p:tgtEl>
                                        <p:attrNameLst>
                                          <p:attrName>ppt_x</p:attrName>
                                        </p:attrNameLst>
                                      </p:cBhvr>
                                      <p:tavLst>
                                        <p:tav tm="0">
                                          <p:val>
                                            <p:strVal val="#ppt_x"/>
                                          </p:val>
                                        </p:tav>
                                        <p:tav tm="100000">
                                          <p:val>
                                            <p:strVal val="#ppt_x"/>
                                          </p:val>
                                        </p:tav>
                                      </p:tavLst>
                                    </p:anim>
                                    <p:anim calcmode="lin" valueType="num">
                                      <p:cBhvr additive="repl">
                                        <p:cTn id="231" dur="1000" fill="hold"/>
                                        <p:tgtEl>
                                          <p:spTgt spid="6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0" name="PlaceHolder 1"/>
          <p:cNvSpPr>
            <a:spLocks noGrp="1"/>
          </p:cNvSpPr>
          <p:nvPr>
            <p:ph type="sldNum" idx="16"/>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E77A98F5-DD6E-4E40-BA30-A24D2A574E63}"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71" name="Rectangle 7"/>
          <p:cNvSpPr/>
          <p:nvPr/>
        </p:nvSpPr>
        <p:spPr>
          <a:xfrm>
            <a:off x="431640" y="82080"/>
            <a:ext cx="8254800" cy="1016640"/>
          </a:xfrm>
          <a:prstGeom prst="rect">
            <a:avLst/>
          </a:prstGeom>
          <a:noFill/>
          <a:ln w="12700">
            <a:noFill/>
          </a:ln>
        </p:spPr>
        <p:style>
          <a:lnRef idx="0"/>
          <a:fillRef idx="0"/>
          <a:effectRef idx="0"/>
          <a:fontRef idx="minor"/>
        </p:style>
        <p:txBody>
          <a:bodyPr lIns="34200" rIns="34200" tIns="34200" bIns="34200" anchor="ctr">
            <a:normAutofit fontScale="92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US" sz="4800" strike="noStrike" u="none">
                <a:solidFill>
                  <a:srgbClr val="0070c0"/>
                </a:solidFill>
                <a:uFillTx/>
                <a:latin typeface="Myriad Pro"/>
                <a:ea typeface="Myriad Pro"/>
              </a:rPr>
              <a:t>Forms of Knowledge </a:t>
            </a:r>
            <a:r>
              <a:rPr b="1" lang="en-US" sz="4400" strike="noStrike" u="none">
                <a:solidFill>
                  <a:srgbClr val="0070c0"/>
                </a:solidFill>
                <a:uFillTx/>
                <a:latin typeface="Myriad Pro"/>
                <a:ea typeface="Myriad Pro"/>
              </a:rPr>
              <a:t>(Cont’d)</a:t>
            </a:r>
            <a:endParaRPr b="0" lang="en-GB" sz="4400" strike="noStrike" u="none">
              <a:solidFill>
                <a:srgbClr val="000000"/>
              </a:solidFill>
              <a:uFillTx/>
              <a:latin typeface="Arial"/>
            </a:endParaRPr>
          </a:p>
        </p:txBody>
      </p:sp>
      <p:sp>
        <p:nvSpPr>
          <p:cNvPr id="72" name="Content Placeholder 2"/>
          <p:cNvSpPr/>
          <p:nvPr/>
        </p:nvSpPr>
        <p:spPr>
          <a:xfrm>
            <a:off x="267120" y="1099440"/>
            <a:ext cx="8691480" cy="42354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2800" strike="noStrike" u="none">
                <a:solidFill>
                  <a:srgbClr val="000000"/>
                </a:solidFill>
                <a:uFillTx/>
                <a:latin typeface="Myriad Pro"/>
                <a:ea typeface="Myriad Pro"/>
              </a:rPr>
              <a:t>Organizational Knowledge</a:t>
            </a:r>
            <a:endParaRPr b="0" lang="en-GB" sz="2800" strike="noStrike" u="none">
              <a:solidFill>
                <a:srgbClr val="000000"/>
              </a:solidFill>
              <a:uFillTx/>
              <a:latin typeface="Arial"/>
            </a:endParaRPr>
          </a:p>
          <a:p>
            <a:pPr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新細明體"/>
              </a:rPr>
              <a:t>Explicit knowledge – what is recorded; easily identified, articulated, shared and employed.</a:t>
            </a:r>
            <a:endParaRPr b="0" lang="en-GB" sz="2400" strike="noStrike" u="none">
              <a:solidFill>
                <a:srgbClr val="000000"/>
              </a:solidFill>
              <a:uFillTx/>
              <a:latin typeface="Arial"/>
            </a:endParaRPr>
          </a:p>
          <a:p>
            <a:pPr marL="343080" indent="-343080" defTabSz="914400">
              <a:lnSpc>
                <a:spcPct val="100000"/>
              </a:lnSpc>
              <a:buClr>
                <a:srgbClr val="000000"/>
              </a:buClr>
              <a:buFont typeface="Wingdings" charset="2"/>
              <a:buChar char=""/>
              <a:tabLst>
                <a:tab algn="l" pos="0"/>
              </a:tabLst>
            </a:pPr>
            <a:r>
              <a:rPr b="0" lang="en-US" sz="2400" strike="noStrike" u="none">
                <a:solidFill>
                  <a:srgbClr val="000000"/>
                </a:solidFill>
                <a:uFillTx/>
                <a:latin typeface="Myriad Pro"/>
                <a:ea typeface="新細明體"/>
              </a:rPr>
              <a:t>Tacit knowledge – personal; wisdom and experience; context-specific; more difficult to extract and codify.</a:t>
            </a: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pic>
        <p:nvPicPr>
          <p:cNvPr id="73" name="Picture 1" descr=""/>
          <p:cNvPicPr/>
          <p:nvPr/>
        </p:nvPicPr>
        <p:blipFill>
          <a:blip r:embed="rId1"/>
          <a:stretch/>
        </p:blipFill>
        <p:spPr>
          <a:xfrm>
            <a:off x="1181520" y="3236400"/>
            <a:ext cx="5455080" cy="2140560"/>
          </a:xfrm>
          <a:prstGeom prst="rect">
            <a:avLst/>
          </a:prstGeom>
          <a:noFill/>
          <a:ln w="0">
            <a:noFill/>
          </a:ln>
        </p:spPr>
      </p:pic>
    </p:spTree>
  </p:cSld>
  <mc:AlternateContent>
    <mc:Choice Requires="p14">
      <p:transition spd="slow" p14:dur="2000"/>
    </mc:Choice>
    <mc:Fallback>
      <p:transition spd="slow"/>
    </mc:Fallback>
  </mc:AlternateContent>
  <p:timing>
    <p:tnLst>
      <p:par>
        <p:cTn id="232" dur="indefinite" restart="never" nodeType="tmRoot">
          <p:childTnLst>
            <p:seq>
              <p:cTn id="233" dur="indefinite" nodeType="mainSeq">
                <p:childTnLst>
                  <p:par>
                    <p:cTn id="234" fill="hold">
                      <p:stCondLst>
                        <p:cond delay="indefinite"/>
                      </p:stCondLst>
                      <p:childTnLst>
                        <p:par>
                          <p:cTn id="235" fill="hold">
                            <p:stCondLst>
                              <p:cond delay="0"/>
                            </p:stCondLst>
                            <p:childTnLst>
                              <p:par>
                                <p:cTn id="236" nodeType="clickEffect" fill="hold" presetClass="entr" presetID="16" presetSubtype="21">
                                  <p:stCondLst>
                                    <p:cond delay="0"/>
                                  </p:stCondLst>
                                  <p:childTnLst>
                                    <p:set>
                                      <p:cBhvr>
                                        <p:cTn id="237" dur="1" fill="hold">
                                          <p:stCondLst>
                                            <p:cond delay="0"/>
                                          </p:stCondLst>
                                        </p:cTn>
                                        <p:tgtEl>
                                          <p:spTgt spid="71"/>
                                        </p:tgtEl>
                                        <p:attrNameLst>
                                          <p:attrName>style.visibility</p:attrName>
                                        </p:attrNameLst>
                                      </p:cBhvr>
                                      <p:to>
                                        <p:strVal val="visible"/>
                                      </p:to>
                                    </p:set>
                                    <p:animEffect filter="barn(inVertical)" transition="in">
                                      <p:cBhvr additive="repl">
                                        <p:cTn id="238" dur="500"/>
                                        <p:tgtEl>
                                          <p:spTgt spid="71"/>
                                        </p:tgtEl>
                                      </p:cBhvr>
                                    </p:animEffect>
                                  </p:childTnLst>
                                </p:cTn>
                              </p:par>
                            </p:childTnLst>
                          </p:cTn>
                        </p:par>
                      </p:childTnLst>
                    </p:cTn>
                  </p:par>
                  <p:par>
                    <p:cTn id="239" fill="hold">
                      <p:stCondLst>
                        <p:cond delay="indefinite"/>
                      </p:stCondLst>
                      <p:childTnLst>
                        <p:par>
                          <p:cTn id="240" fill="hold">
                            <p:stCondLst>
                              <p:cond delay="0"/>
                            </p:stCondLst>
                            <p:childTnLst>
                              <p:par>
                                <p:cTn id="241" nodeType="clickEffect" fill="hold" presetClass="entr" presetID="42">
                                  <p:stCondLst>
                                    <p:cond delay="0"/>
                                  </p:stCondLst>
                                  <p:childTnLst>
                                    <p:set>
                                      <p:cBhvr>
                                        <p:cTn id="242" dur="1" fill="hold">
                                          <p:stCondLst>
                                            <p:cond delay="0"/>
                                          </p:stCondLst>
                                        </p:cTn>
                                        <p:tgtEl>
                                          <p:spTgt spid="72"/>
                                        </p:tgtEl>
                                        <p:attrNameLst>
                                          <p:attrName>style.visibility</p:attrName>
                                        </p:attrNameLst>
                                      </p:cBhvr>
                                      <p:to>
                                        <p:strVal val="visible"/>
                                      </p:to>
                                    </p:set>
                                    <p:animEffect filter="fade" transition="in">
                                      <p:cBhvr additive="repl">
                                        <p:cTn id="243" dur="1000"/>
                                        <p:tgtEl>
                                          <p:spTgt spid="72"/>
                                        </p:tgtEl>
                                      </p:cBhvr>
                                    </p:animEffect>
                                    <p:anim calcmode="lin" valueType="num">
                                      <p:cBhvr additive="repl">
                                        <p:cTn id="244" dur="1000" fill="hold"/>
                                        <p:tgtEl>
                                          <p:spTgt spid="72"/>
                                        </p:tgtEl>
                                        <p:attrNameLst>
                                          <p:attrName>ppt_x</p:attrName>
                                        </p:attrNameLst>
                                      </p:cBhvr>
                                      <p:tavLst>
                                        <p:tav tm="0">
                                          <p:val>
                                            <p:strVal val="#ppt_x"/>
                                          </p:val>
                                        </p:tav>
                                        <p:tav tm="100000">
                                          <p:val>
                                            <p:strVal val="#ppt_x"/>
                                          </p:val>
                                        </p:tav>
                                      </p:tavLst>
                                    </p:anim>
                                    <p:anim calcmode="lin" valueType="num">
                                      <p:cBhvr additive="repl">
                                        <p:cTn id="245"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4" name="PlaceHolder 1"/>
          <p:cNvSpPr>
            <a:spLocks noGrp="1"/>
          </p:cNvSpPr>
          <p:nvPr>
            <p:ph type="sldNum" idx="17"/>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8585AC98-77B9-4656-9056-7940FDA07AEB}"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75" name="Rectangle 7"/>
          <p:cNvSpPr/>
          <p:nvPr/>
        </p:nvSpPr>
        <p:spPr>
          <a:xfrm>
            <a:off x="431640" y="0"/>
            <a:ext cx="8254800" cy="749520"/>
          </a:xfrm>
          <a:prstGeom prst="rect">
            <a:avLst/>
          </a:prstGeom>
          <a:noFill/>
          <a:ln w="12700">
            <a:noFill/>
          </a:ln>
        </p:spPr>
        <p:style>
          <a:lnRef idx="0"/>
          <a:fillRef idx="0"/>
          <a:effectRef idx="0"/>
          <a:fontRef idx="minor"/>
        </p:style>
        <p:txBody>
          <a:bodyPr lIns="34200" rIns="34200" tIns="34200" bIns="34200" anchor="ctr">
            <a:normAutofit fontScale="47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US" sz="7600" strike="noStrike" u="none">
                <a:solidFill>
                  <a:srgbClr val="0070c0"/>
                </a:solidFill>
                <a:uFillTx/>
                <a:latin typeface="Myriad Pro"/>
                <a:ea typeface="Myriad Pro"/>
              </a:rPr>
              <a:t>Forms of Knowledge </a:t>
            </a:r>
            <a:r>
              <a:rPr b="1" lang="en-US" sz="8000" strike="noStrike" u="none">
                <a:solidFill>
                  <a:srgbClr val="0070c0"/>
                </a:solidFill>
                <a:uFillTx/>
                <a:latin typeface="Myriad Pro"/>
                <a:ea typeface="Myriad Pro"/>
              </a:rPr>
              <a:t>(Cont’d)</a:t>
            </a:r>
            <a:endParaRPr b="0" lang="en-GB" sz="8000" strike="noStrike" u="none">
              <a:solidFill>
                <a:srgbClr val="000000"/>
              </a:solidFill>
              <a:uFillTx/>
              <a:latin typeface="Arial"/>
            </a:endParaRPr>
          </a:p>
        </p:txBody>
      </p:sp>
      <p:sp>
        <p:nvSpPr>
          <p:cNvPr id="76" name="Content Placeholder 2"/>
          <p:cNvSpPr/>
          <p:nvPr/>
        </p:nvSpPr>
        <p:spPr>
          <a:xfrm>
            <a:off x="215640" y="749880"/>
            <a:ext cx="8742960" cy="277236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US" sz="2800" strike="noStrike" u="none">
                <a:solidFill>
                  <a:srgbClr val="000000"/>
                </a:solidFill>
                <a:uFillTx/>
                <a:latin typeface="Myriad Pro"/>
                <a:ea typeface="Myriad Pro"/>
              </a:rPr>
              <a:t>Explicit vs Tacit Knowledge</a:t>
            </a:r>
            <a:endParaRPr b="0" lang="en-GB" sz="28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4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pic>
        <p:nvPicPr>
          <p:cNvPr id="77" name="Picture 3" descr=""/>
          <p:cNvPicPr/>
          <p:nvPr/>
        </p:nvPicPr>
        <p:blipFill>
          <a:blip r:embed="rId1"/>
          <a:stretch/>
        </p:blipFill>
        <p:spPr>
          <a:xfrm>
            <a:off x="185040" y="1202040"/>
            <a:ext cx="8742960" cy="4595040"/>
          </a:xfrm>
          <a:prstGeom prst="rect">
            <a:avLst/>
          </a:prstGeom>
          <a:noFill/>
          <a:ln w="0">
            <a:noFill/>
          </a:ln>
        </p:spPr>
      </p:pic>
    </p:spTree>
  </p:cSld>
  <mc:AlternateContent>
    <mc:Choice Requires="p14">
      <p:transition spd="slow" p14:dur="2000"/>
    </mc:Choice>
    <mc:Fallback>
      <p:transition spd="slow"/>
    </mc:Fallback>
  </mc:AlternateContent>
  <p:timing>
    <p:tnLst>
      <p:par>
        <p:cTn id="246" dur="indefinite" restart="never" nodeType="tmRoot">
          <p:childTnLst>
            <p:seq>
              <p:cTn id="247" dur="indefinite" nodeType="mainSeq">
                <p:childTnLst>
                  <p:par>
                    <p:cTn id="248" fill="hold">
                      <p:stCondLst>
                        <p:cond delay="indefinite"/>
                      </p:stCondLst>
                      <p:childTnLst>
                        <p:par>
                          <p:cTn id="249" fill="hold">
                            <p:stCondLst>
                              <p:cond delay="0"/>
                            </p:stCondLst>
                            <p:childTnLst>
                              <p:par>
                                <p:cTn id="250" nodeType="clickEffect" fill="hold" presetClass="entr" presetID="16" presetSubtype="21">
                                  <p:stCondLst>
                                    <p:cond delay="0"/>
                                  </p:stCondLst>
                                  <p:childTnLst>
                                    <p:set>
                                      <p:cBhvr>
                                        <p:cTn id="251" dur="1" fill="hold">
                                          <p:stCondLst>
                                            <p:cond delay="0"/>
                                          </p:stCondLst>
                                        </p:cTn>
                                        <p:tgtEl>
                                          <p:spTgt spid="75"/>
                                        </p:tgtEl>
                                        <p:attrNameLst>
                                          <p:attrName>style.visibility</p:attrName>
                                        </p:attrNameLst>
                                      </p:cBhvr>
                                      <p:to>
                                        <p:strVal val="visible"/>
                                      </p:to>
                                    </p:set>
                                    <p:animEffect filter="barn(inVertical)" transition="in">
                                      <p:cBhvr additive="repl">
                                        <p:cTn id="252" dur="500"/>
                                        <p:tgtEl>
                                          <p:spTgt spid="75"/>
                                        </p:tgtEl>
                                      </p:cBhvr>
                                    </p:animEffect>
                                  </p:childTnLst>
                                </p:cTn>
                              </p:par>
                            </p:childTnLst>
                          </p:cTn>
                        </p:par>
                      </p:childTnLst>
                    </p:cTn>
                  </p:par>
                  <p:par>
                    <p:cTn id="253" fill="hold">
                      <p:stCondLst>
                        <p:cond delay="indefinite"/>
                      </p:stCondLst>
                      <p:childTnLst>
                        <p:par>
                          <p:cTn id="254" fill="hold">
                            <p:stCondLst>
                              <p:cond delay="0"/>
                            </p:stCondLst>
                            <p:childTnLst>
                              <p:par>
                                <p:cTn id="255" nodeType="clickEffect" fill="hold" presetClass="entr" presetID="42">
                                  <p:stCondLst>
                                    <p:cond delay="0"/>
                                  </p:stCondLst>
                                  <p:childTnLst>
                                    <p:set>
                                      <p:cBhvr>
                                        <p:cTn id="256" dur="1" fill="hold">
                                          <p:stCondLst>
                                            <p:cond delay="0"/>
                                          </p:stCondLst>
                                        </p:cTn>
                                        <p:tgtEl>
                                          <p:spTgt spid="76"/>
                                        </p:tgtEl>
                                        <p:attrNameLst>
                                          <p:attrName>style.visibility</p:attrName>
                                        </p:attrNameLst>
                                      </p:cBhvr>
                                      <p:to>
                                        <p:strVal val="visible"/>
                                      </p:to>
                                    </p:set>
                                    <p:animEffect filter="fade" transition="in">
                                      <p:cBhvr additive="repl">
                                        <p:cTn id="257" dur="1000"/>
                                        <p:tgtEl>
                                          <p:spTgt spid="76"/>
                                        </p:tgtEl>
                                      </p:cBhvr>
                                    </p:animEffect>
                                    <p:anim calcmode="lin" valueType="num">
                                      <p:cBhvr additive="repl">
                                        <p:cTn id="258" dur="1000" fill="hold"/>
                                        <p:tgtEl>
                                          <p:spTgt spid="76"/>
                                        </p:tgtEl>
                                        <p:attrNameLst>
                                          <p:attrName>ppt_x</p:attrName>
                                        </p:attrNameLst>
                                      </p:cBhvr>
                                      <p:tavLst>
                                        <p:tav tm="0">
                                          <p:val>
                                            <p:strVal val="#ppt_x"/>
                                          </p:val>
                                        </p:tav>
                                        <p:tav tm="100000">
                                          <p:val>
                                            <p:strVal val="#ppt_x"/>
                                          </p:val>
                                        </p:tav>
                                      </p:tavLst>
                                    </p:anim>
                                    <p:anim calcmode="lin" valueType="num">
                                      <p:cBhvr additive="repl">
                                        <p:cTn id="259" dur="1000" fill="hold"/>
                                        <p:tgtEl>
                                          <p:spTgt spid="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sldNum" idx="18"/>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34171171-BAEA-4405-A262-0F0FF5DB2D2F}"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79" name="Rectangle 7"/>
          <p:cNvSpPr/>
          <p:nvPr/>
        </p:nvSpPr>
        <p:spPr>
          <a:xfrm>
            <a:off x="431640" y="82080"/>
            <a:ext cx="8254800" cy="903600"/>
          </a:xfrm>
          <a:prstGeom prst="rect">
            <a:avLst/>
          </a:prstGeom>
          <a:noFill/>
          <a:ln w="12700">
            <a:noFill/>
          </a:ln>
        </p:spPr>
        <p:style>
          <a:lnRef idx="0"/>
          <a:fillRef idx="0"/>
          <a:effectRef idx="0"/>
          <a:fontRef idx="minor"/>
        </p:style>
        <p:txBody>
          <a:bodyPr lIns="34200" rIns="34200" tIns="34200" bIns="34200" anchor="ctr">
            <a:normAutofit fontScale="77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Knowledge Management (KM)</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0" name="Content Placeholder 2"/>
          <p:cNvSpPr/>
          <p:nvPr/>
        </p:nvSpPr>
        <p:spPr>
          <a:xfrm>
            <a:off x="164520" y="729360"/>
            <a:ext cx="8794440" cy="4602600"/>
          </a:xfrm>
          <a:prstGeom prst="rect">
            <a:avLst/>
          </a:prstGeom>
          <a:noFill/>
          <a:ln w="12700">
            <a:noFill/>
          </a:ln>
        </p:spPr>
        <p:style>
          <a:lnRef idx="0"/>
          <a:fillRef idx="0"/>
          <a:effectRef idx="0"/>
          <a:fontRef idx="minor"/>
        </p:style>
        <p:txBody>
          <a:bodyPr lIns="45720" rIns="45720" tIns="45000" bIns="45000" anchor="t">
            <a:spAutoFit/>
          </a:bodyPr>
          <a:p>
            <a:pPr marL="457200" indent="-457200" defTabSz="914400">
              <a:lnSpc>
                <a:spcPct val="100000"/>
              </a:lnSpc>
              <a:buClr>
                <a:srgbClr val="000000"/>
              </a:buClr>
              <a:buFont typeface="Arial"/>
              <a:buChar char="•"/>
            </a:pPr>
            <a:r>
              <a:rPr b="0" lang="en-GB" sz="3200" strike="noStrike" u="none">
                <a:solidFill>
                  <a:srgbClr val="000000"/>
                </a:solidFill>
                <a:uFillTx/>
                <a:latin typeface="Myriad Pro"/>
                <a:ea typeface="Myriad Pro"/>
              </a:rPr>
              <a:t>KM is important in organizational success. </a:t>
            </a:r>
            <a:endParaRPr b="0" lang="en-GB" sz="3200" strike="noStrike" u="none">
              <a:solidFill>
                <a:srgbClr val="000000"/>
              </a:solidFill>
              <a:uFillTx/>
              <a:latin typeface="Arial"/>
            </a:endParaRPr>
          </a:p>
          <a:p>
            <a:pPr marL="457200" indent="-457200" defTabSz="914400">
              <a:lnSpc>
                <a:spcPct val="100000"/>
              </a:lnSpc>
              <a:buClr>
                <a:srgbClr val="000000"/>
              </a:buClr>
              <a:buFont typeface="Arial"/>
              <a:buChar char="•"/>
            </a:pPr>
            <a:r>
              <a:rPr b="0" lang="en-GB" sz="3200" strike="noStrike" u="none">
                <a:solidFill>
                  <a:srgbClr val="000000"/>
                </a:solidFill>
                <a:uFillTx/>
                <a:latin typeface="Myriad Pro"/>
                <a:ea typeface="Myriad Pro"/>
              </a:rPr>
              <a:t>It is integral in the actualisation of the following function (roles) within the organisation.</a:t>
            </a:r>
            <a:endParaRPr b="0" lang="en-GB" sz="3200" strike="noStrike" u="none">
              <a:solidFill>
                <a:srgbClr val="000000"/>
              </a:solidFill>
              <a:uFillTx/>
              <a:latin typeface="Arial"/>
            </a:endParaRPr>
          </a:p>
          <a:p>
            <a:pPr marL="457200" indent="-457200" defTabSz="914400">
              <a:lnSpc>
                <a:spcPct val="100000"/>
              </a:lnSpc>
              <a:buClr>
                <a:srgbClr val="000000"/>
              </a:buClr>
              <a:buFont typeface="Wingdings" charset="2"/>
              <a:buChar char=""/>
            </a:pPr>
            <a:r>
              <a:rPr b="0" lang="en-US" sz="2800" strike="noStrike" u="none">
                <a:solidFill>
                  <a:srgbClr val="000000"/>
                </a:solidFill>
                <a:uFillTx/>
                <a:latin typeface="Myriad Pro"/>
                <a:ea typeface="Myriad Pro"/>
              </a:rPr>
              <a:t>Organizing existing corporate knowledge</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pPr>
            <a:r>
              <a:rPr b="0" lang="en-US" sz="2800" strike="noStrike" u="none">
                <a:solidFill>
                  <a:srgbClr val="000000"/>
                </a:solidFill>
                <a:uFillTx/>
                <a:latin typeface="Myriad Pro"/>
                <a:ea typeface="Myriad Pro"/>
              </a:rPr>
              <a:t>New ways to share tacit knowledge</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pPr>
            <a:r>
              <a:rPr b="0" lang="en-US" sz="2800" strike="noStrike" u="none">
                <a:solidFill>
                  <a:srgbClr val="000000"/>
                </a:solidFill>
                <a:uFillTx/>
                <a:latin typeface="Myriad Pro"/>
                <a:ea typeface="Myriad Pro"/>
              </a:rPr>
              <a:t>Support for research and knowledge generation</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pPr>
            <a:r>
              <a:rPr b="0" lang="en-US" sz="2800" strike="noStrike" u="none">
                <a:solidFill>
                  <a:srgbClr val="000000"/>
                </a:solidFill>
                <a:uFillTx/>
                <a:latin typeface="Myriad Pro"/>
                <a:ea typeface="Myriad Pro"/>
              </a:rPr>
              <a:t>New ways to share explicit knowledge</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pPr>
            <a:r>
              <a:rPr b="0" lang="en-US" sz="2800" strike="noStrike" u="none">
                <a:solidFill>
                  <a:srgbClr val="000000"/>
                </a:solidFill>
                <a:uFillTx/>
                <a:latin typeface="Myriad Pro"/>
                <a:ea typeface="Myriad Pro"/>
              </a:rPr>
              <a:t>Smart tools to aid decision making</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60" dur="indefinite" restart="never" nodeType="tmRoot">
          <p:childTnLst>
            <p:seq>
              <p:cTn id="261" dur="indefinite" nodeType="mainSeq">
                <p:childTnLst>
                  <p:par>
                    <p:cTn id="262" fill="hold">
                      <p:stCondLst>
                        <p:cond delay="indefinite"/>
                      </p:stCondLst>
                      <p:childTnLst>
                        <p:par>
                          <p:cTn id="263" fill="hold">
                            <p:stCondLst>
                              <p:cond delay="0"/>
                            </p:stCondLst>
                            <p:childTnLst>
                              <p:par>
                                <p:cTn id="264" nodeType="clickEffect" fill="hold" presetClass="entr" presetID="16" presetSubtype="21">
                                  <p:stCondLst>
                                    <p:cond delay="0"/>
                                  </p:stCondLst>
                                  <p:childTnLst>
                                    <p:set>
                                      <p:cBhvr>
                                        <p:cTn id="265" dur="1" fill="hold">
                                          <p:stCondLst>
                                            <p:cond delay="0"/>
                                          </p:stCondLst>
                                        </p:cTn>
                                        <p:tgtEl>
                                          <p:spTgt spid="79"/>
                                        </p:tgtEl>
                                        <p:attrNameLst>
                                          <p:attrName>style.visibility</p:attrName>
                                        </p:attrNameLst>
                                      </p:cBhvr>
                                      <p:to>
                                        <p:strVal val="visible"/>
                                      </p:to>
                                    </p:set>
                                    <p:animEffect filter="barn(inVertical)" transition="in">
                                      <p:cBhvr additive="repl">
                                        <p:cTn id="266" dur="500"/>
                                        <p:tgtEl>
                                          <p:spTgt spid="79"/>
                                        </p:tgtEl>
                                      </p:cBhvr>
                                    </p:animEffect>
                                  </p:childTnLst>
                                </p:cTn>
                              </p:par>
                            </p:childTnLst>
                          </p:cTn>
                        </p:par>
                      </p:childTnLst>
                    </p:cTn>
                  </p:par>
                  <p:par>
                    <p:cTn id="267" fill="hold">
                      <p:stCondLst>
                        <p:cond delay="indefinite"/>
                      </p:stCondLst>
                      <p:childTnLst>
                        <p:par>
                          <p:cTn id="268" fill="hold">
                            <p:stCondLst>
                              <p:cond delay="0"/>
                            </p:stCondLst>
                            <p:childTnLst>
                              <p:par>
                                <p:cTn id="269" nodeType="clickEffect" fill="hold" presetClass="entr" presetID="42">
                                  <p:stCondLst>
                                    <p:cond delay="0"/>
                                  </p:stCondLst>
                                  <p:childTnLst>
                                    <p:set>
                                      <p:cBhvr>
                                        <p:cTn id="270" dur="1" fill="hold">
                                          <p:stCondLst>
                                            <p:cond delay="0"/>
                                          </p:stCondLst>
                                        </p:cTn>
                                        <p:tgtEl>
                                          <p:spTgt spid="80"/>
                                        </p:tgtEl>
                                        <p:attrNameLst>
                                          <p:attrName>style.visibility</p:attrName>
                                        </p:attrNameLst>
                                      </p:cBhvr>
                                      <p:to>
                                        <p:strVal val="visible"/>
                                      </p:to>
                                    </p:set>
                                    <p:animEffect filter="fade" transition="in">
                                      <p:cBhvr additive="repl">
                                        <p:cTn id="271" dur="1000"/>
                                        <p:tgtEl>
                                          <p:spTgt spid="80"/>
                                        </p:tgtEl>
                                      </p:cBhvr>
                                    </p:animEffect>
                                    <p:anim calcmode="lin" valueType="num">
                                      <p:cBhvr additive="repl">
                                        <p:cTn id="272" dur="1000" fill="hold"/>
                                        <p:tgtEl>
                                          <p:spTgt spid="80"/>
                                        </p:tgtEl>
                                        <p:attrNameLst>
                                          <p:attrName>ppt_x</p:attrName>
                                        </p:attrNameLst>
                                      </p:cBhvr>
                                      <p:tavLst>
                                        <p:tav tm="0">
                                          <p:val>
                                            <p:strVal val="#ppt_x"/>
                                          </p:val>
                                        </p:tav>
                                        <p:tav tm="100000">
                                          <p:val>
                                            <p:strVal val="#ppt_x"/>
                                          </p:val>
                                        </p:tav>
                                      </p:tavLst>
                                    </p:anim>
                                    <p:anim calcmode="lin" valueType="num">
                                      <p:cBhvr additive="repl">
                                        <p:cTn id="273" dur="1000" fill="hold"/>
                                        <p:tgtEl>
                                          <p:spTgt spid="8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sldNum" idx="19"/>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16C7D654-DDFE-4C07-A58B-FBDEC16ED9F9}"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2" name="Rectangle 7"/>
          <p:cNvSpPr/>
          <p:nvPr/>
        </p:nvSpPr>
        <p:spPr>
          <a:xfrm>
            <a:off x="431640" y="82080"/>
            <a:ext cx="8254800" cy="1016640"/>
          </a:xfrm>
          <a:prstGeom prst="rect">
            <a:avLst/>
          </a:prstGeom>
          <a:noFill/>
          <a:ln w="12700">
            <a:noFill/>
          </a:ln>
        </p:spPr>
        <p:style>
          <a:lnRef idx="0"/>
          <a:fillRef idx="0"/>
          <a:effectRef idx="0"/>
          <a:fontRef idx="minor"/>
        </p:style>
        <p:txBody>
          <a:bodyPr lIns="34200" rIns="34200" tIns="34200" bIns="34200" anchor="ctr">
            <a:normAutofit/>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US" sz="3600" strike="noStrike" u="none">
                <a:solidFill>
                  <a:srgbClr val="0070c0"/>
                </a:solidFill>
                <a:uFillTx/>
                <a:latin typeface="Myriad Pro"/>
                <a:ea typeface="新細明體"/>
              </a:rPr>
              <a:t>Components of KM Programs </a:t>
            </a:r>
            <a:endParaRPr b="0" lang="en-GB" sz="3600" strike="noStrike" u="none">
              <a:solidFill>
                <a:srgbClr val="000000"/>
              </a:solidFill>
              <a:uFillTx/>
              <a:latin typeface="Arial"/>
            </a:endParaRPr>
          </a:p>
        </p:txBody>
      </p:sp>
      <p:sp>
        <p:nvSpPr>
          <p:cNvPr id="83" name="Content Placeholder 2"/>
          <p:cNvSpPr/>
          <p:nvPr/>
        </p:nvSpPr>
        <p:spPr>
          <a:xfrm>
            <a:off x="328680" y="996480"/>
            <a:ext cx="8629920" cy="307836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新細明體"/>
              </a:rPr>
              <a:t>People – communities and networks</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新細明體"/>
              </a:rPr>
              <a:t>Processes – knowledge-enabled</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新細明體"/>
              </a:rPr>
              <a:t>Technology – collaboration, knowledge leverage tools</a:t>
            </a:r>
            <a:endParaRPr b="0" lang="en-GB" sz="2800" strike="noStrike" u="none">
              <a:solidFill>
                <a:srgbClr val="000000"/>
              </a:solidFill>
              <a:uFillTx/>
              <a:latin typeface="Arial"/>
            </a:endParaRPr>
          </a:p>
          <a:p>
            <a:pPr marL="457200" indent="-457200" defTabSz="914400">
              <a:lnSpc>
                <a:spcPct val="100000"/>
              </a:lnSpc>
              <a:buClr>
                <a:srgbClr val="000000"/>
              </a:buClr>
              <a:buFont typeface="Wingdings" charset="2"/>
              <a:buChar char=""/>
              <a:tabLst>
                <a:tab algn="l" pos="0"/>
              </a:tabLst>
            </a:pPr>
            <a:r>
              <a:rPr b="0" lang="en-US" sz="2800" strike="noStrike" u="none">
                <a:solidFill>
                  <a:srgbClr val="000000"/>
                </a:solidFill>
                <a:uFillTx/>
                <a:latin typeface="Myriad Pro"/>
                <a:ea typeface="新細明體"/>
              </a:rPr>
              <a:t>Content – best practices, internal and external intelligence</a:t>
            </a: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74" dur="indefinite" restart="never" nodeType="tmRoot">
          <p:childTnLst>
            <p:seq>
              <p:cTn id="275" dur="indefinite" nodeType="mainSeq">
                <p:childTnLst>
                  <p:par>
                    <p:cTn id="276" fill="hold">
                      <p:stCondLst>
                        <p:cond delay="indefinite"/>
                      </p:stCondLst>
                      <p:childTnLst>
                        <p:par>
                          <p:cTn id="277" fill="hold">
                            <p:stCondLst>
                              <p:cond delay="0"/>
                            </p:stCondLst>
                            <p:childTnLst>
                              <p:par>
                                <p:cTn id="278" nodeType="clickEffect" fill="hold" presetClass="entr" presetID="16" presetSubtype="21">
                                  <p:stCondLst>
                                    <p:cond delay="0"/>
                                  </p:stCondLst>
                                  <p:childTnLst>
                                    <p:set>
                                      <p:cBhvr>
                                        <p:cTn id="279" dur="1" fill="hold">
                                          <p:stCondLst>
                                            <p:cond delay="0"/>
                                          </p:stCondLst>
                                        </p:cTn>
                                        <p:tgtEl>
                                          <p:spTgt spid="82"/>
                                        </p:tgtEl>
                                        <p:attrNameLst>
                                          <p:attrName>style.visibility</p:attrName>
                                        </p:attrNameLst>
                                      </p:cBhvr>
                                      <p:to>
                                        <p:strVal val="visible"/>
                                      </p:to>
                                    </p:set>
                                    <p:animEffect filter="barn(inVertical)" transition="in">
                                      <p:cBhvr additive="repl">
                                        <p:cTn id="280" dur="500"/>
                                        <p:tgtEl>
                                          <p:spTgt spid="82"/>
                                        </p:tgtEl>
                                      </p:cBhvr>
                                    </p:animEffect>
                                  </p:childTnLst>
                                </p:cTn>
                              </p:par>
                            </p:childTnLst>
                          </p:cTn>
                        </p:par>
                      </p:childTnLst>
                    </p:cTn>
                  </p:par>
                  <p:par>
                    <p:cTn id="281" fill="hold">
                      <p:stCondLst>
                        <p:cond delay="indefinite"/>
                      </p:stCondLst>
                      <p:childTnLst>
                        <p:par>
                          <p:cTn id="282" fill="hold">
                            <p:stCondLst>
                              <p:cond delay="0"/>
                            </p:stCondLst>
                            <p:childTnLst>
                              <p:par>
                                <p:cTn id="283" nodeType="clickEffect" fill="hold" presetClass="entr" presetID="42">
                                  <p:stCondLst>
                                    <p:cond delay="0"/>
                                  </p:stCondLst>
                                  <p:childTnLst>
                                    <p:set>
                                      <p:cBhvr>
                                        <p:cTn id="284" dur="1" fill="hold">
                                          <p:stCondLst>
                                            <p:cond delay="0"/>
                                          </p:stCondLst>
                                        </p:cTn>
                                        <p:tgtEl>
                                          <p:spTgt spid="83"/>
                                        </p:tgtEl>
                                        <p:attrNameLst>
                                          <p:attrName>style.visibility</p:attrName>
                                        </p:attrNameLst>
                                      </p:cBhvr>
                                      <p:to>
                                        <p:strVal val="visible"/>
                                      </p:to>
                                    </p:set>
                                    <p:animEffect filter="fade" transition="in">
                                      <p:cBhvr additive="repl">
                                        <p:cTn id="285" dur="1000"/>
                                        <p:tgtEl>
                                          <p:spTgt spid="83"/>
                                        </p:tgtEl>
                                      </p:cBhvr>
                                    </p:animEffect>
                                    <p:anim calcmode="lin" valueType="num">
                                      <p:cBhvr additive="repl">
                                        <p:cTn id="286" dur="1000" fill="hold"/>
                                        <p:tgtEl>
                                          <p:spTgt spid="83"/>
                                        </p:tgtEl>
                                        <p:attrNameLst>
                                          <p:attrName>ppt_x</p:attrName>
                                        </p:attrNameLst>
                                      </p:cBhvr>
                                      <p:tavLst>
                                        <p:tav tm="0">
                                          <p:val>
                                            <p:strVal val="#ppt_x"/>
                                          </p:val>
                                        </p:tav>
                                        <p:tav tm="100000">
                                          <p:val>
                                            <p:strVal val="#ppt_x"/>
                                          </p:val>
                                        </p:tav>
                                      </p:tavLst>
                                    </p:anim>
                                    <p:anim calcmode="lin" valueType="num">
                                      <p:cBhvr additive="repl">
                                        <p:cTn id="287" dur="1000" fill="hold"/>
                                        <p:tgtEl>
                                          <p:spTgt spid="8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PlaceHolder 1"/>
          <p:cNvSpPr>
            <a:spLocks noGrp="1"/>
          </p:cNvSpPr>
          <p:nvPr>
            <p:ph type="sldNum" idx="20"/>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C9CA4C9-FFAF-4C43-AAEB-6DD7D8D58773}"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5" name="Rectangle 7"/>
          <p:cNvSpPr/>
          <p:nvPr/>
        </p:nvSpPr>
        <p:spPr>
          <a:xfrm>
            <a:off x="431640" y="82080"/>
            <a:ext cx="8254800" cy="903600"/>
          </a:xfrm>
          <a:prstGeom prst="rect">
            <a:avLst/>
          </a:prstGeom>
          <a:noFill/>
          <a:ln w="12700">
            <a:noFill/>
          </a:ln>
        </p:spPr>
        <p:style>
          <a:lnRef idx="0"/>
          <a:fillRef idx="0"/>
          <a:effectRef idx="0"/>
          <a:fontRef idx="minor"/>
        </p:style>
        <p:txBody>
          <a:bodyPr lIns="34200" rIns="34200" tIns="34200" bIns="34200" anchor="ctr">
            <a:normAutofit fontScale="775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The Role Knowledge Management</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6" name="Content Placeholder 2"/>
          <p:cNvSpPr/>
          <p:nvPr/>
        </p:nvSpPr>
        <p:spPr>
          <a:xfrm>
            <a:off x="164520" y="729360"/>
            <a:ext cx="8794440" cy="5089320"/>
          </a:xfrm>
          <a:prstGeom prst="rect">
            <a:avLst/>
          </a:prstGeom>
          <a:noFill/>
          <a:ln w="12700">
            <a:noFill/>
          </a:ln>
        </p:spPr>
        <p:style>
          <a:lnRef idx="0"/>
          <a:fillRef idx="0"/>
          <a:effectRef idx="0"/>
          <a:fontRef idx="minor"/>
        </p:style>
        <p:txBody>
          <a:bodyPr lIns="45720" rIns="45720" tIns="45000" bIns="45000" anchor="t">
            <a:spAutoFit/>
          </a:bodyPr>
          <a:p>
            <a:pPr algn="just" defTabSz="914400">
              <a:lnSpc>
                <a:spcPct val="100000"/>
              </a:lnSpc>
              <a:tabLst>
                <a:tab algn="l" pos="0"/>
              </a:tabLst>
            </a:pPr>
            <a:r>
              <a:rPr b="1" lang="en-GB" sz="2800" strike="noStrike" u="none">
                <a:solidFill>
                  <a:srgbClr val="000000"/>
                </a:solidFill>
                <a:uFillTx/>
                <a:latin typeface="Myriad Pro"/>
                <a:ea typeface="Myriad Pro"/>
              </a:rPr>
              <a:t>KM helps organisations to capture, store, series of personal (employee’s) knowledge and translate it to institutional knowledge for organizational Success.</a:t>
            </a:r>
            <a:endParaRPr b="0" lang="en-GB" sz="2800" strike="noStrike" u="none">
              <a:solidFill>
                <a:srgbClr val="000000"/>
              </a:solidFill>
              <a:uFillTx/>
              <a:latin typeface="Arial"/>
            </a:endParaRPr>
          </a:p>
          <a:p>
            <a:pPr algn="just" defTabSz="914400">
              <a:lnSpc>
                <a:spcPct val="100000"/>
              </a:lnSpc>
              <a:tabLst>
                <a:tab algn="l" pos="0"/>
              </a:tabLst>
            </a:pPr>
            <a:r>
              <a:rPr b="1" lang="en-US" sz="2400" strike="noStrike" u="none">
                <a:solidFill>
                  <a:srgbClr val="ff0000"/>
                </a:solidFill>
                <a:uFillTx/>
                <a:latin typeface="Myriad Pro"/>
                <a:ea typeface="Myriad Pro"/>
              </a:rPr>
              <a:t>“</a:t>
            </a:r>
            <a:r>
              <a:rPr b="1" lang="en-US" sz="2400" strike="noStrike" u="none">
                <a:solidFill>
                  <a:srgbClr val="ff0000"/>
                </a:solidFill>
                <a:uFillTx/>
                <a:latin typeface="Myriad Pro"/>
                <a:ea typeface="Myriad Pro"/>
              </a:rPr>
              <a:t>The less translation that occurs within someone’s head, the better. There is a 17% turnover in our business every year. </a:t>
            </a:r>
            <a:endParaRPr b="0" lang="en-GB" sz="2400" strike="noStrike" u="none">
              <a:solidFill>
                <a:srgbClr val="000000"/>
              </a:solidFill>
              <a:uFillTx/>
              <a:latin typeface="Arial"/>
            </a:endParaRPr>
          </a:p>
          <a:p>
            <a:pPr algn="just" defTabSz="914400">
              <a:lnSpc>
                <a:spcPct val="100000"/>
              </a:lnSpc>
              <a:tabLst>
                <a:tab algn="l" pos="0"/>
              </a:tabLst>
            </a:pPr>
            <a:endParaRPr b="0" lang="en-GB" sz="2400" strike="noStrike" u="none">
              <a:solidFill>
                <a:srgbClr val="000000"/>
              </a:solidFill>
              <a:uFillTx/>
              <a:latin typeface="Arial"/>
            </a:endParaRPr>
          </a:p>
          <a:p>
            <a:pPr algn="just" defTabSz="914400">
              <a:lnSpc>
                <a:spcPct val="100000"/>
              </a:lnSpc>
              <a:tabLst>
                <a:tab algn="l" pos="0"/>
              </a:tabLst>
            </a:pPr>
            <a:r>
              <a:rPr b="1" lang="en-US" sz="2400" strike="noStrike" u="none">
                <a:solidFill>
                  <a:srgbClr val="ff0000"/>
                </a:solidFill>
                <a:uFillTx/>
                <a:latin typeface="Myriad Pro"/>
                <a:ea typeface="Myriad Pro"/>
              </a:rPr>
              <a:t>That means that every five years we lose most of our knowledge. A knowledge management system must capture this personal knowledge and translate it into institutional knowledge”.   </a:t>
            </a:r>
            <a:endParaRPr b="0" lang="en-GB" sz="2400" strike="noStrike" u="none">
              <a:solidFill>
                <a:srgbClr val="000000"/>
              </a:solidFill>
              <a:uFillTx/>
              <a:latin typeface="Arial"/>
            </a:endParaRPr>
          </a:p>
          <a:p>
            <a:pPr algn="just" defTabSz="914400">
              <a:lnSpc>
                <a:spcPct val="100000"/>
              </a:lnSpc>
              <a:tabLst>
                <a:tab algn="l" pos="0"/>
              </a:tabLst>
            </a:pPr>
            <a:r>
              <a:rPr b="1" lang="en-US" sz="2400" strike="noStrike" u="none">
                <a:solidFill>
                  <a:srgbClr val="ff0000"/>
                </a:solidFill>
                <a:uFillTx/>
                <a:latin typeface="Myriad Pro"/>
                <a:ea typeface="Myriad Pro"/>
              </a:rPr>
              <a:t>	</a:t>
            </a:r>
            <a:r>
              <a:rPr b="1" lang="en-US" sz="2400" strike="noStrike" u="none">
                <a:solidFill>
                  <a:srgbClr val="ff0000"/>
                </a:solidFill>
                <a:uFillTx/>
                <a:latin typeface="Myriad Pro"/>
                <a:ea typeface="Myriad Pro"/>
              </a:rPr>
              <a:t>	</a:t>
            </a:r>
            <a:r>
              <a:rPr b="1" lang="en-US" sz="2400" strike="noStrike" u="none">
                <a:solidFill>
                  <a:srgbClr val="ff0000"/>
                </a:solidFill>
                <a:uFillTx/>
                <a:latin typeface="Myriad Pro"/>
                <a:ea typeface="Myriad Pro"/>
              </a:rPr>
              <a:t>- </a:t>
            </a:r>
            <a:r>
              <a:rPr b="1" i="1" lang="en-US" sz="2400" strike="noStrike" u="none">
                <a:solidFill>
                  <a:srgbClr val="ff0000"/>
                </a:solidFill>
                <a:uFillTx/>
                <a:latin typeface="Myriad Pro"/>
                <a:ea typeface="Myriad Pro"/>
              </a:rPr>
              <a:t>Roger Siboni KPMG Peat Marwick.</a:t>
            </a:r>
            <a:endParaRPr b="0" lang="en-GB" sz="24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288" dur="indefinite" restart="never" nodeType="tmRoot">
          <p:childTnLst>
            <p:seq>
              <p:cTn id="289" dur="indefinite" nodeType="mainSeq">
                <p:childTnLst>
                  <p:par>
                    <p:cTn id="290" fill="hold">
                      <p:stCondLst>
                        <p:cond delay="indefinite"/>
                      </p:stCondLst>
                      <p:childTnLst>
                        <p:par>
                          <p:cTn id="291" fill="hold">
                            <p:stCondLst>
                              <p:cond delay="0"/>
                            </p:stCondLst>
                            <p:childTnLst>
                              <p:par>
                                <p:cTn id="292" nodeType="clickEffect" fill="hold" presetClass="entr" presetID="16" presetSubtype="21">
                                  <p:stCondLst>
                                    <p:cond delay="0"/>
                                  </p:stCondLst>
                                  <p:childTnLst>
                                    <p:set>
                                      <p:cBhvr>
                                        <p:cTn id="293" dur="1" fill="hold">
                                          <p:stCondLst>
                                            <p:cond delay="0"/>
                                          </p:stCondLst>
                                        </p:cTn>
                                        <p:tgtEl>
                                          <p:spTgt spid="85"/>
                                        </p:tgtEl>
                                        <p:attrNameLst>
                                          <p:attrName>style.visibility</p:attrName>
                                        </p:attrNameLst>
                                      </p:cBhvr>
                                      <p:to>
                                        <p:strVal val="visible"/>
                                      </p:to>
                                    </p:set>
                                    <p:animEffect filter="barn(inVertical)" transition="in">
                                      <p:cBhvr additive="repl">
                                        <p:cTn id="294" dur="500"/>
                                        <p:tgtEl>
                                          <p:spTgt spid="85"/>
                                        </p:tgtEl>
                                      </p:cBhvr>
                                    </p:animEffect>
                                  </p:childTnLst>
                                </p:cTn>
                              </p:par>
                            </p:childTnLst>
                          </p:cTn>
                        </p:par>
                      </p:childTnLst>
                    </p:cTn>
                  </p:par>
                  <p:par>
                    <p:cTn id="295" fill="hold">
                      <p:stCondLst>
                        <p:cond delay="indefinite"/>
                      </p:stCondLst>
                      <p:childTnLst>
                        <p:par>
                          <p:cTn id="296" fill="hold">
                            <p:stCondLst>
                              <p:cond delay="0"/>
                            </p:stCondLst>
                            <p:childTnLst>
                              <p:par>
                                <p:cTn id="297" nodeType="clickEffect" fill="hold" presetClass="entr" presetID="42">
                                  <p:stCondLst>
                                    <p:cond delay="0"/>
                                  </p:stCondLst>
                                  <p:childTnLst>
                                    <p:set>
                                      <p:cBhvr>
                                        <p:cTn id="298" dur="1" fill="hold">
                                          <p:stCondLst>
                                            <p:cond delay="0"/>
                                          </p:stCondLst>
                                        </p:cTn>
                                        <p:tgtEl>
                                          <p:spTgt spid="86"/>
                                        </p:tgtEl>
                                        <p:attrNameLst>
                                          <p:attrName>style.visibility</p:attrName>
                                        </p:attrNameLst>
                                      </p:cBhvr>
                                      <p:to>
                                        <p:strVal val="visible"/>
                                      </p:to>
                                    </p:set>
                                    <p:animEffect filter="fade" transition="in">
                                      <p:cBhvr additive="repl">
                                        <p:cTn id="299" dur="1000"/>
                                        <p:tgtEl>
                                          <p:spTgt spid="86"/>
                                        </p:tgtEl>
                                      </p:cBhvr>
                                    </p:animEffect>
                                    <p:anim calcmode="lin" valueType="num">
                                      <p:cBhvr additive="repl">
                                        <p:cTn id="300" dur="1000" fill="hold"/>
                                        <p:tgtEl>
                                          <p:spTgt spid="86"/>
                                        </p:tgtEl>
                                        <p:attrNameLst>
                                          <p:attrName>ppt_x</p:attrName>
                                        </p:attrNameLst>
                                      </p:cBhvr>
                                      <p:tavLst>
                                        <p:tav tm="0">
                                          <p:val>
                                            <p:strVal val="#ppt_x"/>
                                          </p:val>
                                        </p:tav>
                                        <p:tav tm="100000">
                                          <p:val>
                                            <p:strVal val="#ppt_x"/>
                                          </p:val>
                                        </p:tav>
                                      </p:tavLst>
                                    </p:anim>
                                    <p:anim calcmode="lin" valueType="num">
                                      <p:cBhvr additive="repl">
                                        <p:cTn id="301" dur="1000" fill="hold"/>
                                        <p:tgtEl>
                                          <p:spTgt spid="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 name="PlaceHolder 1"/>
          <p:cNvSpPr>
            <a:spLocks noGrp="1"/>
          </p:cNvSpPr>
          <p:nvPr>
            <p:ph type="sldNum" idx="21"/>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5780D874-BFCB-46B5-8C0E-EB5BB311C91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88" name="Rectangle 7"/>
          <p:cNvSpPr/>
          <p:nvPr/>
        </p:nvSpPr>
        <p:spPr>
          <a:xfrm>
            <a:off x="431640" y="203760"/>
            <a:ext cx="8254800" cy="7102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Knowledge Management (KM).</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89" name="Content Placeholder 2"/>
          <p:cNvSpPr/>
          <p:nvPr/>
        </p:nvSpPr>
        <p:spPr>
          <a:xfrm>
            <a:off x="236160" y="821880"/>
            <a:ext cx="8722440" cy="52452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r>
              <a:rPr b="1" lang="en-GB" sz="2800" strike="noStrike" u="none">
                <a:solidFill>
                  <a:srgbClr val="ff0000"/>
                </a:solidFill>
                <a:uFillTx/>
                <a:latin typeface="Myriad Pro"/>
                <a:ea typeface="Myriad Pro"/>
              </a:rPr>
              <a:t>The Role of Knowledge in Organizational Success.</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10000"/>
              </a:lnSpc>
              <a:spcAft>
                <a:spcPts val="839"/>
              </a:spcAft>
              <a:tabLst>
                <a:tab algn="l" pos="0"/>
              </a:tabLst>
            </a:pPr>
            <a:r>
              <a:rPr b="1" lang="en-US" sz="2400" strike="noStrike" u="none">
                <a:solidFill>
                  <a:srgbClr val="000000"/>
                </a:solidFill>
                <a:uFillTx/>
                <a:latin typeface="Myriad Pro"/>
                <a:ea typeface="Myriad Pro"/>
              </a:rPr>
              <a:t>Knowledge is fast becoming a primary factor of production (e.g., Handy, 1989, 1994; Peter, 1993; Drucker, 1992)</a:t>
            </a:r>
            <a:endParaRPr b="0" lang="en-GB" sz="24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a:p>
            <a:pPr defTabSz="914400">
              <a:lnSpc>
                <a:spcPct val="100000"/>
              </a:lnSpc>
              <a:tabLst>
                <a:tab algn="l" pos="0"/>
              </a:tabLst>
            </a:pPr>
            <a:r>
              <a:rPr b="1" lang="en-US" sz="2800" strike="noStrike" u="none">
                <a:solidFill>
                  <a:schemeClr val="hlink"/>
                </a:solidFill>
                <a:uFillTx/>
                <a:latin typeface="Myriad Pro"/>
                <a:ea typeface="Myriad Pro"/>
              </a:rPr>
              <a:t>Knowledge</a:t>
            </a:r>
            <a:r>
              <a:rPr b="1" lang="en-US" sz="2800" strike="noStrike" u="none">
                <a:solidFill>
                  <a:srgbClr val="000000"/>
                </a:solidFill>
                <a:uFillTx/>
                <a:latin typeface="Myriad Pro"/>
                <a:ea typeface="Myriad Pro"/>
              </a:rPr>
              <a:t> </a:t>
            </a:r>
            <a:r>
              <a:rPr b="0" lang="en-US" sz="2800" strike="noStrike" u="none">
                <a:solidFill>
                  <a:srgbClr val="000000"/>
                </a:solidFill>
                <a:uFillTx/>
                <a:latin typeface="Myriad Pro"/>
                <a:ea typeface="Myriad Pro"/>
              </a:rPr>
              <a:t>is the human capacity (potential &amp; actual ability) to take effective action in varied and uncertain situations.</a:t>
            </a:r>
            <a:endParaRPr b="0" lang="en-GB" sz="2800" strike="noStrike" u="none">
              <a:solidFill>
                <a:srgbClr val="000000"/>
              </a:solidFill>
              <a:uFillTx/>
              <a:latin typeface="Arial"/>
            </a:endParaRPr>
          </a:p>
          <a:p>
            <a:pPr defTabSz="914400">
              <a:lnSpc>
                <a:spcPct val="100000"/>
              </a:lnSpc>
              <a:tabLst>
                <a:tab algn="l" pos="0"/>
              </a:tabLst>
            </a:pP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02" dur="indefinite" restart="never" nodeType="tmRoot">
          <p:childTnLst>
            <p:seq>
              <p:cTn id="303" dur="indefinite" nodeType="mainSeq">
                <p:childTnLst>
                  <p:par>
                    <p:cTn id="304" fill="hold">
                      <p:stCondLst>
                        <p:cond delay="indefinite"/>
                      </p:stCondLst>
                      <p:childTnLst>
                        <p:par>
                          <p:cTn id="305" fill="hold">
                            <p:stCondLst>
                              <p:cond delay="0"/>
                            </p:stCondLst>
                            <p:childTnLst>
                              <p:par>
                                <p:cTn id="306" nodeType="clickEffect" fill="hold" presetClass="entr" presetID="16" presetSubtype="21">
                                  <p:stCondLst>
                                    <p:cond delay="0"/>
                                  </p:stCondLst>
                                  <p:childTnLst>
                                    <p:set>
                                      <p:cBhvr>
                                        <p:cTn id="307" dur="1" fill="hold">
                                          <p:stCondLst>
                                            <p:cond delay="0"/>
                                          </p:stCondLst>
                                        </p:cTn>
                                        <p:tgtEl>
                                          <p:spTgt spid="88"/>
                                        </p:tgtEl>
                                        <p:attrNameLst>
                                          <p:attrName>style.visibility</p:attrName>
                                        </p:attrNameLst>
                                      </p:cBhvr>
                                      <p:to>
                                        <p:strVal val="visible"/>
                                      </p:to>
                                    </p:set>
                                    <p:animEffect filter="barn(inVertical)" transition="in">
                                      <p:cBhvr additive="repl">
                                        <p:cTn id="308" dur="500"/>
                                        <p:tgtEl>
                                          <p:spTgt spid="88"/>
                                        </p:tgtEl>
                                      </p:cBhvr>
                                    </p:animEffect>
                                  </p:childTnLst>
                                </p:cTn>
                              </p:par>
                            </p:childTnLst>
                          </p:cTn>
                        </p:par>
                      </p:childTnLst>
                    </p:cTn>
                  </p:par>
                  <p:par>
                    <p:cTn id="309" fill="hold">
                      <p:stCondLst>
                        <p:cond delay="indefinite"/>
                      </p:stCondLst>
                      <p:childTnLst>
                        <p:par>
                          <p:cTn id="310" fill="hold">
                            <p:stCondLst>
                              <p:cond delay="0"/>
                            </p:stCondLst>
                            <p:childTnLst>
                              <p:par>
                                <p:cTn id="311" nodeType="clickEffect" fill="hold" presetClass="entr" presetID="42">
                                  <p:stCondLst>
                                    <p:cond delay="0"/>
                                  </p:stCondLst>
                                  <p:childTnLst>
                                    <p:set>
                                      <p:cBhvr>
                                        <p:cTn id="312" dur="1" fill="hold">
                                          <p:stCondLst>
                                            <p:cond delay="0"/>
                                          </p:stCondLst>
                                        </p:cTn>
                                        <p:tgtEl>
                                          <p:spTgt spid="89"/>
                                        </p:tgtEl>
                                        <p:attrNameLst>
                                          <p:attrName>style.visibility</p:attrName>
                                        </p:attrNameLst>
                                      </p:cBhvr>
                                      <p:to>
                                        <p:strVal val="visible"/>
                                      </p:to>
                                    </p:set>
                                    <p:animEffect filter="fade" transition="in">
                                      <p:cBhvr additive="repl">
                                        <p:cTn id="313" dur="1000"/>
                                        <p:tgtEl>
                                          <p:spTgt spid="89"/>
                                        </p:tgtEl>
                                      </p:cBhvr>
                                    </p:animEffect>
                                    <p:anim calcmode="lin" valueType="num">
                                      <p:cBhvr additive="repl">
                                        <p:cTn id="314" dur="1000" fill="hold"/>
                                        <p:tgtEl>
                                          <p:spTgt spid="89"/>
                                        </p:tgtEl>
                                        <p:attrNameLst>
                                          <p:attrName>ppt_x</p:attrName>
                                        </p:attrNameLst>
                                      </p:cBhvr>
                                      <p:tavLst>
                                        <p:tav tm="0">
                                          <p:val>
                                            <p:strVal val="#ppt_x"/>
                                          </p:val>
                                        </p:tav>
                                        <p:tav tm="100000">
                                          <p:val>
                                            <p:strVal val="#ppt_x"/>
                                          </p:val>
                                        </p:tav>
                                      </p:tavLst>
                                    </p:anim>
                                    <p:anim calcmode="lin" valueType="num">
                                      <p:cBhvr additive="repl">
                                        <p:cTn id="315" dur="1000" fill="hold"/>
                                        <p:tgtEl>
                                          <p:spTgt spid="8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PlaceHolder 1"/>
          <p:cNvSpPr>
            <a:spLocks noGrp="1"/>
          </p:cNvSpPr>
          <p:nvPr>
            <p:ph type="sldNum" idx="22"/>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D06AE3A5-6915-4050-AF70-018246D6BC3F}"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1" name="Rectangle 7"/>
          <p:cNvSpPr/>
          <p:nvPr/>
        </p:nvSpPr>
        <p:spPr>
          <a:xfrm>
            <a:off x="431640" y="203760"/>
            <a:ext cx="8254800" cy="71028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Role of Knowledge Management (KM): Case One.</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92" name="Content Placeholder 2"/>
          <p:cNvSpPr/>
          <p:nvPr/>
        </p:nvSpPr>
        <p:spPr>
          <a:xfrm>
            <a:off x="195120" y="914400"/>
            <a:ext cx="8763480" cy="5118840"/>
          </a:xfrm>
          <a:prstGeom prst="rect">
            <a:avLst/>
          </a:prstGeom>
          <a:noFill/>
          <a:ln w="12700">
            <a:noFill/>
          </a:ln>
        </p:spPr>
        <p:style>
          <a:lnRef idx="0"/>
          <a:fillRef idx="0"/>
          <a:effectRef idx="0"/>
          <a:fontRef idx="minor"/>
        </p:style>
        <p:txBody>
          <a:bodyPr lIns="45720" rIns="45720" tIns="45000" bIns="45000" anchor="t">
            <a:spAutoFit/>
          </a:bodyPr>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In one company,  the financial manager decided to reduce the budget by laying off some employees . One of them was the best maintenance engineer.</a:t>
            </a:r>
            <a:endParaRPr b="0" lang="en-GB" sz="21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  </a:t>
            </a:r>
            <a:r>
              <a:rPr b="1" lang="en-US" sz="2100" strike="noStrike" u="none">
                <a:solidFill>
                  <a:srgbClr val="000000"/>
                </a:solidFill>
                <a:uFillTx/>
                <a:latin typeface="Myriad Pro"/>
                <a:ea typeface="Myriad Pro"/>
              </a:rPr>
              <a:t>After some months, one machine stopped working  due to   damage of some parts </a:t>
            </a:r>
            <a:endParaRPr b="0" lang="en-GB" sz="21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 </a:t>
            </a:r>
            <a:r>
              <a:rPr b="1" lang="en-US" sz="2100" strike="noStrike" u="none">
                <a:solidFill>
                  <a:srgbClr val="000000"/>
                </a:solidFill>
                <a:uFillTx/>
                <a:latin typeface="Myriad Pro"/>
                <a:ea typeface="Myriad Pro"/>
              </a:rPr>
              <a:t>the company tried many times to fix it, but it could not. So it is forced to engage the engineer himself to repair that machine .</a:t>
            </a:r>
            <a:endParaRPr b="0" lang="en-GB" sz="21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 </a:t>
            </a:r>
            <a:r>
              <a:rPr b="1" lang="en-US" sz="2100" strike="noStrike" u="none">
                <a:solidFill>
                  <a:srgbClr val="000000"/>
                </a:solidFill>
                <a:uFillTx/>
                <a:latin typeface="Myriad Pro"/>
                <a:ea typeface="Myriad Pro"/>
              </a:rPr>
              <a:t>Actually, the engineer installed that part using his hammer  for the convenience of the new part and  put it  in the right position so he  returned the machine to work in minutes. </a:t>
            </a:r>
            <a:endParaRPr b="0" lang="en-GB" sz="21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After that he made a repair bill of £ 1000. However , the cost of the hammer by the engineer installed did not exceed one pound?</a:t>
            </a:r>
            <a:endParaRPr b="0" lang="en-GB" sz="21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100" strike="noStrike" u="none">
                <a:solidFill>
                  <a:srgbClr val="000000"/>
                </a:solidFill>
                <a:uFillTx/>
                <a:latin typeface="Myriad Pro"/>
                <a:ea typeface="Myriad Pro"/>
              </a:rPr>
              <a:t> </a:t>
            </a:r>
            <a:r>
              <a:rPr b="1" lang="en-US" sz="3600" strike="noStrike" u="none">
                <a:solidFill>
                  <a:srgbClr val="ff0000"/>
                </a:solidFill>
                <a:uFillTx/>
                <a:latin typeface="Myriad Pro"/>
                <a:ea typeface="Myriad Pro"/>
              </a:rPr>
              <a:t>Can you justify (£999)!...</a:t>
            </a:r>
            <a:endParaRPr b="0" lang="en-GB" sz="36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16" dur="indefinite" restart="never" nodeType="tmRoot">
          <p:childTnLst>
            <p:seq>
              <p:cTn id="317" dur="indefinite" nodeType="mainSeq">
                <p:childTnLst>
                  <p:par>
                    <p:cTn id="318" fill="hold">
                      <p:stCondLst>
                        <p:cond delay="indefinite"/>
                      </p:stCondLst>
                      <p:childTnLst>
                        <p:par>
                          <p:cTn id="319" fill="hold">
                            <p:stCondLst>
                              <p:cond delay="0"/>
                            </p:stCondLst>
                            <p:childTnLst>
                              <p:par>
                                <p:cTn id="320" nodeType="clickEffect" fill="hold" presetClass="entr" presetID="16" presetSubtype="21">
                                  <p:stCondLst>
                                    <p:cond delay="0"/>
                                  </p:stCondLst>
                                  <p:childTnLst>
                                    <p:set>
                                      <p:cBhvr>
                                        <p:cTn id="321" dur="1" fill="hold">
                                          <p:stCondLst>
                                            <p:cond delay="0"/>
                                          </p:stCondLst>
                                        </p:cTn>
                                        <p:tgtEl>
                                          <p:spTgt spid="91"/>
                                        </p:tgtEl>
                                        <p:attrNameLst>
                                          <p:attrName>style.visibility</p:attrName>
                                        </p:attrNameLst>
                                      </p:cBhvr>
                                      <p:to>
                                        <p:strVal val="visible"/>
                                      </p:to>
                                    </p:set>
                                    <p:animEffect filter="barn(inVertical)" transition="in">
                                      <p:cBhvr additive="repl">
                                        <p:cTn id="322" dur="500"/>
                                        <p:tgtEl>
                                          <p:spTgt spid="91"/>
                                        </p:tgtEl>
                                      </p:cBhvr>
                                    </p:animEffect>
                                  </p:childTnLst>
                                </p:cTn>
                              </p:par>
                            </p:childTnLst>
                          </p:cTn>
                        </p:par>
                      </p:childTnLst>
                    </p:cTn>
                  </p:par>
                  <p:par>
                    <p:cTn id="323" fill="hold">
                      <p:stCondLst>
                        <p:cond delay="indefinite"/>
                      </p:stCondLst>
                      <p:childTnLst>
                        <p:par>
                          <p:cTn id="324" fill="hold">
                            <p:stCondLst>
                              <p:cond delay="0"/>
                            </p:stCondLst>
                            <p:childTnLst>
                              <p:par>
                                <p:cTn id="325" nodeType="clickEffect" fill="hold" presetClass="entr" presetID="42">
                                  <p:stCondLst>
                                    <p:cond delay="0"/>
                                  </p:stCondLst>
                                  <p:childTnLst>
                                    <p:set>
                                      <p:cBhvr>
                                        <p:cTn id="326" dur="1" fill="hold">
                                          <p:stCondLst>
                                            <p:cond delay="0"/>
                                          </p:stCondLst>
                                        </p:cTn>
                                        <p:tgtEl>
                                          <p:spTgt spid="92"/>
                                        </p:tgtEl>
                                        <p:attrNameLst>
                                          <p:attrName>style.visibility</p:attrName>
                                        </p:attrNameLst>
                                      </p:cBhvr>
                                      <p:to>
                                        <p:strVal val="visible"/>
                                      </p:to>
                                    </p:set>
                                    <p:animEffect filter="fade" transition="in">
                                      <p:cBhvr additive="repl">
                                        <p:cTn id="327" dur="1000"/>
                                        <p:tgtEl>
                                          <p:spTgt spid="92"/>
                                        </p:tgtEl>
                                      </p:cBhvr>
                                    </p:animEffect>
                                    <p:anim calcmode="lin" valueType="num">
                                      <p:cBhvr additive="repl">
                                        <p:cTn id="328" dur="1000" fill="hold"/>
                                        <p:tgtEl>
                                          <p:spTgt spid="92"/>
                                        </p:tgtEl>
                                        <p:attrNameLst>
                                          <p:attrName>ppt_x</p:attrName>
                                        </p:attrNameLst>
                                      </p:cBhvr>
                                      <p:tavLst>
                                        <p:tav tm="0">
                                          <p:val>
                                            <p:strVal val="#ppt_x"/>
                                          </p:val>
                                        </p:tav>
                                        <p:tav tm="100000">
                                          <p:val>
                                            <p:strVal val="#ppt_x"/>
                                          </p:val>
                                        </p:tav>
                                      </p:tavLst>
                                    </p:anim>
                                    <p:anim calcmode="lin" valueType="num">
                                      <p:cBhvr additive="repl">
                                        <p:cTn id="329"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Num" idx="23"/>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3A6B2898-AA9E-4B5D-B15A-EE7675CE4BC0}"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4" name="Rectangle 7"/>
          <p:cNvSpPr/>
          <p:nvPr/>
        </p:nvSpPr>
        <p:spPr>
          <a:xfrm>
            <a:off x="431640" y="82080"/>
            <a:ext cx="8254800" cy="831960"/>
          </a:xfrm>
          <a:prstGeom prst="rect">
            <a:avLst/>
          </a:prstGeom>
          <a:noFill/>
          <a:ln w="12700">
            <a:noFill/>
          </a:ln>
        </p:spPr>
        <p:style>
          <a:lnRef idx="0"/>
          <a:fillRef idx="0"/>
          <a:effectRef idx="0"/>
          <a:fontRef idx="minor"/>
        </p:style>
        <p:txBody>
          <a:bodyPr lIns="34200" rIns="34200" tIns="34200" bIns="34200" anchor="ctr">
            <a:normAutofit fontScale="5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4800" strike="noStrike" u="none">
                <a:solidFill>
                  <a:schemeClr val="dk1"/>
                </a:solidFill>
                <a:uFillTx/>
                <a:latin typeface="Myriad Pro"/>
                <a:ea typeface="Myriad Pro"/>
              </a:rPr>
              <a:t>Role of Knowledge Management (KM): Case Two.</a:t>
            </a:r>
            <a:endParaRPr b="0" lang="en-GB" sz="4800" strike="noStrike" u="none">
              <a:solidFill>
                <a:srgbClr val="000000"/>
              </a:solidFill>
              <a:uFillTx/>
              <a:latin typeface="Arial"/>
            </a:endParaRPr>
          </a:p>
          <a:p>
            <a:pPr algn="ctr" defTabSz="914400">
              <a:lnSpc>
                <a:spcPct val="100000"/>
              </a:lnSpc>
              <a:tabLst>
                <a:tab algn="l" pos="0"/>
              </a:tabLst>
            </a:pPr>
            <a:endParaRPr b="0" lang="en-GB" sz="4600" strike="noStrike" u="none">
              <a:solidFill>
                <a:srgbClr val="000000"/>
              </a:solidFill>
              <a:uFillTx/>
              <a:latin typeface="Arial"/>
            </a:endParaRPr>
          </a:p>
        </p:txBody>
      </p:sp>
      <p:sp>
        <p:nvSpPr>
          <p:cNvPr id="95" name="Content Placeholder 2"/>
          <p:cNvSpPr/>
          <p:nvPr/>
        </p:nvSpPr>
        <p:spPr>
          <a:xfrm>
            <a:off x="113040" y="636840"/>
            <a:ext cx="8845560" cy="5420520"/>
          </a:xfrm>
          <a:prstGeom prst="rect">
            <a:avLst/>
          </a:prstGeom>
          <a:noFill/>
          <a:ln w="12700">
            <a:noFill/>
          </a:ln>
        </p:spPr>
        <p:style>
          <a:lnRef idx="0"/>
          <a:fillRef idx="0"/>
          <a:effectRef idx="0"/>
          <a:fontRef idx="minor"/>
        </p:style>
        <p:txBody>
          <a:bodyPr lIns="45720" rIns="45720" tIns="45000" bIns="45000" anchor="t">
            <a:spAutoFit/>
          </a:bodyPr>
          <a:p>
            <a:pPr marL="343080" indent="-343080" defTabSz="914400">
              <a:lnSpc>
                <a:spcPct val="100000"/>
              </a:lnSpc>
              <a:buClr>
                <a:srgbClr val="000000"/>
              </a:buClr>
              <a:buFont typeface="Wingdings" charset="2"/>
              <a:buChar char=""/>
            </a:pPr>
            <a:r>
              <a:rPr b="1" lang="en-US" sz="2300" strike="noStrike" u="none">
                <a:solidFill>
                  <a:srgbClr val="000000"/>
                </a:solidFill>
                <a:uFillTx/>
                <a:latin typeface="Myriad Pro"/>
                <a:ea typeface="Myriad Pro"/>
              </a:rPr>
              <a:t>One financial firm faced a complex problem due to the mistakes of mathematical accumulated since the exit of financial  manager of retirement.</a:t>
            </a:r>
            <a:endParaRPr b="0" lang="en-GB" sz="23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300" strike="noStrike" u="none">
                <a:solidFill>
                  <a:srgbClr val="000000"/>
                </a:solidFill>
                <a:uFillTx/>
                <a:latin typeface="Myriad Pro"/>
                <a:ea typeface="Myriad Pro"/>
              </a:rPr>
              <a:t> </a:t>
            </a:r>
            <a:r>
              <a:rPr b="1" lang="en-US" sz="2300" strike="noStrike" u="none">
                <a:solidFill>
                  <a:srgbClr val="000000"/>
                </a:solidFill>
                <a:uFillTx/>
                <a:latin typeface="Myriad Pro"/>
                <a:ea typeface="Myriad Pro"/>
              </a:rPr>
              <a:t>After that; many problems had been happened related to  taxes and funded with many  companies and  banks. </a:t>
            </a:r>
            <a:endParaRPr b="0" lang="en-GB" sz="23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300" strike="noStrike" u="none">
                <a:solidFill>
                  <a:srgbClr val="000000"/>
                </a:solidFill>
                <a:uFillTx/>
                <a:latin typeface="Myriad Pro"/>
                <a:ea typeface="Myriad Pro"/>
              </a:rPr>
              <a:t> </a:t>
            </a:r>
            <a:r>
              <a:rPr b="1" lang="en-US" sz="2300" strike="noStrike" u="none">
                <a:solidFill>
                  <a:srgbClr val="000000"/>
                </a:solidFill>
                <a:uFillTx/>
                <a:latin typeface="Myriad Pro"/>
                <a:ea typeface="Myriad Pro"/>
              </a:rPr>
              <a:t>For solving these problems, several committees had been formed without any results,  So the company decided to outsource the financial manager himself  </a:t>
            </a:r>
            <a:br>
              <a:rPr sz="2300"/>
            </a:br>
            <a:r>
              <a:rPr b="1" lang="en-US" sz="2300" strike="noStrike" u="none">
                <a:solidFill>
                  <a:srgbClr val="000000"/>
                </a:solidFill>
                <a:uFillTx/>
                <a:latin typeface="Myriad Pro"/>
                <a:ea typeface="Myriad Pro"/>
              </a:rPr>
              <a:t>who had been able to solve the problem within three days </a:t>
            </a:r>
            <a:endParaRPr b="0" lang="en-GB" sz="2300" strike="noStrike" u="none">
              <a:solidFill>
                <a:srgbClr val="000000"/>
              </a:solidFill>
              <a:uFillTx/>
              <a:latin typeface="Arial"/>
            </a:endParaRPr>
          </a:p>
          <a:p>
            <a:pPr marL="343080" indent="-343080" defTabSz="914400">
              <a:lnSpc>
                <a:spcPct val="100000"/>
              </a:lnSpc>
              <a:buClr>
                <a:srgbClr val="000000"/>
              </a:buClr>
              <a:buFont typeface="Wingdings" charset="2"/>
              <a:buChar char=""/>
            </a:pPr>
            <a:r>
              <a:rPr b="1" lang="en-US" sz="2300" strike="noStrike" u="none">
                <a:solidFill>
                  <a:srgbClr val="000000"/>
                </a:solidFill>
                <a:uFillTx/>
                <a:latin typeface="Myriad Pro"/>
                <a:ea typeface="Myriad Pro"/>
              </a:rPr>
              <a:t>After that, he had submitted an invoice for resolving these problems account in the amount of £5,000, and when  he asked about the actual amount used to accomplish the work during Three days it  was £500 only </a:t>
            </a:r>
            <a:endParaRPr b="0" lang="en-GB" sz="2300" strike="noStrike" u="none">
              <a:solidFill>
                <a:srgbClr val="000000"/>
              </a:solidFill>
              <a:uFillTx/>
              <a:latin typeface="Arial"/>
            </a:endParaRPr>
          </a:p>
          <a:p>
            <a:pPr marL="343080" indent="-343080" defTabSz="914400">
              <a:lnSpc>
                <a:spcPct val="100000"/>
              </a:lnSpc>
              <a:buClr>
                <a:srgbClr val="ff0000"/>
              </a:buClr>
              <a:buFont typeface="Wingdings" charset="2"/>
              <a:buChar char=""/>
            </a:pPr>
            <a:r>
              <a:rPr b="1" lang="en-US" sz="2800" strike="noStrike" u="none">
                <a:solidFill>
                  <a:srgbClr val="ff0000"/>
                </a:solidFill>
                <a:uFillTx/>
                <a:latin typeface="Myriad Pro"/>
                <a:ea typeface="Myriad Pro"/>
              </a:rPr>
              <a:t>Do you have any  justification for  (£4,500)!</a:t>
            </a: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30" dur="indefinite" restart="never" nodeType="tmRoot">
          <p:childTnLst>
            <p:seq>
              <p:cTn id="331" dur="indefinite" nodeType="mainSeq">
                <p:childTnLst>
                  <p:par>
                    <p:cTn id="332" fill="hold">
                      <p:stCondLst>
                        <p:cond delay="indefinite"/>
                      </p:stCondLst>
                      <p:childTnLst>
                        <p:par>
                          <p:cTn id="333" fill="hold">
                            <p:stCondLst>
                              <p:cond delay="0"/>
                            </p:stCondLst>
                            <p:childTnLst>
                              <p:par>
                                <p:cTn id="334" nodeType="clickEffect" fill="hold" presetClass="entr" presetID="16" presetSubtype="21">
                                  <p:stCondLst>
                                    <p:cond delay="0"/>
                                  </p:stCondLst>
                                  <p:childTnLst>
                                    <p:set>
                                      <p:cBhvr>
                                        <p:cTn id="335" dur="1" fill="hold">
                                          <p:stCondLst>
                                            <p:cond delay="0"/>
                                          </p:stCondLst>
                                        </p:cTn>
                                        <p:tgtEl>
                                          <p:spTgt spid="94"/>
                                        </p:tgtEl>
                                        <p:attrNameLst>
                                          <p:attrName>style.visibility</p:attrName>
                                        </p:attrNameLst>
                                      </p:cBhvr>
                                      <p:to>
                                        <p:strVal val="visible"/>
                                      </p:to>
                                    </p:set>
                                    <p:animEffect filter="barn(inVertical)" transition="in">
                                      <p:cBhvr additive="repl">
                                        <p:cTn id="336" dur="500"/>
                                        <p:tgtEl>
                                          <p:spTgt spid="94"/>
                                        </p:tgtEl>
                                      </p:cBhvr>
                                    </p:animEffect>
                                  </p:childTnLst>
                                </p:cTn>
                              </p:par>
                            </p:childTnLst>
                          </p:cTn>
                        </p:par>
                      </p:childTnLst>
                    </p:cTn>
                  </p:par>
                  <p:par>
                    <p:cTn id="337" fill="hold">
                      <p:stCondLst>
                        <p:cond delay="indefinite"/>
                      </p:stCondLst>
                      <p:childTnLst>
                        <p:par>
                          <p:cTn id="338" fill="hold">
                            <p:stCondLst>
                              <p:cond delay="0"/>
                            </p:stCondLst>
                            <p:childTnLst>
                              <p:par>
                                <p:cTn id="339" nodeType="clickEffect" fill="hold" presetClass="entr" presetID="42">
                                  <p:stCondLst>
                                    <p:cond delay="0"/>
                                  </p:stCondLst>
                                  <p:childTnLst>
                                    <p:set>
                                      <p:cBhvr>
                                        <p:cTn id="340" dur="1" fill="hold">
                                          <p:stCondLst>
                                            <p:cond delay="0"/>
                                          </p:stCondLst>
                                        </p:cTn>
                                        <p:tgtEl>
                                          <p:spTgt spid="95"/>
                                        </p:tgtEl>
                                        <p:attrNameLst>
                                          <p:attrName>style.visibility</p:attrName>
                                        </p:attrNameLst>
                                      </p:cBhvr>
                                      <p:to>
                                        <p:strVal val="visible"/>
                                      </p:to>
                                    </p:set>
                                    <p:animEffect filter="fade" transition="in">
                                      <p:cBhvr additive="repl">
                                        <p:cTn id="341" dur="1000"/>
                                        <p:tgtEl>
                                          <p:spTgt spid="95"/>
                                        </p:tgtEl>
                                      </p:cBhvr>
                                    </p:animEffect>
                                    <p:anim calcmode="lin" valueType="num">
                                      <p:cBhvr additive="repl">
                                        <p:cTn id="342" dur="1000" fill="hold"/>
                                        <p:tgtEl>
                                          <p:spTgt spid="95"/>
                                        </p:tgtEl>
                                        <p:attrNameLst>
                                          <p:attrName>ppt_x</p:attrName>
                                        </p:attrNameLst>
                                      </p:cBhvr>
                                      <p:tavLst>
                                        <p:tav tm="0">
                                          <p:val>
                                            <p:strVal val="#ppt_x"/>
                                          </p:val>
                                        </p:tav>
                                        <p:tav tm="100000">
                                          <p:val>
                                            <p:strVal val="#ppt_x"/>
                                          </p:val>
                                        </p:tav>
                                      </p:tavLst>
                                    </p:anim>
                                    <p:anim calcmode="lin" valueType="num">
                                      <p:cBhvr additive="repl">
                                        <p:cTn id="343" dur="1000" fill="hold"/>
                                        <p:tgtEl>
                                          <p:spTgt spid="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sldNum" idx="24"/>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0D1811CA-5DEE-4559-A2D3-ECE5321F8DBA}"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97" name="Rectangle 7"/>
          <p:cNvSpPr/>
          <p:nvPr/>
        </p:nvSpPr>
        <p:spPr>
          <a:xfrm>
            <a:off x="-123120" y="82080"/>
            <a:ext cx="8809560" cy="1016640"/>
          </a:xfrm>
          <a:prstGeom prst="rect">
            <a:avLst/>
          </a:prstGeom>
          <a:noFill/>
          <a:ln w="12700">
            <a:noFill/>
          </a:ln>
        </p:spPr>
        <p:style>
          <a:lnRef idx="0"/>
          <a:fillRef idx="0"/>
          <a:effectRef idx="0"/>
          <a:fontRef idx="minor"/>
        </p:style>
        <p:txBody>
          <a:bodyPr lIns="34200" rIns="34200" tIns="34200" bIns="34200" anchor="ctr">
            <a:normAutofit fontScale="92500"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US" sz="3600" strike="noStrike" u="none">
                <a:solidFill>
                  <a:srgbClr val="0070c0"/>
                </a:solidFill>
                <a:uFillTx/>
                <a:latin typeface="Myriad Pro"/>
                <a:ea typeface="Myriad Pro"/>
              </a:rPr>
              <a:t>Theoretical Roots of Knowledge Management (KM).</a:t>
            </a:r>
            <a:endParaRPr b="0" lang="en-GB" sz="3600" strike="noStrike" u="none">
              <a:solidFill>
                <a:srgbClr val="000000"/>
              </a:solidFill>
              <a:uFillTx/>
              <a:latin typeface="Arial"/>
            </a:endParaRPr>
          </a:p>
        </p:txBody>
      </p:sp>
      <p:sp>
        <p:nvSpPr>
          <p:cNvPr id="98" name="Content Placeholder 2"/>
          <p:cNvSpPr/>
          <p:nvPr/>
        </p:nvSpPr>
        <p:spPr>
          <a:xfrm>
            <a:off x="328680" y="996480"/>
            <a:ext cx="8629920" cy="910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defTabSz="914400">
              <a:lnSpc>
                <a:spcPct val="90000"/>
              </a:lnSpc>
              <a:tabLst>
                <a:tab algn="l" pos="0"/>
              </a:tabLst>
            </a:pPr>
            <a:endParaRPr b="0" lang="en-GB" sz="2800" strike="noStrike" u="none">
              <a:solidFill>
                <a:srgbClr val="000000"/>
              </a:solidFill>
              <a:uFillTx/>
              <a:latin typeface="Arial"/>
            </a:endParaRPr>
          </a:p>
        </p:txBody>
      </p:sp>
      <p:sp>
        <p:nvSpPr>
          <p:cNvPr id="99" name="TextBox 3"/>
          <p:cNvSpPr/>
          <p:nvPr/>
        </p:nvSpPr>
        <p:spPr>
          <a:xfrm>
            <a:off x="328680" y="1315080"/>
            <a:ext cx="8195760" cy="4692240"/>
          </a:xfrm>
          <a:prstGeom prst="rect">
            <a:avLst/>
          </a:prstGeom>
          <a:noFill/>
          <a:ln w="12700">
            <a:noFill/>
          </a:ln>
        </p:spPr>
        <p:style>
          <a:lnRef idx="0"/>
          <a:fillRef idx="0"/>
          <a:effectRef idx="0"/>
          <a:fontRef idx="minor"/>
        </p:style>
        <p:txBody>
          <a:bodyPr lIns="90000" rIns="9000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Two fundamental shifts are essential for emerged KM: </a:t>
            </a:r>
            <a:r>
              <a:rPr b="0" lang="en-GB" sz="1800" strike="noStrike" u="none">
                <a:solidFill>
                  <a:srgbClr val="000000"/>
                </a:solidFill>
                <a:uFillTx/>
                <a:latin typeface="Myriad Pro"/>
                <a:ea typeface="Myriad Pro"/>
              </a:rPr>
              <a:t> </a:t>
            </a:r>
            <a:endParaRPr b="0" lang="en-GB" sz="1800" strike="noStrike" u="none">
              <a:solidFill>
                <a:srgbClr val="000000"/>
              </a:solidFill>
              <a:uFillTx/>
              <a:latin typeface="Arial"/>
            </a:endParaRPr>
          </a:p>
          <a:p>
            <a:pPr defTabSz="914400">
              <a:lnSpc>
                <a:spcPct val="100000"/>
              </a:lnSpc>
              <a:tabLst>
                <a:tab algn="l" pos="0"/>
              </a:tabLst>
            </a:pPr>
            <a:r>
              <a:rPr b="1" lang="en-GB" sz="2000" strike="noStrike" u="none">
                <a:solidFill>
                  <a:srgbClr val="000000"/>
                </a:solidFill>
                <a:uFillTx/>
                <a:latin typeface="Myriad Pro"/>
                <a:ea typeface="Myriad Pro"/>
              </a:rPr>
              <a:t>1. Downsizing:</a:t>
            </a:r>
            <a:r>
              <a:rPr b="0" lang="en-GB" sz="1800" strike="noStrike" u="none">
                <a:solidFill>
                  <a:srgbClr val="000000"/>
                </a:solidFill>
                <a:uFillTx/>
                <a:latin typeface="Myriad Pro"/>
                <a:ea typeface="Myriad Pro"/>
              </a:rPr>
              <a:t> </a:t>
            </a:r>
            <a:endParaRPr b="0" lang="en-GB" sz="1800" strike="noStrike" u="none">
              <a:solidFill>
                <a:srgbClr val="000000"/>
              </a:solidFill>
              <a:uFillTx/>
              <a:latin typeface="Arial"/>
            </a:endParaRPr>
          </a:p>
          <a:p>
            <a:pPr marL="285840" indent="-285840" defTabSz="914400">
              <a:lnSpc>
                <a:spcPct val="100000"/>
              </a:lnSpc>
              <a:buClr>
                <a:srgbClr val="000000"/>
              </a:buClr>
              <a:buFont typeface="Wingdings" charset="2"/>
              <a:buChar char=""/>
              <a:tabLst>
                <a:tab algn="l" pos="0"/>
              </a:tabLst>
            </a:pPr>
            <a:r>
              <a:rPr b="0" lang="en-GB" sz="1800" strike="noStrike" u="none">
                <a:solidFill>
                  <a:srgbClr val="000000"/>
                </a:solidFill>
                <a:uFillTx/>
                <a:latin typeface="Myriad Pro"/>
                <a:ea typeface="Myriad Pro"/>
              </a:rPr>
              <a:t>During the 1980, downsizing was the popular strategy to reduce overhead costs and increase profits; however, the downside to being “lean and mean “soon became evident .</a:t>
            </a:r>
            <a:endParaRPr b="0" lang="en-GB" sz="1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marL="285840" indent="-285840" defTabSz="914400">
              <a:lnSpc>
                <a:spcPct val="100000"/>
              </a:lnSpc>
              <a:buClr>
                <a:srgbClr val="000000"/>
              </a:buClr>
              <a:buFont typeface="Wingdings" charset="2"/>
              <a:buChar char=""/>
              <a:tabLst>
                <a:tab algn="l" pos="0"/>
              </a:tabLst>
            </a:pPr>
            <a:r>
              <a:rPr b="0" lang="en-GB" sz="1800" strike="noStrike" u="none">
                <a:solidFill>
                  <a:srgbClr val="000000"/>
                </a:solidFill>
                <a:uFillTx/>
                <a:latin typeface="Myriad Pro"/>
                <a:ea typeface="Myriad Pro"/>
              </a:rPr>
              <a:t>Over time a successful downsizing   strategy   led to  important knowledge has been lost , as  employees left and took  the knowledge that they had accumulated over the years with them , this led management to undertake a KM as a tool to retain and keep on employees’ knowledge and experts for a long time. </a:t>
            </a:r>
            <a:endParaRPr b="0" lang="en-GB" sz="1800" strike="noStrike" u="none">
              <a:solidFill>
                <a:srgbClr val="000000"/>
              </a:solidFill>
              <a:uFillTx/>
              <a:latin typeface="Arial"/>
            </a:endParaRPr>
          </a:p>
          <a:p>
            <a:pPr defTabSz="914400">
              <a:lnSpc>
                <a:spcPct val="100000"/>
              </a:lnSpc>
              <a:tabLst>
                <a:tab algn="l" pos="0"/>
              </a:tabLst>
            </a:pPr>
            <a:endParaRPr b="0" lang="en-GB" sz="1800" strike="noStrike" u="none">
              <a:solidFill>
                <a:srgbClr val="000000"/>
              </a:solidFill>
              <a:uFillTx/>
              <a:latin typeface="Arial"/>
            </a:endParaRPr>
          </a:p>
          <a:p>
            <a:pPr marL="285840" indent="-285840" defTabSz="914400">
              <a:lnSpc>
                <a:spcPct val="100000"/>
              </a:lnSpc>
              <a:buClr>
                <a:srgbClr val="000000"/>
              </a:buClr>
              <a:buFont typeface="Wingdings" charset="2"/>
              <a:buChar char=""/>
              <a:tabLst>
                <a:tab algn="l" pos="0"/>
              </a:tabLst>
            </a:pPr>
            <a:r>
              <a:rPr b="0" lang="en-GB" sz="1800" strike="noStrike" u="none">
                <a:solidFill>
                  <a:srgbClr val="000000"/>
                </a:solidFill>
                <a:uFillTx/>
                <a:latin typeface="Myriad Pro"/>
                <a:ea typeface="Myriad Pro"/>
              </a:rPr>
              <a:t>By the way organizations have been more interested in using the more advanced IT to capture employees’ knowledge and disseminate it within and between  organizational units to be more satisfied.</a:t>
            </a:r>
            <a:endParaRPr b="0" lang="en-GB" sz="1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44" dur="indefinite" restart="never" nodeType="tmRoot">
          <p:childTnLst>
            <p:seq>
              <p:cTn id="345" dur="indefinite" nodeType="mainSeq">
                <p:childTnLst>
                  <p:par>
                    <p:cTn id="346" fill="hold">
                      <p:stCondLst>
                        <p:cond delay="indefinite"/>
                      </p:stCondLst>
                      <p:childTnLst>
                        <p:par>
                          <p:cTn id="347" fill="hold">
                            <p:stCondLst>
                              <p:cond delay="0"/>
                            </p:stCondLst>
                            <p:childTnLst>
                              <p:par>
                                <p:cTn id="348" nodeType="clickEffect" fill="hold" presetClass="entr" presetID="16" presetSubtype="21">
                                  <p:stCondLst>
                                    <p:cond delay="0"/>
                                  </p:stCondLst>
                                  <p:childTnLst>
                                    <p:set>
                                      <p:cBhvr>
                                        <p:cTn id="349" dur="1" fill="hold">
                                          <p:stCondLst>
                                            <p:cond delay="0"/>
                                          </p:stCondLst>
                                        </p:cTn>
                                        <p:tgtEl>
                                          <p:spTgt spid="97"/>
                                        </p:tgtEl>
                                        <p:attrNameLst>
                                          <p:attrName>style.visibility</p:attrName>
                                        </p:attrNameLst>
                                      </p:cBhvr>
                                      <p:to>
                                        <p:strVal val="visible"/>
                                      </p:to>
                                    </p:set>
                                    <p:animEffect filter="barn(inVertical)" transition="in">
                                      <p:cBhvr additive="repl">
                                        <p:cTn id="350" dur="500"/>
                                        <p:tgtEl>
                                          <p:spTgt spid="97"/>
                                        </p:tgtEl>
                                      </p:cBhvr>
                                    </p:animEffect>
                                  </p:childTnLst>
                                </p:cTn>
                              </p:par>
                            </p:childTnLst>
                          </p:cTn>
                        </p:par>
                      </p:childTnLst>
                    </p:cTn>
                  </p:par>
                  <p:par>
                    <p:cTn id="351" fill="hold">
                      <p:stCondLst>
                        <p:cond delay="indefinite"/>
                      </p:stCondLst>
                      <p:childTnLst>
                        <p:par>
                          <p:cTn id="352" fill="hold">
                            <p:stCondLst>
                              <p:cond delay="0"/>
                            </p:stCondLst>
                            <p:childTnLst>
                              <p:par>
                                <p:cTn id="353" nodeType="clickEffect" fill="hold" presetClass="entr" presetID="42">
                                  <p:stCondLst>
                                    <p:cond delay="0"/>
                                  </p:stCondLst>
                                  <p:childTnLst>
                                    <p:set>
                                      <p:cBhvr>
                                        <p:cTn id="354" dur="1" fill="hold">
                                          <p:stCondLst>
                                            <p:cond delay="0"/>
                                          </p:stCondLst>
                                        </p:cTn>
                                        <p:tgtEl>
                                          <p:spTgt spid="98"/>
                                        </p:tgtEl>
                                        <p:attrNameLst>
                                          <p:attrName>style.visibility</p:attrName>
                                        </p:attrNameLst>
                                      </p:cBhvr>
                                      <p:to>
                                        <p:strVal val="visible"/>
                                      </p:to>
                                    </p:set>
                                    <p:animEffect filter="fade" transition="in">
                                      <p:cBhvr additive="repl">
                                        <p:cTn id="355" dur="1000"/>
                                        <p:tgtEl>
                                          <p:spTgt spid="98"/>
                                        </p:tgtEl>
                                      </p:cBhvr>
                                    </p:animEffect>
                                    <p:anim calcmode="lin" valueType="num">
                                      <p:cBhvr additive="repl">
                                        <p:cTn id="356" dur="1000" fill="hold"/>
                                        <p:tgtEl>
                                          <p:spTgt spid="98"/>
                                        </p:tgtEl>
                                        <p:attrNameLst>
                                          <p:attrName>ppt_x</p:attrName>
                                        </p:attrNameLst>
                                      </p:cBhvr>
                                      <p:tavLst>
                                        <p:tav tm="0">
                                          <p:val>
                                            <p:strVal val="#ppt_x"/>
                                          </p:val>
                                        </p:tav>
                                        <p:tav tm="100000">
                                          <p:val>
                                            <p:strVal val="#ppt_x"/>
                                          </p:val>
                                        </p:tav>
                                      </p:tavLst>
                                    </p:anim>
                                    <p:anim calcmode="lin" valueType="num">
                                      <p:cBhvr additive="repl">
                                        <p:cTn id="357" dur="1000" fill="hold"/>
                                        <p:tgtEl>
                                          <p:spTgt spid="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PlaceHolder 1"/>
          <p:cNvSpPr>
            <a:spLocks noGrp="1"/>
          </p:cNvSpPr>
          <p:nvPr>
            <p:ph type="sldNum" idx="25"/>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2B55E14E-F093-47EC-99F3-BD4975A6E5D1}"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01" name="Rectangle 7"/>
          <p:cNvSpPr/>
          <p:nvPr/>
        </p:nvSpPr>
        <p:spPr>
          <a:xfrm>
            <a:off x="-123120" y="82080"/>
            <a:ext cx="8809560" cy="1016640"/>
          </a:xfrm>
          <a:prstGeom prst="rect">
            <a:avLst/>
          </a:prstGeom>
          <a:noFill/>
          <a:ln w="12700">
            <a:noFill/>
          </a:ln>
        </p:spPr>
        <p:style>
          <a:lnRef idx="0"/>
          <a:fillRef idx="0"/>
          <a:effectRef idx="0"/>
          <a:fontRef idx="minor"/>
        </p:style>
        <p:txBody>
          <a:bodyPr lIns="34200" rIns="34200" tIns="34200" bIns="34200" anchor="ctr">
            <a:normAutofit fontScale="92500" lnSpcReduction="9999"/>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US" sz="3600" strike="noStrike" u="none">
                <a:solidFill>
                  <a:srgbClr val="0070c0"/>
                </a:solidFill>
                <a:uFillTx/>
                <a:latin typeface="Myriad Pro"/>
                <a:ea typeface="Myriad Pro"/>
              </a:rPr>
              <a:t>Theoretical Roots of Knowledge Management (KM).</a:t>
            </a:r>
            <a:endParaRPr b="0" lang="en-GB" sz="3600" strike="noStrike" u="none">
              <a:solidFill>
                <a:srgbClr val="000000"/>
              </a:solidFill>
              <a:uFillTx/>
              <a:latin typeface="Arial"/>
            </a:endParaRPr>
          </a:p>
        </p:txBody>
      </p:sp>
      <p:sp>
        <p:nvSpPr>
          <p:cNvPr id="102" name="Content Placeholder 2"/>
          <p:cNvSpPr/>
          <p:nvPr/>
        </p:nvSpPr>
        <p:spPr>
          <a:xfrm>
            <a:off x="328680" y="996480"/>
            <a:ext cx="8629920" cy="910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defTabSz="914400">
              <a:lnSpc>
                <a:spcPct val="90000"/>
              </a:lnSpc>
              <a:tabLst>
                <a:tab algn="l" pos="0"/>
              </a:tabLst>
            </a:pPr>
            <a:endParaRPr b="0" lang="en-GB" sz="2800" strike="noStrike" u="none">
              <a:solidFill>
                <a:srgbClr val="000000"/>
              </a:solidFill>
              <a:uFillTx/>
              <a:latin typeface="Arial"/>
            </a:endParaRPr>
          </a:p>
        </p:txBody>
      </p:sp>
      <p:sp>
        <p:nvSpPr>
          <p:cNvPr id="103" name="TextBox 3"/>
          <p:cNvSpPr/>
          <p:nvPr/>
        </p:nvSpPr>
        <p:spPr>
          <a:xfrm>
            <a:off x="0" y="1099440"/>
            <a:ext cx="8958600" cy="4724280"/>
          </a:xfrm>
          <a:prstGeom prst="rect">
            <a:avLst/>
          </a:prstGeom>
          <a:noFill/>
          <a:ln w="12700">
            <a:noFill/>
          </a:ln>
        </p:spPr>
        <p:style>
          <a:lnRef idx="0"/>
          <a:fillRef idx="0"/>
          <a:effectRef idx="0"/>
          <a:fontRef idx="minor"/>
        </p:style>
        <p:txBody>
          <a:bodyPr lIns="90000" rIns="90000" tIns="45000" bIns="45000" anchor="t">
            <a:spAutoFit/>
          </a:bodyPr>
          <a:p>
            <a:pPr defTabSz="914400">
              <a:lnSpc>
                <a:spcPct val="100000"/>
              </a:lnSpc>
              <a:tabLst>
                <a:tab algn="l" pos="0"/>
              </a:tabLst>
            </a:pPr>
            <a:r>
              <a:rPr b="1" lang="en-GB" sz="2400" strike="noStrike" u="none">
                <a:solidFill>
                  <a:srgbClr val="000000"/>
                </a:solidFill>
                <a:uFillTx/>
                <a:latin typeface="Myriad Pro"/>
                <a:ea typeface="Myriad Pro"/>
              </a:rPr>
              <a:t>Two fundamental shifts are essential for emerged KM: </a:t>
            </a:r>
            <a:r>
              <a:rPr b="0" lang="en-GB" sz="1800" strike="noStrike" u="none">
                <a:solidFill>
                  <a:srgbClr val="000000"/>
                </a:solidFill>
                <a:uFillTx/>
                <a:latin typeface="Myriad Pro"/>
                <a:ea typeface="Myriad Pro"/>
              </a:rPr>
              <a:t> </a:t>
            </a:r>
            <a:endParaRPr b="0" lang="en-GB" sz="1800" strike="noStrike" u="none">
              <a:solidFill>
                <a:srgbClr val="000000"/>
              </a:solidFill>
              <a:uFillTx/>
              <a:latin typeface="Arial"/>
            </a:endParaRPr>
          </a:p>
          <a:p>
            <a:pPr defTabSz="914400">
              <a:lnSpc>
                <a:spcPct val="100000"/>
              </a:lnSpc>
              <a:tabLst>
                <a:tab algn="l" pos="0"/>
              </a:tabLst>
            </a:pPr>
            <a:r>
              <a:rPr b="1" lang="en-GB" sz="2000" strike="noStrike" u="none">
                <a:solidFill>
                  <a:srgbClr val="000000"/>
                </a:solidFill>
                <a:uFillTx/>
                <a:latin typeface="Myriad Pro"/>
                <a:ea typeface="Myriad Pro"/>
              </a:rPr>
              <a:t>2.  Technological Development:</a:t>
            </a:r>
            <a:r>
              <a:rPr b="0" lang="en-GB" sz="1800" strike="noStrike" u="none">
                <a:solidFill>
                  <a:srgbClr val="000000"/>
                </a:solidFill>
                <a:uFillTx/>
                <a:latin typeface="Myriad Pro"/>
                <a:ea typeface="Myriad Pro"/>
              </a:rPr>
              <a:t> </a:t>
            </a:r>
            <a:endParaRPr b="0" lang="en-GB" sz="1800" strike="noStrike" u="none">
              <a:solidFill>
                <a:srgbClr val="000000"/>
              </a:solidFill>
              <a:uFillTx/>
              <a:latin typeface="Arial"/>
            </a:endParaRPr>
          </a:p>
          <a:p>
            <a:pPr marL="365760" indent="-255960" algn="just" defTabSz="914400">
              <a:lnSpc>
                <a:spcPct val="100000"/>
              </a:lnSpc>
              <a:buClr>
                <a:srgbClr val="000000"/>
              </a:buClr>
              <a:buFont typeface="Wingdings 3" charset="2"/>
              <a:buChar char=""/>
              <a:tabLst>
                <a:tab algn="l" pos="0"/>
              </a:tabLst>
            </a:pPr>
            <a:r>
              <a:rPr b="0" lang="en-GB" sz="2000" strike="noStrike" u="none">
                <a:solidFill>
                  <a:srgbClr val="000000"/>
                </a:solidFill>
                <a:uFillTx/>
                <a:latin typeface="Myriad Pro"/>
                <a:ea typeface="Myriad Pro"/>
              </a:rPr>
              <a:t>The technology development has highlighted the interest in KM through two main sources; the explosive growth of information resources such as (the internet) and the accelerating pace of technological change. </a:t>
            </a:r>
            <a:endParaRPr b="0" lang="en-GB" sz="2000" strike="noStrike" u="none">
              <a:solidFill>
                <a:srgbClr val="000000"/>
              </a:solidFill>
              <a:uFillTx/>
              <a:latin typeface="Arial"/>
            </a:endParaRPr>
          </a:p>
          <a:p>
            <a:pPr algn="just" defTabSz="914400">
              <a:lnSpc>
                <a:spcPct val="100000"/>
              </a:lnSpc>
              <a:tabLst>
                <a:tab algn="l" pos="0"/>
              </a:tabLst>
            </a:pPr>
            <a:endParaRPr b="0" lang="en-GB" sz="2000" strike="noStrike" u="none">
              <a:solidFill>
                <a:srgbClr val="000000"/>
              </a:solidFill>
              <a:uFillTx/>
              <a:latin typeface="Arial"/>
            </a:endParaRPr>
          </a:p>
          <a:p>
            <a:pPr marL="365760" indent="-255960" algn="just" defTabSz="914400">
              <a:lnSpc>
                <a:spcPct val="100000"/>
              </a:lnSpc>
              <a:buClr>
                <a:srgbClr val="000000"/>
              </a:buClr>
              <a:buFont typeface="Wingdings 3" charset="2"/>
              <a:buChar char=""/>
              <a:tabLst>
                <a:tab algn="l" pos="0"/>
              </a:tabLst>
            </a:pPr>
            <a:r>
              <a:rPr b="0" lang="en-GB" sz="2000" strike="noStrike" u="none">
                <a:solidFill>
                  <a:srgbClr val="000000"/>
                </a:solidFill>
                <a:uFillTx/>
                <a:latin typeface="Myriad Pro"/>
                <a:ea typeface="Myriad Pro"/>
              </a:rPr>
              <a:t>The recent IT development has affected both the lives of people and organizations. Thus, KM is an attempt to cope with the explosion of information and to capitalise on increased knowledge in the workplace. </a:t>
            </a:r>
            <a:endParaRPr b="0" lang="en-GB" sz="2000" strike="noStrike" u="none">
              <a:solidFill>
                <a:srgbClr val="000000"/>
              </a:solidFill>
              <a:uFillTx/>
              <a:latin typeface="Arial"/>
            </a:endParaRPr>
          </a:p>
          <a:p>
            <a:pPr algn="just" defTabSz="914400">
              <a:lnSpc>
                <a:spcPct val="100000"/>
              </a:lnSpc>
              <a:tabLst>
                <a:tab algn="l" pos="0"/>
              </a:tabLst>
            </a:pPr>
            <a:endParaRPr b="0" lang="en-GB" sz="2000" strike="noStrike" u="none">
              <a:solidFill>
                <a:srgbClr val="000000"/>
              </a:solidFill>
              <a:uFillTx/>
              <a:latin typeface="Arial"/>
            </a:endParaRPr>
          </a:p>
          <a:p>
            <a:pPr marL="365760" indent="-255960" algn="just" defTabSz="914400">
              <a:lnSpc>
                <a:spcPct val="100000"/>
              </a:lnSpc>
              <a:buClr>
                <a:srgbClr val="000000"/>
              </a:buClr>
              <a:buFont typeface="Wingdings 3" charset="2"/>
              <a:buChar char=""/>
              <a:tabLst>
                <a:tab algn="l" pos="0"/>
              </a:tabLst>
            </a:pPr>
            <a:r>
              <a:rPr b="0" lang="en-GB" sz="2000" strike="noStrike" u="none">
                <a:solidFill>
                  <a:srgbClr val="000000"/>
                </a:solidFill>
                <a:uFillTx/>
                <a:latin typeface="Myriad Pro"/>
                <a:ea typeface="Myriad Pro"/>
              </a:rPr>
              <a:t>On the other hand, the emerging technological development enables global sharing of information across different countries, and can serve a tool within an organization to use knowledge more effectively. </a:t>
            </a:r>
            <a:endParaRPr b="0" lang="en-GB" sz="20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58" dur="indefinite" restart="never" nodeType="tmRoot">
          <p:childTnLst>
            <p:seq>
              <p:cTn id="359" dur="indefinite" nodeType="mainSeq">
                <p:childTnLst>
                  <p:par>
                    <p:cTn id="360" fill="hold">
                      <p:stCondLst>
                        <p:cond delay="indefinite"/>
                      </p:stCondLst>
                      <p:childTnLst>
                        <p:par>
                          <p:cTn id="361" fill="hold">
                            <p:stCondLst>
                              <p:cond delay="0"/>
                            </p:stCondLst>
                            <p:childTnLst>
                              <p:par>
                                <p:cTn id="362" nodeType="clickEffect" fill="hold" presetClass="entr" presetID="16" presetSubtype="21">
                                  <p:stCondLst>
                                    <p:cond delay="0"/>
                                  </p:stCondLst>
                                  <p:childTnLst>
                                    <p:set>
                                      <p:cBhvr>
                                        <p:cTn id="363" dur="1" fill="hold">
                                          <p:stCondLst>
                                            <p:cond delay="0"/>
                                          </p:stCondLst>
                                        </p:cTn>
                                        <p:tgtEl>
                                          <p:spTgt spid="101"/>
                                        </p:tgtEl>
                                        <p:attrNameLst>
                                          <p:attrName>style.visibility</p:attrName>
                                        </p:attrNameLst>
                                      </p:cBhvr>
                                      <p:to>
                                        <p:strVal val="visible"/>
                                      </p:to>
                                    </p:set>
                                    <p:animEffect filter="barn(inVertical)" transition="in">
                                      <p:cBhvr additive="repl">
                                        <p:cTn id="364" dur="500"/>
                                        <p:tgtEl>
                                          <p:spTgt spid="101"/>
                                        </p:tgtEl>
                                      </p:cBhvr>
                                    </p:animEffect>
                                  </p:childTnLst>
                                </p:cTn>
                              </p:par>
                            </p:childTnLst>
                          </p:cTn>
                        </p:par>
                      </p:childTnLst>
                    </p:cTn>
                  </p:par>
                  <p:par>
                    <p:cTn id="365" fill="hold">
                      <p:stCondLst>
                        <p:cond delay="indefinite"/>
                      </p:stCondLst>
                      <p:childTnLst>
                        <p:par>
                          <p:cTn id="366" fill="hold">
                            <p:stCondLst>
                              <p:cond delay="0"/>
                            </p:stCondLst>
                            <p:childTnLst>
                              <p:par>
                                <p:cTn id="367" nodeType="clickEffect" fill="hold" presetClass="entr" presetID="42">
                                  <p:stCondLst>
                                    <p:cond delay="0"/>
                                  </p:stCondLst>
                                  <p:childTnLst>
                                    <p:set>
                                      <p:cBhvr>
                                        <p:cTn id="368" dur="1" fill="hold">
                                          <p:stCondLst>
                                            <p:cond delay="0"/>
                                          </p:stCondLst>
                                        </p:cTn>
                                        <p:tgtEl>
                                          <p:spTgt spid="102"/>
                                        </p:tgtEl>
                                        <p:attrNameLst>
                                          <p:attrName>style.visibility</p:attrName>
                                        </p:attrNameLst>
                                      </p:cBhvr>
                                      <p:to>
                                        <p:strVal val="visible"/>
                                      </p:to>
                                    </p:set>
                                    <p:animEffect filter="fade" transition="in">
                                      <p:cBhvr additive="repl">
                                        <p:cTn id="369" dur="1000"/>
                                        <p:tgtEl>
                                          <p:spTgt spid="102"/>
                                        </p:tgtEl>
                                      </p:cBhvr>
                                    </p:animEffect>
                                    <p:anim calcmode="lin" valueType="num">
                                      <p:cBhvr additive="repl">
                                        <p:cTn id="370" dur="1000" fill="hold"/>
                                        <p:tgtEl>
                                          <p:spTgt spid="102"/>
                                        </p:tgtEl>
                                        <p:attrNameLst>
                                          <p:attrName>ppt_x</p:attrName>
                                        </p:attrNameLst>
                                      </p:cBhvr>
                                      <p:tavLst>
                                        <p:tav tm="0">
                                          <p:val>
                                            <p:strVal val="#ppt_x"/>
                                          </p:val>
                                        </p:tav>
                                        <p:tav tm="100000">
                                          <p:val>
                                            <p:strVal val="#ppt_x"/>
                                          </p:val>
                                        </p:tav>
                                      </p:tavLst>
                                    </p:anim>
                                    <p:anim calcmode="lin" valueType="num">
                                      <p:cBhvr additive="repl">
                                        <p:cTn id="371" dur="1000" fill="hold"/>
                                        <p:tgtEl>
                                          <p:spTgt spid="10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4" name="PlaceHolder 1"/>
          <p:cNvSpPr>
            <a:spLocks noGrp="1"/>
          </p:cNvSpPr>
          <p:nvPr>
            <p:ph type="sldNum" idx="26"/>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8351603F-B4D7-4B59-B93D-4B49D4DCCF29}"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05" name="Rectangle 7"/>
          <p:cNvSpPr/>
          <p:nvPr/>
        </p:nvSpPr>
        <p:spPr>
          <a:xfrm>
            <a:off x="431640" y="82080"/>
            <a:ext cx="8254800" cy="1016640"/>
          </a:xfrm>
          <a:prstGeom prst="rect">
            <a:avLst/>
          </a:prstGeom>
          <a:noFill/>
          <a:ln w="12700">
            <a:noFill/>
          </a:ln>
        </p:spPr>
        <p:style>
          <a:lnRef idx="0"/>
          <a:fillRef idx="0"/>
          <a:effectRef idx="0"/>
          <a:fontRef idx="minor"/>
        </p:style>
        <p:txBody>
          <a:bodyPr lIns="34200" rIns="34200" tIns="34200" bIns="34200" anchor="ctr">
            <a:normAutofit/>
          </a:bodyPr>
          <a:p>
            <a:pPr algn="ctr" defTabSz="914400">
              <a:lnSpc>
                <a:spcPct val="100000"/>
              </a:lnSpc>
              <a:tabLst>
                <a:tab algn="l" pos="0"/>
              </a:tabLst>
            </a:pPr>
            <a:r>
              <a:rPr b="1" lang="en-GB" sz="3600" strike="noStrike" u="none">
                <a:solidFill>
                  <a:srgbClr val="0070c0"/>
                </a:solidFill>
                <a:uFillTx/>
                <a:latin typeface="Myriad Pro"/>
                <a:ea typeface="Myriad Pro"/>
              </a:rPr>
              <a:t> </a:t>
            </a:r>
            <a:r>
              <a:rPr b="1" lang="en-US" sz="3600" strike="noStrike" u="none">
                <a:solidFill>
                  <a:srgbClr val="0070c0"/>
                </a:solidFill>
                <a:uFillTx/>
                <a:latin typeface="Myriad Pro"/>
                <a:ea typeface="Myriad Pro"/>
              </a:rPr>
              <a:t>KM versus Data Management</a:t>
            </a:r>
            <a:endParaRPr b="0" lang="en-GB" sz="3600" strike="noStrike" u="none">
              <a:solidFill>
                <a:srgbClr val="000000"/>
              </a:solidFill>
              <a:uFillTx/>
              <a:latin typeface="Arial"/>
            </a:endParaRPr>
          </a:p>
        </p:txBody>
      </p:sp>
      <p:sp>
        <p:nvSpPr>
          <p:cNvPr id="106" name="Content Placeholder 2"/>
          <p:cNvSpPr/>
          <p:nvPr/>
        </p:nvSpPr>
        <p:spPr>
          <a:xfrm>
            <a:off x="328680" y="996480"/>
            <a:ext cx="8629920" cy="4357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defTabSz="914400">
              <a:lnSpc>
                <a:spcPct val="90000"/>
              </a:lnSpc>
              <a:tabLst>
                <a:tab algn="l" pos="0"/>
              </a:tabLst>
            </a:pPr>
            <a:r>
              <a:rPr b="1" lang="en-US" sz="2800" strike="noStrike" u="none">
                <a:solidFill>
                  <a:srgbClr val="000000"/>
                </a:solidFill>
                <a:uFillTx/>
                <a:latin typeface="Myriad Pro"/>
                <a:ea typeface="Myriad Pro"/>
              </a:rPr>
              <a:t>Data / information management</a:t>
            </a:r>
            <a:endParaRPr b="0" lang="en-GB" sz="2800" strike="noStrike" u="none">
              <a:solidFill>
                <a:srgbClr val="000000"/>
              </a:solidFill>
              <a:uFillTx/>
              <a:latin typeface="Arial"/>
            </a:endParaRPr>
          </a:p>
          <a:p>
            <a:pPr defTabSz="914400">
              <a:lnSpc>
                <a:spcPct val="90000"/>
              </a:lnSpc>
              <a:tabLst>
                <a:tab algn="l" pos="0"/>
              </a:tabLst>
            </a:pPr>
            <a:r>
              <a:rPr b="0" lang="en-US" sz="2800" strike="noStrike" u="none">
                <a:solidFill>
                  <a:srgbClr val="000000"/>
                </a:solidFill>
                <a:uFillTx/>
                <a:latin typeface="Myriad Pro"/>
                <a:ea typeface="Myriad Pro"/>
              </a:rPr>
              <a:t> </a:t>
            </a:r>
            <a:r>
              <a:rPr b="0" lang="en-US" sz="2800" strike="noStrike" u="none">
                <a:solidFill>
                  <a:srgbClr val="000000"/>
                </a:solidFill>
                <a:uFillTx/>
                <a:latin typeface="Myriad Pro"/>
                <a:ea typeface="Myriad Pro"/>
              </a:rPr>
              <a:t>Processing large volumes of facts with little human interaction</a:t>
            </a:r>
            <a:endParaRPr b="0" lang="en-GB" sz="2800" strike="noStrike" u="none">
              <a:solidFill>
                <a:srgbClr val="000000"/>
              </a:solidFill>
              <a:uFillTx/>
              <a:latin typeface="Arial"/>
            </a:endParaRPr>
          </a:p>
          <a:p>
            <a:pPr defTabSz="914400">
              <a:lnSpc>
                <a:spcPct val="90000"/>
              </a:lnSpc>
              <a:tabLst>
                <a:tab algn="l" pos="0"/>
              </a:tabLst>
            </a:pPr>
            <a:r>
              <a:rPr b="0" lang="en-US" sz="2800" strike="noStrike" u="none">
                <a:solidFill>
                  <a:srgbClr val="000000"/>
                </a:solidFill>
                <a:uFillTx/>
                <a:latin typeface="Myriad Pro"/>
                <a:ea typeface="Myriad Pro"/>
              </a:rPr>
              <a:t> </a:t>
            </a:r>
            <a:r>
              <a:rPr b="0" lang="en-US" sz="2800" strike="noStrike" u="none">
                <a:solidFill>
                  <a:srgbClr val="000000"/>
                </a:solidFill>
                <a:uFillTx/>
                <a:latin typeface="Myriad Pro"/>
                <a:ea typeface="Myriad Pro"/>
              </a:rPr>
              <a:t>Puts data into organized frameworks.</a:t>
            </a:r>
            <a:endParaRPr b="0" lang="en-GB" sz="2800" strike="noStrike" u="none">
              <a:solidFill>
                <a:srgbClr val="000000"/>
              </a:solidFill>
              <a:uFillTx/>
              <a:latin typeface="Arial"/>
            </a:endParaRPr>
          </a:p>
          <a:p>
            <a:pPr defTabSz="914400">
              <a:lnSpc>
                <a:spcPct val="90000"/>
              </a:lnSpc>
              <a:tabLst>
                <a:tab algn="l" pos="0"/>
              </a:tabLst>
            </a:pPr>
            <a:endParaRPr b="0" lang="en-GB" sz="2800" strike="noStrike" u="none">
              <a:solidFill>
                <a:srgbClr val="000000"/>
              </a:solidFill>
              <a:uFillTx/>
              <a:latin typeface="Arial"/>
            </a:endParaRPr>
          </a:p>
          <a:p>
            <a:pPr defTabSz="914400">
              <a:lnSpc>
                <a:spcPct val="90000"/>
              </a:lnSpc>
              <a:tabLst>
                <a:tab algn="l" pos="0"/>
              </a:tabLst>
            </a:pPr>
            <a:r>
              <a:rPr b="1" lang="en-US" sz="2800" strike="noStrike" u="none">
                <a:solidFill>
                  <a:srgbClr val="000000"/>
                </a:solidFill>
                <a:uFillTx/>
                <a:latin typeface="Myriad Pro"/>
                <a:ea typeface="Myriad Pro"/>
              </a:rPr>
              <a:t>Knowledge Management</a:t>
            </a:r>
            <a:endParaRPr b="0" lang="en-GB" sz="2800" strike="noStrike" u="none">
              <a:solidFill>
                <a:srgbClr val="000000"/>
              </a:solidFill>
              <a:uFillTx/>
              <a:latin typeface="Arial"/>
            </a:endParaRPr>
          </a:p>
          <a:p>
            <a:pPr defTabSz="914400">
              <a:lnSpc>
                <a:spcPct val="90000"/>
              </a:lnSpc>
              <a:tabLst>
                <a:tab algn="l" pos="0"/>
              </a:tabLst>
            </a:pPr>
            <a:r>
              <a:rPr b="0" lang="en-US" sz="2800" strike="noStrike" u="none">
                <a:solidFill>
                  <a:srgbClr val="000000"/>
                </a:solidFill>
                <a:uFillTx/>
                <a:latin typeface="Myriad Pro"/>
                <a:ea typeface="Myriad Pro"/>
              </a:rPr>
              <a:t> </a:t>
            </a:r>
            <a:r>
              <a:rPr b="0" lang="en-US" sz="2800" strike="noStrike" u="none">
                <a:solidFill>
                  <a:srgbClr val="000000"/>
                </a:solidFill>
                <a:uFillTx/>
                <a:latin typeface="Myriad Pro"/>
                <a:ea typeface="Myriad Pro"/>
              </a:rPr>
              <a:t>Requires human interaction – material must be organized to facilitate human access to it.</a:t>
            </a:r>
            <a:endParaRPr b="0" lang="en-GB" sz="2800" strike="noStrike" u="none">
              <a:solidFill>
                <a:srgbClr val="000000"/>
              </a:solidFill>
              <a:uFillTx/>
              <a:latin typeface="Arial"/>
            </a:endParaRPr>
          </a:p>
          <a:p>
            <a:pPr defTabSz="914400">
              <a:lnSpc>
                <a:spcPct val="90000"/>
              </a:lnSpc>
              <a:tabLst>
                <a:tab algn="l" pos="0"/>
              </a:tabLst>
            </a:pPr>
            <a:r>
              <a:rPr b="0" lang="en-US" sz="2800" strike="noStrike" u="none">
                <a:solidFill>
                  <a:srgbClr val="000000"/>
                </a:solidFill>
                <a:uFillTx/>
                <a:latin typeface="Myriad Pro"/>
                <a:ea typeface="Myriad Pro"/>
              </a:rPr>
              <a:t> </a:t>
            </a:r>
            <a:r>
              <a:rPr b="0" lang="en-US" sz="2800" strike="noStrike" u="none">
                <a:solidFill>
                  <a:srgbClr val="000000"/>
                </a:solidFill>
                <a:uFillTx/>
                <a:latin typeface="Myriad Pro"/>
                <a:ea typeface="Myriad Pro"/>
              </a:rPr>
              <a:t>KM provides links between organized frameworks.</a:t>
            </a:r>
            <a:endParaRPr b="0" lang="en-GB" sz="28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372" dur="indefinite" restart="never" nodeType="tmRoot">
          <p:childTnLst>
            <p:seq>
              <p:cTn id="373" dur="indefinite" nodeType="mainSeq">
                <p:childTnLst>
                  <p:par>
                    <p:cTn id="374" fill="hold">
                      <p:stCondLst>
                        <p:cond delay="indefinite"/>
                      </p:stCondLst>
                      <p:childTnLst>
                        <p:par>
                          <p:cTn id="375" fill="hold">
                            <p:stCondLst>
                              <p:cond delay="0"/>
                            </p:stCondLst>
                            <p:childTnLst>
                              <p:par>
                                <p:cTn id="376" nodeType="clickEffect" fill="hold" presetClass="entr" presetID="16" presetSubtype="21">
                                  <p:stCondLst>
                                    <p:cond delay="0"/>
                                  </p:stCondLst>
                                  <p:childTnLst>
                                    <p:set>
                                      <p:cBhvr>
                                        <p:cTn id="377" dur="1" fill="hold">
                                          <p:stCondLst>
                                            <p:cond delay="0"/>
                                          </p:stCondLst>
                                        </p:cTn>
                                        <p:tgtEl>
                                          <p:spTgt spid="105"/>
                                        </p:tgtEl>
                                        <p:attrNameLst>
                                          <p:attrName>style.visibility</p:attrName>
                                        </p:attrNameLst>
                                      </p:cBhvr>
                                      <p:to>
                                        <p:strVal val="visible"/>
                                      </p:to>
                                    </p:set>
                                    <p:animEffect filter="barn(inVertical)" transition="in">
                                      <p:cBhvr additive="repl">
                                        <p:cTn id="378" dur="500"/>
                                        <p:tgtEl>
                                          <p:spTgt spid="105"/>
                                        </p:tgtEl>
                                      </p:cBhvr>
                                    </p:animEffect>
                                  </p:childTnLst>
                                </p:cTn>
                              </p:par>
                            </p:childTnLst>
                          </p:cTn>
                        </p:par>
                      </p:childTnLst>
                    </p:cTn>
                  </p:par>
                  <p:par>
                    <p:cTn id="379" fill="hold">
                      <p:stCondLst>
                        <p:cond delay="indefinite"/>
                      </p:stCondLst>
                      <p:childTnLst>
                        <p:par>
                          <p:cTn id="380" fill="hold">
                            <p:stCondLst>
                              <p:cond delay="0"/>
                            </p:stCondLst>
                            <p:childTnLst>
                              <p:par>
                                <p:cTn id="381" nodeType="clickEffect" fill="hold" presetClass="entr" presetID="42">
                                  <p:stCondLst>
                                    <p:cond delay="0"/>
                                  </p:stCondLst>
                                  <p:childTnLst>
                                    <p:set>
                                      <p:cBhvr>
                                        <p:cTn id="382" dur="1" fill="hold">
                                          <p:stCondLst>
                                            <p:cond delay="0"/>
                                          </p:stCondLst>
                                        </p:cTn>
                                        <p:tgtEl>
                                          <p:spTgt spid="106"/>
                                        </p:tgtEl>
                                        <p:attrNameLst>
                                          <p:attrName>style.visibility</p:attrName>
                                        </p:attrNameLst>
                                      </p:cBhvr>
                                      <p:to>
                                        <p:strVal val="visible"/>
                                      </p:to>
                                    </p:set>
                                    <p:animEffect filter="fade" transition="in">
                                      <p:cBhvr additive="repl">
                                        <p:cTn id="383" dur="1000"/>
                                        <p:tgtEl>
                                          <p:spTgt spid="106"/>
                                        </p:tgtEl>
                                      </p:cBhvr>
                                    </p:animEffect>
                                    <p:anim calcmode="lin" valueType="num">
                                      <p:cBhvr additive="repl">
                                        <p:cTn id="384" dur="1000" fill="hold"/>
                                        <p:tgtEl>
                                          <p:spTgt spid="106"/>
                                        </p:tgtEl>
                                        <p:attrNameLst>
                                          <p:attrName>ppt_x</p:attrName>
                                        </p:attrNameLst>
                                      </p:cBhvr>
                                      <p:tavLst>
                                        <p:tav tm="0">
                                          <p:val>
                                            <p:strVal val="#ppt_x"/>
                                          </p:val>
                                        </p:tav>
                                        <p:tav tm="100000">
                                          <p:val>
                                            <p:strVal val="#ppt_x"/>
                                          </p:val>
                                        </p:tav>
                                      </p:tavLst>
                                    </p:anim>
                                    <p:anim calcmode="lin" valueType="num">
                                      <p:cBhvr additive="repl">
                                        <p:cTn id="385" dur="1000" fill="hold"/>
                                        <p:tgtEl>
                                          <p:spTgt spid="10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0000"/>
                </a:solidFill>
                <a:uFillTx/>
                <a:latin typeface="Myriad Pro"/>
                <a:ea typeface="Calibri"/>
              </a:rPr>
              <a:t>Next, …..</a:t>
            </a:r>
            <a:endParaRPr b="0" lang="en-GB" sz="4000" strike="noStrike" u="none">
              <a:solidFill>
                <a:srgbClr val="000000"/>
              </a:solidFill>
              <a:uFillTx/>
              <a:latin typeface="Myriad Pro"/>
            </a:endParaRPr>
          </a:p>
        </p:txBody>
      </p:sp>
      <p:sp>
        <p:nvSpPr>
          <p:cNvPr id="108" name="PlaceHolder 2"/>
          <p:cNvSpPr>
            <a:spLocks noGrp="1"/>
          </p:cNvSpPr>
          <p:nvPr>
            <p:ph/>
          </p:nvPr>
        </p:nvSpPr>
        <p:spPr>
          <a:xfrm>
            <a:off x="185040" y="986400"/>
            <a:ext cx="8691480" cy="453060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r>
              <a:rPr b="1" lang="en-GB" sz="4400" strike="noStrike" u="none">
                <a:solidFill>
                  <a:srgbClr val="ff0000"/>
                </a:solidFill>
                <a:uFillTx/>
                <a:latin typeface="Myriad Pro"/>
                <a:ea typeface="Calibri"/>
              </a:rPr>
              <a:t>Break Time!</a:t>
            </a: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p:txBody>
      </p:sp>
      <p:pic>
        <p:nvPicPr>
          <p:cNvPr id="109" name="Picture 2" descr="Break Time Images – Browse 199,151 Stock Photos, Vectors, and Video | Adobe  Stock"/>
          <p:cNvPicPr/>
          <p:nvPr/>
        </p:nvPicPr>
        <p:blipFill>
          <a:blip r:embed="rId1"/>
          <a:stretch/>
        </p:blipFill>
        <p:spPr>
          <a:xfrm>
            <a:off x="2332080" y="2876040"/>
            <a:ext cx="4725720" cy="2404440"/>
          </a:xfrm>
          <a:prstGeom prst="rect">
            <a:avLst/>
          </a:prstGeom>
          <a:noFill/>
          <a:ln w="0">
            <a:noFill/>
          </a:ln>
        </p:spPr>
      </p:pic>
    </p:spTree>
  </p:cSld>
  <mc:AlternateContent>
    <mc:Choice Requires="p14">
      <p:transition spd="slow" p14:dur="2000"/>
    </mc:Choice>
    <mc:Fallback>
      <p:transition spd="slow"/>
    </mc:Fallback>
  </mc:AlternateContent>
  <p:timing>
    <p:tnLst>
      <p:par>
        <p:cTn id="386" dur="indefinite" restart="never" nodeType="tmRoot">
          <p:childTnLst>
            <p:seq>
              <p:cTn id="387" dur="indefinite" nodeType="mainSeq">
                <p:childTnLst>
                  <p:par>
                    <p:cTn id="388" fill="hold">
                      <p:stCondLst>
                        <p:cond delay="indefinite"/>
                      </p:stCondLst>
                      <p:childTnLst>
                        <p:par>
                          <p:cTn id="389" fill="hold">
                            <p:stCondLst>
                              <p:cond delay="0"/>
                            </p:stCondLst>
                            <p:childTnLst>
                              <p:par>
                                <p:cTn id="390" nodeType="clickEffect" fill="hold" presetClass="entr" presetID="16" presetSubtype="21">
                                  <p:stCondLst>
                                    <p:cond delay="0"/>
                                  </p:stCondLst>
                                  <p:childTnLst>
                                    <p:set>
                                      <p:cBhvr>
                                        <p:cTn id="391" dur="1" fill="hold">
                                          <p:stCondLst>
                                            <p:cond delay="0"/>
                                          </p:stCondLst>
                                        </p:cTn>
                                        <p:tgtEl>
                                          <p:spTgt spid="107"/>
                                        </p:tgtEl>
                                        <p:attrNameLst>
                                          <p:attrName>style.visibility</p:attrName>
                                        </p:attrNameLst>
                                      </p:cBhvr>
                                      <p:to>
                                        <p:strVal val="visible"/>
                                      </p:to>
                                    </p:set>
                                    <p:animEffect filter="barn(inVertical)" transition="in">
                                      <p:cBhvr additive="repl">
                                        <p:cTn id="392" dur="500"/>
                                        <p:tgtEl>
                                          <p:spTgt spid="107"/>
                                        </p:tgtEl>
                                      </p:cBhvr>
                                    </p:animEffect>
                                  </p:childTnLst>
                                </p:cTn>
                              </p:par>
                            </p:childTnLst>
                          </p:cTn>
                        </p:par>
                      </p:childTnLst>
                    </p:cTn>
                  </p:par>
                  <p:par>
                    <p:cTn id="393" fill="hold">
                      <p:stCondLst>
                        <p:cond delay="indefinite"/>
                      </p:stCondLst>
                      <p:childTnLst>
                        <p:par>
                          <p:cTn id="394" fill="hold">
                            <p:stCondLst>
                              <p:cond delay="0"/>
                            </p:stCondLst>
                            <p:childTnLst>
                              <p:par>
                                <p:cTn id="395" nodeType="clickEffect" fill="hold" presetClass="entr" presetID="42">
                                  <p:stCondLst>
                                    <p:cond delay="0"/>
                                  </p:stCondLst>
                                  <p:childTnLst>
                                    <p:set>
                                      <p:cBhvr>
                                        <p:cTn id="396" dur="1" fill="hold">
                                          <p:stCondLst>
                                            <p:cond delay="0"/>
                                          </p:stCondLst>
                                        </p:cTn>
                                        <p:tgtEl>
                                          <p:spTgt spid="108"/>
                                        </p:tgtEl>
                                        <p:attrNameLst>
                                          <p:attrName>style.visibility</p:attrName>
                                        </p:attrNameLst>
                                      </p:cBhvr>
                                      <p:to>
                                        <p:strVal val="visible"/>
                                      </p:to>
                                    </p:set>
                                    <p:animEffect filter="fade" transition="in">
                                      <p:cBhvr additive="repl">
                                        <p:cTn id="397" dur="1000"/>
                                        <p:tgtEl>
                                          <p:spTgt spid="108"/>
                                        </p:tgtEl>
                                      </p:cBhvr>
                                    </p:animEffect>
                                    <p:anim calcmode="lin" valueType="num">
                                      <p:cBhvr additive="repl">
                                        <p:cTn id="398" dur="1000" fill="hold"/>
                                        <p:tgtEl>
                                          <p:spTgt spid="108"/>
                                        </p:tgtEl>
                                        <p:attrNameLst>
                                          <p:attrName>ppt_x</p:attrName>
                                        </p:attrNameLst>
                                      </p:cBhvr>
                                      <p:tavLst>
                                        <p:tav tm="0">
                                          <p:val>
                                            <p:strVal val="#ppt_x"/>
                                          </p:val>
                                        </p:tav>
                                        <p:tav tm="100000">
                                          <p:val>
                                            <p:strVal val="#ppt_x"/>
                                          </p:val>
                                        </p:tav>
                                      </p:tavLst>
                                    </p:anim>
                                    <p:anim calcmode="lin" valueType="num">
                                      <p:cBhvr additive="repl">
                                        <p:cTn id="399"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par>
                    <p:cTn id="400" fill="hold">
                      <p:stCondLst>
                        <p:cond delay="indefinite"/>
                      </p:stCondLst>
                      <p:childTnLst>
                        <p:par>
                          <p:cTn id="401" fill="hold">
                            <p:stCondLst>
                              <p:cond delay="0"/>
                            </p:stCondLst>
                            <p:childTnLst>
                              <p:par>
                                <p:cTn id="402" nodeType="clickEffect" fill="hold" presetClass="entr" presetID="42">
                                  <p:stCondLst>
                                    <p:cond delay="0"/>
                                  </p:stCondLst>
                                  <p:childTnLst>
                                    <p:set>
                                      <p:cBhvr>
                                        <p:cTn id="403" dur="1" fill="hold">
                                          <p:stCondLst>
                                            <p:cond delay="0"/>
                                          </p:stCondLst>
                                        </p:cTn>
                                        <p:tgtEl>
                                          <p:spTgt spid="108">
                                            <p:txEl>
                                              <p:pRg st="1" end="1"/>
                                            </p:txEl>
                                          </p:spTgt>
                                        </p:tgtEl>
                                        <p:attrNameLst>
                                          <p:attrName>style.visibility</p:attrName>
                                        </p:attrNameLst>
                                      </p:cBhvr>
                                      <p:to>
                                        <p:strVal val="visible"/>
                                      </p:to>
                                    </p:set>
                                    <p:animEffect filter="fade" transition="in">
                                      <p:cBhvr additive="repl">
                                        <p:cTn id="404" dur="1000"/>
                                        <p:tgtEl>
                                          <p:spTgt spid="108">
                                            <p:txEl>
                                              <p:pRg st="1" end="1"/>
                                            </p:txEl>
                                          </p:spTgt>
                                        </p:tgtEl>
                                      </p:cBhvr>
                                    </p:animEffect>
                                    <p:anim calcmode="lin" valueType="num">
                                      <p:cBhvr additive="repl">
                                        <p:cTn id="405" dur="1000" fill="hold"/>
                                        <p:tgtEl>
                                          <p:spTgt spid="108">
                                            <p:txEl>
                                              <p:pRg st="1" end="1"/>
                                            </p:txEl>
                                          </p:spTgt>
                                        </p:tgtEl>
                                        <p:attrNameLst>
                                          <p:attrName>ppt_x</p:attrName>
                                        </p:attrNameLst>
                                      </p:cBhvr>
                                      <p:tavLst>
                                        <p:tav tm="0">
                                          <p:val>
                                            <p:strVal val="#ppt_x"/>
                                          </p:val>
                                        </p:tav>
                                        <p:tav tm="100000">
                                          <p:val>
                                            <p:strVal val="#ppt_x"/>
                                          </p:val>
                                        </p:tav>
                                      </p:tavLst>
                                    </p:anim>
                                    <p:anim calcmode="lin" valueType="num">
                                      <p:cBhvr additive="repl">
                                        <p:cTn id="406" dur="1000" fill="hold"/>
                                        <p:tgtEl>
                                          <p:spTgt spid="10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07" fill="hold">
                      <p:stCondLst>
                        <p:cond delay="indefinite"/>
                      </p:stCondLst>
                      <p:childTnLst>
                        <p:par>
                          <p:cTn id="408" fill="hold">
                            <p:stCondLst>
                              <p:cond delay="0"/>
                            </p:stCondLst>
                            <p:childTnLst>
                              <p:par>
                                <p:cTn id="409" nodeType="clickEffect" fill="hold" presetClass="entr" presetID="42">
                                  <p:stCondLst>
                                    <p:cond delay="0"/>
                                  </p:stCondLst>
                                  <p:childTnLst>
                                    <p:set>
                                      <p:cBhvr>
                                        <p:cTn id="410" dur="1" fill="hold">
                                          <p:stCondLst>
                                            <p:cond delay="0"/>
                                          </p:stCondLst>
                                        </p:cTn>
                                        <p:tgtEl>
                                          <p:spTgt spid="109"/>
                                        </p:tgtEl>
                                        <p:attrNameLst>
                                          <p:attrName>style.visibility</p:attrName>
                                        </p:attrNameLst>
                                      </p:cBhvr>
                                      <p:to>
                                        <p:strVal val="visible"/>
                                      </p:to>
                                    </p:set>
                                    <p:animEffect filter="fade" transition="in">
                                      <p:cBhvr additive="repl">
                                        <p:cTn id="411" dur="1000"/>
                                        <p:tgtEl>
                                          <p:spTgt spid="109"/>
                                        </p:tgtEl>
                                      </p:cBhvr>
                                    </p:animEffect>
                                    <p:anim calcmode="lin" valueType="num">
                                      <p:cBhvr additive="repl">
                                        <p:cTn id="412" dur="1000" fill="hold"/>
                                        <p:tgtEl>
                                          <p:spTgt spid="109"/>
                                        </p:tgtEl>
                                        <p:attrNameLst>
                                          <p:attrName>ppt_x</p:attrName>
                                        </p:attrNameLst>
                                      </p:cBhvr>
                                      <p:tavLst>
                                        <p:tav tm="0">
                                          <p:val>
                                            <p:strVal val="#ppt_x"/>
                                          </p:val>
                                        </p:tav>
                                        <p:tav tm="100000">
                                          <p:val>
                                            <p:strVal val="#ppt_x"/>
                                          </p:val>
                                        </p:tav>
                                      </p:tavLst>
                                    </p:anim>
                                    <p:anim calcmode="lin" valueType="num">
                                      <p:cBhvr additive="repl">
                                        <p:cTn id="413" dur="1000" fill="hold"/>
                                        <p:tgtEl>
                                          <p:spTgt spid="10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0000"/>
                </a:solidFill>
                <a:uFillTx/>
                <a:latin typeface="Myriad Pro"/>
                <a:ea typeface="Calibri"/>
              </a:rPr>
              <a:t>Next, …..</a:t>
            </a:r>
            <a:endParaRPr b="0" lang="en-GB" sz="4000" strike="noStrike" u="none">
              <a:solidFill>
                <a:srgbClr val="000000"/>
              </a:solidFill>
              <a:uFillTx/>
              <a:latin typeface="Myriad Pro"/>
            </a:endParaRPr>
          </a:p>
        </p:txBody>
      </p:sp>
      <p:sp>
        <p:nvSpPr>
          <p:cNvPr id="111" name="PlaceHolder 2"/>
          <p:cNvSpPr>
            <a:spLocks noGrp="1"/>
          </p:cNvSpPr>
          <p:nvPr>
            <p:ph/>
          </p:nvPr>
        </p:nvSpPr>
        <p:spPr>
          <a:xfrm>
            <a:off x="635400" y="1119240"/>
            <a:ext cx="8177760" cy="434556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r>
              <a:rPr b="1" lang="en-GB" sz="4400" strike="noStrike" u="none">
                <a:solidFill>
                  <a:srgbClr val="ff0000"/>
                </a:solidFill>
                <a:uFillTx/>
                <a:latin typeface="Myriad Pro"/>
                <a:ea typeface="Calibri"/>
              </a:rPr>
              <a:t>Welcome Back!</a:t>
            </a: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p:txBody>
      </p:sp>
      <p:pic>
        <p:nvPicPr>
          <p:cNvPr id="112" name="Picture 4" descr="Welcome Back Star - Logo Kit - WINDOW-KIT"/>
          <p:cNvPicPr/>
          <p:nvPr/>
        </p:nvPicPr>
        <p:blipFill>
          <a:blip r:embed="rId1"/>
          <a:stretch/>
        </p:blipFill>
        <p:spPr>
          <a:xfrm>
            <a:off x="2661120" y="2891520"/>
            <a:ext cx="4273560" cy="2347920"/>
          </a:xfrm>
          <a:prstGeom prst="rect">
            <a:avLst/>
          </a:prstGeom>
          <a:noFill/>
          <a:ln w="0">
            <a:noFill/>
          </a:ln>
        </p:spPr>
      </p:pic>
    </p:spTree>
  </p:cSld>
  <mc:AlternateContent>
    <mc:Choice Requires="p14">
      <p:transition spd="slow" p14:dur="2000"/>
    </mc:Choice>
    <mc:Fallback>
      <p:transition spd="slow"/>
    </mc:Fallback>
  </mc:AlternateContent>
  <p:timing>
    <p:tnLst>
      <p:par>
        <p:cTn id="414" dur="indefinite" restart="never" nodeType="tmRoot">
          <p:childTnLst>
            <p:seq>
              <p:cTn id="415" dur="indefinite" nodeType="mainSeq">
                <p:childTnLst>
                  <p:par>
                    <p:cTn id="416" fill="hold">
                      <p:stCondLst>
                        <p:cond delay="indefinite"/>
                      </p:stCondLst>
                      <p:childTnLst>
                        <p:par>
                          <p:cTn id="417" fill="hold">
                            <p:stCondLst>
                              <p:cond delay="0"/>
                            </p:stCondLst>
                            <p:childTnLst>
                              <p:par>
                                <p:cTn id="418" nodeType="clickEffect" fill="hold" presetClass="entr" presetID="16" presetSubtype="21">
                                  <p:stCondLst>
                                    <p:cond delay="0"/>
                                  </p:stCondLst>
                                  <p:childTnLst>
                                    <p:set>
                                      <p:cBhvr>
                                        <p:cTn id="419" dur="1" fill="hold">
                                          <p:stCondLst>
                                            <p:cond delay="0"/>
                                          </p:stCondLst>
                                        </p:cTn>
                                        <p:tgtEl>
                                          <p:spTgt spid="110"/>
                                        </p:tgtEl>
                                        <p:attrNameLst>
                                          <p:attrName>style.visibility</p:attrName>
                                        </p:attrNameLst>
                                      </p:cBhvr>
                                      <p:to>
                                        <p:strVal val="visible"/>
                                      </p:to>
                                    </p:set>
                                    <p:animEffect filter="barn(inVertical)" transition="in">
                                      <p:cBhvr additive="repl">
                                        <p:cTn id="420" dur="500"/>
                                        <p:tgtEl>
                                          <p:spTgt spid="110"/>
                                        </p:tgtEl>
                                      </p:cBhvr>
                                    </p:animEffect>
                                  </p:childTnLst>
                                </p:cTn>
                              </p:par>
                            </p:childTnLst>
                          </p:cTn>
                        </p:par>
                      </p:childTnLst>
                    </p:cTn>
                  </p:par>
                  <p:par>
                    <p:cTn id="421" fill="hold">
                      <p:stCondLst>
                        <p:cond delay="indefinite"/>
                      </p:stCondLst>
                      <p:childTnLst>
                        <p:par>
                          <p:cTn id="422" fill="hold">
                            <p:stCondLst>
                              <p:cond delay="0"/>
                            </p:stCondLst>
                            <p:childTnLst>
                              <p:par>
                                <p:cTn id="423" nodeType="clickEffect" fill="hold" presetClass="entr" presetID="42">
                                  <p:stCondLst>
                                    <p:cond delay="0"/>
                                  </p:stCondLst>
                                  <p:childTnLst>
                                    <p:set>
                                      <p:cBhvr>
                                        <p:cTn id="424" dur="1" fill="hold">
                                          <p:stCondLst>
                                            <p:cond delay="0"/>
                                          </p:stCondLst>
                                        </p:cTn>
                                        <p:tgtEl>
                                          <p:spTgt spid="111"/>
                                        </p:tgtEl>
                                        <p:attrNameLst>
                                          <p:attrName>style.visibility</p:attrName>
                                        </p:attrNameLst>
                                      </p:cBhvr>
                                      <p:to>
                                        <p:strVal val="visible"/>
                                      </p:to>
                                    </p:set>
                                    <p:animEffect filter="fade" transition="in">
                                      <p:cBhvr additive="repl">
                                        <p:cTn id="425" dur="1000"/>
                                        <p:tgtEl>
                                          <p:spTgt spid="111"/>
                                        </p:tgtEl>
                                      </p:cBhvr>
                                    </p:animEffect>
                                    <p:anim calcmode="lin" valueType="num">
                                      <p:cBhvr additive="repl">
                                        <p:cTn id="426" dur="1000" fill="hold"/>
                                        <p:tgtEl>
                                          <p:spTgt spid="111"/>
                                        </p:tgtEl>
                                        <p:attrNameLst>
                                          <p:attrName>ppt_x</p:attrName>
                                        </p:attrNameLst>
                                      </p:cBhvr>
                                      <p:tavLst>
                                        <p:tav tm="0">
                                          <p:val>
                                            <p:strVal val="#ppt_x"/>
                                          </p:val>
                                        </p:tav>
                                        <p:tav tm="100000">
                                          <p:val>
                                            <p:strVal val="#ppt_x"/>
                                          </p:val>
                                        </p:tav>
                                      </p:tavLst>
                                    </p:anim>
                                    <p:anim calcmode="lin" valueType="num">
                                      <p:cBhvr additive="repl">
                                        <p:cTn id="427" dur="1000" fill="hold"/>
                                        <p:tgtEl>
                                          <p:spTgt spid="111"/>
                                        </p:tgtEl>
                                        <p:attrNameLst>
                                          <p:attrName>ppt_y</p:attrName>
                                        </p:attrNameLst>
                                      </p:cBhvr>
                                      <p:tavLst>
                                        <p:tav tm="0">
                                          <p:val>
                                            <p:strVal val="#ppt_y+.1"/>
                                          </p:val>
                                        </p:tav>
                                        <p:tav tm="100000">
                                          <p:val>
                                            <p:strVal val="#ppt_y"/>
                                          </p:val>
                                        </p:tav>
                                      </p:tavLst>
                                    </p:anim>
                                  </p:childTnLst>
                                </p:cTn>
                              </p:par>
                            </p:childTnLst>
                          </p:cTn>
                        </p:par>
                      </p:childTnLst>
                    </p:cTn>
                  </p:par>
                  <p:par>
                    <p:cTn id="428" fill="hold">
                      <p:stCondLst>
                        <p:cond delay="indefinite"/>
                      </p:stCondLst>
                      <p:childTnLst>
                        <p:par>
                          <p:cTn id="429" fill="hold">
                            <p:stCondLst>
                              <p:cond delay="0"/>
                            </p:stCondLst>
                            <p:childTnLst>
                              <p:par>
                                <p:cTn id="430" nodeType="clickEffect" fill="hold" presetClass="entr" presetID="42">
                                  <p:stCondLst>
                                    <p:cond delay="0"/>
                                  </p:stCondLst>
                                  <p:childTnLst>
                                    <p:set>
                                      <p:cBhvr>
                                        <p:cTn id="431" dur="1" fill="hold">
                                          <p:stCondLst>
                                            <p:cond delay="0"/>
                                          </p:stCondLst>
                                        </p:cTn>
                                        <p:tgtEl>
                                          <p:spTgt spid="111">
                                            <p:txEl>
                                              <p:pRg st="1" end="1"/>
                                            </p:txEl>
                                          </p:spTgt>
                                        </p:tgtEl>
                                        <p:attrNameLst>
                                          <p:attrName>style.visibility</p:attrName>
                                        </p:attrNameLst>
                                      </p:cBhvr>
                                      <p:to>
                                        <p:strVal val="visible"/>
                                      </p:to>
                                    </p:set>
                                    <p:animEffect filter="fade" transition="in">
                                      <p:cBhvr additive="repl">
                                        <p:cTn id="432" dur="1000"/>
                                        <p:tgtEl>
                                          <p:spTgt spid="111">
                                            <p:txEl>
                                              <p:pRg st="1" end="1"/>
                                            </p:txEl>
                                          </p:spTgt>
                                        </p:tgtEl>
                                      </p:cBhvr>
                                    </p:animEffect>
                                    <p:anim calcmode="lin" valueType="num">
                                      <p:cBhvr additive="repl">
                                        <p:cTn id="433" dur="1000" fill="hold"/>
                                        <p:tgtEl>
                                          <p:spTgt spid="111">
                                            <p:txEl>
                                              <p:pRg st="1" end="1"/>
                                            </p:txEl>
                                          </p:spTgt>
                                        </p:tgtEl>
                                        <p:attrNameLst>
                                          <p:attrName>ppt_x</p:attrName>
                                        </p:attrNameLst>
                                      </p:cBhvr>
                                      <p:tavLst>
                                        <p:tav tm="0">
                                          <p:val>
                                            <p:strVal val="#ppt_x"/>
                                          </p:val>
                                        </p:tav>
                                        <p:tav tm="100000">
                                          <p:val>
                                            <p:strVal val="#ppt_x"/>
                                          </p:val>
                                        </p:tav>
                                      </p:tavLst>
                                    </p:anim>
                                    <p:anim calcmode="lin" valueType="num">
                                      <p:cBhvr additive="repl">
                                        <p:cTn id="434" dur="1000" fill="hold"/>
                                        <p:tgtEl>
                                          <p:spTgt spid="1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35" fill="hold">
                      <p:stCondLst>
                        <p:cond delay="indefinite"/>
                      </p:stCondLst>
                      <p:childTnLst>
                        <p:par>
                          <p:cTn id="436" fill="hold">
                            <p:stCondLst>
                              <p:cond delay="0"/>
                            </p:stCondLst>
                            <p:childTnLst>
                              <p:par>
                                <p:cTn id="437" nodeType="clickEffect" fill="hold" presetClass="entr" presetID="42">
                                  <p:stCondLst>
                                    <p:cond delay="0"/>
                                  </p:stCondLst>
                                  <p:childTnLst>
                                    <p:set>
                                      <p:cBhvr>
                                        <p:cTn id="438" dur="1" fill="hold">
                                          <p:stCondLst>
                                            <p:cond delay="0"/>
                                          </p:stCondLst>
                                        </p:cTn>
                                        <p:tgtEl>
                                          <p:spTgt spid="112"/>
                                        </p:tgtEl>
                                        <p:attrNameLst>
                                          <p:attrName>style.visibility</p:attrName>
                                        </p:attrNameLst>
                                      </p:cBhvr>
                                      <p:to>
                                        <p:strVal val="visible"/>
                                      </p:to>
                                    </p:set>
                                    <p:animEffect filter="fade" transition="in">
                                      <p:cBhvr additive="repl">
                                        <p:cTn id="439" dur="1000"/>
                                        <p:tgtEl>
                                          <p:spTgt spid="112"/>
                                        </p:tgtEl>
                                      </p:cBhvr>
                                    </p:animEffect>
                                    <p:anim calcmode="lin" valueType="num">
                                      <p:cBhvr additive="repl">
                                        <p:cTn id="440" dur="1000" fill="hold"/>
                                        <p:tgtEl>
                                          <p:spTgt spid="112"/>
                                        </p:tgtEl>
                                        <p:attrNameLst>
                                          <p:attrName>ppt_x</p:attrName>
                                        </p:attrNameLst>
                                      </p:cBhvr>
                                      <p:tavLst>
                                        <p:tav tm="0">
                                          <p:val>
                                            <p:strVal val="#ppt_x"/>
                                          </p:val>
                                        </p:tav>
                                        <p:tav tm="100000">
                                          <p:val>
                                            <p:strVal val="#ppt_x"/>
                                          </p:val>
                                        </p:tav>
                                      </p:tavLst>
                                    </p:anim>
                                    <p:anim calcmode="lin" valueType="num">
                                      <p:cBhvr additive="repl">
                                        <p:cTn id="441"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PlaceHolder 1"/>
          <p:cNvSpPr>
            <a:spLocks noGrp="1"/>
          </p:cNvSpPr>
          <p:nvPr>
            <p:ph type="title"/>
          </p:nvPr>
        </p:nvSpPr>
        <p:spPr>
          <a:xfrm>
            <a:off x="185040" y="102600"/>
            <a:ext cx="8773920" cy="1037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4000" strike="noStrike" u="none">
                <a:solidFill>
                  <a:srgbClr val="0070c0"/>
                </a:solidFill>
                <a:uFillTx/>
                <a:latin typeface="Myriad Pro"/>
                <a:ea typeface="Myriad Pro"/>
              </a:rPr>
              <a:t>Session 2</a:t>
            </a:r>
            <a:endParaRPr b="0" lang="en-GB" sz="4000" strike="noStrike" u="none">
              <a:solidFill>
                <a:srgbClr val="000000"/>
              </a:solidFill>
              <a:uFillTx/>
              <a:latin typeface="Myriad Pro"/>
            </a:endParaRPr>
          </a:p>
        </p:txBody>
      </p:sp>
      <p:sp>
        <p:nvSpPr>
          <p:cNvPr id="114" name="PlaceHolder 2"/>
          <p:cNvSpPr>
            <a:spLocks noGrp="1"/>
          </p:cNvSpPr>
          <p:nvPr>
            <p:ph/>
          </p:nvPr>
        </p:nvSpPr>
        <p:spPr>
          <a:xfrm>
            <a:off x="185040" y="986400"/>
            <a:ext cx="8691480" cy="4530600"/>
          </a:xfrm>
          <a:prstGeom prst="rect">
            <a:avLst/>
          </a:prstGeom>
          <a:noFill/>
          <a:ln w="12600">
            <a:noFill/>
          </a:ln>
        </p:spPr>
        <p:txBody>
          <a:bodyPr lIns="45720" rIns="45720" tIns="45000" bIns="45000" anchor="t">
            <a:normAutofit/>
          </a:bodyPr>
          <a:p>
            <a:pPr indent="0" algn="ctr" defTabSz="685800">
              <a:lnSpc>
                <a:spcPct val="125000"/>
              </a:lnSpc>
              <a:spcBef>
                <a:spcPts val="499"/>
              </a:spcBef>
              <a:buNone/>
              <a:tabLst>
                <a:tab algn="l" pos="0"/>
              </a:tabLst>
            </a:pPr>
            <a:endParaRPr b="0" lang="en-GB" sz="4400" strike="noStrike" u="none">
              <a:solidFill>
                <a:srgbClr val="000000"/>
              </a:solidFill>
              <a:uFillTx/>
              <a:latin typeface="Myriad Pro"/>
            </a:endParaRPr>
          </a:p>
          <a:p>
            <a:pPr marL="257040" indent="-257040" algn="ctr" defTabSz="685800">
              <a:lnSpc>
                <a:spcPct val="100000"/>
              </a:lnSpc>
              <a:spcBef>
                <a:spcPts val="499"/>
              </a:spcBef>
              <a:buClr>
                <a:srgbClr val="000000"/>
              </a:buClr>
              <a:buFont typeface="Arial"/>
              <a:buChar char="•"/>
              <a:tabLst>
                <a:tab algn="l" pos="0"/>
              </a:tabLst>
            </a:pPr>
            <a:r>
              <a:rPr b="1" lang="en-GB" sz="4000" strike="noStrike" u="none">
                <a:solidFill>
                  <a:srgbClr val="000000"/>
                </a:solidFill>
                <a:uFillTx/>
                <a:latin typeface="Myriad Pro"/>
                <a:ea typeface="Calibri"/>
              </a:rPr>
              <a:t>Next, We Consider…..</a:t>
            </a:r>
            <a:endParaRPr b="0" lang="en-GB" sz="4000" strike="noStrike" u="none">
              <a:solidFill>
                <a:srgbClr val="000000"/>
              </a:solidFill>
              <a:uFillTx/>
              <a:latin typeface="Myriad Pro"/>
            </a:endParaRPr>
          </a:p>
          <a:p>
            <a:pPr marL="257040" indent="-257040" algn="ctr" defTabSz="685800">
              <a:lnSpc>
                <a:spcPct val="100000"/>
              </a:lnSpc>
              <a:spcBef>
                <a:spcPts val="499"/>
              </a:spcBef>
              <a:buClr>
                <a:srgbClr val="ff0000"/>
              </a:buClr>
              <a:buFont typeface="Arial"/>
              <a:buChar char="•"/>
              <a:tabLst>
                <a:tab algn="l" pos="0"/>
              </a:tabLst>
            </a:pPr>
            <a:r>
              <a:rPr b="1" lang="en-GB" sz="4000" strike="noStrike" u="none">
                <a:solidFill>
                  <a:srgbClr val="ff0000"/>
                </a:solidFill>
                <a:uFillTx/>
                <a:latin typeface="Myriad Pro"/>
                <a:ea typeface="Myriad Pro"/>
              </a:rPr>
              <a:t>Strategies for Knowledge Capture, Storage, and Dissemination.</a:t>
            </a:r>
            <a:endParaRPr b="0" lang="en-GB" sz="40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442" dur="indefinite" restart="never" nodeType="tmRoot">
          <p:childTnLst>
            <p:seq>
              <p:cTn id="443" dur="indefinite" nodeType="mainSeq">
                <p:childTnLst>
                  <p:par>
                    <p:cTn id="444" fill="hold">
                      <p:stCondLst>
                        <p:cond delay="indefinite"/>
                      </p:stCondLst>
                      <p:childTnLst>
                        <p:par>
                          <p:cTn id="445" fill="hold">
                            <p:stCondLst>
                              <p:cond delay="0"/>
                            </p:stCondLst>
                            <p:childTnLst>
                              <p:par>
                                <p:cTn id="446" nodeType="clickEffect" fill="hold" presetClass="entr" presetID="16" presetSubtype="21">
                                  <p:stCondLst>
                                    <p:cond delay="0"/>
                                  </p:stCondLst>
                                  <p:childTnLst>
                                    <p:set>
                                      <p:cBhvr>
                                        <p:cTn id="447" dur="1" fill="hold">
                                          <p:stCondLst>
                                            <p:cond delay="0"/>
                                          </p:stCondLst>
                                        </p:cTn>
                                        <p:tgtEl>
                                          <p:spTgt spid="113"/>
                                        </p:tgtEl>
                                        <p:attrNameLst>
                                          <p:attrName>style.visibility</p:attrName>
                                        </p:attrNameLst>
                                      </p:cBhvr>
                                      <p:to>
                                        <p:strVal val="visible"/>
                                      </p:to>
                                    </p:set>
                                    <p:animEffect filter="barn(inVertical)" transition="in">
                                      <p:cBhvr additive="repl">
                                        <p:cTn id="448" dur="500"/>
                                        <p:tgtEl>
                                          <p:spTgt spid="113"/>
                                        </p:tgtEl>
                                      </p:cBhvr>
                                    </p:animEffect>
                                  </p:childTnLst>
                                </p:cTn>
                              </p:par>
                            </p:childTnLst>
                          </p:cTn>
                        </p:par>
                      </p:childTnLst>
                    </p:cTn>
                  </p:par>
                  <p:par>
                    <p:cTn id="449" fill="hold">
                      <p:stCondLst>
                        <p:cond delay="indefinite"/>
                      </p:stCondLst>
                      <p:childTnLst>
                        <p:par>
                          <p:cTn id="450" fill="hold">
                            <p:stCondLst>
                              <p:cond delay="0"/>
                            </p:stCondLst>
                            <p:childTnLst>
                              <p:par>
                                <p:cTn id="451" nodeType="clickEffect" fill="hold" presetClass="entr" presetID="42">
                                  <p:stCondLst>
                                    <p:cond delay="0"/>
                                  </p:stCondLst>
                                  <p:childTnLst>
                                    <p:set>
                                      <p:cBhvr>
                                        <p:cTn id="452" dur="1" fill="hold">
                                          <p:stCondLst>
                                            <p:cond delay="0"/>
                                          </p:stCondLst>
                                        </p:cTn>
                                        <p:tgtEl>
                                          <p:spTgt spid="114"/>
                                        </p:tgtEl>
                                        <p:attrNameLst>
                                          <p:attrName>style.visibility</p:attrName>
                                        </p:attrNameLst>
                                      </p:cBhvr>
                                      <p:to>
                                        <p:strVal val="visible"/>
                                      </p:to>
                                    </p:set>
                                    <p:animEffect filter="fade" transition="in">
                                      <p:cBhvr additive="repl">
                                        <p:cTn id="453" dur="1000"/>
                                        <p:tgtEl>
                                          <p:spTgt spid="114"/>
                                        </p:tgtEl>
                                      </p:cBhvr>
                                    </p:animEffect>
                                    <p:anim calcmode="lin" valueType="num">
                                      <p:cBhvr additive="repl">
                                        <p:cTn id="454" dur="1000" fill="hold"/>
                                        <p:tgtEl>
                                          <p:spTgt spid="114"/>
                                        </p:tgtEl>
                                        <p:attrNameLst>
                                          <p:attrName>ppt_x</p:attrName>
                                        </p:attrNameLst>
                                      </p:cBhvr>
                                      <p:tavLst>
                                        <p:tav tm="0">
                                          <p:val>
                                            <p:strVal val="#ppt_x"/>
                                          </p:val>
                                        </p:tav>
                                        <p:tav tm="100000">
                                          <p:val>
                                            <p:strVal val="#ppt_x"/>
                                          </p:val>
                                        </p:tav>
                                      </p:tavLst>
                                    </p:anim>
                                    <p:anim calcmode="lin" valueType="num">
                                      <p:cBhvr additive="repl">
                                        <p:cTn id="455" dur="1000" fill="hold"/>
                                        <p:tgtEl>
                                          <p:spTgt spid="114"/>
                                        </p:tgtEl>
                                        <p:attrNameLst>
                                          <p:attrName>ppt_y</p:attrName>
                                        </p:attrNameLst>
                                      </p:cBhvr>
                                      <p:tavLst>
                                        <p:tav tm="0">
                                          <p:val>
                                            <p:strVal val="#ppt_y+.1"/>
                                          </p:val>
                                        </p:tav>
                                        <p:tav tm="100000">
                                          <p:val>
                                            <p:strVal val="#ppt_y"/>
                                          </p:val>
                                        </p:tav>
                                      </p:tavLst>
                                    </p:anim>
                                  </p:childTnLst>
                                </p:cTn>
                              </p:par>
                            </p:childTnLst>
                          </p:cTn>
                        </p:par>
                      </p:childTnLst>
                    </p:cTn>
                  </p:par>
                  <p:par>
                    <p:cTn id="456" fill="hold">
                      <p:stCondLst>
                        <p:cond delay="indefinite"/>
                      </p:stCondLst>
                      <p:childTnLst>
                        <p:par>
                          <p:cTn id="457" fill="hold">
                            <p:stCondLst>
                              <p:cond delay="0"/>
                            </p:stCondLst>
                            <p:childTnLst>
                              <p:par>
                                <p:cTn id="458" nodeType="clickEffect" fill="hold" presetClass="entr" presetID="42">
                                  <p:stCondLst>
                                    <p:cond delay="0"/>
                                  </p:stCondLst>
                                  <p:childTnLst>
                                    <p:set>
                                      <p:cBhvr>
                                        <p:cTn id="459" dur="1" fill="hold">
                                          <p:stCondLst>
                                            <p:cond delay="0"/>
                                          </p:stCondLst>
                                        </p:cTn>
                                        <p:tgtEl>
                                          <p:spTgt spid="114">
                                            <p:txEl>
                                              <p:pRg st="1" end="1"/>
                                            </p:txEl>
                                          </p:spTgt>
                                        </p:tgtEl>
                                        <p:attrNameLst>
                                          <p:attrName>style.visibility</p:attrName>
                                        </p:attrNameLst>
                                      </p:cBhvr>
                                      <p:to>
                                        <p:strVal val="visible"/>
                                      </p:to>
                                    </p:set>
                                    <p:animEffect filter="fade" transition="in">
                                      <p:cBhvr additive="repl">
                                        <p:cTn id="460" dur="1000"/>
                                        <p:tgtEl>
                                          <p:spTgt spid="114">
                                            <p:txEl>
                                              <p:pRg st="1" end="1"/>
                                            </p:txEl>
                                          </p:spTgt>
                                        </p:tgtEl>
                                      </p:cBhvr>
                                    </p:animEffect>
                                    <p:anim calcmode="lin" valueType="num">
                                      <p:cBhvr additive="repl">
                                        <p:cTn id="461" dur="1000" fill="hold"/>
                                        <p:tgtEl>
                                          <p:spTgt spid="114">
                                            <p:txEl>
                                              <p:pRg st="1" end="1"/>
                                            </p:txEl>
                                          </p:spTgt>
                                        </p:tgtEl>
                                        <p:attrNameLst>
                                          <p:attrName>ppt_x</p:attrName>
                                        </p:attrNameLst>
                                      </p:cBhvr>
                                      <p:tavLst>
                                        <p:tav tm="0">
                                          <p:val>
                                            <p:strVal val="#ppt_x"/>
                                          </p:val>
                                        </p:tav>
                                        <p:tav tm="100000">
                                          <p:val>
                                            <p:strVal val="#ppt_x"/>
                                          </p:val>
                                        </p:tav>
                                      </p:tavLst>
                                    </p:anim>
                                    <p:anim calcmode="lin" valueType="num">
                                      <p:cBhvr additive="repl">
                                        <p:cTn id="462" dur="1000" fill="hold"/>
                                        <p:tgtEl>
                                          <p:spTgt spid="11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sldNum" idx="27"/>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B3F3AEBA-C5C3-4977-ADFC-7800347C8D9C}"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16"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ff0000"/>
                </a:solidFill>
                <a:uFillTx/>
                <a:latin typeface="Myriad Pro"/>
                <a:ea typeface="Myriad Pro"/>
              </a:rPr>
              <a:t>Strategies for Knowledge Capture, Storage, and Dissemination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17" name="Content Placeholder 2"/>
          <p:cNvSpPr/>
          <p:nvPr/>
        </p:nvSpPr>
        <p:spPr>
          <a:xfrm>
            <a:off x="328680" y="996480"/>
            <a:ext cx="7767000" cy="2575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lvl="1" indent="457200" defTabSz="914400">
              <a:lnSpc>
                <a:spcPct val="100000"/>
              </a:lnSpc>
              <a:buClr>
                <a:srgbClr val="000000"/>
              </a:buClr>
              <a:buFont typeface="Wingdings" charset="2"/>
              <a:buChar char=""/>
              <a:tabLst>
                <a:tab algn="l" pos="0"/>
              </a:tabLst>
            </a:pPr>
            <a:r>
              <a:rPr b="0" lang="en-US" sz="2700" strike="noStrike" u="none">
                <a:solidFill>
                  <a:srgbClr val="000000"/>
                </a:solidFill>
                <a:uFillTx/>
                <a:latin typeface="Myriad Pro"/>
                <a:ea typeface="Myriad Pro"/>
              </a:rPr>
              <a:t>Knowledge is first created in the people’s minds.  </a:t>
            </a:r>
            <a:endParaRPr b="0" lang="en-GB" sz="2700" strike="noStrike" u="none">
              <a:solidFill>
                <a:srgbClr val="000000"/>
              </a:solidFill>
              <a:uFillTx/>
              <a:latin typeface="Arial"/>
            </a:endParaRPr>
          </a:p>
          <a:p>
            <a:pPr lvl="1" indent="457200" defTabSz="914400">
              <a:lnSpc>
                <a:spcPct val="100000"/>
              </a:lnSpc>
              <a:buClr>
                <a:srgbClr val="000000"/>
              </a:buClr>
              <a:buFont typeface="Wingdings" charset="2"/>
              <a:buChar char=""/>
              <a:tabLst>
                <a:tab algn="l" pos="0"/>
              </a:tabLst>
            </a:pPr>
            <a:r>
              <a:rPr b="0" lang="en-US" sz="2700" strike="noStrike" u="none">
                <a:solidFill>
                  <a:srgbClr val="000000"/>
                </a:solidFill>
                <a:uFillTx/>
                <a:latin typeface="Myriad Pro"/>
                <a:ea typeface="Myriad Pro"/>
              </a:rPr>
              <a:t>KM practices must first identify ways to encourage and stimulate the ability of employees to develop new knowledge.  </a:t>
            </a:r>
            <a:endParaRPr b="0" lang="en-GB" sz="2700" strike="noStrike" u="none">
              <a:solidFill>
                <a:srgbClr val="000000"/>
              </a:solidFill>
              <a:uFillTx/>
              <a:latin typeface="Arial"/>
            </a:endParaRPr>
          </a:p>
        </p:txBody>
      </p:sp>
      <p:pic>
        <p:nvPicPr>
          <p:cNvPr id="118" name="Picture 6" descr="j0187593[1]"/>
          <p:cNvPicPr/>
          <p:nvPr/>
        </p:nvPicPr>
        <p:blipFill>
          <a:blip r:embed="rId1"/>
          <a:stretch/>
        </p:blipFill>
        <p:spPr>
          <a:xfrm>
            <a:off x="5948640" y="3146760"/>
            <a:ext cx="3061440" cy="2483640"/>
          </a:xfrm>
          <a:prstGeom prst="rect">
            <a:avLst/>
          </a:prstGeom>
          <a:noFill/>
          <a:ln w="12700">
            <a:noFill/>
          </a:ln>
        </p:spPr>
      </p:pic>
    </p:spTree>
  </p:cSld>
  <mc:AlternateContent>
    <mc:Choice Requires="p14">
      <p:transition spd="slow" p14:dur="2000"/>
    </mc:Choice>
    <mc:Fallback>
      <p:transition spd="slow"/>
    </mc:Fallback>
  </mc:AlternateContent>
  <p:timing>
    <p:tnLst>
      <p:par>
        <p:cTn id="463" dur="indefinite" restart="never" nodeType="tmRoot">
          <p:childTnLst>
            <p:seq>
              <p:cTn id="464" dur="indefinite" nodeType="mainSeq">
                <p:childTnLst>
                  <p:par>
                    <p:cTn id="465" fill="hold">
                      <p:stCondLst>
                        <p:cond delay="indefinite"/>
                      </p:stCondLst>
                      <p:childTnLst>
                        <p:par>
                          <p:cTn id="466" fill="hold">
                            <p:stCondLst>
                              <p:cond delay="0"/>
                            </p:stCondLst>
                            <p:childTnLst>
                              <p:par>
                                <p:cTn id="467" nodeType="clickEffect" fill="hold" presetClass="entr" presetID="16" presetSubtype="21">
                                  <p:stCondLst>
                                    <p:cond delay="0"/>
                                  </p:stCondLst>
                                  <p:childTnLst>
                                    <p:set>
                                      <p:cBhvr>
                                        <p:cTn id="468" dur="1" fill="hold">
                                          <p:stCondLst>
                                            <p:cond delay="0"/>
                                          </p:stCondLst>
                                        </p:cTn>
                                        <p:tgtEl>
                                          <p:spTgt spid="116"/>
                                        </p:tgtEl>
                                        <p:attrNameLst>
                                          <p:attrName>style.visibility</p:attrName>
                                        </p:attrNameLst>
                                      </p:cBhvr>
                                      <p:to>
                                        <p:strVal val="visible"/>
                                      </p:to>
                                    </p:set>
                                    <p:animEffect filter="barn(inVertical)" transition="in">
                                      <p:cBhvr additive="repl">
                                        <p:cTn id="469" dur="500"/>
                                        <p:tgtEl>
                                          <p:spTgt spid="116"/>
                                        </p:tgtEl>
                                      </p:cBhvr>
                                    </p:animEffect>
                                  </p:childTnLst>
                                </p:cTn>
                              </p:par>
                            </p:childTnLst>
                          </p:cTn>
                        </p:par>
                      </p:childTnLst>
                    </p:cTn>
                  </p:par>
                  <p:par>
                    <p:cTn id="470" fill="hold">
                      <p:stCondLst>
                        <p:cond delay="indefinite"/>
                      </p:stCondLst>
                      <p:childTnLst>
                        <p:par>
                          <p:cTn id="471" fill="hold">
                            <p:stCondLst>
                              <p:cond delay="0"/>
                            </p:stCondLst>
                            <p:childTnLst>
                              <p:par>
                                <p:cTn id="472" nodeType="clickEffect" fill="hold" presetClass="entr" presetID="42">
                                  <p:stCondLst>
                                    <p:cond delay="0"/>
                                  </p:stCondLst>
                                  <p:childTnLst>
                                    <p:set>
                                      <p:cBhvr>
                                        <p:cTn id="473" dur="1" fill="hold">
                                          <p:stCondLst>
                                            <p:cond delay="0"/>
                                          </p:stCondLst>
                                        </p:cTn>
                                        <p:tgtEl>
                                          <p:spTgt spid="117"/>
                                        </p:tgtEl>
                                        <p:attrNameLst>
                                          <p:attrName>style.visibility</p:attrName>
                                        </p:attrNameLst>
                                      </p:cBhvr>
                                      <p:to>
                                        <p:strVal val="visible"/>
                                      </p:to>
                                    </p:set>
                                    <p:animEffect filter="fade" transition="in">
                                      <p:cBhvr additive="repl">
                                        <p:cTn id="474" dur="1000"/>
                                        <p:tgtEl>
                                          <p:spTgt spid="117"/>
                                        </p:tgtEl>
                                      </p:cBhvr>
                                    </p:animEffect>
                                    <p:anim calcmode="lin" valueType="num">
                                      <p:cBhvr additive="repl">
                                        <p:cTn id="475" dur="1000" fill="hold"/>
                                        <p:tgtEl>
                                          <p:spTgt spid="117"/>
                                        </p:tgtEl>
                                        <p:attrNameLst>
                                          <p:attrName>ppt_x</p:attrName>
                                        </p:attrNameLst>
                                      </p:cBhvr>
                                      <p:tavLst>
                                        <p:tav tm="0">
                                          <p:val>
                                            <p:strVal val="#ppt_x"/>
                                          </p:val>
                                        </p:tav>
                                        <p:tav tm="100000">
                                          <p:val>
                                            <p:strVal val="#ppt_x"/>
                                          </p:val>
                                        </p:tav>
                                      </p:tavLst>
                                    </p:anim>
                                    <p:anim calcmode="lin" valueType="num">
                                      <p:cBhvr additive="repl">
                                        <p:cTn id="476"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PlaceHolder 1"/>
          <p:cNvSpPr>
            <a:spLocks noGrp="1"/>
          </p:cNvSpPr>
          <p:nvPr>
            <p:ph type="sldNum" idx="28"/>
          </p:nvPr>
        </p:nvSpPr>
        <p:spPr>
          <a:xfrm>
            <a:off x="8524800" y="6448320"/>
            <a:ext cx="161640" cy="205560"/>
          </a:xfrm>
          <a:prstGeom prst="rect">
            <a:avLst/>
          </a:prstGeom>
          <a:noFill/>
          <a:ln w="12600">
            <a:noFill/>
          </a:ln>
        </p:spPr>
        <p:txBody>
          <a:bodyPr lIns="45720" rIns="45720" tIns="45000" bIns="45000" anchor="ctr">
            <a:noAutofit/>
          </a:bodyPr>
          <a:lstStyle>
            <a:lvl1pPr indent="0" algn="r" defTabSz="914400">
              <a:lnSpc>
                <a:spcPct val="100000"/>
              </a:lnSpc>
              <a:buNone/>
              <a:tabLst>
                <a:tab algn="l" pos="0"/>
              </a:tabLst>
              <a:defRPr b="0" lang="en-GB" sz="900" strike="noStrike" u="none">
                <a:solidFill>
                  <a:srgbClr val="888888"/>
                </a:solidFill>
                <a:uFillTx/>
                <a:latin typeface="Calibri"/>
                <a:ea typeface="Calibri"/>
              </a:defRPr>
            </a:lvl1pPr>
          </a:lstStyle>
          <a:p>
            <a:pPr indent="0" algn="r" defTabSz="914400">
              <a:lnSpc>
                <a:spcPct val="100000"/>
              </a:lnSpc>
              <a:buNone/>
              <a:tabLst>
                <a:tab algn="l" pos="0"/>
              </a:tabLst>
            </a:pPr>
            <a:fld id="{69A5DB24-A91C-453C-9D27-F188F390ECB0}" type="slidenum">
              <a:rPr b="0" lang="en-GB" sz="900" strike="noStrike" u="none">
                <a:solidFill>
                  <a:srgbClr val="888888"/>
                </a:solidFill>
                <a:uFillTx/>
                <a:latin typeface="Calibri"/>
                <a:ea typeface="Calibri"/>
              </a:rPr>
              <a:t>&lt;number&gt;</a:t>
            </a:fld>
            <a:endParaRPr b="0" lang="en-GB" sz="900" strike="noStrike" u="none">
              <a:solidFill>
                <a:srgbClr val="000000"/>
              </a:solidFill>
              <a:uFillTx/>
              <a:latin typeface="Times New Roman"/>
            </a:endParaRPr>
          </a:p>
        </p:txBody>
      </p:sp>
      <p:sp>
        <p:nvSpPr>
          <p:cNvPr id="120" name="Rectangle 7"/>
          <p:cNvSpPr/>
          <p:nvPr/>
        </p:nvSpPr>
        <p:spPr>
          <a:xfrm>
            <a:off x="431640" y="82080"/>
            <a:ext cx="8254800" cy="1212120"/>
          </a:xfrm>
          <a:prstGeom prst="rect">
            <a:avLst/>
          </a:prstGeom>
          <a:noFill/>
          <a:ln w="12700">
            <a:noFill/>
          </a:ln>
        </p:spPr>
        <p:style>
          <a:lnRef idx="0"/>
          <a:fillRef idx="0"/>
          <a:effectRef idx="0"/>
          <a:fontRef idx="minor"/>
        </p:style>
        <p:txBody>
          <a:bodyPr lIns="34200" rIns="34200" tIns="34200" bIns="34200" anchor="ctr">
            <a:normAutofit fontScale="85000" lnSpcReduction="19999"/>
          </a:bodyPr>
          <a:p>
            <a:pPr algn="ctr" defTabSz="914400">
              <a:lnSpc>
                <a:spcPct val="100000"/>
              </a:lnSpc>
              <a:tabLst>
                <a:tab algn="l" pos="0"/>
              </a:tabLst>
            </a:pPr>
            <a:r>
              <a:rPr b="1" lang="en-GB" sz="3600" strike="noStrike" u="none">
                <a:solidFill>
                  <a:srgbClr val="0070c0"/>
                </a:solidFill>
                <a:uFillTx/>
                <a:latin typeface="Myriad Pro"/>
                <a:ea typeface="Myriad Pro"/>
              </a:rPr>
              <a:t> </a:t>
            </a:r>
            <a:endParaRPr b="0" lang="en-GB" sz="3600" strike="noStrike" u="none">
              <a:solidFill>
                <a:srgbClr val="000000"/>
              </a:solidFill>
              <a:uFillTx/>
              <a:latin typeface="Arial"/>
            </a:endParaRPr>
          </a:p>
          <a:p>
            <a:pPr algn="ctr" defTabSz="914400">
              <a:lnSpc>
                <a:spcPct val="100000"/>
              </a:lnSpc>
              <a:tabLst>
                <a:tab algn="l" pos="0"/>
              </a:tabLst>
            </a:pPr>
            <a:r>
              <a:rPr b="1" lang="en-GB" sz="3600" strike="noStrike" u="none">
                <a:solidFill>
                  <a:srgbClr val="ff0000"/>
                </a:solidFill>
                <a:uFillTx/>
                <a:latin typeface="Myriad Pro"/>
                <a:ea typeface="Myriad Pro"/>
              </a:rPr>
              <a:t>Strategies for Knowledge Capture, Storage, and Dissemination</a:t>
            </a:r>
            <a:endParaRPr b="0" lang="en-GB" sz="3600" strike="noStrike" u="none">
              <a:solidFill>
                <a:srgbClr val="000000"/>
              </a:solidFill>
              <a:uFillTx/>
              <a:latin typeface="Arial"/>
            </a:endParaRPr>
          </a:p>
          <a:p>
            <a:pPr algn="ctr" defTabSz="914400">
              <a:lnSpc>
                <a:spcPct val="100000"/>
              </a:lnSpc>
              <a:tabLst>
                <a:tab algn="l" pos="0"/>
              </a:tabLst>
            </a:pPr>
            <a:endParaRPr b="0" lang="en-GB" sz="3600" strike="noStrike" u="none">
              <a:solidFill>
                <a:srgbClr val="000000"/>
              </a:solidFill>
              <a:uFillTx/>
              <a:latin typeface="Arial"/>
            </a:endParaRPr>
          </a:p>
        </p:txBody>
      </p:sp>
      <p:sp>
        <p:nvSpPr>
          <p:cNvPr id="121" name="Content Placeholder 2"/>
          <p:cNvSpPr/>
          <p:nvPr/>
        </p:nvSpPr>
        <p:spPr>
          <a:xfrm>
            <a:off x="328680" y="996480"/>
            <a:ext cx="8629920" cy="4906800"/>
          </a:xfrm>
          <a:prstGeom prst="rect">
            <a:avLst/>
          </a:prstGeom>
          <a:noFill/>
          <a:ln w="12700">
            <a:noFill/>
          </a:ln>
        </p:spPr>
        <p:style>
          <a:lnRef idx="0"/>
          <a:fillRef idx="0"/>
          <a:effectRef idx="0"/>
          <a:fontRef idx="minor"/>
        </p:style>
        <p:txBody>
          <a:bodyPr lIns="45720" rIns="45720" tIns="45000" bIns="45000" anchor="t">
            <a:spAutoFit/>
          </a:bodyPr>
          <a:p>
            <a:pPr defTabSz="914400">
              <a:lnSpc>
                <a:spcPct val="100000"/>
              </a:lnSpc>
              <a:tabLst>
                <a:tab algn="l" pos="0"/>
              </a:tabLst>
            </a:pPr>
            <a:endParaRPr b="0" lang="en-GB" sz="2800" strike="noStrike" u="none">
              <a:solidFill>
                <a:srgbClr val="000000"/>
              </a:solidFill>
              <a:uFillTx/>
              <a:latin typeface="Arial"/>
            </a:endParaRPr>
          </a:p>
          <a:p>
            <a:pPr marL="514440" indent="-514440" algn="just"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KM technologies must enable effective ways to extract, create, represent, organize, re-use, and renew this knowledge</a:t>
            </a:r>
            <a:r>
              <a:rPr b="0" lang="en-US" sz="3200" strike="noStrike" u="none">
                <a:solidFill>
                  <a:srgbClr val="ffffff"/>
                </a:solidFill>
                <a:uFillTx/>
                <a:latin typeface="Myriad Pro"/>
                <a:ea typeface="Myriad Pro"/>
              </a:rPr>
              <a:t>.</a:t>
            </a:r>
            <a:endParaRPr b="0" lang="en-GB" sz="3200" strike="noStrike" u="none">
              <a:solidFill>
                <a:srgbClr val="000000"/>
              </a:solidFill>
              <a:uFillTx/>
              <a:latin typeface="Arial"/>
            </a:endParaRPr>
          </a:p>
          <a:p>
            <a:pPr algn="just" defTabSz="914400">
              <a:lnSpc>
                <a:spcPct val="100000"/>
              </a:lnSpc>
              <a:tabLst>
                <a:tab algn="l" pos="0"/>
              </a:tabLst>
            </a:pPr>
            <a:endParaRPr b="0" lang="en-GB" sz="3200" strike="noStrike" u="none">
              <a:solidFill>
                <a:srgbClr val="000000"/>
              </a:solidFill>
              <a:uFillTx/>
              <a:latin typeface="Arial"/>
            </a:endParaRPr>
          </a:p>
          <a:p>
            <a:pPr marL="514440" indent="-514440" algn="just" defTabSz="914400">
              <a:lnSpc>
                <a:spcPct val="100000"/>
              </a:lnSpc>
              <a:buClr>
                <a:srgbClr val="000000"/>
              </a:buClr>
              <a:buFont typeface="Wingdings" charset="2"/>
              <a:buChar char=""/>
              <a:tabLst>
                <a:tab algn="l" pos="0"/>
              </a:tabLst>
            </a:pPr>
            <a:r>
              <a:rPr b="0" lang="en-US" sz="3200" strike="noStrike" u="none">
                <a:solidFill>
                  <a:srgbClr val="000000"/>
                </a:solidFill>
                <a:uFillTx/>
                <a:latin typeface="Myriad Pro"/>
                <a:ea typeface="Myriad Pro"/>
              </a:rPr>
              <a:t>KM should not distance itself from the knowledge owners, but instead celebrate and recognize their position as experts in the organization.</a:t>
            </a:r>
            <a:endParaRPr b="0" lang="en-GB" sz="3200" strike="noStrike" u="none">
              <a:solidFill>
                <a:srgbClr val="000000"/>
              </a:solidFill>
              <a:uFillTx/>
              <a:latin typeface="Arial"/>
            </a:endParaRPr>
          </a:p>
        </p:txBody>
      </p:sp>
    </p:spTree>
  </p:cSld>
  <mc:AlternateContent>
    <mc:Choice Requires="p14">
      <p:transition spd="slow" p14:dur="2000"/>
    </mc:Choice>
    <mc:Fallback>
      <p:transition spd="slow"/>
    </mc:Fallback>
  </mc:AlternateContent>
  <p:timing>
    <p:tnLst>
      <p:par>
        <p:cTn id="477" dur="indefinite" restart="never" nodeType="tmRoot">
          <p:childTnLst>
            <p:seq>
              <p:cTn id="478" dur="indefinite" nodeType="mainSeq">
                <p:childTnLst>
                  <p:par>
                    <p:cTn id="479" fill="hold">
                      <p:stCondLst>
                        <p:cond delay="indefinite"/>
                      </p:stCondLst>
                      <p:childTnLst>
                        <p:par>
                          <p:cTn id="480" fill="hold">
                            <p:stCondLst>
                              <p:cond delay="0"/>
                            </p:stCondLst>
                            <p:childTnLst>
                              <p:par>
                                <p:cTn id="481" nodeType="clickEffect" fill="hold" presetClass="entr" presetID="16" presetSubtype="21">
                                  <p:stCondLst>
                                    <p:cond delay="0"/>
                                  </p:stCondLst>
                                  <p:childTnLst>
                                    <p:set>
                                      <p:cBhvr>
                                        <p:cTn id="482" dur="1" fill="hold">
                                          <p:stCondLst>
                                            <p:cond delay="0"/>
                                          </p:stCondLst>
                                        </p:cTn>
                                        <p:tgtEl>
                                          <p:spTgt spid="120"/>
                                        </p:tgtEl>
                                        <p:attrNameLst>
                                          <p:attrName>style.visibility</p:attrName>
                                        </p:attrNameLst>
                                      </p:cBhvr>
                                      <p:to>
                                        <p:strVal val="visible"/>
                                      </p:to>
                                    </p:set>
                                    <p:animEffect filter="barn(inVertical)" transition="in">
                                      <p:cBhvr additive="repl">
                                        <p:cTn id="483" dur="500"/>
                                        <p:tgtEl>
                                          <p:spTgt spid="120"/>
                                        </p:tgtEl>
                                      </p:cBhvr>
                                    </p:animEffect>
                                  </p:childTnLst>
                                </p:cTn>
                              </p:par>
                            </p:childTnLst>
                          </p:cTn>
                        </p:par>
                      </p:childTnLst>
                    </p:cTn>
                  </p:par>
                  <p:par>
                    <p:cTn id="484" fill="hold">
                      <p:stCondLst>
                        <p:cond delay="indefinite"/>
                      </p:stCondLst>
                      <p:childTnLst>
                        <p:par>
                          <p:cTn id="485" fill="hold">
                            <p:stCondLst>
                              <p:cond delay="0"/>
                            </p:stCondLst>
                            <p:childTnLst>
                              <p:par>
                                <p:cTn id="486" nodeType="clickEffect" fill="hold" presetClass="entr" presetID="42">
                                  <p:stCondLst>
                                    <p:cond delay="0"/>
                                  </p:stCondLst>
                                  <p:childTnLst>
                                    <p:set>
                                      <p:cBhvr>
                                        <p:cTn id="487" dur="1" fill="hold">
                                          <p:stCondLst>
                                            <p:cond delay="0"/>
                                          </p:stCondLst>
                                        </p:cTn>
                                        <p:tgtEl>
                                          <p:spTgt spid="121"/>
                                        </p:tgtEl>
                                        <p:attrNameLst>
                                          <p:attrName>style.visibility</p:attrName>
                                        </p:attrNameLst>
                                      </p:cBhvr>
                                      <p:to>
                                        <p:strVal val="visible"/>
                                      </p:to>
                                    </p:set>
                                    <p:animEffect filter="fade" transition="in">
                                      <p:cBhvr additive="repl">
                                        <p:cTn id="488" dur="1000"/>
                                        <p:tgtEl>
                                          <p:spTgt spid="121"/>
                                        </p:tgtEl>
                                      </p:cBhvr>
                                    </p:animEffect>
                                    <p:anim calcmode="lin" valueType="num">
                                      <p:cBhvr additive="repl">
                                        <p:cTn id="489" dur="1000" fill="hold"/>
                                        <p:tgtEl>
                                          <p:spTgt spid="121"/>
                                        </p:tgtEl>
                                        <p:attrNameLst>
                                          <p:attrName>ppt_x</p:attrName>
                                        </p:attrNameLst>
                                      </p:cBhvr>
                                      <p:tavLst>
                                        <p:tav tm="0">
                                          <p:val>
                                            <p:strVal val="#ppt_x"/>
                                          </p:val>
                                        </p:tav>
                                        <p:tav tm="100000">
                                          <p:val>
                                            <p:strVal val="#ppt_x"/>
                                          </p:val>
                                        </p:tav>
                                      </p:tavLst>
                                    </p:anim>
                                    <p:anim calcmode="lin" valueType="num">
                                      <p:cBhvr additive="repl">
                                        <p:cTn id="490" dur="1000" fill="hold"/>
                                        <p:tgtEl>
                                          <p:spTgt spid="1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type="title"/>
          </p:nvPr>
        </p:nvSpPr>
        <p:spPr>
          <a:xfrm>
            <a:off x="185040" y="102600"/>
            <a:ext cx="8773920" cy="108864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ff0000"/>
                </a:solidFill>
                <a:uFillTx/>
                <a:latin typeface="Myriad Pro"/>
                <a:ea typeface="Myriad Pro"/>
              </a:rPr>
              <a:t>Strategies for Knowledge Capture, Storage, and Dissemination.</a:t>
            </a:r>
            <a:endParaRPr b="0" lang="en-GB" sz="3600" strike="noStrike" u="none">
              <a:solidFill>
                <a:srgbClr val="000000"/>
              </a:solidFill>
              <a:uFillTx/>
              <a:latin typeface="Myriad Pro"/>
            </a:endParaRPr>
          </a:p>
        </p:txBody>
      </p:sp>
      <p:sp>
        <p:nvSpPr>
          <p:cNvPr id="123" name="PlaceHolder 2"/>
          <p:cNvSpPr>
            <a:spLocks noGrp="1"/>
          </p:cNvSpPr>
          <p:nvPr>
            <p:ph/>
          </p:nvPr>
        </p:nvSpPr>
        <p:spPr>
          <a:xfrm>
            <a:off x="185040" y="1191960"/>
            <a:ext cx="8691480" cy="446904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0" lang="en-GB" sz="3200" strike="noStrike" u="none">
                <a:solidFill>
                  <a:srgbClr val="000000"/>
                </a:solidFill>
                <a:uFillTx/>
                <a:latin typeface="Myriad Pro"/>
                <a:ea typeface="Myriad Pro"/>
              </a:rPr>
              <a:t>Strategies for KM function effectively based on the understanding that:</a:t>
            </a: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r>
              <a:rPr b="1" lang="en-US" sz="3200" strike="noStrike" u="none">
                <a:solidFill>
                  <a:srgbClr val="000000"/>
                </a:solidFill>
                <a:uFillTx/>
                <a:latin typeface="Myriad Pro"/>
                <a:ea typeface="Myriad Pro"/>
              </a:rPr>
              <a:t>Knowledge management systems (KMS):</a:t>
            </a:r>
            <a:r>
              <a:rPr b="0" lang="en-US" sz="3200" strike="noStrike" u="none">
                <a:solidFill>
                  <a:srgbClr val="000000"/>
                </a:solidFill>
                <a:uFillTx/>
                <a:latin typeface="Myriad Pro"/>
                <a:ea typeface="Myriad Pro"/>
              </a:rPr>
              <a:t> is the </a:t>
            </a:r>
            <a:r>
              <a:rPr b="1" lang="en-US" sz="3200" strike="noStrike" u="sng">
                <a:solidFill>
                  <a:srgbClr val="ff0000"/>
                </a:solidFill>
                <a:uFillTx/>
                <a:latin typeface="Myriad Pro"/>
                <a:ea typeface="Myriad Pro"/>
              </a:rPr>
              <a:t>synergy</a:t>
            </a:r>
            <a:r>
              <a:rPr b="0" lang="en-US" sz="3200" strike="noStrike" u="none">
                <a:solidFill>
                  <a:srgbClr val="000000"/>
                </a:solidFill>
                <a:uFillTx/>
                <a:latin typeface="Myriad Pro"/>
                <a:ea typeface="Myriad Pro"/>
              </a:rPr>
              <a:t> between social/structural mechanisms and latest technologies.</a:t>
            </a: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p:txBody>
      </p:sp>
      <p:pic>
        <p:nvPicPr>
          <p:cNvPr id="124" name="Picture 1" descr=""/>
          <p:cNvPicPr/>
          <p:nvPr/>
        </p:nvPicPr>
        <p:blipFill>
          <a:blip r:embed="rId1"/>
          <a:stretch/>
        </p:blipFill>
        <p:spPr>
          <a:xfrm>
            <a:off x="1146960" y="4070520"/>
            <a:ext cx="6705720" cy="1182240"/>
          </a:xfrm>
          <a:prstGeom prst="rect">
            <a:avLst/>
          </a:prstGeom>
          <a:noFill/>
          <a:ln w="0">
            <a:noFill/>
          </a:ln>
        </p:spPr>
      </p:pic>
    </p:spTree>
  </p:cSld>
  <mc:AlternateContent>
    <mc:Choice Requires="p14">
      <p:transition spd="slow" p14:dur="2000"/>
    </mc:Choice>
    <mc:Fallback>
      <p:transition spd="slow"/>
    </mc:Fallback>
  </mc:AlternateContent>
  <p:timing>
    <p:tnLst>
      <p:par>
        <p:cTn id="491" dur="indefinite" restart="never" nodeType="tmRoot">
          <p:childTnLst>
            <p:seq>
              <p:cTn id="492" dur="indefinite" nodeType="mainSeq">
                <p:childTnLst>
                  <p:par>
                    <p:cTn id="493" fill="hold">
                      <p:stCondLst>
                        <p:cond delay="indefinite"/>
                      </p:stCondLst>
                      <p:childTnLst>
                        <p:par>
                          <p:cTn id="494" fill="hold">
                            <p:stCondLst>
                              <p:cond delay="0"/>
                            </p:stCondLst>
                            <p:childTnLst>
                              <p:par>
                                <p:cTn id="495" nodeType="clickEffect" fill="hold" presetClass="entr" presetID="16" presetSubtype="21">
                                  <p:stCondLst>
                                    <p:cond delay="0"/>
                                  </p:stCondLst>
                                  <p:childTnLst>
                                    <p:set>
                                      <p:cBhvr>
                                        <p:cTn id="496" dur="1" fill="hold">
                                          <p:stCondLst>
                                            <p:cond delay="0"/>
                                          </p:stCondLst>
                                        </p:cTn>
                                        <p:tgtEl>
                                          <p:spTgt spid="122"/>
                                        </p:tgtEl>
                                        <p:attrNameLst>
                                          <p:attrName>style.visibility</p:attrName>
                                        </p:attrNameLst>
                                      </p:cBhvr>
                                      <p:to>
                                        <p:strVal val="visible"/>
                                      </p:to>
                                    </p:set>
                                    <p:animEffect filter="barn(inVertical)" transition="in">
                                      <p:cBhvr additive="repl">
                                        <p:cTn id="497" dur="500"/>
                                        <p:tgtEl>
                                          <p:spTgt spid="122"/>
                                        </p:tgtEl>
                                      </p:cBhvr>
                                    </p:animEffect>
                                  </p:childTnLst>
                                </p:cTn>
                              </p:par>
                            </p:childTnLst>
                          </p:cTn>
                        </p:par>
                      </p:childTnLst>
                    </p:cTn>
                  </p:par>
                  <p:par>
                    <p:cTn id="498" fill="hold">
                      <p:stCondLst>
                        <p:cond delay="indefinite"/>
                      </p:stCondLst>
                      <p:childTnLst>
                        <p:par>
                          <p:cTn id="499" fill="hold">
                            <p:stCondLst>
                              <p:cond delay="0"/>
                            </p:stCondLst>
                            <p:childTnLst>
                              <p:par>
                                <p:cTn id="500" nodeType="clickEffect" fill="hold" presetClass="entr" presetID="42">
                                  <p:stCondLst>
                                    <p:cond delay="0"/>
                                  </p:stCondLst>
                                  <p:childTnLst>
                                    <p:set>
                                      <p:cBhvr>
                                        <p:cTn id="501" dur="1" fill="hold">
                                          <p:stCondLst>
                                            <p:cond delay="0"/>
                                          </p:stCondLst>
                                        </p:cTn>
                                        <p:tgtEl>
                                          <p:spTgt spid="123"/>
                                        </p:tgtEl>
                                        <p:attrNameLst>
                                          <p:attrName>style.visibility</p:attrName>
                                        </p:attrNameLst>
                                      </p:cBhvr>
                                      <p:to>
                                        <p:strVal val="visible"/>
                                      </p:to>
                                    </p:set>
                                    <p:animEffect filter="fade" transition="in">
                                      <p:cBhvr additive="repl">
                                        <p:cTn id="502" dur="1000"/>
                                        <p:tgtEl>
                                          <p:spTgt spid="123"/>
                                        </p:tgtEl>
                                      </p:cBhvr>
                                    </p:animEffect>
                                    <p:anim calcmode="lin" valueType="num">
                                      <p:cBhvr additive="repl">
                                        <p:cTn id="503" dur="1000" fill="hold"/>
                                        <p:tgtEl>
                                          <p:spTgt spid="123"/>
                                        </p:tgtEl>
                                        <p:attrNameLst>
                                          <p:attrName>ppt_x</p:attrName>
                                        </p:attrNameLst>
                                      </p:cBhvr>
                                      <p:tavLst>
                                        <p:tav tm="0">
                                          <p:val>
                                            <p:strVal val="#ppt_x"/>
                                          </p:val>
                                        </p:tav>
                                        <p:tav tm="100000">
                                          <p:val>
                                            <p:strVal val="#ppt_x"/>
                                          </p:val>
                                        </p:tav>
                                      </p:tavLst>
                                    </p:anim>
                                    <p:anim calcmode="lin" valueType="num">
                                      <p:cBhvr additive="repl">
                                        <p:cTn id="504" dur="1000" fill="hold"/>
                                        <p:tgtEl>
                                          <p:spTgt spid="1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185040" y="102600"/>
            <a:ext cx="8773920" cy="109368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ff0000"/>
                </a:solidFill>
                <a:uFillTx/>
                <a:latin typeface="Myriad Pro"/>
                <a:ea typeface="Myriad Pro"/>
              </a:rPr>
              <a:t>Strategies for Knowledge Capture, Storage, and Dissemination.</a:t>
            </a:r>
            <a:endParaRPr b="0" lang="en-GB" sz="3600" strike="noStrike" u="none">
              <a:solidFill>
                <a:srgbClr val="000000"/>
              </a:solidFill>
              <a:uFillTx/>
              <a:latin typeface="Myriad Pro"/>
            </a:endParaRPr>
          </a:p>
        </p:txBody>
      </p:sp>
      <p:sp>
        <p:nvSpPr>
          <p:cNvPr id="126" name="PlaceHolder 2"/>
          <p:cNvSpPr>
            <a:spLocks noGrp="1"/>
          </p:cNvSpPr>
          <p:nvPr>
            <p:ph/>
          </p:nvPr>
        </p:nvSpPr>
        <p:spPr>
          <a:xfrm>
            <a:off x="185040" y="1397160"/>
            <a:ext cx="8691480" cy="4263480"/>
          </a:xfrm>
          <a:prstGeom prst="rect">
            <a:avLst/>
          </a:prstGeom>
          <a:noFill/>
          <a:ln w="12600">
            <a:noFill/>
          </a:ln>
        </p:spPr>
        <p:txBody>
          <a:bodyPr lIns="45720" rIns="45720" tIns="45000" bIns="45000" anchor="t">
            <a:noAutofit/>
          </a:bodyPr>
          <a:p>
            <a:pPr marL="257040" indent="-257040" defTabSz="685800">
              <a:lnSpc>
                <a:spcPct val="100000"/>
              </a:lnSpc>
              <a:spcBef>
                <a:spcPts val="499"/>
              </a:spcBef>
              <a:buClr>
                <a:srgbClr val="000000"/>
              </a:buClr>
              <a:buFont typeface="Arial"/>
              <a:buChar char="•"/>
            </a:pPr>
            <a:r>
              <a:rPr b="0" lang="en-US" sz="3200" strike="noStrike" u="none">
                <a:solidFill>
                  <a:srgbClr val="000000"/>
                </a:solidFill>
                <a:uFillTx/>
                <a:latin typeface="Myriad Pro"/>
                <a:ea typeface="Myriad Pro"/>
              </a:rPr>
              <a:t>80%  - Organizational processes and human factors</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b="0" lang="en-US" sz="3200" strike="noStrike" u="none">
                <a:solidFill>
                  <a:srgbClr val="000000"/>
                </a:solidFill>
                <a:uFillTx/>
                <a:latin typeface="Myriad Pro"/>
                <a:ea typeface="Myriad Pro"/>
              </a:rPr>
              <a:t>20% - Technology </a:t>
            </a:r>
            <a:r>
              <a:rPr b="0" lang="en-GB" sz="3200" strike="noStrike" u="none">
                <a:solidFill>
                  <a:srgbClr val="000000"/>
                </a:solidFill>
                <a:uFillTx/>
                <a:latin typeface="Myriad Pro"/>
                <a:ea typeface="Myriad Pro"/>
              </a:rPr>
              <a:t>(Laudon, and Laudon, 2012). </a:t>
            </a:r>
            <a:endParaRPr b="0" lang="en-GB" sz="3200" strike="noStrike" u="none">
              <a:solidFill>
                <a:srgbClr val="000000"/>
              </a:solidFill>
              <a:uFillTx/>
              <a:latin typeface="Myriad Pro"/>
            </a:endParaRPr>
          </a:p>
          <a:p>
            <a:pPr indent="0" defTabSz="685800">
              <a:lnSpc>
                <a:spcPct val="100000"/>
              </a:lnSpc>
              <a:spcBef>
                <a:spcPts val="499"/>
              </a:spcBef>
              <a:buNone/>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p:txBody>
      </p:sp>
      <p:pic>
        <p:nvPicPr>
          <p:cNvPr id="127" name="Picture 2" descr=""/>
          <p:cNvPicPr/>
          <p:nvPr/>
        </p:nvPicPr>
        <p:blipFill>
          <a:blip r:embed="rId1"/>
          <a:stretch/>
        </p:blipFill>
        <p:spPr>
          <a:xfrm>
            <a:off x="2567520" y="3174840"/>
            <a:ext cx="6082920" cy="2486160"/>
          </a:xfrm>
          <a:prstGeom prst="rect">
            <a:avLst/>
          </a:prstGeom>
          <a:noFill/>
          <a:ln w="0">
            <a:noFill/>
          </a:ln>
        </p:spPr>
      </p:pic>
    </p:spTree>
  </p:cSld>
  <mc:AlternateContent>
    <mc:Choice Requires="p14">
      <p:transition spd="slow" p14:dur="2000"/>
    </mc:Choice>
    <mc:Fallback>
      <p:transition spd="slow"/>
    </mc:Fallback>
  </mc:AlternateContent>
  <p:timing>
    <p:tnLst>
      <p:par>
        <p:cTn id="505" dur="indefinite" restart="never" nodeType="tmRoot">
          <p:childTnLst>
            <p:seq>
              <p:cTn id="506" dur="indefinite" nodeType="mainSeq">
                <p:childTnLst>
                  <p:par>
                    <p:cTn id="507" fill="hold">
                      <p:stCondLst>
                        <p:cond delay="indefinite"/>
                      </p:stCondLst>
                      <p:childTnLst>
                        <p:par>
                          <p:cTn id="508" fill="hold">
                            <p:stCondLst>
                              <p:cond delay="0"/>
                            </p:stCondLst>
                            <p:childTnLst>
                              <p:par>
                                <p:cTn id="509" nodeType="clickEffect" fill="hold" presetClass="entr" presetID="16" presetSubtype="21">
                                  <p:stCondLst>
                                    <p:cond delay="0"/>
                                  </p:stCondLst>
                                  <p:childTnLst>
                                    <p:set>
                                      <p:cBhvr>
                                        <p:cTn id="510" dur="1" fill="hold">
                                          <p:stCondLst>
                                            <p:cond delay="0"/>
                                          </p:stCondLst>
                                        </p:cTn>
                                        <p:tgtEl>
                                          <p:spTgt spid="125"/>
                                        </p:tgtEl>
                                        <p:attrNameLst>
                                          <p:attrName>style.visibility</p:attrName>
                                        </p:attrNameLst>
                                      </p:cBhvr>
                                      <p:to>
                                        <p:strVal val="visible"/>
                                      </p:to>
                                    </p:set>
                                    <p:animEffect filter="barn(inVertical)" transition="in">
                                      <p:cBhvr additive="repl">
                                        <p:cTn id="511" dur="500"/>
                                        <p:tgtEl>
                                          <p:spTgt spid="125"/>
                                        </p:tgtEl>
                                      </p:cBhvr>
                                    </p:animEffect>
                                  </p:childTnLst>
                                </p:cTn>
                              </p:par>
                            </p:childTnLst>
                          </p:cTn>
                        </p:par>
                      </p:childTnLst>
                    </p:cTn>
                  </p:par>
                  <p:par>
                    <p:cTn id="512" fill="hold">
                      <p:stCondLst>
                        <p:cond delay="indefinite"/>
                      </p:stCondLst>
                      <p:childTnLst>
                        <p:par>
                          <p:cTn id="513" fill="hold">
                            <p:stCondLst>
                              <p:cond delay="0"/>
                            </p:stCondLst>
                            <p:childTnLst>
                              <p:par>
                                <p:cTn id="514" nodeType="clickEffect" fill="hold" presetClass="entr" presetID="42">
                                  <p:stCondLst>
                                    <p:cond delay="0"/>
                                  </p:stCondLst>
                                  <p:childTnLst>
                                    <p:set>
                                      <p:cBhvr>
                                        <p:cTn id="515" dur="1" fill="hold">
                                          <p:stCondLst>
                                            <p:cond delay="0"/>
                                          </p:stCondLst>
                                        </p:cTn>
                                        <p:tgtEl>
                                          <p:spTgt spid="126"/>
                                        </p:tgtEl>
                                        <p:attrNameLst>
                                          <p:attrName>style.visibility</p:attrName>
                                        </p:attrNameLst>
                                      </p:cBhvr>
                                      <p:to>
                                        <p:strVal val="visible"/>
                                      </p:to>
                                    </p:set>
                                    <p:animEffect filter="fade" transition="in">
                                      <p:cBhvr additive="repl">
                                        <p:cTn id="516" dur="1000"/>
                                        <p:tgtEl>
                                          <p:spTgt spid="126"/>
                                        </p:tgtEl>
                                      </p:cBhvr>
                                    </p:animEffect>
                                    <p:anim calcmode="lin" valueType="num">
                                      <p:cBhvr additive="repl">
                                        <p:cTn id="517" dur="1000" fill="hold"/>
                                        <p:tgtEl>
                                          <p:spTgt spid="126"/>
                                        </p:tgtEl>
                                        <p:attrNameLst>
                                          <p:attrName>ppt_x</p:attrName>
                                        </p:attrNameLst>
                                      </p:cBhvr>
                                      <p:tavLst>
                                        <p:tav tm="0">
                                          <p:val>
                                            <p:strVal val="#ppt_x"/>
                                          </p:val>
                                        </p:tav>
                                        <p:tav tm="100000">
                                          <p:val>
                                            <p:strVal val="#ppt_x"/>
                                          </p:val>
                                        </p:tav>
                                      </p:tavLst>
                                    </p:anim>
                                    <p:anim calcmode="lin" valueType="num">
                                      <p:cBhvr additive="repl">
                                        <p:cTn id="518" dur="1000" fill="hold"/>
                                        <p:tgtEl>
                                          <p:spTgt spid="1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PlaceHolder 1"/>
          <p:cNvSpPr>
            <a:spLocks noGrp="1"/>
          </p:cNvSpPr>
          <p:nvPr>
            <p:ph type="title"/>
          </p:nvPr>
        </p:nvSpPr>
        <p:spPr>
          <a:xfrm>
            <a:off x="185040" y="102600"/>
            <a:ext cx="8773920" cy="109368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ff0000"/>
                </a:solidFill>
                <a:uFillTx/>
                <a:latin typeface="Myriad Pro"/>
                <a:ea typeface="Myriad Pro"/>
              </a:rPr>
              <a:t>Strategies for Knowledge Capture, Storage, and Dissemination.</a:t>
            </a:r>
            <a:endParaRPr b="0" lang="en-GB" sz="3600" strike="noStrike" u="none">
              <a:solidFill>
                <a:srgbClr val="000000"/>
              </a:solidFill>
              <a:uFillTx/>
              <a:latin typeface="Myriad Pro"/>
            </a:endParaRPr>
          </a:p>
        </p:txBody>
      </p:sp>
      <p:sp>
        <p:nvSpPr>
          <p:cNvPr id="129" name="PlaceHolder 2"/>
          <p:cNvSpPr>
            <a:spLocks noGrp="1"/>
          </p:cNvSpPr>
          <p:nvPr>
            <p:ph/>
          </p:nvPr>
        </p:nvSpPr>
        <p:spPr>
          <a:xfrm>
            <a:off x="185040" y="1397160"/>
            <a:ext cx="8691480" cy="4263480"/>
          </a:xfrm>
          <a:prstGeom prst="rect">
            <a:avLst/>
          </a:prstGeom>
          <a:noFill/>
          <a:ln w="12600">
            <a:noFill/>
          </a:ln>
        </p:spPr>
        <p:txBody>
          <a:bodyPr lIns="45720" rIns="45720" tIns="45000" bIns="45000" anchor="t">
            <a:noAutofit/>
          </a:bodyPr>
          <a:p>
            <a:pPr marL="257040" indent="-257040" algn="just" defTabSz="685800">
              <a:lnSpc>
                <a:spcPct val="100000"/>
              </a:lnSpc>
              <a:spcBef>
                <a:spcPts val="499"/>
              </a:spcBef>
              <a:buClr>
                <a:srgbClr val="000000"/>
              </a:buClr>
              <a:buFont typeface="Arial"/>
              <a:buChar char="•"/>
            </a:pPr>
            <a:r>
              <a:rPr b="0" lang="en-GB" sz="3200" strike="noStrike" u="none">
                <a:solidFill>
                  <a:srgbClr val="000000"/>
                </a:solidFill>
                <a:uFillTx/>
                <a:latin typeface="Myriad Pro"/>
                <a:ea typeface="Myriad Pro"/>
              </a:rPr>
              <a:t>Knowledge management today involves both information systems activities and a host of enabling management and organizational</a:t>
            </a:r>
            <a:endParaRPr b="0" lang="en-GB" sz="3200" strike="noStrike" u="none">
              <a:solidFill>
                <a:srgbClr val="000000"/>
              </a:solidFill>
              <a:uFillTx/>
              <a:latin typeface="Myriad Pro"/>
            </a:endParaRPr>
          </a:p>
          <a:p>
            <a:pPr indent="0" algn="just" defTabSz="685800">
              <a:lnSpc>
                <a:spcPct val="100000"/>
              </a:lnSpc>
              <a:spcBef>
                <a:spcPts val="499"/>
              </a:spcBef>
              <a:buNone/>
              <a:tabLst>
                <a:tab algn="l" pos="0"/>
              </a:tabLst>
            </a:pPr>
            <a:r>
              <a:rPr b="0" lang="en-GB" sz="3200" strike="noStrike" u="none">
                <a:solidFill>
                  <a:srgbClr val="000000"/>
                </a:solidFill>
                <a:uFillTx/>
                <a:latin typeface="Myriad Pro"/>
                <a:ea typeface="Myriad Pro"/>
              </a:rPr>
              <a:t>  </a:t>
            </a:r>
            <a:r>
              <a:rPr b="0" lang="en-GB" sz="3200" strike="noStrike" u="none">
                <a:solidFill>
                  <a:srgbClr val="000000"/>
                </a:solidFill>
                <a:uFillTx/>
                <a:latin typeface="Myriad Pro"/>
                <a:ea typeface="Myriad Pro"/>
              </a:rPr>
              <a:t>activities.</a:t>
            </a: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p:txBody>
      </p:sp>
      <p:pic>
        <p:nvPicPr>
          <p:cNvPr id="130" name="Picture 1" descr=""/>
          <p:cNvPicPr/>
          <p:nvPr/>
        </p:nvPicPr>
        <p:blipFill>
          <a:blip r:embed="rId1"/>
          <a:stretch/>
        </p:blipFill>
        <p:spPr>
          <a:xfrm>
            <a:off x="3893760" y="3256920"/>
            <a:ext cx="4849200" cy="2203560"/>
          </a:xfrm>
          <a:prstGeom prst="rect">
            <a:avLst/>
          </a:prstGeom>
          <a:noFill/>
          <a:ln w="0">
            <a:noFill/>
          </a:ln>
        </p:spPr>
      </p:pic>
    </p:spTree>
  </p:cSld>
  <mc:AlternateContent>
    <mc:Choice Requires="p14">
      <p:transition spd="slow" p14:dur="2000"/>
    </mc:Choice>
    <mc:Fallback>
      <p:transition spd="slow"/>
    </mc:Fallback>
  </mc:AlternateContent>
  <p:timing>
    <p:tnLst>
      <p:par>
        <p:cTn id="519" dur="indefinite" restart="never" nodeType="tmRoot">
          <p:childTnLst>
            <p:seq>
              <p:cTn id="520" dur="indefinite" nodeType="mainSeq">
                <p:childTnLst>
                  <p:par>
                    <p:cTn id="521" fill="hold">
                      <p:stCondLst>
                        <p:cond delay="indefinite"/>
                      </p:stCondLst>
                      <p:childTnLst>
                        <p:par>
                          <p:cTn id="522" fill="hold">
                            <p:stCondLst>
                              <p:cond delay="0"/>
                            </p:stCondLst>
                            <p:childTnLst>
                              <p:par>
                                <p:cTn id="523" nodeType="clickEffect" fill="hold" presetClass="entr" presetID="16" presetSubtype="21">
                                  <p:stCondLst>
                                    <p:cond delay="0"/>
                                  </p:stCondLst>
                                  <p:childTnLst>
                                    <p:set>
                                      <p:cBhvr>
                                        <p:cTn id="524" dur="1" fill="hold">
                                          <p:stCondLst>
                                            <p:cond delay="0"/>
                                          </p:stCondLst>
                                        </p:cTn>
                                        <p:tgtEl>
                                          <p:spTgt spid="128"/>
                                        </p:tgtEl>
                                        <p:attrNameLst>
                                          <p:attrName>style.visibility</p:attrName>
                                        </p:attrNameLst>
                                      </p:cBhvr>
                                      <p:to>
                                        <p:strVal val="visible"/>
                                      </p:to>
                                    </p:set>
                                    <p:animEffect filter="barn(inVertical)" transition="in">
                                      <p:cBhvr additive="repl">
                                        <p:cTn id="525" dur="500"/>
                                        <p:tgtEl>
                                          <p:spTgt spid="128"/>
                                        </p:tgtEl>
                                      </p:cBhvr>
                                    </p:animEffect>
                                  </p:childTnLst>
                                </p:cTn>
                              </p:par>
                            </p:childTnLst>
                          </p:cTn>
                        </p:par>
                      </p:childTnLst>
                    </p:cTn>
                  </p:par>
                  <p:par>
                    <p:cTn id="526" fill="hold">
                      <p:stCondLst>
                        <p:cond delay="indefinite"/>
                      </p:stCondLst>
                      <p:childTnLst>
                        <p:par>
                          <p:cTn id="527" fill="hold">
                            <p:stCondLst>
                              <p:cond delay="0"/>
                            </p:stCondLst>
                            <p:childTnLst>
                              <p:par>
                                <p:cTn id="528" nodeType="clickEffect" fill="hold" presetClass="entr" presetID="42">
                                  <p:stCondLst>
                                    <p:cond delay="0"/>
                                  </p:stCondLst>
                                  <p:childTnLst>
                                    <p:set>
                                      <p:cBhvr>
                                        <p:cTn id="529" dur="1" fill="hold">
                                          <p:stCondLst>
                                            <p:cond delay="0"/>
                                          </p:stCondLst>
                                        </p:cTn>
                                        <p:tgtEl>
                                          <p:spTgt spid="129"/>
                                        </p:tgtEl>
                                        <p:attrNameLst>
                                          <p:attrName>style.visibility</p:attrName>
                                        </p:attrNameLst>
                                      </p:cBhvr>
                                      <p:to>
                                        <p:strVal val="visible"/>
                                      </p:to>
                                    </p:set>
                                    <p:animEffect filter="fade" transition="in">
                                      <p:cBhvr additive="repl">
                                        <p:cTn id="530" dur="1000"/>
                                        <p:tgtEl>
                                          <p:spTgt spid="129"/>
                                        </p:tgtEl>
                                      </p:cBhvr>
                                    </p:animEffect>
                                    <p:anim calcmode="lin" valueType="num">
                                      <p:cBhvr additive="repl">
                                        <p:cTn id="531" dur="1000" fill="hold"/>
                                        <p:tgtEl>
                                          <p:spTgt spid="129"/>
                                        </p:tgtEl>
                                        <p:attrNameLst>
                                          <p:attrName>ppt_x</p:attrName>
                                        </p:attrNameLst>
                                      </p:cBhvr>
                                      <p:tavLst>
                                        <p:tav tm="0">
                                          <p:val>
                                            <p:strVal val="#ppt_x"/>
                                          </p:val>
                                        </p:tav>
                                        <p:tav tm="100000">
                                          <p:val>
                                            <p:strVal val="#ppt_x"/>
                                          </p:val>
                                        </p:tav>
                                      </p:tavLst>
                                    </p:anim>
                                    <p:anim calcmode="lin" valueType="num">
                                      <p:cBhvr additive="repl">
                                        <p:cTn id="532" dur="1000" fill="hold"/>
                                        <p:tgtEl>
                                          <p:spTgt spid="1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1" name="PlaceHolder 1"/>
          <p:cNvSpPr>
            <a:spLocks noGrp="1"/>
          </p:cNvSpPr>
          <p:nvPr>
            <p:ph type="title"/>
          </p:nvPr>
        </p:nvSpPr>
        <p:spPr>
          <a:xfrm>
            <a:off x="185040" y="102600"/>
            <a:ext cx="8773920" cy="62640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chemeClr val="dk1"/>
                </a:solidFill>
                <a:uFillTx/>
                <a:latin typeface="Myriad Pro"/>
                <a:ea typeface="Myriad Pro"/>
              </a:rPr>
              <a:t>Knowledge Management</a:t>
            </a:r>
            <a:endParaRPr b="0" lang="en-GB" sz="3600" strike="noStrike" u="none">
              <a:solidFill>
                <a:srgbClr val="000000"/>
              </a:solidFill>
              <a:uFillTx/>
              <a:latin typeface="Myriad Pro"/>
            </a:endParaRPr>
          </a:p>
        </p:txBody>
      </p:sp>
      <p:sp>
        <p:nvSpPr>
          <p:cNvPr id="132" name="PlaceHolder 2"/>
          <p:cNvSpPr>
            <a:spLocks noGrp="1"/>
          </p:cNvSpPr>
          <p:nvPr>
            <p:ph/>
          </p:nvPr>
        </p:nvSpPr>
        <p:spPr>
          <a:xfrm>
            <a:off x="185040" y="729360"/>
            <a:ext cx="8691480" cy="493128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US" sz="3600" strike="noStrike" u="none">
                <a:solidFill>
                  <a:srgbClr val="000000"/>
                </a:solidFill>
                <a:uFillTx/>
                <a:latin typeface="Myriad Pro"/>
                <a:ea typeface="Myriad Pro"/>
              </a:rPr>
              <a:t>Knowledge Dimensions</a:t>
            </a:r>
            <a:endParaRPr b="0" lang="en-GB" sz="36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p:txBody>
      </p:sp>
      <p:pic>
        <p:nvPicPr>
          <p:cNvPr id="133" name="Picture 1" descr=""/>
          <p:cNvPicPr/>
          <p:nvPr/>
        </p:nvPicPr>
        <p:blipFill>
          <a:blip r:embed="rId1"/>
          <a:stretch/>
        </p:blipFill>
        <p:spPr>
          <a:xfrm>
            <a:off x="267120" y="1356120"/>
            <a:ext cx="8609400" cy="4304520"/>
          </a:xfrm>
          <a:prstGeom prst="rect">
            <a:avLst/>
          </a:prstGeom>
          <a:noFill/>
          <a:ln w="0">
            <a:noFill/>
          </a:ln>
        </p:spPr>
      </p:pic>
    </p:spTree>
  </p:cSld>
  <mc:AlternateContent>
    <mc:Choice Requires="p14">
      <p:transition spd="slow" p14:dur="2000"/>
    </mc:Choice>
    <mc:Fallback>
      <p:transition spd="slow"/>
    </mc:Fallback>
  </mc:AlternateContent>
  <p:timing>
    <p:tnLst>
      <p:par>
        <p:cTn id="533" dur="indefinite" restart="never" nodeType="tmRoot">
          <p:childTnLst>
            <p:seq>
              <p:cTn id="534" dur="indefinite" nodeType="mainSeq">
                <p:childTnLst>
                  <p:par>
                    <p:cTn id="535" fill="hold">
                      <p:stCondLst>
                        <p:cond delay="indefinite"/>
                      </p:stCondLst>
                      <p:childTnLst>
                        <p:par>
                          <p:cTn id="536" fill="hold">
                            <p:stCondLst>
                              <p:cond delay="0"/>
                            </p:stCondLst>
                            <p:childTnLst>
                              <p:par>
                                <p:cTn id="537" nodeType="clickEffect" fill="hold" presetClass="entr" presetID="16" presetSubtype="21">
                                  <p:stCondLst>
                                    <p:cond delay="0"/>
                                  </p:stCondLst>
                                  <p:childTnLst>
                                    <p:set>
                                      <p:cBhvr>
                                        <p:cTn id="538" dur="1" fill="hold">
                                          <p:stCondLst>
                                            <p:cond delay="0"/>
                                          </p:stCondLst>
                                        </p:cTn>
                                        <p:tgtEl>
                                          <p:spTgt spid="131"/>
                                        </p:tgtEl>
                                        <p:attrNameLst>
                                          <p:attrName>style.visibility</p:attrName>
                                        </p:attrNameLst>
                                      </p:cBhvr>
                                      <p:to>
                                        <p:strVal val="visible"/>
                                      </p:to>
                                    </p:set>
                                    <p:animEffect filter="barn(inVertical)" transition="in">
                                      <p:cBhvr additive="repl">
                                        <p:cTn id="539" dur="500"/>
                                        <p:tgtEl>
                                          <p:spTgt spid="131"/>
                                        </p:tgtEl>
                                      </p:cBhvr>
                                    </p:animEffect>
                                  </p:childTnLst>
                                </p:cTn>
                              </p:par>
                            </p:childTnLst>
                          </p:cTn>
                        </p:par>
                      </p:childTnLst>
                    </p:cTn>
                  </p:par>
                  <p:par>
                    <p:cTn id="540" fill="hold">
                      <p:stCondLst>
                        <p:cond delay="indefinite"/>
                      </p:stCondLst>
                      <p:childTnLst>
                        <p:par>
                          <p:cTn id="541" fill="hold">
                            <p:stCondLst>
                              <p:cond delay="0"/>
                            </p:stCondLst>
                            <p:childTnLst>
                              <p:par>
                                <p:cTn id="542" nodeType="clickEffect" fill="hold" presetClass="entr" presetID="42">
                                  <p:stCondLst>
                                    <p:cond delay="0"/>
                                  </p:stCondLst>
                                  <p:childTnLst>
                                    <p:set>
                                      <p:cBhvr>
                                        <p:cTn id="543" dur="1" fill="hold">
                                          <p:stCondLst>
                                            <p:cond delay="0"/>
                                          </p:stCondLst>
                                        </p:cTn>
                                        <p:tgtEl>
                                          <p:spTgt spid="132"/>
                                        </p:tgtEl>
                                        <p:attrNameLst>
                                          <p:attrName>style.visibility</p:attrName>
                                        </p:attrNameLst>
                                      </p:cBhvr>
                                      <p:to>
                                        <p:strVal val="visible"/>
                                      </p:to>
                                    </p:set>
                                    <p:animEffect filter="fade" transition="in">
                                      <p:cBhvr additive="repl">
                                        <p:cTn id="544" dur="1000"/>
                                        <p:tgtEl>
                                          <p:spTgt spid="132"/>
                                        </p:tgtEl>
                                      </p:cBhvr>
                                    </p:animEffect>
                                    <p:anim calcmode="lin" valueType="num">
                                      <p:cBhvr additive="repl">
                                        <p:cTn id="545" dur="1000" fill="hold"/>
                                        <p:tgtEl>
                                          <p:spTgt spid="132"/>
                                        </p:tgtEl>
                                        <p:attrNameLst>
                                          <p:attrName>ppt_x</p:attrName>
                                        </p:attrNameLst>
                                      </p:cBhvr>
                                      <p:tavLst>
                                        <p:tav tm="0">
                                          <p:val>
                                            <p:strVal val="#ppt_x"/>
                                          </p:val>
                                        </p:tav>
                                        <p:tav tm="100000">
                                          <p:val>
                                            <p:strVal val="#ppt_x"/>
                                          </p:val>
                                        </p:tav>
                                      </p:tavLst>
                                    </p:anim>
                                    <p:anim calcmode="lin" valueType="num">
                                      <p:cBhvr additive="repl">
                                        <p:cTn id="546" dur="1000" fill="hold"/>
                                        <p:tgtEl>
                                          <p:spTgt spid="1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35"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indent="0" defTabSz="685800">
              <a:lnSpc>
                <a:spcPct val="150000"/>
              </a:lnSpc>
              <a:buNone/>
              <a:tabLst>
                <a:tab algn="l" pos="0"/>
              </a:tabLst>
            </a:pPr>
            <a:r>
              <a:rPr b="1" lang="en-US" sz="2800" strike="noStrike" u="none">
                <a:solidFill>
                  <a:srgbClr val="000000"/>
                </a:solidFill>
                <a:uFillTx/>
                <a:latin typeface="Myriad Pro"/>
                <a:ea typeface="Myriad Pro"/>
              </a:rPr>
              <a:t>The Knowledge Value Chain:</a:t>
            </a:r>
            <a:endParaRPr b="0" lang="en-GB" sz="2800" strike="noStrike" u="none">
              <a:solidFill>
                <a:srgbClr val="000000"/>
              </a:solidFill>
              <a:uFillTx/>
              <a:latin typeface="Myriad Pro"/>
            </a:endParaRPr>
          </a:p>
          <a:p>
            <a:pPr marL="257040" indent="-257040" defTabSz="685800">
              <a:lnSpc>
                <a:spcPct val="100000"/>
              </a:lnSpc>
              <a:buClr>
                <a:srgbClr val="000000"/>
              </a:buClr>
              <a:buFont typeface="Arial"/>
              <a:buChar char="•"/>
              <a:tabLst>
                <a:tab algn="l" pos="0"/>
              </a:tabLst>
            </a:pPr>
            <a:r>
              <a:rPr b="0" lang="en-AU" sz="2800" strike="noStrike" u="none">
                <a:solidFill>
                  <a:srgbClr val="000000"/>
                </a:solidFill>
                <a:uFillTx/>
                <a:latin typeface="Myriad Pro"/>
                <a:ea typeface="Myriad Pro"/>
              </a:rPr>
              <a:t>We must recognise that there is a value chain for “Knowledge” in just the same way that Porter (1985) proposed that business functions be organised in terms of the value added to customers.</a:t>
            </a:r>
            <a:endParaRPr b="0" lang="en-GB" sz="2800" strike="noStrike" u="none">
              <a:solidFill>
                <a:srgbClr val="000000"/>
              </a:solidFill>
              <a:uFillTx/>
              <a:latin typeface="Myriad Pro"/>
            </a:endParaRPr>
          </a:p>
          <a:p>
            <a:pPr indent="0" defTabSz="685800">
              <a:lnSpc>
                <a:spcPct val="100000"/>
              </a:lnSpc>
              <a:buNone/>
              <a:tabLst>
                <a:tab algn="l" pos="0"/>
              </a:tabLst>
            </a:pPr>
            <a:endParaRPr b="0" lang="en-GB" sz="2800" strike="noStrike" u="none">
              <a:solidFill>
                <a:srgbClr val="000000"/>
              </a:solidFill>
              <a:uFillTx/>
              <a:latin typeface="Myriad Pro"/>
            </a:endParaRPr>
          </a:p>
          <a:p>
            <a:pPr marL="257040" indent="-257040" defTabSz="685800">
              <a:lnSpc>
                <a:spcPct val="100000"/>
              </a:lnSpc>
              <a:buClr>
                <a:srgbClr val="000000"/>
              </a:buClr>
              <a:buFont typeface="Arial"/>
              <a:buChar char="•"/>
              <a:tabLst>
                <a:tab algn="l" pos="0"/>
              </a:tabLst>
            </a:pPr>
            <a:r>
              <a:rPr b="0" lang="en-AU" sz="2800" strike="noStrike" u="none">
                <a:solidFill>
                  <a:srgbClr val="000000"/>
                </a:solidFill>
                <a:uFillTx/>
                <a:latin typeface="Myriad Pro"/>
                <a:ea typeface="Myriad Pro"/>
              </a:rPr>
              <a:t>Within the value chain, business processes and KM processes interweave and at the touch points, create the “Points of Confluence” that require integration of KM practices.</a:t>
            </a:r>
            <a:endParaRPr b="0" lang="en-GB" sz="28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547" dur="indefinite" restart="never" nodeType="tmRoot">
          <p:childTnLst>
            <p:seq>
              <p:cTn id="548" dur="indefinite" nodeType="mainSeq">
                <p:childTnLst>
                  <p:par>
                    <p:cTn id="549" fill="hold">
                      <p:stCondLst>
                        <p:cond delay="indefinite"/>
                      </p:stCondLst>
                      <p:childTnLst>
                        <p:par>
                          <p:cTn id="550" fill="hold">
                            <p:stCondLst>
                              <p:cond delay="0"/>
                            </p:stCondLst>
                            <p:childTnLst>
                              <p:par>
                                <p:cTn id="551" nodeType="clickEffect" fill="hold" presetClass="entr" presetID="16" presetSubtype="21">
                                  <p:stCondLst>
                                    <p:cond delay="0"/>
                                  </p:stCondLst>
                                  <p:childTnLst>
                                    <p:set>
                                      <p:cBhvr>
                                        <p:cTn id="552" dur="1" fill="hold">
                                          <p:stCondLst>
                                            <p:cond delay="0"/>
                                          </p:stCondLst>
                                        </p:cTn>
                                        <p:tgtEl>
                                          <p:spTgt spid="134"/>
                                        </p:tgtEl>
                                        <p:attrNameLst>
                                          <p:attrName>style.visibility</p:attrName>
                                        </p:attrNameLst>
                                      </p:cBhvr>
                                      <p:to>
                                        <p:strVal val="visible"/>
                                      </p:to>
                                    </p:set>
                                    <p:animEffect filter="barn(inVertical)" transition="in">
                                      <p:cBhvr additive="repl">
                                        <p:cTn id="553" dur="500"/>
                                        <p:tgtEl>
                                          <p:spTgt spid="134"/>
                                        </p:tgtEl>
                                      </p:cBhvr>
                                    </p:animEffect>
                                  </p:childTnLst>
                                </p:cTn>
                              </p:par>
                            </p:childTnLst>
                          </p:cTn>
                        </p:par>
                      </p:childTnLst>
                    </p:cTn>
                  </p:par>
                  <p:par>
                    <p:cTn id="554" fill="hold">
                      <p:stCondLst>
                        <p:cond delay="indefinite"/>
                      </p:stCondLst>
                      <p:childTnLst>
                        <p:par>
                          <p:cTn id="555" fill="hold">
                            <p:stCondLst>
                              <p:cond delay="0"/>
                            </p:stCondLst>
                            <p:childTnLst>
                              <p:par>
                                <p:cTn id="556" nodeType="clickEffect" fill="hold" presetClass="entr" presetID="42">
                                  <p:stCondLst>
                                    <p:cond delay="0"/>
                                  </p:stCondLst>
                                  <p:childTnLst>
                                    <p:set>
                                      <p:cBhvr>
                                        <p:cTn id="557" dur="1" fill="hold">
                                          <p:stCondLst>
                                            <p:cond delay="0"/>
                                          </p:stCondLst>
                                        </p:cTn>
                                        <p:tgtEl>
                                          <p:spTgt spid="135"/>
                                        </p:tgtEl>
                                        <p:attrNameLst>
                                          <p:attrName>style.visibility</p:attrName>
                                        </p:attrNameLst>
                                      </p:cBhvr>
                                      <p:to>
                                        <p:strVal val="visible"/>
                                      </p:to>
                                    </p:set>
                                    <p:animEffect filter="fade" transition="in">
                                      <p:cBhvr additive="repl">
                                        <p:cTn id="558" dur="1000"/>
                                        <p:tgtEl>
                                          <p:spTgt spid="135"/>
                                        </p:tgtEl>
                                      </p:cBhvr>
                                    </p:animEffect>
                                    <p:anim calcmode="lin" valueType="num">
                                      <p:cBhvr additive="repl">
                                        <p:cTn id="559" dur="1000" fill="hold"/>
                                        <p:tgtEl>
                                          <p:spTgt spid="135"/>
                                        </p:tgtEl>
                                        <p:attrNameLst>
                                          <p:attrName>ppt_x</p:attrName>
                                        </p:attrNameLst>
                                      </p:cBhvr>
                                      <p:tavLst>
                                        <p:tav tm="0">
                                          <p:val>
                                            <p:strVal val="#ppt_x"/>
                                          </p:val>
                                        </p:tav>
                                        <p:tav tm="100000">
                                          <p:val>
                                            <p:strVal val="#ppt_x"/>
                                          </p:val>
                                        </p:tav>
                                      </p:tavLst>
                                    </p:anim>
                                    <p:anim calcmode="lin" valueType="num">
                                      <p:cBhvr additive="repl">
                                        <p:cTn id="560" dur="1000" fill="hold"/>
                                        <p:tgtEl>
                                          <p:spTgt spid="1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37"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US" sz="2800" strike="noStrike" u="none">
                <a:solidFill>
                  <a:srgbClr val="000000"/>
                </a:solidFill>
                <a:uFillTx/>
                <a:latin typeface="Myriad Pro"/>
                <a:ea typeface="Myriad Pro"/>
              </a:rPr>
              <a:t>The Knowledge Value Chain:</a:t>
            </a:r>
            <a:endParaRPr b="0" lang="en-GB" sz="2800" strike="noStrike" u="none">
              <a:solidFill>
                <a:srgbClr val="000000"/>
              </a:solidFill>
              <a:uFillTx/>
              <a:latin typeface="Myriad Pro"/>
            </a:endParaRPr>
          </a:p>
          <a:p>
            <a:pPr marL="257040" indent="-257040" defTabSz="685800">
              <a:lnSpc>
                <a:spcPct val="100000"/>
              </a:lnSpc>
              <a:buNone/>
              <a:tabLst>
                <a:tab algn="l" pos="0"/>
              </a:tabLst>
            </a:pPr>
            <a:r>
              <a:rPr b="0" lang="en-AU" sz="2800" strike="noStrike" u="none">
                <a:solidFill>
                  <a:srgbClr val="000000"/>
                </a:solidFill>
                <a:uFillTx/>
                <a:latin typeface="Myriad Pro"/>
                <a:ea typeface="Myriad Pro"/>
              </a:rPr>
              <a:t>It can be argued that part of the societal role of a</a:t>
            </a:r>
            <a:endParaRPr b="0" lang="en-GB" sz="2800" strike="noStrike" u="none">
              <a:solidFill>
                <a:srgbClr val="000000"/>
              </a:solidFill>
              <a:uFillTx/>
              <a:latin typeface="Myriad Pro"/>
            </a:endParaRPr>
          </a:p>
          <a:p>
            <a:pPr marL="257040" indent="-257040" defTabSz="685800">
              <a:lnSpc>
                <a:spcPct val="100000"/>
              </a:lnSpc>
              <a:buNone/>
              <a:tabLst>
                <a:tab algn="l" pos="0"/>
              </a:tabLst>
            </a:pPr>
            <a:r>
              <a:rPr b="0" lang="en-AU" sz="2800" strike="noStrike" u="none">
                <a:solidFill>
                  <a:srgbClr val="000000"/>
                </a:solidFill>
                <a:uFillTx/>
                <a:latin typeface="Myriad Pro"/>
                <a:ea typeface="Myriad Pro"/>
              </a:rPr>
              <a:t>University and companies is to nurture and protect this</a:t>
            </a:r>
            <a:endParaRPr b="0" lang="en-GB" sz="2800" strike="noStrike" u="none">
              <a:solidFill>
                <a:srgbClr val="000000"/>
              </a:solidFill>
              <a:uFillTx/>
              <a:latin typeface="Myriad Pro"/>
            </a:endParaRPr>
          </a:p>
          <a:p>
            <a:pPr marL="257040" indent="-257040" defTabSz="685800">
              <a:lnSpc>
                <a:spcPct val="100000"/>
              </a:lnSpc>
              <a:buNone/>
              <a:tabLst>
                <a:tab algn="l" pos="0"/>
              </a:tabLst>
            </a:pPr>
            <a:r>
              <a:rPr b="0" lang="en-AU" sz="2800" strike="noStrike" u="none">
                <a:solidFill>
                  <a:srgbClr val="000000"/>
                </a:solidFill>
                <a:uFillTx/>
                <a:latin typeface="Myriad Pro"/>
                <a:ea typeface="Myriad Pro"/>
              </a:rPr>
              <a:t>value chain.</a:t>
            </a:r>
            <a:endParaRPr b="0" lang="en-GB" sz="2800" strike="noStrike" u="none">
              <a:solidFill>
                <a:srgbClr val="000000"/>
              </a:solidFill>
              <a:uFillTx/>
              <a:latin typeface="Myriad Pro"/>
            </a:endParaRPr>
          </a:p>
          <a:p>
            <a:pPr marL="257040" indent="-257040" defTabSz="685800">
              <a:lnSpc>
                <a:spcPct val="100000"/>
              </a:lnSpc>
              <a:buNone/>
              <a:tabLst>
                <a:tab algn="l" pos="0"/>
              </a:tabLst>
            </a:pPr>
            <a:endParaRPr b="0" lang="en-GB" sz="2800" strike="noStrike" u="none">
              <a:solidFill>
                <a:srgbClr val="000000"/>
              </a:solidFill>
              <a:uFillTx/>
              <a:latin typeface="Myriad Pro"/>
            </a:endParaRPr>
          </a:p>
        </p:txBody>
      </p:sp>
      <p:pic>
        <p:nvPicPr>
          <p:cNvPr id="138" name="Picture 2" descr="The Knowledge Value Chain | Download Scientific Diagram"/>
          <p:cNvPicPr/>
          <p:nvPr/>
        </p:nvPicPr>
        <p:blipFill>
          <a:blip r:embed="rId1"/>
          <a:stretch/>
        </p:blipFill>
        <p:spPr>
          <a:xfrm>
            <a:off x="503280" y="2992680"/>
            <a:ext cx="8064720" cy="2226240"/>
          </a:xfrm>
          <a:prstGeom prst="rect">
            <a:avLst/>
          </a:prstGeom>
          <a:noFill/>
          <a:ln w="0">
            <a:noFill/>
          </a:ln>
        </p:spPr>
      </p:pic>
    </p:spTree>
  </p:cSld>
  <mc:AlternateContent>
    <mc:Choice Requires="p14">
      <p:transition spd="slow" p14:dur="2000"/>
    </mc:Choice>
    <mc:Fallback>
      <p:transition spd="slow"/>
    </mc:Fallback>
  </mc:AlternateContent>
  <p:timing>
    <p:tnLst>
      <p:par>
        <p:cTn id="561" dur="indefinite" restart="never" nodeType="tmRoot">
          <p:childTnLst>
            <p:seq>
              <p:cTn id="562" dur="indefinite" nodeType="mainSeq">
                <p:childTnLst>
                  <p:par>
                    <p:cTn id="563" fill="hold">
                      <p:stCondLst>
                        <p:cond delay="indefinite"/>
                      </p:stCondLst>
                      <p:childTnLst>
                        <p:par>
                          <p:cTn id="564" fill="hold">
                            <p:stCondLst>
                              <p:cond delay="0"/>
                            </p:stCondLst>
                            <p:childTnLst>
                              <p:par>
                                <p:cTn id="565" nodeType="clickEffect" fill="hold" presetClass="entr" presetID="16" presetSubtype="21">
                                  <p:stCondLst>
                                    <p:cond delay="0"/>
                                  </p:stCondLst>
                                  <p:childTnLst>
                                    <p:set>
                                      <p:cBhvr>
                                        <p:cTn id="566" dur="1" fill="hold">
                                          <p:stCondLst>
                                            <p:cond delay="0"/>
                                          </p:stCondLst>
                                        </p:cTn>
                                        <p:tgtEl>
                                          <p:spTgt spid="136"/>
                                        </p:tgtEl>
                                        <p:attrNameLst>
                                          <p:attrName>style.visibility</p:attrName>
                                        </p:attrNameLst>
                                      </p:cBhvr>
                                      <p:to>
                                        <p:strVal val="visible"/>
                                      </p:to>
                                    </p:set>
                                    <p:animEffect filter="barn(inVertical)" transition="in">
                                      <p:cBhvr additive="repl">
                                        <p:cTn id="567" dur="500"/>
                                        <p:tgtEl>
                                          <p:spTgt spid="136"/>
                                        </p:tgtEl>
                                      </p:cBhvr>
                                    </p:animEffect>
                                  </p:childTnLst>
                                </p:cTn>
                              </p:par>
                            </p:childTnLst>
                          </p:cTn>
                        </p:par>
                      </p:childTnLst>
                    </p:cTn>
                  </p:par>
                  <p:par>
                    <p:cTn id="568" fill="hold">
                      <p:stCondLst>
                        <p:cond delay="indefinite"/>
                      </p:stCondLst>
                      <p:childTnLst>
                        <p:par>
                          <p:cTn id="569" fill="hold">
                            <p:stCondLst>
                              <p:cond delay="0"/>
                            </p:stCondLst>
                            <p:childTnLst>
                              <p:par>
                                <p:cTn id="570" nodeType="clickEffect" fill="hold" presetClass="entr" presetID="42">
                                  <p:stCondLst>
                                    <p:cond delay="0"/>
                                  </p:stCondLst>
                                  <p:childTnLst>
                                    <p:set>
                                      <p:cBhvr>
                                        <p:cTn id="571" dur="1" fill="hold">
                                          <p:stCondLst>
                                            <p:cond delay="0"/>
                                          </p:stCondLst>
                                        </p:cTn>
                                        <p:tgtEl>
                                          <p:spTgt spid="137"/>
                                        </p:tgtEl>
                                        <p:attrNameLst>
                                          <p:attrName>style.visibility</p:attrName>
                                        </p:attrNameLst>
                                      </p:cBhvr>
                                      <p:to>
                                        <p:strVal val="visible"/>
                                      </p:to>
                                    </p:set>
                                    <p:animEffect filter="fade" transition="in">
                                      <p:cBhvr additive="repl">
                                        <p:cTn id="572" dur="1000"/>
                                        <p:tgtEl>
                                          <p:spTgt spid="137"/>
                                        </p:tgtEl>
                                      </p:cBhvr>
                                    </p:animEffect>
                                    <p:anim calcmode="lin" valueType="num">
                                      <p:cBhvr additive="repl">
                                        <p:cTn id="573" dur="1000" fill="hold"/>
                                        <p:tgtEl>
                                          <p:spTgt spid="137"/>
                                        </p:tgtEl>
                                        <p:attrNameLst>
                                          <p:attrName>ppt_x</p:attrName>
                                        </p:attrNameLst>
                                      </p:cBhvr>
                                      <p:tavLst>
                                        <p:tav tm="0">
                                          <p:val>
                                            <p:strVal val="#ppt_x"/>
                                          </p:val>
                                        </p:tav>
                                        <p:tav tm="100000">
                                          <p:val>
                                            <p:strVal val="#ppt_x"/>
                                          </p:val>
                                        </p:tav>
                                      </p:tavLst>
                                    </p:anim>
                                    <p:anim calcmode="lin" valueType="num">
                                      <p:cBhvr additive="repl">
                                        <p:cTn id="574" dur="1000" fill="hold"/>
                                        <p:tgtEl>
                                          <p:spTgt spid="1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40"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3200" strike="noStrike" u="none">
                <a:solidFill>
                  <a:srgbClr val="000000"/>
                </a:solidFill>
                <a:uFillTx/>
                <a:latin typeface="Myriad Pro"/>
                <a:ea typeface="Myriad Pro"/>
              </a:rPr>
              <a:t>Knowledge Acquisition</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Organizations acquire knowledge in a number of ways, depending on the type of knowledge they seek. The first knowledge management systems sought to build corporate repositories of documents, reports, presentations, and best</a:t>
            </a: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practices. </a:t>
            </a: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These efforts have been extended to include unstructured documents (such as e-mail). In other cases, organizations acquire knowledge by developing online expert networks so that employees can “find the expert” in the company who has the knowledge in his or her head.</a:t>
            </a:r>
            <a:endParaRPr b="0" lang="en-GB" sz="24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575" dur="indefinite" restart="never" nodeType="tmRoot">
          <p:childTnLst>
            <p:seq>
              <p:cTn id="576" dur="indefinite" nodeType="mainSeq">
                <p:childTnLst>
                  <p:par>
                    <p:cTn id="577" fill="hold">
                      <p:stCondLst>
                        <p:cond delay="indefinite"/>
                      </p:stCondLst>
                      <p:childTnLst>
                        <p:par>
                          <p:cTn id="578" fill="hold">
                            <p:stCondLst>
                              <p:cond delay="0"/>
                            </p:stCondLst>
                            <p:childTnLst>
                              <p:par>
                                <p:cTn id="579" nodeType="clickEffect" fill="hold" presetClass="entr" presetID="16" presetSubtype="21">
                                  <p:stCondLst>
                                    <p:cond delay="0"/>
                                  </p:stCondLst>
                                  <p:childTnLst>
                                    <p:set>
                                      <p:cBhvr>
                                        <p:cTn id="580" dur="1" fill="hold">
                                          <p:stCondLst>
                                            <p:cond delay="0"/>
                                          </p:stCondLst>
                                        </p:cTn>
                                        <p:tgtEl>
                                          <p:spTgt spid="139"/>
                                        </p:tgtEl>
                                        <p:attrNameLst>
                                          <p:attrName>style.visibility</p:attrName>
                                        </p:attrNameLst>
                                      </p:cBhvr>
                                      <p:to>
                                        <p:strVal val="visible"/>
                                      </p:to>
                                    </p:set>
                                    <p:animEffect filter="barn(inVertical)" transition="in">
                                      <p:cBhvr additive="repl">
                                        <p:cTn id="581" dur="500"/>
                                        <p:tgtEl>
                                          <p:spTgt spid="139"/>
                                        </p:tgtEl>
                                      </p:cBhvr>
                                    </p:animEffect>
                                  </p:childTnLst>
                                </p:cTn>
                              </p:par>
                            </p:childTnLst>
                          </p:cTn>
                        </p:par>
                      </p:childTnLst>
                    </p:cTn>
                  </p:par>
                  <p:par>
                    <p:cTn id="582" fill="hold">
                      <p:stCondLst>
                        <p:cond delay="indefinite"/>
                      </p:stCondLst>
                      <p:childTnLst>
                        <p:par>
                          <p:cTn id="583" fill="hold">
                            <p:stCondLst>
                              <p:cond delay="0"/>
                            </p:stCondLst>
                            <p:childTnLst>
                              <p:par>
                                <p:cTn id="584" nodeType="clickEffect" fill="hold" presetClass="entr" presetID="42">
                                  <p:stCondLst>
                                    <p:cond delay="0"/>
                                  </p:stCondLst>
                                  <p:childTnLst>
                                    <p:set>
                                      <p:cBhvr>
                                        <p:cTn id="585" dur="1" fill="hold">
                                          <p:stCondLst>
                                            <p:cond delay="0"/>
                                          </p:stCondLst>
                                        </p:cTn>
                                        <p:tgtEl>
                                          <p:spTgt spid="140"/>
                                        </p:tgtEl>
                                        <p:attrNameLst>
                                          <p:attrName>style.visibility</p:attrName>
                                        </p:attrNameLst>
                                      </p:cBhvr>
                                      <p:to>
                                        <p:strVal val="visible"/>
                                      </p:to>
                                    </p:set>
                                    <p:animEffect filter="fade" transition="in">
                                      <p:cBhvr additive="repl">
                                        <p:cTn id="586" dur="1000"/>
                                        <p:tgtEl>
                                          <p:spTgt spid="140"/>
                                        </p:tgtEl>
                                      </p:cBhvr>
                                    </p:animEffect>
                                    <p:anim calcmode="lin" valueType="num">
                                      <p:cBhvr additive="repl">
                                        <p:cTn id="587" dur="1000" fill="hold"/>
                                        <p:tgtEl>
                                          <p:spTgt spid="140"/>
                                        </p:tgtEl>
                                        <p:attrNameLst>
                                          <p:attrName>ppt_x</p:attrName>
                                        </p:attrNameLst>
                                      </p:cBhvr>
                                      <p:tavLst>
                                        <p:tav tm="0">
                                          <p:val>
                                            <p:strVal val="#ppt_x"/>
                                          </p:val>
                                        </p:tav>
                                        <p:tav tm="100000">
                                          <p:val>
                                            <p:strVal val="#ppt_x"/>
                                          </p:val>
                                        </p:tav>
                                      </p:tavLst>
                                    </p:anim>
                                    <p:anim calcmode="lin" valueType="num">
                                      <p:cBhvr additive="repl">
                                        <p:cTn id="588" dur="1000" fill="hold"/>
                                        <p:tgtEl>
                                          <p:spTgt spid="1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42"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2800" strike="noStrike" u="none">
                <a:solidFill>
                  <a:srgbClr val="000000"/>
                </a:solidFill>
                <a:uFillTx/>
                <a:latin typeface="Myriad Pro"/>
                <a:ea typeface="Myriad Pro"/>
              </a:rPr>
              <a:t>Knowledge Storage</a:t>
            </a:r>
            <a:endParaRPr b="0" lang="en-GB" sz="28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Knowledge storage generally involves the creation of a database. Document management systems that digitize, index, and tag documents according to a coherent framework are</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large databases adept at storing collections of documents.</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Expert systems also help corporations preserve the knowledge</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that is acquired by incorporating that knowledge into</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organizational processes and culture.</a:t>
            </a:r>
            <a:endParaRPr b="0" lang="en-GB" sz="24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589" dur="indefinite" restart="never" nodeType="tmRoot">
          <p:childTnLst>
            <p:seq>
              <p:cTn id="590" dur="indefinite" nodeType="mainSeq">
                <p:childTnLst>
                  <p:par>
                    <p:cTn id="591" fill="hold">
                      <p:stCondLst>
                        <p:cond delay="indefinite"/>
                      </p:stCondLst>
                      <p:childTnLst>
                        <p:par>
                          <p:cTn id="592" fill="hold">
                            <p:stCondLst>
                              <p:cond delay="0"/>
                            </p:stCondLst>
                            <p:childTnLst>
                              <p:par>
                                <p:cTn id="593" nodeType="clickEffect" fill="hold" presetClass="entr" presetID="16" presetSubtype="21">
                                  <p:stCondLst>
                                    <p:cond delay="0"/>
                                  </p:stCondLst>
                                  <p:childTnLst>
                                    <p:set>
                                      <p:cBhvr>
                                        <p:cTn id="594" dur="1" fill="hold">
                                          <p:stCondLst>
                                            <p:cond delay="0"/>
                                          </p:stCondLst>
                                        </p:cTn>
                                        <p:tgtEl>
                                          <p:spTgt spid="141"/>
                                        </p:tgtEl>
                                        <p:attrNameLst>
                                          <p:attrName>style.visibility</p:attrName>
                                        </p:attrNameLst>
                                      </p:cBhvr>
                                      <p:to>
                                        <p:strVal val="visible"/>
                                      </p:to>
                                    </p:set>
                                    <p:animEffect filter="barn(inVertical)" transition="in">
                                      <p:cBhvr additive="repl">
                                        <p:cTn id="595" dur="500"/>
                                        <p:tgtEl>
                                          <p:spTgt spid="141"/>
                                        </p:tgtEl>
                                      </p:cBhvr>
                                    </p:animEffect>
                                  </p:childTnLst>
                                </p:cTn>
                              </p:par>
                            </p:childTnLst>
                          </p:cTn>
                        </p:par>
                      </p:childTnLst>
                    </p:cTn>
                  </p:par>
                  <p:par>
                    <p:cTn id="596" fill="hold">
                      <p:stCondLst>
                        <p:cond delay="indefinite"/>
                      </p:stCondLst>
                      <p:childTnLst>
                        <p:par>
                          <p:cTn id="597" fill="hold">
                            <p:stCondLst>
                              <p:cond delay="0"/>
                            </p:stCondLst>
                            <p:childTnLst>
                              <p:par>
                                <p:cTn id="598" nodeType="clickEffect" fill="hold" presetClass="entr" presetID="42">
                                  <p:stCondLst>
                                    <p:cond delay="0"/>
                                  </p:stCondLst>
                                  <p:childTnLst>
                                    <p:set>
                                      <p:cBhvr>
                                        <p:cTn id="599" dur="1" fill="hold">
                                          <p:stCondLst>
                                            <p:cond delay="0"/>
                                          </p:stCondLst>
                                        </p:cTn>
                                        <p:tgtEl>
                                          <p:spTgt spid="142"/>
                                        </p:tgtEl>
                                        <p:attrNameLst>
                                          <p:attrName>style.visibility</p:attrName>
                                        </p:attrNameLst>
                                      </p:cBhvr>
                                      <p:to>
                                        <p:strVal val="visible"/>
                                      </p:to>
                                    </p:set>
                                    <p:animEffect filter="fade" transition="in">
                                      <p:cBhvr additive="repl">
                                        <p:cTn id="600" dur="1000"/>
                                        <p:tgtEl>
                                          <p:spTgt spid="142"/>
                                        </p:tgtEl>
                                      </p:cBhvr>
                                    </p:animEffect>
                                    <p:anim calcmode="lin" valueType="num">
                                      <p:cBhvr additive="repl">
                                        <p:cTn id="601" dur="1000" fill="hold"/>
                                        <p:tgtEl>
                                          <p:spTgt spid="142"/>
                                        </p:tgtEl>
                                        <p:attrNameLst>
                                          <p:attrName>ppt_x</p:attrName>
                                        </p:attrNameLst>
                                      </p:cBhvr>
                                      <p:tavLst>
                                        <p:tav tm="0">
                                          <p:val>
                                            <p:strVal val="#ppt_x"/>
                                          </p:val>
                                        </p:tav>
                                        <p:tav tm="100000">
                                          <p:val>
                                            <p:strVal val="#ppt_x"/>
                                          </p:val>
                                        </p:tav>
                                      </p:tavLst>
                                    </p:anim>
                                    <p:anim calcmode="lin" valueType="num">
                                      <p:cBhvr additive="repl">
                                        <p:cTn id="602" dur="1000" fill="hold"/>
                                        <p:tgtEl>
                                          <p:spTgt spid="1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44" name="PlaceHolder 2"/>
          <p:cNvSpPr>
            <a:spLocks noGrp="1"/>
          </p:cNvSpPr>
          <p:nvPr>
            <p:ph/>
          </p:nvPr>
        </p:nvSpPr>
        <p:spPr>
          <a:xfrm>
            <a:off x="18504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3200" strike="noStrike" u="none">
                <a:solidFill>
                  <a:srgbClr val="000000"/>
                </a:solidFill>
                <a:uFillTx/>
                <a:latin typeface="Myriad Pro"/>
                <a:ea typeface="Myriad Pro"/>
              </a:rPr>
              <a:t>Knowledge Dissemination</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Portals, e-mail, instant messaging, wikis, social networks, and search engines technology have added to an existing array of collaboration technologies and office systems for sharing calendars, documents, data, and graphics.</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p:txBody>
      </p:sp>
      <p:pic>
        <p:nvPicPr>
          <p:cNvPr id="145" name="Picture 1" descr=""/>
          <p:cNvPicPr/>
          <p:nvPr/>
        </p:nvPicPr>
        <p:blipFill>
          <a:blip r:embed="rId1"/>
          <a:stretch/>
        </p:blipFill>
        <p:spPr>
          <a:xfrm>
            <a:off x="380160" y="3429000"/>
            <a:ext cx="8188200" cy="1902960"/>
          </a:xfrm>
          <a:prstGeom prst="rect">
            <a:avLst/>
          </a:prstGeom>
          <a:noFill/>
          <a:ln w="0">
            <a:noFill/>
          </a:ln>
        </p:spPr>
      </p:pic>
    </p:spTree>
  </p:cSld>
  <mc:AlternateContent>
    <mc:Choice Requires="p14">
      <p:transition spd="slow" p14:dur="2000"/>
    </mc:Choice>
    <mc:Fallback>
      <p:transition spd="slow"/>
    </mc:Fallback>
  </mc:AlternateContent>
  <p:timing>
    <p:tnLst>
      <p:par>
        <p:cTn id="603" dur="indefinite" restart="never" nodeType="tmRoot">
          <p:childTnLst>
            <p:seq>
              <p:cTn id="604" dur="indefinite" nodeType="mainSeq">
                <p:childTnLst>
                  <p:par>
                    <p:cTn id="605" fill="hold">
                      <p:stCondLst>
                        <p:cond delay="indefinite"/>
                      </p:stCondLst>
                      <p:childTnLst>
                        <p:par>
                          <p:cTn id="606" fill="hold">
                            <p:stCondLst>
                              <p:cond delay="0"/>
                            </p:stCondLst>
                            <p:childTnLst>
                              <p:par>
                                <p:cTn id="607" nodeType="clickEffect" fill="hold" presetClass="entr" presetID="16" presetSubtype="21">
                                  <p:stCondLst>
                                    <p:cond delay="0"/>
                                  </p:stCondLst>
                                  <p:childTnLst>
                                    <p:set>
                                      <p:cBhvr>
                                        <p:cTn id="608" dur="1" fill="hold">
                                          <p:stCondLst>
                                            <p:cond delay="0"/>
                                          </p:stCondLst>
                                        </p:cTn>
                                        <p:tgtEl>
                                          <p:spTgt spid="143"/>
                                        </p:tgtEl>
                                        <p:attrNameLst>
                                          <p:attrName>style.visibility</p:attrName>
                                        </p:attrNameLst>
                                      </p:cBhvr>
                                      <p:to>
                                        <p:strVal val="visible"/>
                                      </p:to>
                                    </p:set>
                                    <p:animEffect filter="barn(inVertical)" transition="in">
                                      <p:cBhvr additive="repl">
                                        <p:cTn id="609" dur="500"/>
                                        <p:tgtEl>
                                          <p:spTgt spid="143"/>
                                        </p:tgtEl>
                                      </p:cBhvr>
                                    </p:animEffect>
                                  </p:childTnLst>
                                </p:cTn>
                              </p:par>
                            </p:childTnLst>
                          </p:cTn>
                        </p:par>
                      </p:childTnLst>
                    </p:cTn>
                  </p:par>
                  <p:par>
                    <p:cTn id="610" fill="hold">
                      <p:stCondLst>
                        <p:cond delay="indefinite"/>
                      </p:stCondLst>
                      <p:childTnLst>
                        <p:par>
                          <p:cTn id="611" fill="hold">
                            <p:stCondLst>
                              <p:cond delay="0"/>
                            </p:stCondLst>
                            <p:childTnLst>
                              <p:par>
                                <p:cTn id="612" nodeType="clickEffect" fill="hold" presetClass="entr" presetID="42">
                                  <p:stCondLst>
                                    <p:cond delay="0"/>
                                  </p:stCondLst>
                                  <p:childTnLst>
                                    <p:set>
                                      <p:cBhvr>
                                        <p:cTn id="613" dur="1" fill="hold">
                                          <p:stCondLst>
                                            <p:cond delay="0"/>
                                          </p:stCondLst>
                                        </p:cTn>
                                        <p:tgtEl>
                                          <p:spTgt spid="144"/>
                                        </p:tgtEl>
                                        <p:attrNameLst>
                                          <p:attrName>style.visibility</p:attrName>
                                        </p:attrNameLst>
                                      </p:cBhvr>
                                      <p:to>
                                        <p:strVal val="visible"/>
                                      </p:to>
                                    </p:set>
                                    <p:animEffect filter="fade" transition="in">
                                      <p:cBhvr additive="repl">
                                        <p:cTn id="614" dur="1000"/>
                                        <p:tgtEl>
                                          <p:spTgt spid="144"/>
                                        </p:tgtEl>
                                      </p:cBhvr>
                                    </p:animEffect>
                                    <p:anim calcmode="lin" valueType="num">
                                      <p:cBhvr additive="repl">
                                        <p:cTn id="615" dur="1000" fill="hold"/>
                                        <p:tgtEl>
                                          <p:spTgt spid="144"/>
                                        </p:tgtEl>
                                        <p:attrNameLst>
                                          <p:attrName>ppt_x</p:attrName>
                                        </p:attrNameLst>
                                      </p:cBhvr>
                                      <p:tavLst>
                                        <p:tav tm="0">
                                          <p:val>
                                            <p:strVal val="#ppt_x"/>
                                          </p:val>
                                        </p:tav>
                                        <p:tav tm="100000">
                                          <p:val>
                                            <p:strVal val="#ppt_x"/>
                                          </p:val>
                                        </p:tav>
                                      </p:tavLst>
                                    </p:anim>
                                    <p:anim calcmode="lin" valueType="num">
                                      <p:cBhvr additive="repl">
                                        <p:cTn id="616" dur="1000" fill="hold"/>
                                        <p:tgtEl>
                                          <p:spTgt spid="1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6"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47"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3200" strike="noStrike" u="none">
                <a:solidFill>
                  <a:srgbClr val="000000"/>
                </a:solidFill>
                <a:uFillTx/>
                <a:latin typeface="Myriad Pro"/>
                <a:ea typeface="Myriad Pro"/>
              </a:rPr>
              <a:t>Knowledge Dissemination</a:t>
            </a:r>
            <a:endParaRPr b="0" lang="en-GB" sz="32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Contemporary technology seems to have created a deluge of information and knowledge. How can managers and employees discover, in a sea of information and knowledge, that which is really important for their decisions and their work? </a:t>
            </a:r>
            <a:endParaRPr b="0" lang="en-GB" sz="24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Here, training programs, informal networks, and shared</a:t>
            </a:r>
            <a:endParaRPr b="0" lang="en-GB" sz="2400" strike="noStrike" u="none">
              <a:solidFill>
                <a:srgbClr val="000000"/>
              </a:solidFill>
              <a:uFillTx/>
              <a:latin typeface="Myriad Pro"/>
            </a:endParaRPr>
          </a:p>
          <a:p>
            <a:pPr indent="0" algn="just"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management experience communicated through a supportive</a:t>
            </a:r>
            <a:endParaRPr b="0" lang="en-GB" sz="2400" strike="noStrike" u="none">
              <a:solidFill>
                <a:srgbClr val="000000"/>
              </a:solidFill>
              <a:uFillTx/>
              <a:latin typeface="Myriad Pro"/>
            </a:endParaRPr>
          </a:p>
          <a:p>
            <a:pPr indent="0" algn="just"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culture help managers focus their attention on the important</a:t>
            </a:r>
            <a:endParaRPr b="0" lang="en-GB" sz="2400" strike="noStrike" u="none">
              <a:solidFill>
                <a:srgbClr val="000000"/>
              </a:solidFill>
              <a:uFillTx/>
              <a:latin typeface="Myriad Pro"/>
            </a:endParaRPr>
          </a:p>
          <a:p>
            <a:pPr indent="0" algn="just"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knowledge and information.</a:t>
            </a:r>
            <a:endParaRPr b="0" lang="en-GB" sz="24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617" dur="indefinite" restart="never" nodeType="tmRoot">
          <p:childTnLst>
            <p:seq>
              <p:cTn id="618" dur="indefinite" nodeType="mainSeq">
                <p:childTnLst>
                  <p:par>
                    <p:cTn id="619" fill="hold">
                      <p:stCondLst>
                        <p:cond delay="indefinite"/>
                      </p:stCondLst>
                      <p:childTnLst>
                        <p:par>
                          <p:cTn id="620" fill="hold">
                            <p:stCondLst>
                              <p:cond delay="0"/>
                            </p:stCondLst>
                            <p:childTnLst>
                              <p:par>
                                <p:cTn id="621" nodeType="clickEffect" fill="hold" presetClass="entr" presetID="16" presetSubtype="21">
                                  <p:stCondLst>
                                    <p:cond delay="0"/>
                                  </p:stCondLst>
                                  <p:childTnLst>
                                    <p:set>
                                      <p:cBhvr>
                                        <p:cTn id="622" dur="1" fill="hold">
                                          <p:stCondLst>
                                            <p:cond delay="0"/>
                                          </p:stCondLst>
                                        </p:cTn>
                                        <p:tgtEl>
                                          <p:spTgt spid="146"/>
                                        </p:tgtEl>
                                        <p:attrNameLst>
                                          <p:attrName>style.visibility</p:attrName>
                                        </p:attrNameLst>
                                      </p:cBhvr>
                                      <p:to>
                                        <p:strVal val="visible"/>
                                      </p:to>
                                    </p:set>
                                    <p:animEffect filter="barn(inVertical)" transition="in">
                                      <p:cBhvr additive="repl">
                                        <p:cTn id="623" dur="500"/>
                                        <p:tgtEl>
                                          <p:spTgt spid="146"/>
                                        </p:tgtEl>
                                      </p:cBhvr>
                                    </p:animEffect>
                                  </p:childTnLst>
                                </p:cTn>
                              </p:par>
                            </p:childTnLst>
                          </p:cTn>
                        </p:par>
                      </p:childTnLst>
                    </p:cTn>
                  </p:par>
                  <p:par>
                    <p:cTn id="624" fill="hold">
                      <p:stCondLst>
                        <p:cond delay="indefinite"/>
                      </p:stCondLst>
                      <p:childTnLst>
                        <p:par>
                          <p:cTn id="625" fill="hold">
                            <p:stCondLst>
                              <p:cond delay="0"/>
                            </p:stCondLst>
                            <p:childTnLst>
                              <p:par>
                                <p:cTn id="626" nodeType="clickEffect" fill="hold" presetClass="entr" presetID="42">
                                  <p:stCondLst>
                                    <p:cond delay="0"/>
                                  </p:stCondLst>
                                  <p:childTnLst>
                                    <p:set>
                                      <p:cBhvr>
                                        <p:cTn id="627" dur="1" fill="hold">
                                          <p:stCondLst>
                                            <p:cond delay="0"/>
                                          </p:stCondLst>
                                        </p:cTn>
                                        <p:tgtEl>
                                          <p:spTgt spid="147"/>
                                        </p:tgtEl>
                                        <p:attrNameLst>
                                          <p:attrName>style.visibility</p:attrName>
                                        </p:attrNameLst>
                                      </p:cBhvr>
                                      <p:to>
                                        <p:strVal val="visible"/>
                                      </p:to>
                                    </p:set>
                                    <p:animEffect filter="fade" transition="in">
                                      <p:cBhvr additive="repl">
                                        <p:cTn id="628" dur="1000"/>
                                        <p:tgtEl>
                                          <p:spTgt spid="147"/>
                                        </p:tgtEl>
                                      </p:cBhvr>
                                    </p:animEffect>
                                    <p:anim calcmode="lin" valueType="num">
                                      <p:cBhvr additive="repl">
                                        <p:cTn id="629" dur="1000" fill="hold"/>
                                        <p:tgtEl>
                                          <p:spTgt spid="147"/>
                                        </p:tgtEl>
                                        <p:attrNameLst>
                                          <p:attrName>ppt_x</p:attrName>
                                        </p:attrNameLst>
                                      </p:cBhvr>
                                      <p:tavLst>
                                        <p:tav tm="0">
                                          <p:val>
                                            <p:strVal val="#ppt_x"/>
                                          </p:val>
                                        </p:tav>
                                        <p:tav tm="100000">
                                          <p:val>
                                            <p:strVal val="#ppt_x"/>
                                          </p:val>
                                        </p:tav>
                                      </p:tavLst>
                                    </p:anim>
                                    <p:anim calcmode="lin" valueType="num">
                                      <p:cBhvr additive="repl">
                                        <p:cTn id="630" dur="1000" fill="hold"/>
                                        <p:tgtEl>
                                          <p:spTgt spid="14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8"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49"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3200" strike="noStrike" u="none">
                <a:solidFill>
                  <a:srgbClr val="000000"/>
                </a:solidFill>
                <a:uFillTx/>
                <a:latin typeface="Myriad Pro"/>
                <a:ea typeface="Myriad Pro"/>
              </a:rPr>
              <a:t>Knowledge Application</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Regardless of what type of knowledge management system is involved, knowledge that is not shared and applied to the practical problems facing firms and managers does not add business value. </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To provide a return on investment, organizational knowledge must become a systematic part of management decision making and become situated in decision-support systems</a:t>
            </a:r>
            <a:endParaRPr b="0" lang="en-GB" sz="24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631" dur="indefinite" restart="never" nodeType="tmRoot">
          <p:childTnLst>
            <p:seq>
              <p:cTn id="632" dur="indefinite" nodeType="mainSeq">
                <p:childTnLst>
                  <p:par>
                    <p:cTn id="633" fill="hold">
                      <p:stCondLst>
                        <p:cond delay="indefinite"/>
                      </p:stCondLst>
                      <p:childTnLst>
                        <p:par>
                          <p:cTn id="634" fill="hold">
                            <p:stCondLst>
                              <p:cond delay="0"/>
                            </p:stCondLst>
                            <p:childTnLst>
                              <p:par>
                                <p:cTn id="635" nodeType="clickEffect" fill="hold" presetClass="entr" presetID="16" presetSubtype="21">
                                  <p:stCondLst>
                                    <p:cond delay="0"/>
                                  </p:stCondLst>
                                  <p:childTnLst>
                                    <p:set>
                                      <p:cBhvr>
                                        <p:cTn id="636" dur="1" fill="hold">
                                          <p:stCondLst>
                                            <p:cond delay="0"/>
                                          </p:stCondLst>
                                        </p:cTn>
                                        <p:tgtEl>
                                          <p:spTgt spid="148"/>
                                        </p:tgtEl>
                                        <p:attrNameLst>
                                          <p:attrName>style.visibility</p:attrName>
                                        </p:attrNameLst>
                                      </p:cBhvr>
                                      <p:to>
                                        <p:strVal val="visible"/>
                                      </p:to>
                                    </p:set>
                                    <p:animEffect filter="barn(inVertical)" transition="in">
                                      <p:cBhvr additive="repl">
                                        <p:cTn id="637" dur="500"/>
                                        <p:tgtEl>
                                          <p:spTgt spid="148"/>
                                        </p:tgtEl>
                                      </p:cBhvr>
                                    </p:animEffect>
                                  </p:childTnLst>
                                </p:cTn>
                              </p:par>
                            </p:childTnLst>
                          </p:cTn>
                        </p:par>
                      </p:childTnLst>
                    </p:cTn>
                  </p:par>
                  <p:par>
                    <p:cTn id="638" fill="hold">
                      <p:stCondLst>
                        <p:cond delay="indefinite"/>
                      </p:stCondLst>
                      <p:childTnLst>
                        <p:par>
                          <p:cTn id="639" fill="hold">
                            <p:stCondLst>
                              <p:cond delay="0"/>
                            </p:stCondLst>
                            <p:childTnLst>
                              <p:par>
                                <p:cTn id="640" nodeType="clickEffect" fill="hold" presetClass="entr" presetID="42">
                                  <p:stCondLst>
                                    <p:cond delay="0"/>
                                  </p:stCondLst>
                                  <p:childTnLst>
                                    <p:set>
                                      <p:cBhvr>
                                        <p:cTn id="641" dur="1" fill="hold">
                                          <p:stCondLst>
                                            <p:cond delay="0"/>
                                          </p:stCondLst>
                                        </p:cTn>
                                        <p:tgtEl>
                                          <p:spTgt spid="149"/>
                                        </p:tgtEl>
                                        <p:attrNameLst>
                                          <p:attrName>style.visibility</p:attrName>
                                        </p:attrNameLst>
                                      </p:cBhvr>
                                      <p:to>
                                        <p:strVal val="visible"/>
                                      </p:to>
                                    </p:set>
                                    <p:animEffect filter="fade" transition="in">
                                      <p:cBhvr additive="repl">
                                        <p:cTn id="642" dur="1000"/>
                                        <p:tgtEl>
                                          <p:spTgt spid="149"/>
                                        </p:tgtEl>
                                      </p:cBhvr>
                                    </p:animEffect>
                                    <p:anim calcmode="lin" valueType="num">
                                      <p:cBhvr additive="repl">
                                        <p:cTn id="643" dur="1000" fill="hold"/>
                                        <p:tgtEl>
                                          <p:spTgt spid="149"/>
                                        </p:tgtEl>
                                        <p:attrNameLst>
                                          <p:attrName>ppt_x</p:attrName>
                                        </p:attrNameLst>
                                      </p:cBhvr>
                                      <p:tavLst>
                                        <p:tav tm="0">
                                          <p:val>
                                            <p:strVal val="#ppt_x"/>
                                          </p:val>
                                        </p:tav>
                                        <p:tav tm="100000">
                                          <p:val>
                                            <p:strVal val="#ppt_x"/>
                                          </p:val>
                                        </p:tav>
                                      </p:tavLst>
                                    </p:anim>
                                    <p:anim calcmode="lin" valueType="num">
                                      <p:cBhvr additive="repl">
                                        <p:cTn id="644" dur="1000" fill="hold"/>
                                        <p:tgtEl>
                                          <p:spTgt spid="1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0" name="PlaceHolder 1"/>
          <p:cNvSpPr>
            <a:spLocks noGrp="1"/>
          </p:cNvSpPr>
          <p:nvPr>
            <p:ph type="title"/>
          </p:nvPr>
        </p:nvSpPr>
        <p:spPr>
          <a:xfrm>
            <a:off x="185040" y="102600"/>
            <a:ext cx="8773920" cy="8625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600" strike="noStrike" u="none">
                <a:solidFill>
                  <a:srgbClr val="000000"/>
                </a:solidFill>
                <a:uFillTx/>
                <a:latin typeface="Myriad Pro"/>
                <a:ea typeface="Myriad Pro"/>
              </a:rPr>
              <a:t>Knowledge Management (KM) Systems and Tools.</a:t>
            </a:r>
            <a:endParaRPr b="0" lang="en-GB" sz="3600" strike="noStrike" u="none">
              <a:solidFill>
                <a:srgbClr val="000000"/>
              </a:solidFill>
              <a:uFillTx/>
              <a:latin typeface="Myriad Pro"/>
            </a:endParaRPr>
          </a:p>
        </p:txBody>
      </p:sp>
      <p:sp>
        <p:nvSpPr>
          <p:cNvPr id="151" name="PlaceHolder 2"/>
          <p:cNvSpPr>
            <a:spLocks noGrp="1"/>
          </p:cNvSpPr>
          <p:nvPr>
            <p:ph/>
          </p:nvPr>
        </p:nvSpPr>
        <p:spPr>
          <a:xfrm>
            <a:off x="102600" y="1089000"/>
            <a:ext cx="8773920" cy="4571640"/>
          </a:xfrm>
          <a:prstGeom prst="rect">
            <a:avLst/>
          </a:prstGeom>
          <a:noFill/>
          <a:ln w="12600">
            <a:noFill/>
          </a:ln>
        </p:spPr>
        <p:txBody>
          <a:bodyPr lIns="45720" rIns="45720" tIns="45000" bIns="45000" anchor="t">
            <a:noAutofit/>
          </a:bodyPr>
          <a:p>
            <a:pPr marL="257040" indent="-257040" defTabSz="685800">
              <a:lnSpc>
                <a:spcPct val="100000"/>
              </a:lnSpc>
              <a:buNone/>
              <a:tabLst>
                <a:tab algn="l" pos="0"/>
              </a:tabLst>
            </a:pPr>
            <a:r>
              <a:rPr b="1" lang="en-GB" sz="3200" strike="noStrike" u="none">
                <a:solidFill>
                  <a:srgbClr val="000000"/>
                </a:solidFill>
                <a:uFillTx/>
                <a:latin typeface="Myriad Pro"/>
                <a:ea typeface="Myriad Pro"/>
              </a:rPr>
              <a:t>Knowledge Application</a:t>
            </a:r>
            <a:endParaRPr b="0" lang="en-GB" sz="3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Ultimately, new knowledge must be built into a firm’s business</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processes and key application systems, including enterprise</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applications for managing key internal business processes and</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r>
              <a:rPr b="0" lang="en-GB" sz="2400" strike="noStrike" u="none">
                <a:solidFill>
                  <a:srgbClr val="000000"/>
                </a:solidFill>
                <a:uFillTx/>
                <a:latin typeface="Myriad Pro"/>
                <a:ea typeface="Myriad Pro"/>
              </a:rPr>
              <a:t>   </a:t>
            </a:r>
            <a:r>
              <a:rPr b="0" lang="en-GB" sz="2400" strike="noStrike" u="none">
                <a:solidFill>
                  <a:srgbClr val="000000"/>
                </a:solidFill>
                <a:uFillTx/>
                <a:latin typeface="Myriad Pro"/>
                <a:ea typeface="Myriad Pro"/>
              </a:rPr>
              <a:t>relationships with customers and suppliers. </a:t>
            </a:r>
            <a:endParaRPr b="0" lang="en-GB" sz="24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24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400" strike="noStrike" u="none">
                <a:solidFill>
                  <a:srgbClr val="000000"/>
                </a:solidFill>
                <a:uFillTx/>
                <a:latin typeface="Myriad Pro"/>
                <a:ea typeface="Myriad Pro"/>
              </a:rPr>
              <a:t>Management supports this process by creating—based on new knowledge—new business practices, new products and services, and new markets for the firm.</a:t>
            </a:r>
            <a:endParaRPr b="0" lang="en-GB" sz="24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645" dur="indefinite" restart="never" nodeType="tmRoot">
          <p:childTnLst>
            <p:seq>
              <p:cTn id="646" dur="indefinite" nodeType="mainSeq">
                <p:childTnLst>
                  <p:par>
                    <p:cTn id="647" fill="hold">
                      <p:stCondLst>
                        <p:cond delay="indefinite"/>
                      </p:stCondLst>
                      <p:childTnLst>
                        <p:par>
                          <p:cTn id="648" fill="hold">
                            <p:stCondLst>
                              <p:cond delay="0"/>
                            </p:stCondLst>
                            <p:childTnLst>
                              <p:par>
                                <p:cTn id="649" nodeType="clickEffect" fill="hold" presetClass="entr" presetID="16" presetSubtype="21">
                                  <p:stCondLst>
                                    <p:cond delay="0"/>
                                  </p:stCondLst>
                                  <p:childTnLst>
                                    <p:set>
                                      <p:cBhvr>
                                        <p:cTn id="650" dur="1" fill="hold">
                                          <p:stCondLst>
                                            <p:cond delay="0"/>
                                          </p:stCondLst>
                                        </p:cTn>
                                        <p:tgtEl>
                                          <p:spTgt spid="150"/>
                                        </p:tgtEl>
                                        <p:attrNameLst>
                                          <p:attrName>style.visibility</p:attrName>
                                        </p:attrNameLst>
                                      </p:cBhvr>
                                      <p:to>
                                        <p:strVal val="visible"/>
                                      </p:to>
                                    </p:set>
                                    <p:animEffect filter="barn(inVertical)" transition="in">
                                      <p:cBhvr additive="repl">
                                        <p:cTn id="651" dur="500"/>
                                        <p:tgtEl>
                                          <p:spTgt spid="150"/>
                                        </p:tgtEl>
                                      </p:cBhvr>
                                    </p:animEffect>
                                  </p:childTnLst>
                                </p:cTn>
                              </p:par>
                            </p:childTnLst>
                          </p:cTn>
                        </p:par>
                      </p:childTnLst>
                    </p:cTn>
                  </p:par>
                  <p:par>
                    <p:cTn id="652" fill="hold">
                      <p:stCondLst>
                        <p:cond delay="indefinite"/>
                      </p:stCondLst>
                      <p:childTnLst>
                        <p:par>
                          <p:cTn id="653" fill="hold">
                            <p:stCondLst>
                              <p:cond delay="0"/>
                            </p:stCondLst>
                            <p:childTnLst>
                              <p:par>
                                <p:cTn id="654" nodeType="clickEffect" fill="hold" presetClass="entr" presetID="42">
                                  <p:stCondLst>
                                    <p:cond delay="0"/>
                                  </p:stCondLst>
                                  <p:childTnLst>
                                    <p:set>
                                      <p:cBhvr>
                                        <p:cTn id="655" dur="1" fill="hold">
                                          <p:stCondLst>
                                            <p:cond delay="0"/>
                                          </p:stCondLst>
                                        </p:cTn>
                                        <p:tgtEl>
                                          <p:spTgt spid="151"/>
                                        </p:tgtEl>
                                        <p:attrNameLst>
                                          <p:attrName>style.visibility</p:attrName>
                                        </p:attrNameLst>
                                      </p:cBhvr>
                                      <p:to>
                                        <p:strVal val="visible"/>
                                      </p:to>
                                    </p:set>
                                    <p:animEffect filter="fade" transition="in">
                                      <p:cBhvr additive="repl">
                                        <p:cTn id="656" dur="1000"/>
                                        <p:tgtEl>
                                          <p:spTgt spid="151"/>
                                        </p:tgtEl>
                                      </p:cBhvr>
                                    </p:animEffect>
                                    <p:anim calcmode="lin" valueType="num">
                                      <p:cBhvr additive="repl">
                                        <p:cTn id="657" dur="1000" fill="hold"/>
                                        <p:tgtEl>
                                          <p:spTgt spid="151"/>
                                        </p:tgtEl>
                                        <p:attrNameLst>
                                          <p:attrName>ppt_x</p:attrName>
                                        </p:attrNameLst>
                                      </p:cBhvr>
                                      <p:tavLst>
                                        <p:tav tm="0">
                                          <p:val>
                                            <p:strVal val="#ppt_x"/>
                                          </p:val>
                                        </p:tav>
                                        <p:tav tm="100000">
                                          <p:val>
                                            <p:strVal val="#ppt_x"/>
                                          </p:val>
                                        </p:tav>
                                      </p:tavLst>
                                    </p:anim>
                                    <p:anim calcmode="lin" valueType="num">
                                      <p:cBhvr additive="repl">
                                        <p:cTn id="658" dur="1000" fill="hold"/>
                                        <p:tgtEl>
                                          <p:spTgt spid="1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2"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Session 3</a:t>
            </a:r>
            <a:endParaRPr b="0" lang="en-GB" sz="3300" strike="noStrike" u="none">
              <a:solidFill>
                <a:srgbClr val="000000"/>
              </a:solidFill>
              <a:uFillTx/>
              <a:latin typeface="Myriad Pro"/>
            </a:endParaRPr>
          </a:p>
        </p:txBody>
      </p:sp>
      <p:sp>
        <p:nvSpPr>
          <p:cNvPr id="153"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r>
              <a:rPr b="1" lang="en-GB" sz="4600" strike="noStrike" u="none">
                <a:solidFill>
                  <a:srgbClr val="ff0000"/>
                </a:solidFill>
                <a:uFillTx/>
                <a:latin typeface="Myriad Pro"/>
                <a:ea typeface="Myriad Pro"/>
              </a:rPr>
              <a:t>Assessment 2</a:t>
            </a:r>
            <a:r>
              <a:rPr b="1" lang="en-US" sz="4600" strike="noStrike" u="none">
                <a:solidFill>
                  <a:srgbClr val="ff0000"/>
                </a:solidFill>
                <a:uFillTx/>
                <a:latin typeface="Myriad Pro"/>
                <a:ea typeface="Myriad Pro"/>
              </a:rPr>
              <a:t> Discussion!</a:t>
            </a:r>
            <a:endParaRPr b="0" lang="en-GB" sz="46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659" dur="indefinite" restart="never" nodeType="tmRoot">
          <p:childTnLst>
            <p:seq>
              <p:cTn id="660" dur="indefinite" nodeType="mainSeq">
                <p:childTnLst>
                  <p:par>
                    <p:cTn id="661" fill="hold">
                      <p:stCondLst>
                        <p:cond delay="indefinite"/>
                      </p:stCondLst>
                      <p:childTnLst>
                        <p:par>
                          <p:cTn id="662" fill="hold">
                            <p:stCondLst>
                              <p:cond delay="0"/>
                            </p:stCondLst>
                            <p:childTnLst>
                              <p:par>
                                <p:cTn id="663" nodeType="clickEffect" fill="hold" presetClass="entr" presetID="16" presetSubtype="21">
                                  <p:stCondLst>
                                    <p:cond delay="0"/>
                                  </p:stCondLst>
                                  <p:childTnLst>
                                    <p:set>
                                      <p:cBhvr>
                                        <p:cTn id="664" dur="1" fill="hold">
                                          <p:stCondLst>
                                            <p:cond delay="0"/>
                                          </p:stCondLst>
                                        </p:cTn>
                                        <p:tgtEl>
                                          <p:spTgt spid="152"/>
                                        </p:tgtEl>
                                        <p:attrNameLst>
                                          <p:attrName>style.visibility</p:attrName>
                                        </p:attrNameLst>
                                      </p:cBhvr>
                                      <p:to>
                                        <p:strVal val="visible"/>
                                      </p:to>
                                    </p:set>
                                    <p:animEffect filter="barn(inVertical)" transition="in">
                                      <p:cBhvr additive="repl">
                                        <p:cTn id="665" dur="500"/>
                                        <p:tgtEl>
                                          <p:spTgt spid="152"/>
                                        </p:tgtEl>
                                      </p:cBhvr>
                                    </p:animEffect>
                                  </p:childTnLst>
                                </p:cTn>
                              </p:par>
                            </p:childTnLst>
                          </p:cTn>
                        </p:par>
                      </p:childTnLst>
                    </p:cTn>
                  </p:par>
                  <p:par>
                    <p:cTn id="666" fill="hold">
                      <p:stCondLst>
                        <p:cond delay="indefinite"/>
                      </p:stCondLst>
                      <p:childTnLst>
                        <p:par>
                          <p:cTn id="667" fill="hold">
                            <p:stCondLst>
                              <p:cond delay="0"/>
                            </p:stCondLst>
                            <p:childTnLst>
                              <p:par>
                                <p:cTn id="668" nodeType="clickEffect" fill="hold" presetClass="entr" presetID="42">
                                  <p:stCondLst>
                                    <p:cond delay="0"/>
                                  </p:stCondLst>
                                  <p:childTnLst>
                                    <p:set>
                                      <p:cBhvr>
                                        <p:cTn id="669" dur="1" fill="hold">
                                          <p:stCondLst>
                                            <p:cond delay="0"/>
                                          </p:stCondLst>
                                        </p:cTn>
                                        <p:tgtEl>
                                          <p:spTgt spid="153"/>
                                        </p:tgtEl>
                                        <p:attrNameLst>
                                          <p:attrName>style.visibility</p:attrName>
                                        </p:attrNameLst>
                                      </p:cBhvr>
                                      <p:to>
                                        <p:strVal val="visible"/>
                                      </p:to>
                                    </p:set>
                                    <p:animEffect filter="fade" transition="in">
                                      <p:cBhvr additive="repl">
                                        <p:cTn id="670" dur="1000"/>
                                        <p:tgtEl>
                                          <p:spTgt spid="153"/>
                                        </p:tgtEl>
                                      </p:cBhvr>
                                    </p:animEffect>
                                    <p:anim calcmode="lin" valueType="num">
                                      <p:cBhvr additive="repl">
                                        <p:cTn id="671" dur="1000" fill="hold"/>
                                        <p:tgtEl>
                                          <p:spTgt spid="153"/>
                                        </p:tgtEl>
                                        <p:attrNameLst>
                                          <p:attrName>ppt_x</p:attrName>
                                        </p:attrNameLst>
                                      </p:cBhvr>
                                      <p:tavLst>
                                        <p:tav tm="0">
                                          <p:val>
                                            <p:strVal val="#ppt_x"/>
                                          </p:val>
                                        </p:tav>
                                        <p:tav tm="100000">
                                          <p:val>
                                            <p:strVal val="#ppt_x"/>
                                          </p:val>
                                        </p:tav>
                                      </p:tavLst>
                                    </p:anim>
                                    <p:anim calcmode="lin" valueType="num">
                                      <p:cBhvr additive="repl">
                                        <p:cTn id="672" dur="1000" fill="hold"/>
                                        <p:tgtEl>
                                          <p:spTgt spid="153"/>
                                        </p:tgtEl>
                                        <p:attrNameLst>
                                          <p:attrName>ppt_y</p:attrName>
                                        </p:attrNameLst>
                                      </p:cBhvr>
                                      <p:tavLst>
                                        <p:tav tm="0">
                                          <p:val>
                                            <p:strVal val="#ppt_y+.1"/>
                                          </p:val>
                                        </p:tav>
                                        <p:tav tm="100000">
                                          <p:val>
                                            <p:strVal val="#ppt_y"/>
                                          </p:val>
                                        </p:tav>
                                      </p:tavLst>
                                    </p:anim>
                                  </p:childTnLst>
                                </p:cTn>
                              </p:par>
                            </p:childTnLst>
                          </p:cTn>
                        </p:par>
                      </p:childTnLst>
                    </p:cTn>
                  </p:par>
                  <p:par>
                    <p:cTn id="673" fill="hold">
                      <p:stCondLst>
                        <p:cond delay="indefinite"/>
                      </p:stCondLst>
                      <p:childTnLst>
                        <p:par>
                          <p:cTn id="674" fill="hold">
                            <p:stCondLst>
                              <p:cond delay="0"/>
                            </p:stCondLst>
                            <p:childTnLst>
                              <p:par>
                                <p:cTn id="675" nodeType="clickEffect" fill="hold" presetClass="entr" presetID="42">
                                  <p:stCondLst>
                                    <p:cond delay="0"/>
                                  </p:stCondLst>
                                  <p:childTnLst>
                                    <p:set>
                                      <p:cBhvr>
                                        <p:cTn id="676" dur="1" fill="hold">
                                          <p:stCondLst>
                                            <p:cond delay="0"/>
                                          </p:stCondLst>
                                        </p:cTn>
                                        <p:tgtEl>
                                          <p:spTgt spid="153">
                                            <p:txEl>
                                              <p:pRg st="2" end="2"/>
                                            </p:txEl>
                                          </p:spTgt>
                                        </p:tgtEl>
                                        <p:attrNameLst>
                                          <p:attrName>style.visibility</p:attrName>
                                        </p:attrNameLst>
                                      </p:cBhvr>
                                      <p:to>
                                        <p:strVal val="visible"/>
                                      </p:to>
                                    </p:set>
                                    <p:animEffect filter="fade" transition="in">
                                      <p:cBhvr additive="repl">
                                        <p:cTn id="677" dur="1000"/>
                                        <p:tgtEl>
                                          <p:spTgt spid="153">
                                            <p:txEl>
                                              <p:pRg st="2" end="2"/>
                                            </p:txEl>
                                          </p:spTgt>
                                        </p:tgtEl>
                                      </p:cBhvr>
                                    </p:animEffect>
                                    <p:anim calcmode="lin" valueType="num">
                                      <p:cBhvr additive="repl">
                                        <p:cTn id="678" dur="1000" fill="hold"/>
                                        <p:tgtEl>
                                          <p:spTgt spid="153">
                                            <p:txEl>
                                              <p:pRg st="2" end="2"/>
                                            </p:txEl>
                                          </p:spTgt>
                                        </p:tgtEl>
                                        <p:attrNameLst>
                                          <p:attrName>ppt_x</p:attrName>
                                        </p:attrNameLst>
                                      </p:cBhvr>
                                      <p:tavLst>
                                        <p:tav tm="0">
                                          <p:val>
                                            <p:strVal val="#ppt_x"/>
                                          </p:val>
                                        </p:tav>
                                        <p:tav tm="100000">
                                          <p:val>
                                            <p:strVal val="#ppt_x"/>
                                          </p:val>
                                        </p:tav>
                                      </p:tavLst>
                                    </p:anim>
                                    <p:anim calcmode="lin" valueType="num">
                                      <p:cBhvr additive="repl">
                                        <p:cTn id="679" dur="1000" fill="hold"/>
                                        <p:tgtEl>
                                          <p:spTgt spid="15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title"/>
          </p:nvPr>
        </p:nvSpPr>
        <p:spPr>
          <a:xfrm>
            <a:off x="308160" y="144000"/>
            <a:ext cx="8650440" cy="1109160"/>
          </a:xfrm>
          <a:prstGeom prst="rect">
            <a:avLst/>
          </a:prstGeom>
          <a:noFill/>
          <a:ln w="12600">
            <a:noFill/>
          </a:ln>
        </p:spPr>
        <p:txBody>
          <a:bodyPr lIns="45720" rIns="45720" tIns="45000" bIns="45000" anchor="ctr">
            <a:norm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Any Question?</a:t>
            </a:r>
            <a:endParaRPr b="0" lang="en-GB" sz="3300" strike="noStrike" u="none">
              <a:solidFill>
                <a:srgbClr val="000000"/>
              </a:solidFill>
              <a:uFillTx/>
              <a:latin typeface="Myriad Pro"/>
            </a:endParaRPr>
          </a:p>
        </p:txBody>
      </p:sp>
      <p:sp>
        <p:nvSpPr>
          <p:cNvPr id="155" name="PlaceHolder 2"/>
          <p:cNvSpPr>
            <a:spLocks noGrp="1"/>
          </p:cNvSpPr>
          <p:nvPr>
            <p:ph/>
          </p:nvPr>
        </p:nvSpPr>
        <p:spPr>
          <a:xfrm>
            <a:off x="174600" y="1181520"/>
            <a:ext cx="8784000" cy="4499640"/>
          </a:xfrm>
          <a:prstGeom prst="rect">
            <a:avLst/>
          </a:prstGeom>
          <a:noFill/>
          <a:ln w="12600">
            <a:noFill/>
          </a:ln>
        </p:spPr>
        <p:txBody>
          <a:bodyPr lIns="45720" rIns="45720" tIns="45000" bIns="45000" anchor="t">
            <a:normAutofit/>
          </a:bodyPr>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algn="ctr"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2400" strike="noStrike" u="none">
              <a:solidFill>
                <a:srgbClr val="000000"/>
              </a:solidFill>
              <a:uFillTx/>
              <a:latin typeface="Myriad Pro"/>
            </a:endParaRPr>
          </a:p>
          <a:p>
            <a:pPr indent="0" defTabSz="685800">
              <a:lnSpc>
                <a:spcPct val="107000"/>
              </a:lnSpc>
              <a:spcBef>
                <a:spcPts val="499"/>
              </a:spcBef>
              <a:spcAft>
                <a:spcPts val="799"/>
              </a:spcAft>
              <a:buNone/>
              <a:tabLst>
                <a:tab algn="l" pos="0"/>
              </a:tabLst>
            </a:pPr>
            <a:endParaRPr b="0" lang="en-GB" sz="3200" strike="noStrike" u="none">
              <a:solidFill>
                <a:srgbClr val="000000"/>
              </a:solidFill>
              <a:uFillTx/>
              <a:latin typeface="Myriad Pro"/>
            </a:endParaRPr>
          </a:p>
        </p:txBody>
      </p:sp>
      <p:pic>
        <p:nvPicPr>
          <p:cNvPr id="156" name="Picture 1" descr=""/>
          <p:cNvPicPr/>
          <p:nvPr/>
        </p:nvPicPr>
        <p:blipFill>
          <a:blip r:embed="rId1"/>
          <a:stretch/>
        </p:blipFill>
        <p:spPr>
          <a:xfrm>
            <a:off x="1664280" y="1469160"/>
            <a:ext cx="5167440" cy="3421080"/>
          </a:xfrm>
          <a:prstGeom prst="rect">
            <a:avLst/>
          </a:prstGeom>
          <a:noFill/>
          <a:ln w="0">
            <a:noFill/>
          </a:ln>
        </p:spPr>
      </p:pic>
    </p:spTree>
  </p:cSld>
  <mc:AlternateContent>
    <mc:Choice Requires="p14">
      <p:transition spd="slow" p14:dur="2000"/>
    </mc:Choice>
    <mc:Fallback>
      <p:transition spd="slow"/>
    </mc:Fallback>
  </mc:AlternateContent>
  <p:timing>
    <p:tnLst>
      <p:par>
        <p:cTn id="680" dur="indefinite" restart="never" nodeType="tmRoot">
          <p:childTnLst>
            <p:seq>
              <p:cTn id="681" dur="indefinite" nodeType="mainSeq">
                <p:childTnLst>
                  <p:par>
                    <p:cTn id="682" fill="hold">
                      <p:stCondLst>
                        <p:cond delay="indefinite"/>
                      </p:stCondLst>
                      <p:childTnLst>
                        <p:par>
                          <p:cTn id="683" fill="hold">
                            <p:stCondLst>
                              <p:cond delay="0"/>
                            </p:stCondLst>
                            <p:childTnLst>
                              <p:par>
                                <p:cTn id="684" nodeType="clickEffect" fill="hold" presetClass="entr" presetID="16" presetSubtype="21">
                                  <p:stCondLst>
                                    <p:cond delay="0"/>
                                  </p:stCondLst>
                                  <p:childTnLst>
                                    <p:set>
                                      <p:cBhvr>
                                        <p:cTn id="685" dur="1" fill="hold">
                                          <p:stCondLst>
                                            <p:cond delay="0"/>
                                          </p:stCondLst>
                                        </p:cTn>
                                        <p:tgtEl>
                                          <p:spTgt spid="154"/>
                                        </p:tgtEl>
                                        <p:attrNameLst>
                                          <p:attrName>style.visibility</p:attrName>
                                        </p:attrNameLst>
                                      </p:cBhvr>
                                      <p:to>
                                        <p:strVal val="visible"/>
                                      </p:to>
                                    </p:set>
                                    <p:animEffect filter="barn(inVertical)" transition="in">
                                      <p:cBhvr additive="repl">
                                        <p:cTn id="686" dur="500"/>
                                        <p:tgtEl>
                                          <p:spTgt spid="154"/>
                                        </p:tgtEl>
                                      </p:cBhvr>
                                    </p:animEffect>
                                  </p:childTnLst>
                                </p:cTn>
                              </p:par>
                            </p:childTnLst>
                          </p:cTn>
                        </p:par>
                      </p:childTnLst>
                    </p:cTn>
                  </p:par>
                  <p:par>
                    <p:cTn id="687" fill="hold">
                      <p:stCondLst>
                        <p:cond delay="indefinite"/>
                      </p:stCondLst>
                      <p:childTnLst>
                        <p:par>
                          <p:cTn id="688" fill="hold">
                            <p:stCondLst>
                              <p:cond delay="0"/>
                            </p:stCondLst>
                            <p:childTnLst>
                              <p:par>
                                <p:cTn id="689" nodeType="clickEffect" fill="hold" presetClass="entr" presetID="42">
                                  <p:stCondLst>
                                    <p:cond delay="0"/>
                                  </p:stCondLst>
                                  <p:childTnLst>
                                    <p:set>
                                      <p:cBhvr>
                                        <p:cTn id="690" dur="1" fill="hold">
                                          <p:stCondLst>
                                            <p:cond delay="0"/>
                                          </p:stCondLst>
                                        </p:cTn>
                                        <p:tgtEl>
                                          <p:spTgt spid="155"/>
                                        </p:tgtEl>
                                        <p:attrNameLst>
                                          <p:attrName>style.visibility</p:attrName>
                                        </p:attrNameLst>
                                      </p:cBhvr>
                                      <p:to>
                                        <p:strVal val="visible"/>
                                      </p:to>
                                    </p:set>
                                    <p:animEffect filter="fade" transition="in">
                                      <p:cBhvr additive="repl">
                                        <p:cTn id="691" dur="1000"/>
                                        <p:tgtEl>
                                          <p:spTgt spid="155"/>
                                        </p:tgtEl>
                                      </p:cBhvr>
                                    </p:animEffect>
                                    <p:anim calcmode="lin" valueType="num">
                                      <p:cBhvr additive="repl">
                                        <p:cTn id="692" dur="1000" fill="hold"/>
                                        <p:tgtEl>
                                          <p:spTgt spid="155"/>
                                        </p:tgtEl>
                                        <p:attrNameLst>
                                          <p:attrName>ppt_x</p:attrName>
                                        </p:attrNameLst>
                                      </p:cBhvr>
                                      <p:tavLst>
                                        <p:tav tm="0">
                                          <p:val>
                                            <p:strVal val="#ppt_x"/>
                                          </p:val>
                                        </p:tav>
                                        <p:tav tm="100000">
                                          <p:val>
                                            <p:strVal val="#ppt_x"/>
                                          </p:val>
                                        </p:tav>
                                      </p:tavLst>
                                    </p:anim>
                                    <p:anim calcmode="lin" valueType="num">
                                      <p:cBhvr additive="repl">
                                        <p:cTn id="693" dur="1000" fill="hold"/>
                                        <p:tgtEl>
                                          <p:spTgt spid="1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154080"/>
            <a:ext cx="8229240" cy="82152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Summary</a:t>
            </a:r>
            <a:r>
              <a:rPr b="1" lang="en-GB" sz="3300" strike="noStrike" u="none">
                <a:solidFill>
                  <a:srgbClr val="000000"/>
                </a:solidFill>
                <a:uFillTx/>
                <a:latin typeface="Myriad Pro"/>
                <a:ea typeface="Myriad Pro"/>
              </a:rPr>
              <a:t>…Today we have looked at…</a:t>
            </a:r>
            <a:endParaRPr b="0" lang="en-GB" sz="3300" strike="noStrike" u="none">
              <a:solidFill>
                <a:srgbClr val="000000"/>
              </a:solidFill>
              <a:uFillTx/>
              <a:latin typeface="Myriad Pro"/>
            </a:endParaRPr>
          </a:p>
        </p:txBody>
      </p:sp>
      <p:sp>
        <p:nvSpPr>
          <p:cNvPr id="158" name="PlaceHolder 2"/>
          <p:cNvSpPr>
            <a:spLocks noGrp="1"/>
          </p:cNvSpPr>
          <p:nvPr>
            <p:ph/>
          </p:nvPr>
        </p:nvSpPr>
        <p:spPr>
          <a:xfrm>
            <a:off x="287640" y="975960"/>
            <a:ext cx="8670960" cy="4540680"/>
          </a:xfrm>
          <a:prstGeom prst="rect">
            <a:avLst/>
          </a:prstGeom>
          <a:noFill/>
          <a:ln w="12600">
            <a:noFill/>
          </a:ln>
        </p:spPr>
        <p:txBody>
          <a:bodyPr lIns="45720" rIns="45720" tIns="45000" bIns="45000" anchor="t">
            <a:noAutofit/>
          </a:bodyPr>
          <a:p>
            <a:pPr indent="0" defTabSz="685800">
              <a:lnSpc>
                <a:spcPct val="100000"/>
              </a:lnSpc>
              <a:spcBef>
                <a:spcPts val="499"/>
              </a:spcBef>
              <a:buNone/>
              <a:tabLst>
                <a:tab algn="l" pos="0"/>
              </a:tabLst>
            </a:pPr>
            <a:r>
              <a:rPr b="1" lang="en-GB" sz="4000" strike="noStrike" u="none">
                <a:solidFill>
                  <a:srgbClr val="000000"/>
                </a:solidFill>
                <a:uFillTx/>
                <a:latin typeface="Myriad Pro"/>
                <a:ea typeface="Myriad Pro"/>
              </a:rPr>
              <a:t>Knowledge Management:</a:t>
            </a:r>
            <a:endParaRPr b="0" lang="en-GB" sz="40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900" strike="noStrike" u="none">
                <a:solidFill>
                  <a:srgbClr val="000000"/>
                </a:solidFill>
                <a:uFillTx/>
                <a:latin typeface="Myriad Pro"/>
                <a:ea typeface="Myriad Pro"/>
              </a:rPr>
              <a:t>The role of knowledge in organizational success.</a:t>
            </a:r>
            <a:endParaRPr b="0" lang="en-GB" sz="29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US" sz="2900" strike="noStrike" u="none">
                <a:solidFill>
                  <a:srgbClr val="000000"/>
                </a:solidFill>
                <a:uFillTx/>
                <a:latin typeface="Myriad Pro"/>
                <a:ea typeface="Myriad Pro"/>
              </a:rPr>
              <a:t>Theoretical Roots of Knowledge Management (KM).</a:t>
            </a:r>
            <a:endParaRPr b="0" lang="en-GB" sz="29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900" strike="noStrike" u="none">
                <a:solidFill>
                  <a:srgbClr val="000000"/>
                </a:solidFill>
                <a:uFillTx/>
                <a:latin typeface="Myriad Pro"/>
                <a:ea typeface="Myriad Pro"/>
              </a:rPr>
              <a:t>Strategies for knowledge capture, storage, and dissemination.</a:t>
            </a:r>
            <a:endParaRPr b="0" lang="en-GB" sz="29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900" strike="noStrike" u="none">
                <a:solidFill>
                  <a:srgbClr val="000000"/>
                </a:solidFill>
                <a:uFillTx/>
                <a:latin typeface="Myriad Pro"/>
                <a:ea typeface="Myriad Pro"/>
              </a:rPr>
              <a:t>Knowledge Management (KM) systems and tools. </a:t>
            </a:r>
            <a:endParaRPr b="0" lang="en-GB" sz="29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2900" strike="noStrike" u="none">
                <a:solidFill>
                  <a:srgbClr val="000000"/>
                </a:solidFill>
                <a:uFillTx/>
                <a:latin typeface="Myriad Pro"/>
                <a:ea typeface="Myriad Pro"/>
              </a:rPr>
              <a:t>Assessment 2 discussion.</a:t>
            </a:r>
            <a:endParaRPr b="0" lang="en-GB" sz="29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320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694" dur="indefinite" restart="never" nodeType="tmRoot">
          <p:childTnLst>
            <p:seq>
              <p:cTn id="695" dur="indefinite" nodeType="mainSeq">
                <p:childTnLst>
                  <p:par>
                    <p:cTn id="696" fill="hold">
                      <p:stCondLst>
                        <p:cond delay="indefinite"/>
                      </p:stCondLst>
                      <p:childTnLst>
                        <p:par>
                          <p:cTn id="697" fill="hold">
                            <p:stCondLst>
                              <p:cond delay="0"/>
                            </p:stCondLst>
                            <p:childTnLst>
                              <p:par>
                                <p:cTn id="698" nodeType="clickEffect" fill="hold" presetClass="entr" presetID="16" presetSubtype="21">
                                  <p:stCondLst>
                                    <p:cond delay="0"/>
                                  </p:stCondLst>
                                  <p:childTnLst>
                                    <p:set>
                                      <p:cBhvr>
                                        <p:cTn id="699" dur="1" fill="hold">
                                          <p:stCondLst>
                                            <p:cond delay="0"/>
                                          </p:stCondLst>
                                        </p:cTn>
                                        <p:tgtEl>
                                          <p:spTgt spid="157"/>
                                        </p:tgtEl>
                                        <p:attrNameLst>
                                          <p:attrName>style.visibility</p:attrName>
                                        </p:attrNameLst>
                                      </p:cBhvr>
                                      <p:to>
                                        <p:strVal val="visible"/>
                                      </p:to>
                                    </p:set>
                                    <p:animEffect filter="barn(inVertical)" transition="in">
                                      <p:cBhvr additive="repl">
                                        <p:cTn id="700" dur="500"/>
                                        <p:tgtEl>
                                          <p:spTgt spid="157"/>
                                        </p:tgtEl>
                                      </p:cBhvr>
                                    </p:animEffect>
                                  </p:childTnLst>
                                </p:cTn>
                              </p:par>
                            </p:childTnLst>
                          </p:cTn>
                        </p:par>
                      </p:childTnLst>
                    </p:cTn>
                  </p:par>
                  <p:par>
                    <p:cTn id="701" fill="hold">
                      <p:stCondLst>
                        <p:cond delay="indefinite"/>
                      </p:stCondLst>
                      <p:childTnLst>
                        <p:par>
                          <p:cTn id="702" fill="hold">
                            <p:stCondLst>
                              <p:cond delay="0"/>
                            </p:stCondLst>
                            <p:childTnLst>
                              <p:par>
                                <p:cTn id="703" nodeType="clickEffect" fill="hold" presetClass="entr" presetID="42">
                                  <p:stCondLst>
                                    <p:cond delay="0"/>
                                  </p:stCondLst>
                                  <p:childTnLst>
                                    <p:set>
                                      <p:cBhvr>
                                        <p:cTn id="704" dur="1" fill="hold">
                                          <p:stCondLst>
                                            <p:cond delay="0"/>
                                          </p:stCondLst>
                                        </p:cTn>
                                        <p:tgtEl>
                                          <p:spTgt spid="158"/>
                                        </p:tgtEl>
                                        <p:attrNameLst>
                                          <p:attrName>style.visibility</p:attrName>
                                        </p:attrNameLst>
                                      </p:cBhvr>
                                      <p:to>
                                        <p:strVal val="visible"/>
                                      </p:to>
                                    </p:set>
                                    <p:animEffect filter="fade" transition="in">
                                      <p:cBhvr additive="repl">
                                        <p:cTn id="705" dur="1000"/>
                                        <p:tgtEl>
                                          <p:spTgt spid="158"/>
                                        </p:tgtEl>
                                      </p:cBhvr>
                                    </p:animEffect>
                                    <p:anim calcmode="lin" valueType="num">
                                      <p:cBhvr additive="repl">
                                        <p:cTn id="706" dur="1000" fill="hold"/>
                                        <p:tgtEl>
                                          <p:spTgt spid="158"/>
                                        </p:tgtEl>
                                        <p:attrNameLst>
                                          <p:attrName>ppt_x</p:attrName>
                                        </p:attrNameLst>
                                      </p:cBhvr>
                                      <p:tavLst>
                                        <p:tav tm="0">
                                          <p:val>
                                            <p:strVal val="#ppt_x"/>
                                          </p:val>
                                        </p:tav>
                                        <p:tav tm="100000">
                                          <p:val>
                                            <p:strVal val="#ppt_x"/>
                                          </p:val>
                                        </p:tav>
                                      </p:tavLst>
                                    </p:anim>
                                    <p:anim calcmode="lin" valueType="num">
                                      <p:cBhvr additive="repl">
                                        <p:cTn id="707" dur="1000" fill="hold"/>
                                        <p:tgtEl>
                                          <p:spTgt spid="158"/>
                                        </p:tgtEl>
                                        <p:attrNameLst>
                                          <p:attrName>ppt_y</p:attrName>
                                        </p:attrNameLst>
                                      </p:cBhvr>
                                      <p:tavLst>
                                        <p:tav tm="0">
                                          <p:val>
                                            <p:strVal val="#ppt_y+.1"/>
                                          </p:val>
                                        </p:tav>
                                        <p:tav tm="100000">
                                          <p:val>
                                            <p:strVal val="#ppt_y"/>
                                          </p:val>
                                        </p:tav>
                                      </p:tavLst>
                                    </p:anim>
                                  </p:childTnLst>
                                </p:cTn>
                              </p:par>
                            </p:childTnLst>
                          </p:cTn>
                        </p:par>
                      </p:childTnLst>
                    </p:cTn>
                  </p:par>
                  <p:par>
                    <p:cTn id="708" fill="hold">
                      <p:stCondLst>
                        <p:cond delay="indefinite"/>
                      </p:stCondLst>
                      <p:childTnLst>
                        <p:par>
                          <p:cTn id="709" fill="hold">
                            <p:stCondLst>
                              <p:cond delay="0"/>
                            </p:stCondLst>
                            <p:childTnLst>
                              <p:par>
                                <p:cTn id="710" nodeType="clickEffect" fill="hold" presetClass="entr" presetID="42">
                                  <p:stCondLst>
                                    <p:cond delay="0"/>
                                  </p:stCondLst>
                                  <p:childTnLst>
                                    <p:set>
                                      <p:cBhvr>
                                        <p:cTn id="711" dur="1" fill="hold">
                                          <p:stCondLst>
                                            <p:cond delay="0"/>
                                          </p:stCondLst>
                                        </p:cTn>
                                        <p:tgtEl>
                                          <p:spTgt spid="158">
                                            <p:txEl>
                                              <p:pRg st="0" end="0"/>
                                            </p:txEl>
                                          </p:spTgt>
                                        </p:tgtEl>
                                        <p:attrNameLst>
                                          <p:attrName>style.visibility</p:attrName>
                                        </p:attrNameLst>
                                      </p:cBhvr>
                                      <p:to>
                                        <p:strVal val="visible"/>
                                      </p:to>
                                    </p:set>
                                    <p:animEffect filter="fade" transition="in">
                                      <p:cBhvr additive="repl">
                                        <p:cTn id="712" dur="1000"/>
                                        <p:tgtEl>
                                          <p:spTgt spid="158">
                                            <p:txEl>
                                              <p:pRg st="0" end="0"/>
                                            </p:txEl>
                                          </p:spTgt>
                                        </p:tgtEl>
                                      </p:cBhvr>
                                    </p:animEffect>
                                    <p:anim calcmode="lin" valueType="num">
                                      <p:cBhvr additive="repl">
                                        <p:cTn id="713" dur="1000" fill="hold"/>
                                        <p:tgtEl>
                                          <p:spTgt spid="158">
                                            <p:txEl>
                                              <p:pRg st="0" end="0"/>
                                            </p:txEl>
                                          </p:spTgt>
                                        </p:tgtEl>
                                        <p:attrNameLst>
                                          <p:attrName>ppt_x</p:attrName>
                                        </p:attrNameLst>
                                      </p:cBhvr>
                                      <p:tavLst>
                                        <p:tav tm="0">
                                          <p:val>
                                            <p:strVal val="#ppt_x"/>
                                          </p:val>
                                        </p:tav>
                                        <p:tav tm="100000">
                                          <p:val>
                                            <p:strVal val="#ppt_x"/>
                                          </p:val>
                                        </p:tav>
                                      </p:tavLst>
                                    </p:anim>
                                    <p:anim calcmode="lin" valueType="num">
                                      <p:cBhvr additive="repl">
                                        <p:cTn id="714" dur="1000" fill="hold"/>
                                        <p:tgtEl>
                                          <p:spTgt spid="15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15" fill="hold">
                      <p:stCondLst>
                        <p:cond delay="indefinite"/>
                      </p:stCondLst>
                      <p:childTnLst>
                        <p:par>
                          <p:cTn id="716" fill="hold">
                            <p:stCondLst>
                              <p:cond delay="0"/>
                            </p:stCondLst>
                            <p:childTnLst>
                              <p:par>
                                <p:cTn id="717" nodeType="clickEffect" fill="hold" presetClass="entr" presetID="42">
                                  <p:stCondLst>
                                    <p:cond delay="0"/>
                                  </p:stCondLst>
                                  <p:childTnLst>
                                    <p:set>
                                      <p:cBhvr>
                                        <p:cTn id="718" dur="1" fill="hold">
                                          <p:stCondLst>
                                            <p:cond delay="0"/>
                                          </p:stCondLst>
                                        </p:cTn>
                                        <p:tgtEl>
                                          <p:spTgt spid="158">
                                            <p:txEl>
                                              <p:pRg st="1" end="1"/>
                                            </p:txEl>
                                          </p:spTgt>
                                        </p:tgtEl>
                                        <p:attrNameLst>
                                          <p:attrName>style.visibility</p:attrName>
                                        </p:attrNameLst>
                                      </p:cBhvr>
                                      <p:to>
                                        <p:strVal val="visible"/>
                                      </p:to>
                                    </p:set>
                                    <p:animEffect filter="fade" transition="in">
                                      <p:cBhvr additive="repl">
                                        <p:cTn id="719" dur="1000"/>
                                        <p:tgtEl>
                                          <p:spTgt spid="158">
                                            <p:txEl>
                                              <p:pRg st="1" end="1"/>
                                            </p:txEl>
                                          </p:spTgt>
                                        </p:tgtEl>
                                      </p:cBhvr>
                                    </p:animEffect>
                                    <p:anim calcmode="lin" valueType="num">
                                      <p:cBhvr additive="repl">
                                        <p:cTn id="720" dur="1000" fill="hold"/>
                                        <p:tgtEl>
                                          <p:spTgt spid="158">
                                            <p:txEl>
                                              <p:pRg st="1" end="1"/>
                                            </p:txEl>
                                          </p:spTgt>
                                        </p:tgtEl>
                                        <p:attrNameLst>
                                          <p:attrName>ppt_x</p:attrName>
                                        </p:attrNameLst>
                                      </p:cBhvr>
                                      <p:tavLst>
                                        <p:tav tm="0">
                                          <p:val>
                                            <p:strVal val="#ppt_x"/>
                                          </p:val>
                                        </p:tav>
                                        <p:tav tm="100000">
                                          <p:val>
                                            <p:strVal val="#ppt_x"/>
                                          </p:val>
                                        </p:tav>
                                      </p:tavLst>
                                    </p:anim>
                                    <p:anim calcmode="lin" valueType="num">
                                      <p:cBhvr additive="repl">
                                        <p:cTn id="721" dur="1000" fill="hold"/>
                                        <p:tgtEl>
                                          <p:spTgt spid="15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22" fill="hold">
                      <p:stCondLst>
                        <p:cond delay="indefinite"/>
                      </p:stCondLst>
                      <p:childTnLst>
                        <p:par>
                          <p:cTn id="723" fill="hold">
                            <p:stCondLst>
                              <p:cond delay="0"/>
                            </p:stCondLst>
                            <p:childTnLst>
                              <p:par>
                                <p:cTn id="724" nodeType="clickEffect" fill="hold" presetClass="entr" presetID="42">
                                  <p:stCondLst>
                                    <p:cond delay="0"/>
                                  </p:stCondLst>
                                  <p:childTnLst>
                                    <p:set>
                                      <p:cBhvr>
                                        <p:cTn id="725" dur="1" fill="hold">
                                          <p:stCondLst>
                                            <p:cond delay="0"/>
                                          </p:stCondLst>
                                        </p:cTn>
                                        <p:tgtEl>
                                          <p:spTgt spid="158">
                                            <p:txEl>
                                              <p:pRg st="2" end="2"/>
                                            </p:txEl>
                                          </p:spTgt>
                                        </p:tgtEl>
                                        <p:attrNameLst>
                                          <p:attrName>style.visibility</p:attrName>
                                        </p:attrNameLst>
                                      </p:cBhvr>
                                      <p:to>
                                        <p:strVal val="visible"/>
                                      </p:to>
                                    </p:set>
                                    <p:animEffect filter="fade" transition="in">
                                      <p:cBhvr additive="repl">
                                        <p:cTn id="726" dur="1000"/>
                                        <p:tgtEl>
                                          <p:spTgt spid="158">
                                            <p:txEl>
                                              <p:pRg st="2" end="2"/>
                                            </p:txEl>
                                          </p:spTgt>
                                        </p:tgtEl>
                                      </p:cBhvr>
                                    </p:animEffect>
                                    <p:anim calcmode="lin" valueType="num">
                                      <p:cBhvr additive="repl">
                                        <p:cTn id="727" dur="1000" fill="hold"/>
                                        <p:tgtEl>
                                          <p:spTgt spid="158">
                                            <p:txEl>
                                              <p:pRg st="2" end="2"/>
                                            </p:txEl>
                                          </p:spTgt>
                                        </p:tgtEl>
                                        <p:attrNameLst>
                                          <p:attrName>ppt_x</p:attrName>
                                        </p:attrNameLst>
                                      </p:cBhvr>
                                      <p:tavLst>
                                        <p:tav tm="0">
                                          <p:val>
                                            <p:strVal val="#ppt_x"/>
                                          </p:val>
                                        </p:tav>
                                        <p:tav tm="100000">
                                          <p:val>
                                            <p:strVal val="#ppt_x"/>
                                          </p:val>
                                        </p:tav>
                                      </p:tavLst>
                                    </p:anim>
                                    <p:anim calcmode="lin" valueType="num">
                                      <p:cBhvr additive="repl">
                                        <p:cTn id="728" dur="1000" fill="hold"/>
                                        <p:tgtEl>
                                          <p:spTgt spid="15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29" fill="hold">
                      <p:stCondLst>
                        <p:cond delay="indefinite"/>
                      </p:stCondLst>
                      <p:childTnLst>
                        <p:par>
                          <p:cTn id="730" fill="hold">
                            <p:stCondLst>
                              <p:cond delay="0"/>
                            </p:stCondLst>
                            <p:childTnLst>
                              <p:par>
                                <p:cTn id="731" nodeType="clickEffect" fill="hold" presetClass="entr" presetID="42">
                                  <p:stCondLst>
                                    <p:cond delay="0"/>
                                  </p:stCondLst>
                                  <p:childTnLst>
                                    <p:set>
                                      <p:cBhvr>
                                        <p:cTn id="732" dur="1" fill="hold">
                                          <p:stCondLst>
                                            <p:cond delay="0"/>
                                          </p:stCondLst>
                                        </p:cTn>
                                        <p:tgtEl>
                                          <p:spTgt spid="158">
                                            <p:txEl>
                                              <p:pRg st="3" end="3"/>
                                            </p:txEl>
                                          </p:spTgt>
                                        </p:tgtEl>
                                        <p:attrNameLst>
                                          <p:attrName>style.visibility</p:attrName>
                                        </p:attrNameLst>
                                      </p:cBhvr>
                                      <p:to>
                                        <p:strVal val="visible"/>
                                      </p:to>
                                    </p:set>
                                    <p:animEffect filter="fade" transition="in">
                                      <p:cBhvr additive="repl">
                                        <p:cTn id="733" dur="1000"/>
                                        <p:tgtEl>
                                          <p:spTgt spid="158">
                                            <p:txEl>
                                              <p:pRg st="3" end="3"/>
                                            </p:txEl>
                                          </p:spTgt>
                                        </p:tgtEl>
                                      </p:cBhvr>
                                    </p:animEffect>
                                    <p:anim calcmode="lin" valueType="num">
                                      <p:cBhvr additive="repl">
                                        <p:cTn id="734" dur="1000" fill="hold"/>
                                        <p:tgtEl>
                                          <p:spTgt spid="158">
                                            <p:txEl>
                                              <p:pRg st="3" end="3"/>
                                            </p:txEl>
                                          </p:spTgt>
                                        </p:tgtEl>
                                        <p:attrNameLst>
                                          <p:attrName>ppt_x</p:attrName>
                                        </p:attrNameLst>
                                      </p:cBhvr>
                                      <p:tavLst>
                                        <p:tav tm="0">
                                          <p:val>
                                            <p:strVal val="#ppt_x"/>
                                          </p:val>
                                        </p:tav>
                                        <p:tav tm="100000">
                                          <p:val>
                                            <p:strVal val="#ppt_x"/>
                                          </p:val>
                                        </p:tav>
                                      </p:tavLst>
                                    </p:anim>
                                    <p:anim calcmode="lin" valueType="num">
                                      <p:cBhvr additive="repl">
                                        <p:cTn id="735" dur="1000" fill="hold"/>
                                        <p:tgtEl>
                                          <p:spTgt spid="15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36" fill="hold">
                      <p:stCondLst>
                        <p:cond delay="indefinite"/>
                      </p:stCondLst>
                      <p:childTnLst>
                        <p:par>
                          <p:cTn id="737" fill="hold">
                            <p:stCondLst>
                              <p:cond delay="0"/>
                            </p:stCondLst>
                            <p:childTnLst>
                              <p:par>
                                <p:cTn id="738" nodeType="clickEffect" fill="hold" presetClass="entr" presetID="42">
                                  <p:stCondLst>
                                    <p:cond delay="0"/>
                                  </p:stCondLst>
                                  <p:childTnLst>
                                    <p:set>
                                      <p:cBhvr>
                                        <p:cTn id="739" dur="1" fill="hold">
                                          <p:stCondLst>
                                            <p:cond delay="0"/>
                                          </p:stCondLst>
                                        </p:cTn>
                                        <p:tgtEl>
                                          <p:spTgt spid="158">
                                            <p:txEl>
                                              <p:pRg st="4" end="4"/>
                                            </p:txEl>
                                          </p:spTgt>
                                        </p:tgtEl>
                                        <p:attrNameLst>
                                          <p:attrName>style.visibility</p:attrName>
                                        </p:attrNameLst>
                                      </p:cBhvr>
                                      <p:to>
                                        <p:strVal val="visible"/>
                                      </p:to>
                                    </p:set>
                                    <p:animEffect filter="fade" transition="in">
                                      <p:cBhvr additive="repl">
                                        <p:cTn id="740" dur="1000"/>
                                        <p:tgtEl>
                                          <p:spTgt spid="158">
                                            <p:txEl>
                                              <p:pRg st="4" end="4"/>
                                            </p:txEl>
                                          </p:spTgt>
                                        </p:tgtEl>
                                      </p:cBhvr>
                                    </p:animEffect>
                                    <p:anim calcmode="lin" valueType="num">
                                      <p:cBhvr additive="repl">
                                        <p:cTn id="741" dur="1000" fill="hold"/>
                                        <p:tgtEl>
                                          <p:spTgt spid="158">
                                            <p:txEl>
                                              <p:pRg st="4" end="4"/>
                                            </p:txEl>
                                          </p:spTgt>
                                        </p:tgtEl>
                                        <p:attrNameLst>
                                          <p:attrName>ppt_x</p:attrName>
                                        </p:attrNameLst>
                                      </p:cBhvr>
                                      <p:tavLst>
                                        <p:tav tm="0">
                                          <p:val>
                                            <p:strVal val="#ppt_x"/>
                                          </p:val>
                                        </p:tav>
                                        <p:tav tm="100000">
                                          <p:val>
                                            <p:strVal val="#ppt_x"/>
                                          </p:val>
                                        </p:tav>
                                      </p:tavLst>
                                    </p:anim>
                                    <p:anim calcmode="lin" valueType="num">
                                      <p:cBhvr additive="repl">
                                        <p:cTn id="742" dur="1000" fill="hold"/>
                                        <p:tgtEl>
                                          <p:spTgt spid="15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43" fill="hold">
                      <p:stCondLst>
                        <p:cond delay="indefinite"/>
                      </p:stCondLst>
                      <p:childTnLst>
                        <p:par>
                          <p:cTn id="744" fill="hold">
                            <p:stCondLst>
                              <p:cond delay="0"/>
                            </p:stCondLst>
                            <p:childTnLst>
                              <p:par>
                                <p:cTn id="745" nodeType="clickEffect" fill="hold" presetClass="entr" presetID="42">
                                  <p:stCondLst>
                                    <p:cond delay="0"/>
                                  </p:stCondLst>
                                  <p:childTnLst>
                                    <p:set>
                                      <p:cBhvr>
                                        <p:cTn id="746" dur="1" fill="hold">
                                          <p:stCondLst>
                                            <p:cond delay="0"/>
                                          </p:stCondLst>
                                        </p:cTn>
                                        <p:tgtEl>
                                          <p:spTgt spid="158">
                                            <p:txEl>
                                              <p:pRg st="5" end="5"/>
                                            </p:txEl>
                                          </p:spTgt>
                                        </p:tgtEl>
                                        <p:attrNameLst>
                                          <p:attrName>style.visibility</p:attrName>
                                        </p:attrNameLst>
                                      </p:cBhvr>
                                      <p:to>
                                        <p:strVal val="visible"/>
                                      </p:to>
                                    </p:set>
                                    <p:animEffect filter="fade" transition="in">
                                      <p:cBhvr additive="repl">
                                        <p:cTn id="747" dur="1000"/>
                                        <p:tgtEl>
                                          <p:spTgt spid="158">
                                            <p:txEl>
                                              <p:pRg st="5" end="5"/>
                                            </p:txEl>
                                          </p:spTgt>
                                        </p:tgtEl>
                                      </p:cBhvr>
                                    </p:animEffect>
                                    <p:anim calcmode="lin" valueType="num">
                                      <p:cBhvr additive="repl">
                                        <p:cTn id="748" dur="1000" fill="hold"/>
                                        <p:tgtEl>
                                          <p:spTgt spid="158">
                                            <p:txEl>
                                              <p:pRg st="5" end="5"/>
                                            </p:txEl>
                                          </p:spTgt>
                                        </p:tgtEl>
                                        <p:attrNameLst>
                                          <p:attrName>ppt_x</p:attrName>
                                        </p:attrNameLst>
                                      </p:cBhvr>
                                      <p:tavLst>
                                        <p:tav tm="0">
                                          <p:val>
                                            <p:strVal val="#ppt_x"/>
                                          </p:val>
                                        </p:tav>
                                        <p:tav tm="100000">
                                          <p:val>
                                            <p:strVal val="#ppt_x"/>
                                          </p:val>
                                        </p:tav>
                                      </p:tavLst>
                                    </p:anim>
                                    <p:anim calcmode="lin" valueType="num">
                                      <p:cBhvr additive="repl">
                                        <p:cTn id="749" dur="1000" fill="hold"/>
                                        <p:tgtEl>
                                          <p:spTgt spid="15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4680"/>
            <a:ext cx="8229240" cy="711360"/>
          </a:xfrm>
          <a:prstGeom prst="rect">
            <a:avLst/>
          </a:prstGeom>
          <a:noFill/>
          <a:ln w="12600">
            <a:noFill/>
          </a:ln>
        </p:spPr>
        <p:txBody>
          <a:bodyPr lIns="45720" rIns="45720" tIns="45000" bIns="45000" anchor="ctr">
            <a:noAutofit/>
          </a:bodyPr>
          <a:p>
            <a:pPr indent="0" algn="ctr" defTabSz="685800">
              <a:lnSpc>
                <a:spcPct val="100000"/>
              </a:lnSpc>
              <a:buNone/>
              <a:tabLst>
                <a:tab algn="l" pos="0"/>
              </a:tabLst>
            </a:pPr>
            <a:r>
              <a:rPr b="1" lang="en-GB" sz="3300" strike="noStrike" u="none">
                <a:solidFill>
                  <a:srgbClr val="000000"/>
                </a:solidFill>
                <a:uFillTx/>
                <a:latin typeface="Myriad Pro"/>
                <a:ea typeface="Myriad Pro"/>
              </a:rPr>
              <a:t>References</a:t>
            </a:r>
            <a:endParaRPr b="0" lang="en-GB" sz="3300" strike="noStrike" u="none">
              <a:solidFill>
                <a:srgbClr val="000000"/>
              </a:solidFill>
              <a:uFillTx/>
              <a:latin typeface="Myriad Pro"/>
            </a:endParaRPr>
          </a:p>
        </p:txBody>
      </p:sp>
      <p:sp>
        <p:nvSpPr>
          <p:cNvPr id="160" name="PlaceHolder 2"/>
          <p:cNvSpPr>
            <a:spLocks noGrp="1"/>
          </p:cNvSpPr>
          <p:nvPr>
            <p:ph/>
          </p:nvPr>
        </p:nvSpPr>
        <p:spPr>
          <a:xfrm>
            <a:off x="164520" y="1202040"/>
            <a:ext cx="8804520" cy="4314960"/>
          </a:xfrm>
          <a:prstGeom prst="rect">
            <a:avLst/>
          </a:prstGeom>
          <a:noFill/>
          <a:ln w="12600">
            <a:noFill/>
          </a:ln>
        </p:spPr>
        <p:txBody>
          <a:bodyPr lIns="45720" rIns="45720" tIns="45000" bIns="45000" anchor="t">
            <a:normAutofit fontScale="25000" lnSpcReduction="19999"/>
          </a:bodyPr>
          <a:p>
            <a:pPr marL="257040" indent="-257040" algn="just" defTabSz="685800">
              <a:lnSpc>
                <a:spcPct val="100000"/>
              </a:lnSpc>
              <a:spcBef>
                <a:spcPts val="499"/>
              </a:spcBef>
              <a:buClr>
                <a:srgbClr val="000000"/>
              </a:buClr>
              <a:buFont typeface="Arial"/>
              <a:buChar char="•"/>
            </a:pPr>
            <a:r>
              <a:rPr b="0" lang="en-GB" sz="7200" strike="noStrike" u="none">
                <a:solidFill>
                  <a:srgbClr val="000000"/>
                </a:solidFill>
                <a:uFillTx/>
                <a:latin typeface="Myriad Pro"/>
                <a:ea typeface="Myriad Pro"/>
              </a:rPr>
              <a:t>Bourgeois, D., T., Smith, J., L., Wang, S., and Mortati, J., (2019). "Information Systems for Business and Beyond“, Open Textbooks. 1, available @: </a:t>
            </a:r>
            <a:r>
              <a:rPr b="0" lang="en-GB" sz="7200" strike="noStrike" u="none">
                <a:solidFill>
                  <a:srgbClr val="0000ff"/>
                </a:solidFill>
                <a:uFillTx/>
                <a:latin typeface="Myriad Pro"/>
                <a:ea typeface="Myriad Pro"/>
                <a:hlinkClick r:id="rId1"/>
              </a:rPr>
              <a:t>https://digitalcommons.biola.edu/open-textbooks/1</a:t>
            </a:r>
            <a:r>
              <a:rPr b="0" lang="en-GB" sz="7200" strike="noStrike" u="none">
                <a:solidFill>
                  <a:srgbClr val="000000"/>
                </a:solidFill>
                <a:uFillTx/>
                <a:latin typeface="Myriad Pro"/>
                <a:ea typeface="Myriad Pro"/>
              </a:rPr>
              <a:t> , (Accessed on 22/11/2023).</a:t>
            </a:r>
            <a:endParaRPr b="0" lang="en-GB" sz="7200" strike="noStrike" u="none">
              <a:solidFill>
                <a:srgbClr val="000000"/>
              </a:solidFill>
              <a:uFillTx/>
              <a:latin typeface="Myriad Pro"/>
            </a:endParaRPr>
          </a:p>
          <a:p>
            <a:pPr indent="0" algn="just" defTabSz="685800">
              <a:lnSpc>
                <a:spcPct val="100000"/>
              </a:lnSpc>
              <a:spcBef>
                <a:spcPts val="499"/>
              </a:spcBef>
              <a:buNone/>
            </a:pPr>
            <a:endParaRPr b="0" lang="en-GB" sz="7200" strike="noStrike" u="non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b="0" lang="en-GB" sz="7200" strike="noStrike" u="none">
                <a:solidFill>
                  <a:srgbClr val="000000"/>
                </a:solidFill>
                <a:uFillTx/>
                <a:latin typeface="Myriad Pro"/>
                <a:ea typeface="Calibri"/>
              </a:rPr>
              <a:t>Coughlan, J., Lycett, M., and Macredie, R., D., (2005).  Understanding the Business–IT Relationship, International Journal of Information Management, Vol. 25, pp.303–319.</a:t>
            </a:r>
            <a:endParaRPr b="0" lang="en-GB" sz="7200" strike="noStrike" u="none">
              <a:solidFill>
                <a:srgbClr val="000000"/>
              </a:solidFill>
              <a:uFillTx/>
              <a:latin typeface="Myriad Pro"/>
            </a:endParaRPr>
          </a:p>
          <a:p>
            <a:pPr indent="0" algn="just" defTabSz="685800">
              <a:lnSpc>
                <a:spcPct val="100000"/>
              </a:lnSpc>
              <a:spcBef>
                <a:spcPts val="499"/>
              </a:spcBef>
              <a:buNone/>
              <a:tabLst>
                <a:tab algn="l" pos="0"/>
              </a:tabLst>
            </a:pPr>
            <a:endParaRPr b="0" lang="en-GB" sz="7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7200" strike="noStrike" u="none">
                <a:solidFill>
                  <a:srgbClr val="000000"/>
                </a:solidFill>
                <a:uFillTx/>
                <a:latin typeface="Myriad Pro"/>
                <a:ea typeface="Myriad Pro"/>
              </a:rPr>
              <a:t>Drucker, P.F. (1993). Post-Capitalist Society. New York: HarperCollins </a:t>
            </a: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7200" strike="noStrike" u="none">
                <a:solidFill>
                  <a:srgbClr val="000000"/>
                </a:solidFill>
                <a:uFillTx/>
                <a:latin typeface="Myriad Pro"/>
                <a:ea typeface="Myriad Pro"/>
              </a:rPr>
              <a:t>Laudon, K.C. and Laudon, J. P. (2012). </a:t>
            </a:r>
            <a:r>
              <a:rPr b="0" i="1" lang="en-GB" sz="7200" strike="noStrike" u="none">
                <a:solidFill>
                  <a:srgbClr val="000000"/>
                </a:solidFill>
                <a:uFillTx/>
                <a:latin typeface="Myriad Pro"/>
                <a:ea typeface="Myriad Pro"/>
              </a:rPr>
              <a:t>Management Information Systems</a:t>
            </a:r>
            <a:r>
              <a:rPr b="0" lang="en-GB" sz="7200" strike="noStrike" u="none">
                <a:solidFill>
                  <a:srgbClr val="000000"/>
                </a:solidFill>
                <a:uFillTx/>
                <a:latin typeface="Myriad Pro"/>
                <a:ea typeface="Myriad Pro"/>
              </a:rPr>
              <a:t>, twelfth edition. Upper Saddle River, New Jersey: Prentice-Hall. </a:t>
            </a: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algn="l" pos="0"/>
              </a:tabLst>
            </a:pPr>
            <a:r>
              <a:rPr b="0" lang="en-GB" sz="7200" strike="noStrike" u="none">
                <a:solidFill>
                  <a:srgbClr val="000000"/>
                </a:solidFill>
                <a:uFillTx/>
                <a:latin typeface="Myriad Pro"/>
                <a:ea typeface="Calibri"/>
              </a:rPr>
              <a:t>Sengupta, S., (2015). Value Additive Activities in ERP Projects: A Consultant’s View, International Journal of Computer Applications, Vol. 121 (19), </a:t>
            </a:r>
            <a:endParaRPr b="0" lang="en-GB" sz="7200" strike="noStrike" u="none">
              <a:solidFill>
                <a:srgbClr val="000000"/>
              </a:solidFill>
              <a:uFillTx/>
              <a:latin typeface="Myriad Pro"/>
            </a:endParaRPr>
          </a:p>
          <a:p>
            <a:pPr indent="0" defTabSz="685800">
              <a:lnSpc>
                <a:spcPct val="100000"/>
              </a:lnSpc>
              <a:spcBef>
                <a:spcPts val="499"/>
              </a:spcBef>
              <a:buNone/>
              <a:tabLst>
                <a:tab algn="l" pos="0"/>
              </a:tabLst>
            </a:pPr>
            <a:endParaRPr b="0" lang="en-GB" sz="7200" strike="noStrike" u="none">
              <a:solidFill>
                <a:srgbClr val="000000"/>
              </a:solidFill>
              <a:uFillTx/>
              <a:latin typeface="Myriad Pro"/>
            </a:endParaRPr>
          </a:p>
          <a:p>
            <a:pPr indent="0" algn="just" defTabSz="685800">
              <a:lnSpc>
                <a:spcPct val="107000"/>
              </a:lnSpc>
              <a:spcBef>
                <a:spcPts val="499"/>
              </a:spcBef>
              <a:spcAft>
                <a:spcPts val="799"/>
              </a:spcAft>
              <a:buNone/>
              <a:tabLst>
                <a:tab algn="l" pos="0"/>
              </a:tabLst>
            </a:pPr>
            <a:r>
              <a:rPr b="1" lang="en-GB" sz="7200" strike="noStrike" u="none">
                <a:solidFill>
                  <a:srgbClr val="000000"/>
                </a:solidFill>
                <a:uFillTx/>
                <a:latin typeface="Myriad Pro"/>
                <a:ea typeface="Calibri"/>
              </a:rPr>
              <a:t> </a:t>
            </a:r>
            <a:endParaRPr b="0" lang="en-GB" sz="7200" strike="noStrike" u="none">
              <a:solidFill>
                <a:srgbClr val="000000"/>
              </a:solidFill>
              <a:uFillTx/>
              <a:latin typeface="Myriad Pro"/>
            </a:endParaRPr>
          </a:p>
          <a:p>
            <a:pPr indent="0" defTabSz="610200">
              <a:lnSpc>
                <a:spcPct val="100000"/>
              </a:lnSpc>
              <a:spcBef>
                <a:spcPts val="499"/>
              </a:spcBef>
              <a:buNone/>
              <a:tabLst>
                <a:tab algn="l" pos="0"/>
              </a:tabLst>
            </a:pPr>
            <a:endParaRPr b="0" lang="en-GB" sz="2130" strike="noStrike" u="none">
              <a:solidFill>
                <a:srgbClr val="000000"/>
              </a:solidFill>
              <a:uFillTx/>
              <a:latin typeface="Myriad Pro"/>
            </a:endParaRPr>
          </a:p>
        </p:txBody>
      </p:sp>
    </p:spTree>
  </p:cSld>
  <mc:AlternateContent>
    <mc:Choice Requires="p14">
      <p:transition spd="slow" p14:dur="2000"/>
    </mc:Choice>
    <mc:Fallback>
      <p:transition spd="slow"/>
    </mc:Fallback>
  </mc:AlternateContent>
  <p:timing>
    <p:tnLst>
      <p:par>
        <p:cTn id="750" dur="indefinite" restart="never" nodeType="tmRoot">
          <p:childTnLst>
            <p:seq>
              <p:cTn id="751" dur="indefinite" nodeType="mainSeq">
                <p:childTnLst>
                  <p:par>
                    <p:cTn id="752" fill="hold">
                      <p:stCondLst>
                        <p:cond delay="indefinite"/>
                      </p:stCondLst>
                      <p:childTnLst>
                        <p:par>
                          <p:cTn id="753" fill="hold">
                            <p:stCondLst>
                              <p:cond delay="0"/>
                            </p:stCondLst>
                            <p:childTnLst>
                              <p:par>
                                <p:cTn id="754" nodeType="clickEffect" fill="hold" presetClass="entr" presetID="16" presetSubtype="21">
                                  <p:stCondLst>
                                    <p:cond delay="0"/>
                                  </p:stCondLst>
                                  <p:childTnLst>
                                    <p:set>
                                      <p:cBhvr>
                                        <p:cTn id="755" dur="1" fill="hold">
                                          <p:stCondLst>
                                            <p:cond delay="0"/>
                                          </p:stCondLst>
                                        </p:cTn>
                                        <p:tgtEl>
                                          <p:spTgt spid="159"/>
                                        </p:tgtEl>
                                        <p:attrNameLst>
                                          <p:attrName>style.visibility</p:attrName>
                                        </p:attrNameLst>
                                      </p:cBhvr>
                                      <p:to>
                                        <p:strVal val="visible"/>
                                      </p:to>
                                    </p:set>
                                    <p:animEffect filter="barn(inVertical)" transition="in">
                                      <p:cBhvr additive="repl">
                                        <p:cTn id="756" dur="500"/>
                                        <p:tgtEl>
                                          <p:spTgt spid="159"/>
                                        </p:tgtEl>
                                      </p:cBhvr>
                                    </p:animEffect>
                                  </p:childTnLst>
                                </p:cTn>
                              </p:par>
                            </p:childTnLst>
                          </p:cTn>
                        </p:par>
                      </p:childTnLst>
                    </p:cTn>
                  </p:par>
                  <p:par>
                    <p:cTn id="757" fill="hold">
                      <p:stCondLst>
                        <p:cond delay="indefinite"/>
                      </p:stCondLst>
                      <p:childTnLst>
                        <p:par>
                          <p:cTn id="758" fill="hold">
                            <p:stCondLst>
                              <p:cond delay="0"/>
                            </p:stCondLst>
                            <p:childTnLst>
                              <p:par>
                                <p:cTn id="759" nodeType="clickEffect" fill="hold" presetClass="entr" presetID="42">
                                  <p:stCondLst>
                                    <p:cond delay="0"/>
                                  </p:stCondLst>
                                  <p:childTnLst>
                                    <p:set>
                                      <p:cBhvr>
                                        <p:cTn id="760" dur="1" fill="hold">
                                          <p:stCondLst>
                                            <p:cond delay="0"/>
                                          </p:stCondLst>
                                        </p:cTn>
                                        <p:tgtEl>
                                          <p:spTgt spid="160"/>
                                        </p:tgtEl>
                                        <p:attrNameLst>
                                          <p:attrName>style.visibility</p:attrName>
                                        </p:attrNameLst>
                                      </p:cBhvr>
                                      <p:to>
                                        <p:strVal val="visible"/>
                                      </p:to>
                                    </p:set>
                                    <p:animEffect filter="fade" transition="in">
                                      <p:cBhvr additive="repl">
                                        <p:cTn id="761" dur="1000"/>
                                        <p:tgtEl>
                                          <p:spTgt spid="160"/>
                                        </p:tgtEl>
                                      </p:cBhvr>
                                    </p:animEffect>
                                    <p:anim calcmode="lin" valueType="num">
                                      <p:cBhvr additive="repl">
                                        <p:cTn id="762" dur="1000" fill="hold"/>
                                        <p:tgtEl>
                                          <p:spTgt spid="160"/>
                                        </p:tgtEl>
                                        <p:attrNameLst>
                                          <p:attrName>ppt_x</p:attrName>
                                        </p:attrNameLst>
                                      </p:cBhvr>
                                      <p:tavLst>
                                        <p:tav tm="0">
                                          <p:val>
                                            <p:strVal val="#ppt_x"/>
                                          </p:val>
                                        </p:tav>
                                        <p:tav tm="100000">
                                          <p:val>
                                            <p:strVal val="#ppt_x"/>
                                          </p:val>
                                        </p:tav>
                                      </p:tavLst>
                                    </p:anim>
                                    <p:anim calcmode="lin" valueType="num">
                                      <p:cBhvr additive="repl">
                                        <p:cTn id="763" dur="1000" fill="hold"/>
                                        <p:tgtEl>
                                          <p:spTgt spid="160"/>
                                        </p:tgtEl>
                                        <p:attrNameLst>
                                          <p:attrName>ppt_y</p:attrName>
                                        </p:attrNameLst>
                                      </p:cBhvr>
                                      <p:tavLst>
                                        <p:tav tm="0">
                                          <p:val>
                                            <p:strVal val="#ppt_y+.1"/>
                                          </p:val>
                                        </p:tav>
                                        <p:tav tm="100000">
                                          <p:val>
                                            <p:strVal val="#ppt_y"/>
                                          </p:val>
                                        </p:tav>
                                      </p:tavLst>
                                    </p:anim>
                                  </p:childTnLst>
                                </p:cTn>
                              </p:par>
                            </p:childTnLst>
                          </p:cTn>
                        </p:par>
                      </p:childTnLst>
                    </p:cTn>
                  </p:par>
                  <p:par>
                    <p:cTn id="764" fill="hold">
                      <p:stCondLst>
                        <p:cond delay="indefinite"/>
                      </p:stCondLst>
                      <p:childTnLst>
                        <p:par>
                          <p:cTn id="765" fill="hold">
                            <p:stCondLst>
                              <p:cond delay="0"/>
                            </p:stCondLst>
                            <p:childTnLst>
                              <p:par>
                                <p:cTn id="766" nodeType="clickEffect" fill="hold" presetClass="entr" presetID="42">
                                  <p:stCondLst>
                                    <p:cond delay="0"/>
                                  </p:stCondLst>
                                  <p:childTnLst>
                                    <p:set>
                                      <p:cBhvr>
                                        <p:cTn id="767" dur="1" fill="hold">
                                          <p:stCondLst>
                                            <p:cond delay="0"/>
                                          </p:stCondLst>
                                        </p:cTn>
                                        <p:tgtEl>
                                          <p:spTgt spid="160">
                                            <p:txEl>
                                              <p:pRg st="0" end="0"/>
                                            </p:txEl>
                                          </p:spTgt>
                                        </p:tgtEl>
                                        <p:attrNameLst>
                                          <p:attrName>style.visibility</p:attrName>
                                        </p:attrNameLst>
                                      </p:cBhvr>
                                      <p:to>
                                        <p:strVal val="visible"/>
                                      </p:to>
                                    </p:set>
                                    <p:animEffect filter="fade" transition="in">
                                      <p:cBhvr additive="repl">
                                        <p:cTn id="768" dur="1000"/>
                                        <p:tgtEl>
                                          <p:spTgt spid="160">
                                            <p:txEl>
                                              <p:pRg st="0" end="0"/>
                                            </p:txEl>
                                          </p:spTgt>
                                        </p:tgtEl>
                                      </p:cBhvr>
                                    </p:animEffect>
                                    <p:anim calcmode="lin" valueType="num">
                                      <p:cBhvr additive="repl">
                                        <p:cTn id="769" dur="1000" fill="hold"/>
                                        <p:tgtEl>
                                          <p:spTgt spid="160">
                                            <p:txEl>
                                              <p:pRg st="0" end="0"/>
                                            </p:txEl>
                                          </p:spTgt>
                                        </p:tgtEl>
                                        <p:attrNameLst>
                                          <p:attrName>ppt_x</p:attrName>
                                        </p:attrNameLst>
                                      </p:cBhvr>
                                      <p:tavLst>
                                        <p:tav tm="0">
                                          <p:val>
                                            <p:strVal val="#ppt_x"/>
                                          </p:val>
                                        </p:tav>
                                        <p:tav tm="100000">
                                          <p:val>
                                            <p:strVal val="#ppt_x"/>
                                          </p:val>
                                        </p:tav>
                                      </p:tavLst>
                                    </p:anim>
                                    <p:anim calcmode="lin" valueType="num">
                                      <p:cBhvr additive="repl">
                                        <p:cTn id="770" dur="1000" fill="hold"/>
                                        <p:tgtEl>
                                          <p:spTgt spid="16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71" fill="hold">
                      <p:stCondLst>
                        <p:cond delay="indefinite"/>
                      </p:stCondLst>
                      <p:childTnLst>
                        <p:par>
                          <p:cTn id="772" fill="hold">
                            <p:stCondLst>
                              <p:cond delay="0"/>
                            </p:stCondLst>
                            <p:childTnLst>
                              <p:par>
                                <p:cTn id="773" nodeType="clickEffect" fill="hold" presetClass="entr" presetID="42">
                                  <p:stCondLst>
                                    <p:cond delay="0"/>
                                  </p:stCondLst>
                                  <p:childTnLst>
                                    <p:set>
                                      <p:cBhvr>
                                        <p:cTn id="774" dur="1" fill="hold">
                                          <p:stCondLst>
                                            <p:cond delay="0"/>
                                          </p:stCondLst>
                                        </p:cTn>
                                        <p:tgtEl>
                                          <p:spTgt spid="160">
                                            <p:txEl>
                                              <p:pRg st="2" end="2"/>
                                            </p:txEl>
                                          </p:spTgt>
                                        </p:tgtEl>
                                        <p:attrNameLst>
                                          <p:attrName>style.visibility</p:attrName>
                                        </p:attrNameLst>
                                      </p:cBhvr>
                                      <p:to>
                                        <p:strVal val="visible"/>
                                      </p:to>
                                    </p:set>
                                    <p:animEffect filter="fade" transition="in">
                                      <p:cBhvr additive="repl">
                                        <p:cTn id="775" dur="1000"/>
                                        <p:tgtEl>
                                          <p:spTgt spid="160">
                                            <p:txEl>
                                              <p:pRg st="2" end="2"/>
                                            </p:txEl>
                                          </p:spTgt>
                                        </p:tgtEl>
                                      </p:cBhvr>
                                    </p:animEffect>
                                    <p:anim calcmode="lin" valueType="num">
                                      <p:cBhvr additive="repl">
                                        <p:cTn id="776" dur="1000" fill="hold"/>
                                        <p:tgtEl>
                                          <p:spTgt spid="160">
                                            <p:txEl>
                                              <p:pRg st="2" end="2"/>
                                            </p:txEl>
                                          </p:spTgt>
                                        </p:tgtEl>
                                        <p:attrNameLst>
                                          <p:attrName>ppt_x</p:attrName>
                                        </p:attrNameLst>
                                      </p:cBhvr>
                                      <p:tavLst>
                                        <p:tav tm="0">
                                          <p:val>
                                            <p:strVal val="#ppt_x"/>
                                          </p:val>
                                        </p:tav>
                                        <p:tav tm="100000">
                                          <p:val>
                                            <p:strVal val="#ppt_x"/>
                                          </p:val>
                                        </p:tav>
                                      </p:tavLst>
                                    </p:anim>
                                    <p:anim calcmode="lin" valueType="num">
                                      <p:cBhvr additive="repl">
                                        <p:cTn id="777" dur="1000" fill="hold"/>
                                        <p:tgtEl>
                                          <p:spTgt spid="16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78" fill="hold">
                      <p:stCondLst>
                        <p:cond delay="indefinite"/>
                      </p:stCondLst>
                      <p:childTnLst>
                        <p:par>
                          <p:cTn id="779" fill="hold">
                            <p:stCondLst>
                              <p:cond delay="0"/>
                            </p:stCondLst>
                            <p:childTnLst>
                              <p:par>
                                <p:cTn id="780" nodeType="clickEffect" fill="hold" presetClass="entr" presetID="42">
                                  <p:stCondLst>
                                    <p:cond delay="0"/>
                                  </p:stCondLst>
                                  <p:childTnLst>
                                    <p:set>
                                      <p:cBhvr>
                                        <p:cTn id="781" dur="1" fill="hold">
                                          <p:stCondLst>
                                            <p:cond delay="0"/>
                                          </p:stCondLst>
                                        </p:cTn>
                                        <p:tgtEl>
                                          <p:spTgt spid="160">
                                            <p:txEl>
                                              <p:pRg st="4" end="4"/>
                                            </p:txEl>
                                          </p:spTgt>
                                        </p:tgtEl>
                                        <p:attrNameLst>
                                          <p:attrName>style.visibility</p:attrName>
                                        </p:attrNameLst>
                                      </p:cBhvr>
                                      <p:to>
                                        <p:strVal val="visible"/>
                                      </p:to>
                                    </p:set>
                                    <p:animEffect filter="fade" transition="in">
                                      <p:cBhvr additive="repl">
                                        <p:cTn id="782" dur="1000"/>
                                        <p:tgtEl>
                                          <p:spTgt spid="160">
                                            <p:txEl>
                                              <p:pRg st="4" end="4"/>
                                            </p:txEl>
                                          </p:spTgt>
                                        </p:tgtEl>
                                      </p:cBhvr>
                                    </p:animEffect>
                                    <p:anim calcmode="lin" valueType="num">
                                      <p:cBhvr additive="repl">
                                        <p:cTn id="783" dur="1000" fill="hold"/>
                                        <p:tgtEl>
                                          <p:spTgt spid="160">
                                            <p:txEl>
                                              <p:pRg st="4" end="4"/>
                                            </p:txEl>
                                          </p:spTgt>
                                        </p:tgtEl>
                                        <p:attrNameLst>
                                          <p:attrName>ppt_x</p:attrName>
                                        </p:attrNameLst>
                                      </p:cBhvr>
                                      <p:tavLst>
                                        <p:tav tm="0">
                                          <p:val>
                                            <p:strVal val="#ppt_x"/>
                                          </p:val>
                                        </p:tav>
                                        <p:tav tm="100000">
                                          <p:val>
                                            <p:strVal val="#ppt_x"/>
                                          </p:val>
                                        </p:tav>
                                      </p:tavLst>
                                    </p:anim>
                                    <p:anim calcmode="lin" valueType="num">
                                      <p:cBhvr additive="repl">
                                        <p:cTn id="784" dur="1000" fill="hold"/>
                                        <p:tgtEl>
                                          <p:spTgt spid="16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785" fill="hold">
                      <p:stCondLst>
                        <p:cond delay="indefinite"/>
                      </p:stCondLst>
                      <p:childTnLst>
                        <p:par>
                          <p:cTn id="786" fill="hold">
                            <p:stCondLst>
                              <p:cond delay="0"/>
                            </p:stCondLst>
                            <p:childTnLst>
                              <p:par>
                                <p:cTn id="787" nodeType="clickEffect" fill="hold" presetClass="entr" presetID="42">
                                  <p:stCondLst>
                                    <p:cond delay="0"/>
                                  </p:stCondLst>
                                  <p:childTnLst>
                                    <p:set>
                                      <p:cBhvr>
                                        <p:cTn id="788" dur="1" fill="hold">
                                          <p:stCondLst>
                                            <p:cond delay="0"/>
                                          </p:stCondLst>
                                        </p:cTn>
                                        <p:tgtEl>
                                          <p:spTgt spid="160">
                                            <p:txEl>
                                              <p:pRg st="6" end="6"/>
                                            </p:txEl>
                                          </p:spTgt>
                                        </p:tgtEl>
                                        <p:attrNameLst>
                                          <p:attrName>style.visibility</p:attrName>
                                        </p:attrNameLst>
                                      </p:cBhvr>
                                      <p:to>
                                        <p:strVal val="visible"/>
                                      </p:to>
                                    </p:set>
                                    <p:animEffect filter="fade" transition="in">
                                      <p:cBhvr additive="repl">
                                        <p:cTn id="789" dur="1000"/>
                                        <p:tgtEl>
                                          <p:spTgt spid="160">
                                            <p:txEl>
                                              <p:pRg st="6" end="6"/>
                                            </p:txEl>
                                          </p:spTgt>
                                        </p:tgtEl>
                                      </p:cBhvr>
                                    </p:animEffect>
                                    <p:anim calcmode="lin" valueType="num">
                                      <p:cBhvr additive="repl">
                                        <p:cTn id="790" dur="1000" fill="hold"/>
                                        <p:tgtEl>
                                          <p:spTgt spid="160">
                                            <p:txEl>
                                              <p:pRg st="6" end="6"/>
                                            </p:txEl>
                                          </p:spTgt>
                                        </p:tgtEl>
                                        <p:attrNameLst>
                                          <p:attrName>ppt_x</p:attrName>
                                        </p:attrNameLst>
                                      </p:cBhvr>
                                      <p:tavLst>
                                        <p:tav tm="0">
                                          <p:val>
                                            <p:strVal val="#ppt_x"/>
                                          </p:val>
                                        </p:tav>
                                        <p:tav tm="100000">
                                          <p:val>
                                            <p:strVal val="#ppt_x"/>
                                          </p:val>
                                        </p:tav>
                                      </p:tavLst>
                                    </p:anim>
                                    <p:anim calcmode="lin" valueType="num">
                                      <p:cBhvr additive="repl">
                                        <p:cTn id="791" dur="1000" fill="hold"/>
                                        <p:tgtEl>
                                          <p:spTgt spid="16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92" fill="hold">
                      <p:stCondLst>
                        <p:cond delay="indefinite"/>
                      </p:stCondLst>
                      <p:childTnLst>
                        <p:par>
                          <p:cTn id="793" fill="hold">
                            <p:stCondLst>
                              <p:cond delay="0"/>
                            </p:stCondLst>
                            <p:childTnLst>
                              <p:par>
                                <p:cTn id="794" nodeType="clickEffect" fill="hold" presetClass="entr" presetID="42">
                                  <p:stCondLst>
                                    <p:cond delay="0"/>
                                  </p:stCondLst>
                                  <p:childTnLst>
                                    <p:set>
                                      <p:cBhvr>
                                        <p:cTn id="795" dur="1" fill="hold">
                                          <p:stCondLst>
                                            <p:cond delay="0"/>
                                          </p:stCondLst>
                                        </p:cTn>
                                        <p:tgtEl>
                                          <p:spTgt spid="160">
                                            <p:txEl>
                                              <p:pRg st="8" end="8"/>
                                            </p:txEl>
                                          </p:spTgt>
                                        </p:tgtEl>
                                        <p:attrNameLst>
                                          <p:attrName>style.visibility</p:attrName>
                                        </p:attrNameLst>
                                      </p:cBhvr>
                                      <p:to>
                                        <p:strVal val="visible"/>
                                      </p:to>
                                    </p:set>
                                    <p:animEffect filter="fade" transition="in">
                                      <p:cBhvr additive="repl">
                                        <p:cTn id="796" dur="1000"/>
                                        <p:tgtEl>
                                          <p:spTgt spid="160">
                                            <p:txEl>
                                              <p:pRg st="8" end="8"/>
                                            </p:txEl>
                                          </p:spTgt>
                                        </p:tgtEl>
                                      </p:cBhvr>
                                    </p:animEffect>
                                    <p:anim calcmode="lin" valueType="num">
                                      <p:cBhvr additive="repl">
                                        <p:cTn id="797" dur="1000" fill="hold"/>
                                        <p:tgtEl>
                                          <p:spTgt spid="160">
                                            <p:txEl>
                                              <p:pRg st="8" end="8"/>
                                            </p:txEl>
                                          </p:spTgt>
                                        </p:tgtEl>
                                        <p:attrNameLst>
                                          <p:attrName>ppt_x</p:attrName>
                                        </p:attrNameLst>
                                      </p:cBhvr>
                                      <p:tavLst>
                                        <p:tav tm="0">
                                          <p:val>
                                            <p:strVal val="#ppt_x"/>
                                          </p:val>
                                        </p:tav>
                                        <p:tav tm="100000">
                                          <p:val>
                                            <p:strVal val="#ppt_x"/>
                                          </p:val>
                                        </p:tav>
                                      </p:tavLst>
                                    </p:anim>
                                    <p:anim calcmode="lin" valueType="num">
                                      <p:cBhvr additive="repl">
                                        <p:cTn id="798" dur="1000" fill="hold"/>
                                        <p:tgtEl>
                                          <p:spTgt spid="160">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99" fill="hold">
                      <p:stCondLst>
                        <p:cond delay="indefinite"/>
                      </p:stCondLst>
                      <p:childTnLst>
                        <p:par>
                          <p:cTn id="800" fill="hold">
                            <p:stCondLst>
                              <p:cond delay="0"/>
                            </p:stCondLst>
                            <p:childTnLst>
                              <p:par>
                                <p:cTn id="801" nodeType="clickEffect" fill="hold" presetClass="entr" presetID="42">
                                  <p:stCondLst>
                                    <p:cond delay="0"/>
                                  </p:stCondLst>
                                  <p:childTnLst>
                                    <p:set>
                                      <p:cBhvr>
                                        <p:cTn id="802" dur="1" fill="hold">
                                          <p:stCondLst>
                                            <p:cond delay="0"/>
                                          </p:stCondLst>
                                        </p:cTn>
                                        <p:tgtEl>
                                          <p:spTgt spid="160">
                                            <p:txEl>
                                              <p:pRg st="10" end="10"/>
                                            </p:txEl>
                                          </p:spTgt>
                                        </p:tgtEl>
                                        <p:attrNameLst>
                                          <p:attrName>style.visibility</p:attrName>
                                        </p:attrNameLst>
                                      </p:cBhvr>
                                      <p:to>
                                        <p:strVal val="visible"/>
                                      </p:to>
                                    </p:set>
                                    <p:animEffect filter="fade" transition="in">
                                      <p:cBhvr additive="repl">
                                        <p:cTn id="803" dur="1000"/>
                                        <p:tgtEl>
                                          <p:spTgt spid="160">
                                            <p:txEl>
                                              <p:pRg st="10" end="10"/>
                                            </p:txEl>
                                          </p:spTgt>
                                        </p:tgtEl>
                                      </p:cBhvr>
                                    </p:animEffect>
                                    <p:anim calcmode="lin" valueType="num">
                                      <p:cBhvr additive="repl">
                                        <p:cTn id="804" dur="1000" fill="hold"/>
                                        <p:tgtEl>
                                          <p:spTgt spid="160">
                                            <p:txEl>
                                              <p:pRg st="10" end="10"/>
                                            </p:txEl>
                                          </p:spTgt>
                                        </p:tgtEl>
                                        <p:attrNameLst>
                                          <p:attrName>ppt_x</p:attrName>
                                        </p:attrNameLst>
                                      </p:cBhvr>
                                      <p:tavLst>
                                        <p:tav tm="0">
                                          <p:val>
                                            <p:strVal val="#ppt_x"/>
                                          </p:val>
                                        </p:tav>
                                        <p:tav tm="100000">
                                          <p:val>
                                            <p:strVal val="#ppt_x"/>
                                          </p:val>
                                        </p:tav>
                                      </p:tavLst>
                                    </p:anim>
                                    <p:anim calcmode="lin" valueType="num">
                                      <p:cBhvr additive="repl">
                                        <p:cTn id="805" dur="1000" fill="hold"/>
                                        <p:tgtEl>
                                          <p:spTgt spid="160">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5.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6.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7.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8.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pitchFamily="0" charset="1"/>
        <a:ea typeface="Helvetica" pitchFamily="0" charset="1"/>
        <a:cs typeface="Helvetica" pitchFamily="0" charset="1"/>
      </a:majorFont>
      <a:minorFont>
        <a:latin typeface="Calibri" pitchFamily="0" charset="1"/>
        <a:ea typeface="Calibri" pitchFamily="0" charset="1"/>
        <a:cs typeface="Calibri" pitchFamily="0" charset="1"/>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26</TotalTime>
  <Application>LibreOffice/24.8.5.2$Linux_X86_64 LibreOffice_project/480$Build-2</Application>
  <AppVersion>15.0000</AppVersion>
  <Words>2329</Words>
  <Paragraphs>277</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Adegbite, Oluwaseun</dc:creator>
  <dc:description/>
  <dc:language>en-GB</dc:language>
  <cp:lastModifiedBy/>
  <dcterms:modified xsi:type="dcterms:W3CDTF">2025-02-25T15:25:06Z</dcterms:modified>
  <cp:revision>447</cp:revision>
  <dc:subject/>
  <dc:title>LCLM4004  Problem Solving and Decision Making  Week 1</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41</vt:i4>
  </property>
</Properties>
</file>