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69" r:id="rId2"/>
    <p:sldId id="267" r:id="rId3"/>
    <p:sldId id="264" r:id="rId4"/>
    <p:sldId id="258" r:id="rId5"/>
    <p:sldId id="265" r:id="rId6"/>
    <p:sldId id="266" r:id="rId7"/>
    <p:sldId id="268" r:id="rId8"/>
    <p:sldId id="257" r:id="rId9"/>
    <p:sldId id="271" r:id="rId10"/>
    <p:sldId id="259" r:id="rId11"/>
    <p:sldId id="260" r:id="rId12"/>
    <p:sldId id="261" r:id="rId13"/>
    <p:sldId id="262" r:id="rId14"/>
    <p:sldId id="263" r:id="rId15"/>
    <p:sldId id="277" r:id="rId16"/>
    <p:sldId id="278" r:id="rId17"/>
    <p:sldId id="279" r:id="rId18"/>
    <p:sldId id="280" r:id="rId19"/>
    <p:sldId id="281" r:id="rId20"/>
    <p:sldId id="272" r:id="rId21"/>
    <p:sldId id="273" r:id="rId22"/>
    <p:sldId id="274" r:id="rId23"/>
    <p:sldId id="275"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DC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8" d="100"/>
          <a:sy n="98" d="100"/>
        </p:scale>
        <p:origin x="9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7B9D75-9E92-4682-B2A2-B6BC1E08828A}"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F9E46D-6FC4-4E32-9F94-012D9917F4B4}" type="slidenum">
              <a:rPr lang="en-GB" smtClean="0"/>
              <a:t>‹#›</a:t>
            </a:fld>
            <a:endParaRPr lang="en-GB"/>
          </a:p>
        </p:txBody>
      </p:sp>
    </p:spTree>
    <p:extLst>
      <p:ext uri="{BB962C8B-B14F-4D97-AF65-F5344CB8AC3E}">
        <p14:creationId xmlns:p14="http://schemas.microsoft.com/office/powerpoint/2010/main" val="264720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9A33CF-AE23-4D18-B5DD-4D1D46E422F7}" type="slidenum">
              <a:rPr lang="en-GB" smtClean="0"/>
              <a:t>15</a:t>
            </a:fld>
            <a:endParaRPr lang="en-GB"/>
          </a:p>
        </p:txBody>
      </p:sp>
    </p:spTree>
    <p:extLst>
      <p:ext uri="{BB962C8B-B14F-4D97-AF65-F5344CB8AC3E}">
        <p14:creationId xmlns:p14="http://schemas.microsoft.com/office/powerpoint/2010/main" val="3420101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9A33CF-AE23-4D18-B5DD-4D1D46E422F7}" type="slidenum">
              <a:rPr lang="en-GB" smtClean="0"/>
              <a:t>19</a:t>
            </a:fld>
            <a:endParaRPr lang="en-GB"/>
          </a:p>
        </p:txBody>
      </p:sp>
    </p:spTree>
    <p:extLst>
      <p:ext uri="{BB962C8B-B14F-4D97-AF65-F5344CB8AC3E}">
        <p14:creationId xmlns:p14="http://schemas.microsoft.com/office/powerpoint/2010/main" val="2872073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8319-0109-D5E3-D76D-9BFB7BF622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653F61-76C5-59A2-F338-24994014B9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567AC1-52B9-D0CB-051A-1B8CBC0C8103}"/>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5" name="Footer Placeholder 4">
            <a:extLst>
              <a:ext uri="{FF2B5EF4-FFF2-40B4-BE49-F238E27FC236}">
                <a16:creationId xmlns:a16="http://schemas.microsoft.com/office/drawing/2014/main" id="{EB2ACCF5-D363-9D09-D095-32B4953E6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76AF24-1680-76F1-4657-B7D191DD2063}"/>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627370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30C1C-F42D-06D9-A9D4-F2D0C8B9CA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189F72-74E8-64FC-3BA3-26CBDCA734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0E5485-F2A4-858F-344F-47C1A4FF4BA7}"/>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5" name="Footer Placeholder 4">
            <a:extLst>
              <a:ext uri="{FF2B5EF4-FFF2-40B4-BE49-F238E27FC236}">
                <a16:creationId xmlns:a16="http://schemas.microsoft.com/office/drawing/2014/main" id="{246DCDB9-9B4B-97ED-6E42-EA1616E8D4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0F9C5-CD62-DA15-7981-74D7A48DC9A9}"/>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135522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68C0D-D72B-9F6C-A4C4-D7C8C42196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C0244C-93BD-92FF-367D-34DE2D7661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7C7C37-0EDA-7702-2800-85B66A4804D8}"/>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5" name="Footer Placeholder 4">
            <a:extLst>
              <a:ext uri="{FF2B5EF4-FFF2-40B4-BE49-F238E27FC236}">
                <a16:creationId xmlns:a16="http://schemas.microsoft.com/office/drawing/2014/main" id="{94DE0415-688A-4611-7C8C-6CCAD2013B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44E21-E855-0BBA-C008-696DBA0F5F5D}"/>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2077958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0BBD8-DE80-67D6-2B00-D0EB8CCD32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764C95-306C-BCFD-B38F-803718DB70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40E2AF-FA85-B139-26F9-EF2960E272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E041CB-6A89-7106-EB82-7726108D564B}"/>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6" name="Footer Placeholder 5">
            <a:extLst>
              <a:ext uri="{FF2B5EF4-FFF2-40B4-BE49-F238E27FC236}">
                <a16:creationId xmlns:a16="http://schemas.microsoft.com/office/drawing/2014/main" id="{0EEBCF92-FFA4-C606-802F-C2701E4A15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F73379-FD8A-AA63-54F1-BF873467687D}"/>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3158054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52D8C-6144-9583-A3D0-60456AEEE7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4812D3-5248-47EE-C338-B2136FD047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A22C9E-7F91-BEB0-1EC9-3863C4E053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DD93E4-2050-D1A6-F7FD-D2AF36DD07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A25529-B511-D119-4DE1-55853B5A59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CE7FAE-B415-CFBB-293C-9D6C8644D3CB}"/>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8" name="Footer Placeholder 7">
            <a:extLst>
              <a:ext uri="{FF2B5EF4-FFF2-40B4-BE49-F238E27FC236}">
                <a16:creationId xmlns:a16="http://schemas.microsoft.com/office/drawing/2014/main" id="{3641ADBC-326A-B83E-74DB-08C7C9EF72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661B44-0D06-EC91-C502-EC45C12FA6B7}"/>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4178994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0D7FF-755E-B183-8055-9673B089B1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2E5382-B776-0DC3-F9DD-AF08AA76F911}"/>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4" name="Footer Placeholder 3">
            <a:extLst>
              <a:ext uri="{FF2B5EF4-FFF2-40B4-BE49-F238E27FC236}">
                <a16:creationId xmlns:a16="http://schemas.microsoft.com/office/drawing/2014/main" id="{65A02F44-A296-DFFB-D982-15D3C4C2AE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C45801-137E-15E8-379B-73E9E76D761E}"/>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1805714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1728B9-4A33-FFE0-D28A-C03B4986C3B4}"/>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3" name="Footer Placeholder 2">
            <a:extLst>
              <a:ext uri="{FF2B5EF4-FFF2-40B4-BE49-F238E27FC236}">
                <a16:creationId xmlns:a16="http://schemas.microsoft.com/office/drawing/2014/main" id="{4AD03C5C-46E8-34D0-5AEA-DF57F9B57E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1D486A-3BEA-E940-FCBE-B2451E12879D}"/>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850831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ED5B-46B8-52A2-4FEC-90D8FFF629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7B6B55-7807-31B0-B860-0E9DC7489C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71DC30-670C-7D75-3F9C-97B67EF6FC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85A3B8-4D31-76FB-395A-4DE8F0FE5001}"/>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6" name="Footer Placeholder 5">
            <a:extLst>
              <a:ext uri="{FF2B5EF4-FFF2-40B4-BE49-F238E27FC236}">
                <a16:creationId xmlns:a16="http://schemas.microsoft.com/office/drawing/2014/main" id="{D3DD6ADD-CCB4-CEBB-AD78-696AD67D13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F9125E-ECD5-AFD6-9F1E-E8317550DBEC}"/>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3812371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FCA08-6B35-FEB1-FF84-C7344FABBE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A0B2E3-674A-56E4-5F56-211B23358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2954BE-BA9D-2F88-ED6C-F26F0D9A28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D7C09-C71D-9AC9-7700-CAE30D018AA7}"/>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6" name="Footer Placeholder 5">
            <a:extLst>
              <a:ext uri="{FF2B5EF4-FFF2-40B4-BE49-F238E27FC236}">
                <a16:creationId xmlns:a16="http://schemas.microsoft.com/office/drawing/2014/main" id="{BE09AC39-E619-CE5A-820D-DB89BEFA4A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0DD6CC-B73E-52E8-6820-F81A6623B263}"/>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1170235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CEB49-B491-980B-C7BD-A47DA569A9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6D890F-BDA2-6086-978A-6F7A92DB3E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E40D5E-050D-43A7-972B-BD87533B38EB}"/>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5" name="Footer Placeholder 4">
            <a:extLst>
              <a:ext uri="{FF2B5EF4-FFF2-40B4-BE49-F238E27FC236}">
                <a16:creationId xmlns:a16="http://schemas.microsoft.com/office/drawing/2014/main" id="{9A3D8CD1-E29C-7801-C833-C5B781AD79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53647C-1E0F-7BDB-ED27-51A6165B621F}"/>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2099562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102A11-6495-EEDC-9890-7D0CF32143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1658FF-7E7B-249A-AF70-7EEE276C39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ABADA6-C256-A8F7-7068-E25D470C7582}"/>
              </a:ext>
            </a:extLst>
          </p:cNvPr>
          <p:cNvSpPr>
            <a:spLocks noGrp="1"/>
          </p:cNvSpPr>
          <p:nvPr>
            <p:ph type="dt" sz="half" idx="10"/>
          </p:nvPr>
        </p:nvSpPr>
        <p:spPr/>
        <p:txBody>
          <a:bodyPr/>
          <a:lstStyle/>
          <a:p>
            <a:fld id="{906806F6-E91E-4F00-B9F8-BA2D767B0C00}" type="datetimeFigureOut">
              <a:rPr lang="en-GB" smtClean="0"/>
              <a:t>11/11/2025</a:t>
            </a:fld>
            <a:endParaRPr lang="en-GB"/>
          </a:p>
        </p:txBody>
      </p:sp>
      <p:sp>
        <p:nvSpPr>
          <p:cNvPr id="5" name="Footer Placeholder 4">
            <a:extLst>
              <a:ext uri="{FF2B5EF4-FFF2-40B4-BE49-F238E27FC236}">
                <a16:creationId xmlns:a16="http://schemas.microsoft.com/office/drawing/2014/main" id="{6383AC86-23A4-4085-13C8-D9AA399720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2D879-0184-F3A3-7C38-4BCD6E0ECE46}"/>
              </a:ext>
            </a:extLst>
          </p:cNvPr>
          <p:cNvSpPr>
            <a:spLocks noGrp="1"/>
          </p:cNvSpPr>
          <p:nvPr>
            <p:ph type="sldNum" sz="quarter" idx="12"/>
          </p:nvPr>
        </p:nvSpPr>
        <p:spPr/>
        <p:txBody>
          <a:bodyPr/>
          <a:lstStyle/>
          <a:p>
            <a:fld id="{C3A945D1-B0DD-4982-B065-9176402BA75E}" type="slidenum">
              <a:rPr lang="en-GB" smtClean="0"/>
              <a:t>‹#›</a:t>
            </a:fld>
            <a:endParaRPr lang="en-GB"/>
          </a:p>
        </p:txBody>
      </p:sp>
    </p:spTree>
    <p:extLst>
      <p:ext uri="{BB962C8B-B14F-4D97-AF65-F5344CB8AC3E}">
        <p14:creationId xmlns:p14="http://schemas.microsoft.com/office/powerpoint/2010/main" val="4254064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B661F8-A145-AD23-7045-9FC58A7040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A4FB1D-A649-C868-ED3F-1CD9D082F1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10EEA-7136-F986-00E0-9DED2207FE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6806F6-E91E-4F00-B9F8-BA2D767B0C00}" type="datetimeFigureOut">
              <a:rPr lang="en-GB" smtClean="0"/>
              <a:t>11/11/2025</a:t>
            </a:fld>
            <a:endParaRPr lang="en-GB"/>
          </a:p>
        </p:txBody>
      </p:sp>
      <p:sp>
        <p:nvSpPr>
          <p:cNvPr id="5" name="Footer Placeholder 4">
            <a:extLst>
              <a:ext uri="{FF2B5EF4-FFF2-40B4-BE49-F238E27FC236}">
                <a16:creationId xmlns:a16="http://schemas.microsoft.com/office/drawing/2014/main" id="{E040BE53-36E6-9D6D-325E-3068D8E367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A8ECE7C-9D97-6830-F82A-A126DA8040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A945D1-B0DD-4982-B065-9176402BA75E}" type="slidenum">
              <a:rPr lang="en-GB" smtClean="0"/>
              <a:t>‹#›</a:t>
            </a:fld>
            <a:endParaRPr lang="en-GB"/>
          </a:p>
        </p:txBody>
      </p:sp>
    </p:spTree>
    <p:extLst>
      <p:ext uri="{BB962C8B-B14F-4D97-AF65-F5344CB8AC3E}">
        <p14:creationId xmlns:p14="http://schemas.microsoft.com/office/powerpoint/2010/main" val="14542898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doi.org/10.1109/HICSS.2004.1265557" TargetMode="External"/><Relationship Id="rId3" Type="http://schemas.openxmlformats.org/officeDocument/2006/relationships/hyperlink" Target="https://www.britannica.com/topic/information-system" TargetMode="External"/><Relationship Id="rId7" Type="http://schemas.openxmlformats.org/officeDocument/2006/relationships/hyperlink" Target="https://www.simplilearn.com/types-of-information-systems-and-applications-article" TargetMode="External"/><Relationship Id="rId2" Type="http://schemas.openxmlformats.org/officeDocument/2006/relationships/hyperlink" Target="https://www.techtarget.com/whatis/definition/IS-information-system-or-information-services" TargetMode="External"/><Relationship Id="rId1" Type="http://schemas.openxmlformats.org/officeDocument/2006/relationships/slideLayout" Target="../slideLayouts/slideLayout2.xml"/><Relationship Id="rId6" Type="http://schemas.openxmlformats.org/officeDocument/2006/relationships/hyperlink" Target="https://kpcteam.com/kpposts/erp-in-pharma-the-role-of-erp-systems-for-pharmaceutical-industries" TargetMode="External"/><Relationship Id="rId5" Type="http://schemas.openxmlformats.org/officeDocument/2006/relationships/hyperlink" Target="https://openstax.org/books/foundations-information-systems/pages/1-1-introduction-to-information-systems" TargetMode="External"/><Relationship Id="rId4" Type="http://schemas.openxmlformats.org/officeDocument/2006/relationships/hyperlink" Target="https://doi.org/10.4018/978-1-5225-9550-2.ch007" TargetMode="External"/><Relationship Id="rId9" Type="http://schemas.openxmlformats.org/officeDocument/2006/relationships/hyperlink" Target="https://ischool.syracuse.edu/types-of-information-system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3389/fsurg.2022.862322" TargetMode="External"/><Relationship Id="rId3" Type="http://schemas.openxmlformats.org/officeDocument/2006/relationships/hyperlink" Target="https://www.bma.org.uk/" TargetMode="External"/><Relationship Id="rId7" Type="http://schemas.openxmlformats.org/officeDocument/2006/relationships/hyperlink" Target="https://www.lboro.ac.uk/data-privacy/help/dpia/what-is-dpia/"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ico.org.uk/for-organisations/advice-for-small-organisations/news-blogs-and-events/blogs/employee-monitoring-is-it-right-for-your-business/" TargetMode="External"/><Relationship Id="rId5" Type="http://schemas.openxmlformats.org/officeDocument/2006/relationships/hyperlink" Target="https://www.gov.uk/data-protection-your-business/monitoring-staff-at-work" TargetMode="External"/><Relationship Id="rId10" Type="http://schemas.openxmlformats.org/officeDocument/2006/relationships/hyperlink" Target="https://transform.england.nhs.uk/information-governance/guidance/artificial-intelligence/" TargetMode="External"/><Relationship Id="rId4" Type="http://schemas.openxmlformats.org/officeDocument/2006/relationships/hyperlink" Target="https://cpe.org.uk/" TargetMode="External"/><Relationship Id="rId9" Type="http://schemas.openxmlformats.org/officeDocument/2006/relationships/hyperlink" Target="https://www.ncsc.gov.uk/information/GDPR"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002CC-7905-C4BA-54E3-1E5C31E6816B}"/>
              </a:ext>
            </a:extLst>
          </p:cNvPr>
          <p:cNvSpPr>
            <a:spLocks noGrp="1"/>
          </p:cNvSpPr>
          <p:nvPr>
            <p:ph type="ctrTitle"/>
          </p:nvPr>
        </p:nvSpPr>
        <p:spPr>
          <a:xfrm>
            <a:off x="0" y="437744"/>
            <a:ext cx="12192000" cy="2607013"/>
          </a:xfrm>
        </p:spPr>
        <p:txBody>
          <a:bodyPr>
            <a:normAutofit/>
          </a:bodyPr>
          <a:lstStyle/>
          <a:p>
            <a:r>
              <a:rPr lang="en-GB" sz="5400" dirty="0">
                <a:cs typeface="Arial" panose="020B0604020202020204" pitchFamily="34" charset="0"/>
              </a:rPr>
              <a:t>Managing Information Systems</a:t>
            </a:r>
            <a:br>
              <a:rPr lang="en-GB" sz="4400" dirty="0">
                <a:latin typeface="Aharoni" panose="02010803020104030203" pitchFamily="2" charset="-79"/>
                <a:cs typeface="Aharoni" panose="02010803020104030203" pitchFamily="2" charset="-79"/>
              </a:rPr>
            </a:br>
            <a:endParaRPr lang="en-GB" sz="4400" dirty="0">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B6277DC7-BDA6-4CCB-95D7-DCC9788A8DA4}"/>
              </a:ext>
            </a:extLst>
          </p:cNvPr>
          <p:cNvSpPr>
            <a:spLocks noGrp="1"/>
          </p:cNvSpPr>
          <p:nvPr>
            <p:ph type="subTitle" idx="1"/>
          </p:nvPr>
        </p:nvSpPr>
        <p:spPr>
          <a:xfrm>
            <a:off x="622569" y="2985362"/>
            <a:ext cx="10826885" cy="3084697"/>
          </a:xfrm>
        </p:spPr>
        <p:txBody>
          <a:bodyPr>
            <a:normAutofit/>
          </a:bodyPr>
          <a:lstStyle/>
          <a:p>
            <a:pPr algn="l"/>
            <a:r>
              <a:rPr lang="en-GB" b="1" dirty="0"/>
              <a:t>Student Names:</a:t>
            </a:r>
            <a:r>
              <a:rPr lang="en-GB" dirty="0"/>
              <a:t> </a:t>
            </a:r>
          </a:p>
          <a:p>
            <a:pPr marL="285750" indent="-285750" algn="l">
              <a:buFont typeface="Arial" panose="020B0604020202020204" pitchFamily="34" charset="0"/>
              <a:buChar char="•"/>
            </a:pPr>
            <a:r>
              <a:rPr lang="en-GB" sz="1800" dirty="0"/>
              <a:t>Cristina S. Teixeira (2335130) – Introduce Information Systems</a:t>
            </a:r>
          </a:p>
          <a:p>
            <a:pPr marL="285750" indent="-285750" algn="l">
              <a:buFont typeface="Arial" panose="020B0604020202020204" pitchFamily="34" charset="0"/>
              <a:buChar char="•"/>
            </a:pPr>
            <a:r>
              <a:rPr lang="en-GB" sz="1800" dirty="0"/>
              <a:t>Telcio Matheus Gomes (2331408) – Analyse and Compare Systems</a:t>
            </a:r>
          </a:p>
          <a:p>
            <a:pPr marL="285750" indent="-285750" algn="l">
              <a:buFont typeface="Arial" panose="020B0604020202020204" pitchFamily="34" charset="0"/>
              <a:buChar char="•"/>
            </a:pPr>
            <a:r>
              <a:rPr lang="en-GB" sz="1800" dirty="0"/>
              <a:t>Ana Paula (2334818 ) – Ethical Considerations </a:t>
            </a:r>
          </a:p>
          <a:p>
            <a:pPr marL="285750" indent="-285750" algn="l">
              <a:buFont typeface="Arial" panose="020B0604020202020204" pitchFamily="34" charset="0"/>
              <a:buChar char="•"/>
            </a:pPr>
            <a:r>
              <a:rPr lang="en-GB" sz="1800" dirty="0"/>
              <a:t>Lucas Senhorinho (2332170) – Real-World Case Studies</a:t>
            </a:r>
          </a:p>
          <a:p>
            <a:pPr algn="l"/>
            <a:r>
              <a:rPr lang="en-GB" b="1" dirty="0"/>
              <a:t>Module Name: </a:t>
            </a:r>
          </a:p>
          <a:p>
            <a:pPr algn="l"/>
            <a:r>
              <a:rPr lang="en-GB" dirty="0"/>
              <a:t>Managing Business Information (LCLM5004_LON)</a:t>
            </a:r>
          </a:p>
          <a:p>
            <a:pPr algn="l"/>
            <a:endParaRPr lang="en-GB" b="1" dirty="0"/>
          </a:p>
        </p:txBody>
      </p:sp>
      <p:pic>
        <p:nvPicPr>
          <p:cNvPr id="7" name="Picture 6" descr="A black background with white text&#10;&#10;AI-generated content may be incorrect.">
            <a:extLst>
              <a:ext uri="{FF2B5EF4-FFF2-40B4-BE49-F238E27FC236}">
                <a16:creationId xmlns:a16="http://schemas.microsoft.com/office/drawing/2014/main" id="{8C24902D-13C2-21F8-A26F-5C4F432971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802" y="78414"/>
            <a:ext cx="1806913" cy="718659"/>
          </a:xfrm>
          <a:prstGeom prst="rect">
            <a:avLst/>
          </a:prstGeom>
        </p:spPr>
      </p:pic>
    </p:spTree>
    <p:extLst>
      <p:ext uri="{BB962C8B-B14F-4D97-AF65-F5344CB8AC3E}">
        <p14:creationId xmlns:p14="http://schemas.microsoft.com/office/powerpoint/2010/main" val="3190643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206DC70E-F17B-EF0E-B47B-7E331E20DD35}"/>
              </a:ext>
            </a:extLst>
          </p:cNvPr>
          <p:cNvPicPr>
            <a:picLocks noChangeAspect="1"/>
          </p:cNvPicPr>
          <p:nvPr/>
        </p:nvPicPr>
        <p:blipFill>
          <a:blip r:embed="rId2"/>
          <a:stretch>
            <a:fillRect/>
          </a:stretch>
        </p:blipFill>
        <p:spPr>
          <a:xfrm>
            <a:off x="295028" y="408969"/>
            <a:ext cx="5181539" cy="5790864"/>
          </a:xfrm>
          <a:prstGeom prst="rect">
            <a:avLst/>
          </a:prstGeom>
        </p:spPr>
      </p:pic>
      <p:sp>
        <p:nvSpPr>
          <p:cNvPr id="3" name="Rectangle 2">
            <a:extLst>
              <a:ext uri="{FF2B5EF4-FFF2-40B4-BE49-F238E27FC236}">
                <a16:creationId xmlns:a16="http://schemas.microsoft.com/office/drawing/2014/main" id="{31C99102-7E66-C6F8-9C89-725AC3AE9F36}"/>
              </a:ext>
            </a:extLst>
          </p:cNvPr>
          <p:cNvSpPr/>
          <p:nvPr/>
        </p:nvSpPr>
        <p:spPr>
          <a:xfrm>
            <a:off x="4882682" y="230865"/>
            <a:ext cx="7014290" cy="987752"/>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US" sz="4000" b="1" dirty="0">
                <a:latin typeface="+mj-lt"/>
              </a:rPr>
              <a:t>What are Information Systems?</a:t>
            </a:r>
            <a:endParaRPr lang="en-GB" sz="4000" dirty="0">
              <a:latin typeface="+mj-lt"/>
            </a:endParaRPr>
          </a:p>
        </p:txBody>
      </p:sp>
      <p:sp>
        <p:nvSpPr>
          <p:cNvPr id="4" name="Rectangle 3">
            <a:extLst>
              <a:ext uri="{FF2B5EF4-FFF2-40B4-BE49-F238E27FC236}">
                <a16:creationId xmlns:a16="http://schemas.microsoft.com/office/drawing/2014/main" id="{4A0C2A5F-5364-8A94-C738-7C3A4E33927E}"/>
              </a:ext>
            </a:extLst>
          </p:cNvPr>
          <p:cNvSpPr/>
          <p:nvPr/>
        </p:nvSpPr>
        <p:spPr>
          <a:xfrm>
            <a:off x="5712542" y="1454882"/>
            <a:ext cx="6184430" cy="2212258"/>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000" dirty="0">
                <a:cs typeface="Arial" panose="020B0604020202020204" pitchFamily="34" charset="0"/>
              </a:rPr>
              <a:t>Information systems consist of the integration of individuals, technology, data, and procedures that collaborate to capture, store, and disseminate information within an organization. These systems are essential for companies to operate efficiently, maintain effective communication, and make informed decisions (</a:t>
            </a:r>
            <a:r>
              <a:rPr lang="en-GB" sz="2000" dirty="0" err="1">
                <a:cs typeface="Arial" panose="020B0604020202020204" pitchFamily="34" charset="0"/>
              </a:rPr>
              <a:t>Awati</a:t>
            </a:r>
            <a:r>
              <a:rPr lang="en-GB" sz="2000" dirty="0">
                <a:cs typeface="Arial" panose="020B0604020202020204" pitchFamily="34" charset="0"/>
              </a:rPr>
              <a:t>, 2024).</a:t>
            </a:r>
          </a:p>
        </p:txBody>
      </p:sp>
      <p:sp>
        <p:nvSpPr>
          <p:cNvPr id="5" name="Rectangle 4">
            <a:extLst>
              <a:ext uri="{FF2B5EF4-FFF2-40B4-BE49-F238E27FC236}">
                <a16:creationId xmlns:a16="http://schemas.microsoft.com/office/drawing/2014/main" id="{34D406A6-9893-A262-3310-143B7B8A647A}"/>
              </a:ext>
            </a:extLst>
          </p:cNvPr>
          <p:cNvSpPr/>
          <p:nvPr/>
        </p:nvSpPr>
        <p:spPr>
          <a:xfrm>
            <a:off x="5712542" y="3903406"/>
            <a:ext cx="6184430" cy="2605549"/>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000" dirty="0">
                <a:cs typeface="Arial" panose="020B0604020202020204" pitchFamily="34" charset="0"/>
              </a:rPr>
              <a:t>In the pharmaceutical industry, information systems play a fundamental role in managing vast sets of data related to research, clinical trials, and production. They assist in the development of safe and high-quality medicines, ensuring the accuracy of information and compliance with regulations (Saini, 2025).</a:t>
            </a:r>
          </a:p>
        </p:txBody>
      </p:sp>
      <p:sp>
        <p:nvSpPr>
          <p:cNvPr id="6" name="Rectangle 5">
            <a:extLst>
              <a:ext uri="{FF2B5EF4-FFF2-40B4-BE49-F238E27FC236}">
                <a16:creationId xmlns:a16="http://schemas.microsoft.com/office/drawing/2014/main" id="{A3E47BF2-D643-3D26-3FA3-44827FCA229C}"/>
              </a:ext>
            </a:extLst>
          </p:cNvPr>
          <p:cNvSpPr/>
          <p:nvPr/>
        </p:nvSpPr>
        <p:spPr>
          <a:xfrm>
            <a:off x="250296" y="6199833"/>
            <a:ext cx="1436914" cy="311499"/>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err="1"/>
              <a:t>Awati</a:t>
            </a:r>
            <a:r>
              <a:rPr lang="en-GB" dirty="0"/>
              <a:t>, 2024</a:t>
            </a:r>
          </a:p>
        </p:txBody>
      </p:sp>
    </p:spTree>
    <p:extLst>
      <p:ext uri="{BB962C8B-B14F-4D97-AF65-F5344CB8AC3E}">
        <p14:creationId xmlns:p14="http://schemas.microsoft.com/office/powerpoint/2010/main" val="1122604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B3F7780-C5F9-8FD2-DE14-F5A07343A5C1}"/>
              </a:ext>
            </a:extLst>
          </p:cNvPr>
          <p:cNvSpPr/>
          <p:nvPr/>
        </p:nvSpPr>
        <p:spPr>
          <a:xfrm>
            <a:off x="707923" y="1229040"/>
            <a:ext cx="10471354" cy="1435510"/>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solidFill>
                  <a:schemeClr val="tx1"/>
                </a:solidFill>
              </a:rPr>
              <a:t>Every Information System depends on five essential elements that need to function in harmony:</a:t>
            </a:r>
          </a:p>
          <a:p>
            <a:pPr marL="342900" indent="-342900">
              <a:buFont typeface="Arial" panose="020B0604020202020204" pitchFamily="34" charset="0"/>
              <a:buChar char="•"/>
            </a:pPr>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Physical equipment: devices such as computers, servers, and laboratory instruments.</a:t>
            </a:r>
          </a:p>
        </p:txBody>
      </p:sp>
      <p:sp>
        <p:nvSpPr>
          <p:cNvPr id="6" name="Rectangle 5">
            <a:extLst>
              <a:ext uri="{FF2B5EF4-FFF2-40B4-BE49-F238E27FC236}">
                <a16:creationId xmlns:a16="http://schemas.microsoft.com/office/drawing/2014/main" id="{19B3978C-E0FE-680D-59EF-1D53AA4C990C}"/>
              </a:ext>
            </a:extLst>
          </p:cNvPr>
          <p:cNvSpPr/>
          <p:nvPr/>
        </p:nvSpPr>
        <p:spPr>
          <a:xfrm>
            <a:off x="707923" y="2787451"/>
            <a:ext cx="10510683" cy="1130709"/>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000" dirty="0">
                <a:solidFill>
                  <a:schemeClr val="tx1"/>
                </a:solidFill>
              </a:rPr>
              <a:t>Computer programs: applications that manipulate data and coordinate operations.</a:t>
            </a:r>
          </a:p>
          <a:p>
            <a:pPr marL="342900" indent="-342900">
              <a:buFont typeface="Arial" panose="020B0604020202020204" pitchFamily="34" charset="0"/>
              <a:buChar char="•"/>
            </a:pPr>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Data: raw information collected through research, processes, or from customers.</a:t>
            </a:r>
          </a:p>
        </p:txBody>
      </p:sp>
      <p:sp>
        <p:nvSpPr>
          <p:cNvPr id="7" name="Rectangle 6">
            <a:extLst>
              <a:ext uri="{FF2B5EF4-FFF2-40B4-BE49-F238E27FC236}">
                <a16:creationId xmlns:a16="http://schemas.microsoft.com/office/drawing/2014/main" id="{3051BF41-1F20-A3CA-C0A7-D0AA93F06004}"/>
              </a:ext>
            </a:extLst>
          </p:cNvPr>
          <p:cNvSpPr/>
          <p:nvPr/>
        </p:nvSpPr>
        <p:spPr>
          <a:xfrm>
            <a:off x="707923" y="4041061"/>
            <a:ext cx="10550012" cy="1248697"/>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000" dirty="0"/>
              <a:t>People: the users, including employees, managers, and information technology specialists.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Procedures: the methodologies and rules that determine how data is managed and shared.</a:t>
            </a:r>
          </a:p>
        </p:txBody>
      </p:sp>
      <p:sp>
        <p:nvSpPr>
          <p:cNvPr id="8" name="Rectangle 7">
            <a:extLst>
              <a:ext uri="{FF2B5EF4-FFF2-40B4-BE49-F238E27FC236}">
                <a16:creationId xmlns:a16="http://schemas.microsoft.com/office/drawing/2014/main" id="{E0791C90-02FA-48D9-38C2-3E6F82A24268}"/>
              </a:ext>
            </a:extLst>
          </p:cNvPr>
          <p:cNvSpPr/>
          <p:nvPr/>
        </p:nvSpPr>
        <p:spPr>
          <a:xfrm>
            <a:off x="707923" y="5412659"/>
            <a:ext cx="10550012" cy="1248697"/>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b="1" dirty="0"/>
              <a:t>When these components are efficiently integrated, the Information System can transform data into useful knowledge, supporting decisions and stimulating innovation </a:t>
            </a:r>
          </a:p>
          <a:p>
            <a:r>
              <a:rPr lang="en-GB" sz="2000" dirty="0"/>
              <a:t>(OpenStax, 2024).</a:t>
            </a:r>
          </a:p>
        </p:txBody>
      </p:sp>
      <p:sp>
        <p:nvSpPr>
          <p:cNvPr id="9" name="Rectangle 8">
            <a:extLst>
              <a:ext uri="{FF2B5EF4-FFF2-40B4-BE49-F238E27FC236}">
                <a16:creationId xmlns:a16="http://schemas.microsoft.com/office/drawing/2014/main" id="{FF11136F-A591-CE3C-7239-A14431B7E297}"/>
              </a:ext>
            </a:extLst>
          </p:cNvPr>
          <p:cNvSpPr/>
          <p:nvPr/>
        </p:nvSpPr>
        <p:spPr>
          <a:xfrm>
            <a:off x="688258" y="368713"/>
            <a:ext cx="10510683" cy="688258"/>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sz="4000" b="1" dirty="0">
                <a:latin typeface="+mj-lt"/>
              </a:rPr>
              <a:t>Core Components of an Information System</a:t>
            </a:r>
          </a:p>
        </p:txBody>
      </p:sp>
      <p:sp>
        <p:nvSpPr>
          <p:cNvPr id="4" name="Content Placeholder 3">
            <a:extLst>
              <a:ext uri="{FF2B5EF4-FFF2-40B4-BE49-F238E27FC236}">
                <a16:creationId xmlns:a16="http://schemas.microsoft.com/office/drawing/2014/main" id="{21B251A0-5CC2-EFF1-4163-594870DC61AA}"/>
              </a:ext>
            </a:extLst>
          </p:cNvPr>
          <p:cNvSpPr>
            <a:spLocks noGrp="1"/>
          </p:cNvSpPr>
          <p:nvPr>
            <p:ph idx="1"/>
          </p:nvPr>
        </p:nvSpPr>
        <p:spPr/>
        <p:txBody>
          <a:bodyPr/>
          <a:lstStyle/>
          <a:p>
            <a:pPr marL="0" indent="0">
              <a:buNone/>
            </a:pPr>
            <a:r>
              <a:rPr lang="en-GB" dirty="0"/>
              <a:t> </a:t>
            </a:r>
          </a:p>
        </p:txBody>
      </p:sp>
    </p:spTree>
    <p:extLst>
      <p:ext uri="{BB962C8B-B14F-4D97-AF65-F5344CB8AC3E}">
        <p14:creationId xmlns:p14="http://schemas.microsoft.com/office/powerpoint/2010/main" val="452326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119D0A96-0AFD-27E8-43C5-E6482A809280}"/>
              </a:ext>
            </a:extLst>
          </p:cNvPr>
          <p:cNvPicPr>
            <a:picLocks noChangeAspect="1"/>
          </p:cNvPicPr>
          <p:nvPr/>
        </p:nvPicPr>
        <p:blipFill>
          <a:blip r:embed="rId2"/>
          <a:srcRect l="19737" r="20729" b="-1"/>
          <a:stretch>
            <a:fillRect/>
          </a:stretch>
        </p:blipFill>
        <p:spPr>
          <a:xfrm>
            <a:off x="-894734" y="-599768"/>
            <a:ext cx="6568852" cy="7905136"/>
          </a:xfrm>
          <a:prstGeom prst="rect">
            <a:avLst/>
          </a:prstGeom>
          <a:ln>
            <a:noFill/>
          </a:ln>
          <a:effectLst>
            <a:softEdge rad="112500"/>
          </a:effectLst>
        </p:spPr>
      </p:pic>
      <p:sp>
        <p:nvSpPr>
          <p:cNvPr id="4" name="Rectangle 3">
            <a:extLst>
              <a:ext uri="{FF2B5EF4-FFF2-40B4-BE49-F238E27FC236}">
                <a16:creationId xmlns:a16="http://schemas.microsoft.com/office/drawing/2014/main" id="{A5F412B3-BDC7-1915-8B12-069D0A195245}"/>
              </a:ext>
            </a:extLst>
          </p:cNvPr>
          <p:cNvSpPr/>
          <p:nvPr/>
        </p:nvSpPr>
        <p:spPr>
          <a:xfrm>
            <a:off x="6116569" y="2575223"/>
            <a:ext cx="5220929" cy="963561"/>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t>Improving the customer and patient experience: enabling faster service and accurate information</a:t>
            </a:r>
            <a:r>
              <a:rPr lang="en-GB" dirty="0"/>
              <a:t>.</a:t>
            </a:r>
          </a:p>
        </p:txBody>
      </p:sp>
      <p:sp>
        <p:nvSpPr>
          <p:cNvPr id="6" name="Rectangle 5">
            <a:extLst>
              <a:ext uri="{FF2B5EF4-FFF2-40B4-BE49-F238E27FC236}">
                <a16:creationId xmlns:a16="http://schemas.microsoft.com/office/drawing/2014/main" id="{479AB548-F7E0-2D87-07F4-E2CAFA2051D6}"/>
              </a:ext>
            </a:extLst>
          </p:cNvPr>
          <p:cNvSpPr/>
          <p:nvPr/>
        </p:nvSpPr>
        <p:spPr>
          <a:xfrm>
            <a:off x="6116569" y="3818971"/>
            <a:ext cx="5220929" cy="1160613"/>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t>Providing a competitive advantage: allowing companies to innovate and adapt quickly to market changes.</a:t>
            </a:r>
          </a:p>
        </p:txBody>
      </p:sp>
      <p:sp>
        <p:nvSpPr>
          <p:cNvPr id="8" name="Rectangle 7">
            <a:extLst>
              <a:ext uri="{FF2B5EF4-FFF2-40B4-BE49-F238E27FC236}">
                <a16:creationId xmlns:a16="http://schemas.microsoft.com/office/drawing/2014/main" id="{E12C77B7-C0AC-4AA9-3563-6252D0DCA0E8}"/>
              </a:ext>
            </a:extLst>
          </p:cNvPr>
          <p:cNvSpPr/>
          <p:nvPr/>
        </p:nvSpPr>
        <p:spPr>
          <a:xfrm>
            <a:off x="6116569" y="5240139"/>
            <a:ext cx="5220929" cy="1357306"/>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endParaRPr lang="en-GB" sz="2000" dirty="0"/>
          </a:p>
          <a:p>
            <a:r>
              <a:rPr lang="en-GB" sz="2000" dirty="0"/>
              <a:t>In the pharmaceutical industry, these systems ensure data integrity, product quality, and accelerate the delivery of medications to patients (Shafiei, Sundaram, 2024).</a:t>
            </a:r>
          </a:p>
          <a:p>
            <a:endParaRPr lang="en-GB" sz="2000" dirty="0"/>
          </a:p>
        </p:txBody>
      </p:sp>
      <p:sp>
        <p:nvSpPr>
          <p:cNvPr id="9" name="Rectangle 8">
            <a:extLst>
              <a:ext uri="{FF2B5EF4-FFF2-40B4-BE49-F238E27FC236}">
                <a16:creationId xmlns:a16="http://schemas.microsoft.com/office/drawing/2014/main" id="{F9359E4C-973E-B2AE-F03D-D55DAD5FB35A}"/>
              </a:ext>
            </a:extLst>
          </p:cNvPr>
          <p:cNvSpPr/>
          <p:nvPr/>
        </p:nvSpPr>
        <p:spPr>
          <a:xfrm>
            <a:off x="6116568" y="1350491"/>
            <a:ext cx="5220929" cy="944545"/>
          </a:xfrm>
          <a:prstGeom prst="rect">
            <a:avLst/>
          </a:prstGeom>
          <a:solidFill>
            <a:srgbClr val="F6DCD7"/>
          </a:solidFill>
          <a:ln>
            <a:solidFill>
              <a:srgbClr val="F6DCD7"/>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t>Increasing efficiency: automating daily tasks and minimizing human errors.</a:t>
            </a:r>
          </a:p>
        </p:txBody>
      </p:sp>
      <p:sp>
        <p:nvSpPr>
          <p:cNvPr id="12" name="Rectangle 11">
            <a:extLst>
              <a:ext uri="{FF2B5EF4-FFF2-40B4-BE49-F238E27FC236}">
                <a16:creationId xmlns:a16="http://schemas.microsoft.com/office/drawing/2014/main" id="{B0A6A5AD-078E-6A58-69C9-9C068AEE1491}"/>
              </a:ext>
            </a:extLst>
          </p:cNvPr>
          <p:cNvSpPr/>
          <p:nvPr/>
        </p:nvSpPr>
        <p:spPr>
          <a:xfrm>
            <a:off x="5820032" y="185611"/>
            <a:ext cx="5739204" cy="688258"/>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sz="4000" b="1" dirty="0">
                <a:latin typeface="+mj-lt"/>
              </a:rPr>
              <a:t>The Role of IS in Business</a:t>
            </a:r>
            <a:endParaRPr lang="en-GB" sz="4000" dirty="0">
              <a:latin typeface="+mj-lt"/>
            </a:endParaRPr>
          </a:p>
        </p:txBody>
      </p:sp>
    </p:spTree>
    <p:extLst>
      <p:ext uri="{BB962C8B-B14F-4D97-AF65-F5344CB8AC3E}">
        <p14:creationId xmlns:p14="http://schemas.microsoft.com/office/powerpoint/2010/main" val="3718204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3C110C-531E-6F26-2ACE-0F7C97544DFE}"/>
              </a:ext>
            </a:extLst>
          </p:cNvPr>
          <p:cNvSpPr txBox="1"/>
          <p:nvPr/>
        </p:nvSpPr>
        <p:spPr>
          <a:xfrm>
            <a:off x="181895" y="1438498"/>
            <a:ext cx="11572568" cy="3447098"/>
          </a:xfrm>
          <a:prstGeom prst="rect">
            <a:avLst/>
          </a:prstGeom>
          <a:noFill/>
        </p:spPr>
        <p:txBody>
          <a:bodyPr wrap="square">
            <a:spAutoFit/>
          </a:bodyPr>
          <a:lstStyle/>
          <a:p>
            <a:endParaRPr lang="en-GB" sz="2000" dirty="0"/>
          </a:p>
          <a:p>
            <a:pPr marL="285750" indent="-285750">
              <a:buFont typeface="Wingdings" panose="05000000000000000000" pitchFamily="2" charset="2"/>
              <a:buChar char="Ø"/>
            </a:pPr>
            <a:r>
              <a:rPr lang="en-GB" sz="2000" dirty="0"/>
              <a:t>Management Information Systems (MIS) generate reports and summaries for management, such as sales and production dashboards. </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Enterprise Resource Planning (ERP) systems integrate all processes and departments of an organization, such as SAP S/4HANA in manufacturing. </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Customer Relationship Management (CRM) systems manage contact with healthcare professionals and pharmacies, with Salesforce being a common example in the pharmaceutical industry (Brittanica, 2024), (</a:t>
            </a:r>
            <a:r>
              <a:rPr lang="en-GB" sz="2000" dirty="0" err="1"/>
              <a:t>RubinBrown</a:t>
            </a:r>
            <a:r>
              <a:rPr lang="en-GB" sz="2000" dirty="0"/>
              <a:t>, 2023). </a:t>
            </a:r>
          </a:p>
          <a:p>
            <a:endParaRPr lang="en-GB" dirty="0"/>
          </a:p>
        </p:txBody>
      </p:sp>
      <p:sp>
        <p:nvSpPr>
          <p:cNvPr id="4" name="Rectangle 3">
            <a:extLst>
              <a:ext uri="{FF2B5EF4-FFF2-40B4-BE49-F238E27FC236}">
                <a16:creationId xmlns:a16="http://schemas.microsoft.com/office/drawing/2014/main" id="{DCB9FB69-448B-5472-808D-AC833F3F9CEC}"/>
              </a:ext>
            </a:extLst>
          </p:cNvPr>
          <p:cNvSpPr/>
          <p:nvPr/>
        </p:nvSpPr>
        <p:spPr>
          <a:xfrm>
            <a:off x="501444" y="5124559"/>
            <a:ext cx="11444748" cy="887868"/>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sz="2000" b="1" dirty="0"/>
              <a:t>Together, these systems enable pharmaceutical companies to manage complex workflows, promote better collaboration, and ensure data integrity across all operations.</a:t>
            </a:r>
          </a:p>
        </p:txBody>
      </p:sp>
      <p:sp>
        <p:nvSpPr>
          <p:cNvPr id="5" name="Rectangle 4">
            <a:extLst>
              <a:ext uri="{FF2B5EF4-FFF2-40B4-BE49-F238E27FC236}">
                <a16:creationId xmlns:a16="http://schemas.microsoft.com/office/drawing/2014/main" id="{515788FC-C818-8305-68AD-1EC3CF1413A5}"/>
              </a:ext>
            </a:extLst>
          </p:cNvPr>
          <p:cNvSpPr/>
          <p:nvPr/>
        </p:nvSpPr>
        <p:spPr>
          <a:xfrm>
            <a:off x="501444" y="285135"/>
            <a:ext cx="10933471" cy="914400"/>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sz="4000" b="1" dirty="0">
                <a:latin typeface="+mj-lt"/>
              </a:rPr>
              <a:t>Examples of Business Information Systems</a:t>
            </a:r>
          </a:p>
        </p:txBody>
      </p:sp>
    </p:spTree>
    <p:extLst>
      <p:ext uri="{BB962C8B-B14F-4D97-AF65-F5344CB8AC3E}">
        <p14:creationId xmlns:p14="http://schemas.microsoft.com/office/powerpoint/2010/main" val="4008195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346D5F6-A1E5-7219-CCFA-33E14CC7176A}"/>
              </a:ext>
            </a:extLst>
          </p:cNvPr>
          <p:cNvSpPr/>
          <p:nvPr/>
        </p:nvSpPr>
        <p:spPr>
          <a:xfrm>
            <a:off x="570271" y="442452"/>
            <a:ext cx="10943303" cy="914400"/>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sz="4000" b="1" dirty="0">
                <a:latin typeface="+mj-lt"/>
              </a:rPr>
              <a:t>Why Modernizing Information Systems Matters</a:t>
            </a:r>
          </a:p>
        </p:txBody>
      </p:sp>
      <p:sp>
        <p:nvSpPr>
          <p:cNvPr id="5" name="Rectangle 4">
            <a:extLst>
              <a:ext uri="{FF2B5EF4-FFF2-40B4-BE49-F238E27FC236}">
                <a16:creationId xmlns:a16="http://schemas.microsoft.com/office/drawing/2014/main" id="{EC7B88CE-3957-867F-4D1F-FBD5D7041103}"/>
              </a:ext>
            </a:extLst>
          </p:cNvPr>
          <p:cNvSpPr/>
          <p:nvPr/>
        </p:nvSpPr>
        <p:spPr>
          <a:xfrm>
            <a:off x="570271" y="1582993"/>
            <a:ext cx="11100619" cy="4832555"/>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endParaRPr lang="en-GB" sz="2000" dirty="0"/>
          </a:p>
          <a:p>
            <a:r>
              <a:rPr lang="en-GB" sz="2000" dirty="0"/>
              <a:t>	Modern information systems are revolutionizing the way pharmaceutical companies 	operate offering several advantages:</a:t>
            </a:r>
          </a:p>
          <a:p>
            <a:endParaRPr lang="en-GB" sz="2000" dirty="0"/>
          </a:p>
          <a:p>
            <a:pPr marL="800100" lvl="1" indent="-342900">
              <a:lnSpc>
                <a:spcPct val="150000"/>
              </a:lnSpc>
              <a:buFont typeface="Arial" panose="020B0604020202020204" pitchFamily="34" charset="0"/>
              <a:buChar char="•"/>
            </a:pPr>
            <a:r>
              <a:rPr lang="en-GB" sz="2000" dirty="0"/>
              <a:t>Digital transformation, which replaces manual processes with intelligent automation.</a:t>
            </a:r>
          </a:p>
          <a:p>
            <a:pPr marL="800100" lvl="1" indent="-342900">
              <a:lnSpc>
                <a:spcPct val="150000"/>
              </a:lnSpc>
              <a:buFont typeface="Arial" panose="020B0604020202020204" pitchFamily="34" charset="0"/>
              <a:buChar char="•"/>
            </a:pPr>
            <a:r>
              <a:rPr lang="en-GB" sz="2000" dirty="0"/>
              <a:t>Compliance with regulatory standards, ensuring accurate and auditable records.</a:t>
            </a:r>
          </a:p>
          <a:p>
            <a:pPr marL="800100" lvl="1" indent="-342900">
              <a:lnSpc>
                <a:spcPct val="150000"/>
              </a:lnSpc>
              <a:buFont typeface="Arial" panose="020B0604020202020204" pitchFamily="34" charset="0"/>
              <a:buChar char="•"/>
            </a:pPr>
            <a:r>
              <a:rPr lang="en-GB" sz="2000" dirty="0"/>
              <a:t>Data-driven decision-making, improving results in research and production.</a:t>
            </a:r>
          </a:p>
          <a:p>
            <a:pPr marL="800100" lvl="1" indent="-342900">
              <a:lnSpc>
                <a:spcPct val="150000"/>
              </a:lnSpc>
              <a:buFont typeface="Arial" panose="020B0604020202020204" pitchFamily="34" charset="0"/>
              <a:buChar char="•"/>
            </a:pPr>
            <a:r>
              <a:rPr lang="en-GB" sz="2000" dirty="0"/>
              <a:t>Global collaboration, connecting teams from different countries and sectors.</a:t>
            </a:r>
          </a:p>
          <a:p>
            <a:pPr marL="800100" lvl="1" indent="-342900">
              <a:lnSpc>
                <a:spcPct val="150000"/>
              </a:lnSpc>
              <a:buFont typeface="Arial" panose="020B0604020202020204" pitchFamily="34" charset="0"/>
              <a:buChar char="•"/>
            </a:pPr>
            <a:r>
              <a:rPr lang="en-GB" sz="2000" dirty="0"/>
              <a:t>Increasing patient safety and trust by providing accurate and transparent information (</a:t>
            </a:r>
            <a:r>
              <a:rPr lang="en-GB" sz="2000" dirty="0" err="1"/>
              <a:t>Erkollar</a:t>
            </a:r>
            <a:r>
              <a:rPr lang="en-GB" sz="2000" dirty="0"/>
              <a:t>, Oberer, Ekren, 2019), (Syracuse University, 2025).</a:t>
            </a:r>
          </a:p>
          <a:p>
            <a:endParaRPr lang="en-GB" sz="2000" dirty="0"/>
          </a:p>
        </p:txBody>
      </p:sp>
    </p:spTree>
    <p:extLst>
      <p:ext uri="{BB962C8B-B14F-4D97-AF65-F5344CB8AC3E}">
        <p14:creationId xmlns:p14="http://schemas.microsoft.com/office/powerpoint/2010/main" val="3544745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9D6A3-7EAA-70BF-DD8F-08BD258FC21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3549D3F-13D2-5310-A319-1B3D3584EE11}"/>
              </a:ext>
            </a:extLst>
          </p:cNvPr>
          <p:cNvSpPr>
            <a:spLocks noGrp="1"/>
          </p:cNvSpPr>
          <p:nvPr>
            <p:ph idx="1"/>
          </p:nvPr>
        </p:nvSpPr>
        <p:spPr>
          <a:xfrm>
            <a:off x="838200" y="1582993"/>
            <a:ext cx="10515600" cy="4829944"/>
          </a:xfrm>
        </p:spPr>
        <p:txBody>
          <a:bodyPr>
            <a:normAutofit/>
          </a:bodyPr>
          <a:lstStyle/>
          <a:p>
            <a:r>
              <a:rPr lang="en-GB" sz="1400" dirty="0" err="1"/>
              <a:t>Awati</a:t>
            </a:r>
            <a:r>
              <a:rPr lang="en-GB" sz="1400" dirty="0"/>
              <a:t>, R. (2024) </a:t>
            </a:r>
            <a:r>
              <a:rPr lang="en-GB" sz="1400" i="1" dirty="0"/>
              <a:t>What is an Information System?</a:t>
            </a:r>
            <a:r>
              <a:rPr lang="en-GB" sz="1400" dirty="0"/>
              <a:t>. Available at: </a:t>
            </a:r>
            <a:r>
              <a:rPr lang="en-GB" sz="1400" dirty="0">
                <a:hlinkClick r:id="rId2"/>
              </a:rPr>
              <a:t>What is an Information System (IS)? | Definition from TechTarget</a:t>
            </a:r>
            <a:r>
              <a:rPr lang="en-GB" sz="1400" dirty="0"/>
              <a:t>  (Accessed on 29/10/2025).</a:t>
            </a:r>
          </a:p>
          <a:p>
            <a:r>
              <a:rPr lang="en-GB" sz="1400" dirty="0"/>
              <a:t>Britannica (2024) </a:t>
            </a:r>
            <a:r>
              <a:rPr lang="en-GB" sz="1400" i="1" dirty="0"/>
              <a:t>System: Definition, Examples, and Facts</a:t>
            </a:r>
            <a:r>
              <a:rPr lang="en-GB" sz="1400" dirty="0"/>
              <a:t>. Available at: </a:t>
            </a:r>
            <a:r>
              <a:rPr lang="en-GB" sz="1400" dirty="0">
                <a:hlinkClick r:id="rId3"/>
              </a:rPr>
              <a:t>Information system | Definition, Examples, &amp; Facts | Britannica</a:t>
            </a:r>
            <a:r>
              <a:rPr lang="en-GB" sz="1400" dirty="0"/>
              <a:t> (Accessed on 30/10/2025).</a:t>
            </a:r>
          </a:p>
          <a:p>
            <a:r>
              <a:rPr lang="en-GB" sz="1400" dirty="0" err="1"/>
              <a:t>Erkollar</a:t>
            </a:r>
            <a:r>
              <a:rPr lang="en-GB" sz="1400" dirty="0"/>
              <a:t>, A., Oberer, B. and Ekren, G. (2019) ‘The Potential and Capabilities of NoSQL Databases for ERP Systems’, in </a:t>
            </a:r>
            <a:r>
              <a:rPr lang="en-GB" sz="1400" i="1" dirty="0"/>
              <a:t>Advanced MIS and Digital Transformation for Increased Creativity and Innovation in Business</a:t>
            </a:r>
            <a:r>
              <a:rPr lang="en-GB" sz="1400" dirty="0"/>
              <a:t>. United States: IGI Global. Available at: </a:t>
            </a:r>
            <a:r>
              <a:rPr lang="en-GB" sz="1400" dirty="0">
                <a:hlinkClick r:id="rId4"/>
              </a:rPr>
              <a:t>https://doi.org/10.4018/978-1-5225-9550-2.ch007</a:t>
            </a:r>
            <a:r>
              <a:rPr lang="en-GB" sz="1400" dirty="0"/>
              <a:t> (accessed on 28/10/2025).</a:t>
            </a:r>
          </a:p>
          <a:p>
            <a:r>
              <a:rPr lang="en-GB" sz="1400" dirty="0"/>
              <a:t>OpenStax (2024) Foundations of Information Systems – Introduction to Information Systems. Available at: </a:t>
            </a:r>
            <a:r>
              <a:rPr lang="en-GB" sz="1400" dirty="0">
                <a:hlinkClick r:id="rId5"/>
              </a:rPr>
              <a:t>1.1 Introduction to Information Systems - Foundations of Information Systems | OpenStax</a:t>
            </a:r>
            <a:r>
              <a:rPr lang="en-GB" sz="1400" dirty="0"/>
              <a:t> (Accessed on 28/10//2025).</a:t>
            </a:r>
          </a:p>
          <a:p>
            <a:r>
              <a:rPr lang="en-GB" sz="1500" dirty="0" err="1"/>
              <a:t>RubinBrown</a:t>
            </a:r>
            <a:r>
              <a:rPr lang="en-GB" sz="1500" dirty="0"/>
              <a:t> (2023) ERP in Pharma: The Vital Role of ERP System in the Pharmaceutical Industry. Available at: </a:t>
            </a:r>
            <a:r>
              <a:rPr lang="en-GB" sz="1500" dirty="0">
                <a:hlinkClick r:id="rId6"/>
              </a:rPr>
              <a:t>ERP in Pharma: The Role of ERP Systems for Pharmaceutical Industries</a:t>
            </a:r>
            <a:r>
              <a:rPr lang="en-GB" sz="1500" dirty="0"/>
              <a:t> (Accessed: 01/11/2025).</a:t>
            </a:r>
          </a:p>
          <a:p>
            <a:r>
              <a:rPr lang="en-GB" sz="1400" dirty="0"/>
              <a:t>Saini, K. (2025)  The Six Types of \information System with Examples and Uses. Available at: </a:t>
            </a:r>
            <a:r>
              <a:rPr lang="en-GB" sz="1400" dirty="0">
                <a:hlinkClick r:id="rId7"/>
              </a:rPr>
              <a:t>The Six Types of Information System with Examples and Uses</a:t>
            </a:r>
            <a:r>
              <a:rPr lang="en-GB" sz="1400" dirty="0"/>
              <a:t> (Accessed on 30/11/2025).</a:t>
            </a:r>
          </a:p>
          <a:p>
            <a:r>
              <a:rPr lang="en-GB" sz="1400" dirty="0"/>
              <a:t>Shafiei, F. and Sundaram, D. (2024) ‘Multi-enterprise collaborative enterprise resource planning and decision support systems’, in </a:t>
            </a:r>
            <a:r>
              <a:rPr lang="en-GB" sz="1400" i="1" dirty="0"/>
              <a:t>System Sciences: Abstracts of Full Papers, Proceedings 37th International Conference, Hilton Waikoloa Village, Hawaii, 2004</a:t>
            </a:r>
            <a:r>
              <a:rPr lang="en-GB" sz="1400" dirty="0"/>
              <a:t>. IEEE, p. 10 pp. Available at: </a:t>
            </a:r>
            <a:r>
              <a:rPr lang="en-GB" sz="1400" dirty="0">
                <a:hlinkClick r:id="rId8"/>
              </a:rPr>
              <a:t>https://doi.org/10.1109/HICSS.2004.1265557</a:t>
            </a:r>
            <a:r>
              <a:rPr lang="en-GB" sz="1400" dirty="0"/>
              <a:t> (accessed on 28/10/2025).</a:t>
            </a:r>
          </a:p>
          <a:p>
            <a:r>
              <a:rPr lang="en-GB" sz="1400" dirty="0"/>
              <a:t>Syracuse University (2025) All 8 Types of Information System: A Full Breakdown Available at: </a:t>
            </a:r>
            <a:r>
              <a:rPr lang="en-GB" sz="1400" dirty="0">
                <a:hlinkClick r:id="rId9"/>
              </a:rPr>
              <a:t>All 8 Types of Information Systems: A Full Breakdown</a:t>
            </a:r>
            <a:r>
              <a:rPr lang="en-GB" sz="1400" dirty="0"/>
              <a:t> (Accessed: 01/11/2025).</a:t>
            </a:r>
          </a:p>
          <a:p>
            <a:endParaRPr lang="en-GB" sz="1400" dirty="0"/>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107196046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Introduction CRM Systems in Pharmacy</a:t>
            </a:r>
          </a:p>
        </p:txBody>
      </p:sp>
      <p:sp>
        <p:nvSpPr>
          <p:cNvPr id="3" name="Content Placeholder 2"/>
          <p:cNvSpPr>
            <a:spLocks noGrp="1"/>
          </p:cNvSpPr>
          <p:nvPr>
            <p:ph idx="1"/>
          </p:nvPr>
        </p:nvSpPr>
        <p:spPr/>
        <p:txBody>
          <a:bodyPr>
            <a:normAutofit/>
          </a:bodyPr>
          <a:lstStyle/>
          <a:p>
            <a:r>
              <a:rPr sz="2200" dirty="0"/>
              <a:t>Customer Relationship Management (CRM) systems are digital tools that help pharmacies manage customer data, sales, and communication efficiently</a:t>
            </a:r>
            <a:r>
              <a:rPr lang="en-GB" sz="2200" dirty="0"/>
              <a:t>. </a:t>
            </a:r>
            <a:r>
              <a:rPr sz="2200" dirty="0"/>
              <a:t>They support better coordination between sales, inventory, and customer care (Buttle and </a:t>
            </a:r>
            <a:r>
              <a:rPr sz="2200" dirty="0" err="1"/>
              <a:t>Maklan</a:t>
            </a:r>
            <a:r>
              <a:rPr sz="2200" dirty="0"/>
              <a:t>, 2019).</a:t>
            </a:r>
          </a:p>
          <a:p>
            <a:pPr marL="0" indent="0">
              <a:buNone/>
            </a:pPr>
            <a:endParaRPr lang="en-GB" sz="2200" dirty="0"/>
          </a:p>
          <a:p>
            <a:pPr marL="0" indent="0">
              <a:buNone/>
            </a:pPr>
            <a:endParaRPr sz="2200" dirty="0"/>
          </a:p>
          <a:p>
            <a:r>
              <a:rPr sz="2200" dirty="0"/>
              <a:t>For pharmacies, CRM systems can track prescriptions, manage loyalty programs, and analyze purchasing patterns. This presentation compares three CRM systems</a:t>
            </a:r>
            <a:r>
              <a:rPr lang="en-GB" sz="2200" dirty="0"/>
              <a:t>:</a:t>
            </a:r>
            <a:r>
              <a:rPr sz="2200" dirty="0"/>
              <a:t> Monday, Pipedrive, and Zoho</a:t>
            </a:r>
            <a:r>
              <a:rPr lang="pt-BR" sz="2200" dirty="0"/>
              <a:t> </a:t>
            </a:r>
            <a:r>
              <a:rPr sz="2200" dirty="0"/>
              <a:t>and their benefits for pharmacy operations.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Monday CRM for Pharmacies</a:t>
            </a:r>
          </a:p>
        </p:txBody>
      </p:sp>
      <p:sp>
        <p:nvSpPr>
          <p:cNvPr id="3" name="Content Placeholder 2"/>
          <p:cNvSpPr>
            <a:spLocks noGrp="1"/>
          </p:cNvSpPr>
          <p:nvPr>
            <p:ph idx="1"/>
          </p:nvPr>
        </p:nvSpPr>
        <p:spPr/>
        <p:txBody>
          <a:bodyPr>
            <a:noAutofit/>
          </a:bodyPr>
          <a:lstStyle/>
          <a:p>
            <a:pPr marL="0" indent="0">
              <a:buNone/>
            </a:pPr>
            <a:r>
              <a:rPr lang="en-US" sz="2200" dirty="0"/>
              <a:t>Type: Operational &amp; Collaborative CRM</a:t>
            </a:r>
          </a:p>
          <a:p>
            <a:pPr marL="0" indent="0">
              <a:buNone/>
            </a:pPr>
            <a:r>
              <a:rPr lang="en-US" sz="2200" dirty="0"/>
              <a:t>Key Features:</a:t>
            </a:r>
          </a:p>
          <a:p>
            <a:pPr marL="0" indent="0">
              <a:buNone/>
            </a:pPr>
            <a:r>
              <a:rPr lang="en-US" sz="2200" dirty="0"/>
              <a:t>• Task automation for sales and marketing</a:t>
            </a:r>
          </a:p>
          <a:p>
            <a:pPr marL="0" indent="0">
              <a:buNone/>
            </a:pPr>
            <a:r>
              <a:rPr lang="en-US" sz="2200" dirty="0"/>
              <a:t>• Visual dashboards for workflow and stock tracking</a:t>
            </a:r>
          </a:p>
          <a:p>
            <a:pPr marL="0" indent="0">
              <a:buNone/>
            </a:pPr>
            <a:r>
              <a:rPr lang="en-US" sz="2200" dirty="0"/>
              <a:t>• Integrates with Gmail, Outlook, and supplier systems (Monday.com, 2024)</a:t>
            </a:r>
          </a:p>
          <a:p>
            <a:pPr marL="0" indent="0">
              <a:buNone/>
            </a:pPr>
            <a:r>
              <a:rPr lang="en-US" sz="2200" dirty="0"/>
              <a:t>Benefits for Pharmacies:</a:t>
            </a:r>
          </a:p>
          <a:p>
            <a:pPr marL="0" indent="0">
              <a:buNone/>
            </a:pPr>
            <a:r>
              <a:rPr lang="en-US" sz="2200" dirty="0"/>
              <a:t>• Streamlines communication between pharmacists and suppliers</a:t>
            </a:r>
          </a:p>
          <a:p>
            <a:pPr marL="0" indent="0">
              <a:buNone/>
            </a:pPr>
            <a:r>
              <a:rPr lang="en-US" sz="2200" dirty="0"/>
              <a:t>• Improves visibility of medicine inventory and delivery schedules</a:t>
            </a:r>
          </a:p>
          <a:p>
            <a:pPr marL="0" indent="0">
              <a:buNone/>
            </a:pPr>
            <a:r>
              <a:rPr lang="en-US" sz="2200" dirty="0"/>
              <a:t>Limitations:</a:t>
            </a:r>
          </a:p>
          <a:p>
            <a:pPr marL="0" indent="0">
              <a:buNone/>
            </a:pPr>
            <a:r>
              <a:rPr lang="en-US" sz="2200" dirty="0"/>
              <a:t>• Some advanced CRM tools require paid plans (Nguyen and </a:t>
            </a:r>
            <a:r>
              <a:rPr lang="en-US" sz="2200" dirty="0" err="1"/>
              <a:t>Mutum</a:t>
            </a:r>
            <a:r>
              <a:rPr lang="en-US" sz="2200" dirty="0"/>
              <a:t>, 2018)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Pipedrive CRM for Pharmacies</a:t>
            </a:r>
          </a:p>
        </p:txBody>
      </p:sp>
      <p:sp>
        <p:nvSpPr>
          <p:cNvPr id="3" name="Content Placeholder 2"/>
          <p:cNvSpPr>
            <a:spLocks noGrp="1"/>
          </p:cNvSpPr>
          <p:nvPr>
            <p:ph idx="1"/>
          </p:nvPr>
        </p:nvSpPr>
        <p:spPr>
          <a:xfrm>
            <a:off x="838200" y="1690688"/>
            <a:ext cx="10515600" cy="4351338"/>
          </a:xfrm>
        </p:spPr>
        <p:txBody>
          <a:bodyPr>
            <a:noAutofit/>
          </a:bodyPr>
          <a:lstStyle/>
          <a:p>
            <a:pPr marL="0" indent="0">
              <a:buNone/>
            </a:pPr>
            <a:r>
              <a:rPr sz="2200" dirty="0"/>
              <a:t>Type: Operational &amp; Analytical CRM</a:t>
            </a:r>
          </a:p>
          <a:p>
            <a:pPr marL="0" indent="0">
              <a:buNone/>
            </a:pPr>
            <a:r>
              <a:rPr sz="2200" dirty="0"/>
              <a:t>Key Features:</a:t>
            </a:r>
          </a:p>
          <a:p>
            <a:pPr marL="0" indent="0">
              <a:buNone/>
            </a:pPr>
            <a:r>
              <a:rPr sz="2200" dirty="0"/>
              <a:t>• Focuses on managing sales pipelines and repeat customers</a:t>
            </a:r>
          </a:p>
          <a:p>
            <a:pPr marL="0" indent="0">
              <a:buNone/>
            </a:pPr>
            <a:r>
              <a:rPr sz="2200" dirty="0"/>
              <a:t>• Generates performance reports and forecasts (Pipedrive, 2024)</a:t>
            </a:r>
          </a:p>
          <a:p>
            <a:pPr marL="0" indent="0">
              <a:buNone/>
            </a:pPr>
            <a:r>
              <a:rPr sz="2200" dirty="0"/>
              <a:t>• Integrates with email, SMS, and marketing tools</a:t>
            </a:r>
          </a:p>
          <a:p>
            <a:pPr marL="0" indent="0">
              <a:buNone/>
            </a:pPr>
            <a:r>
              <a:rPr sz="2200" dirty="0"/>
              <a:t>Benefits for Pharmacies:</a:t>
            </a:r>
          </a:p>
          <a:p>
            <a:pPr marL="0" indent="0">
              <a:buNone/>
            </a:pPr>
            <a:r>
              <a:rPr sz="2200" dirty="0"/>
              <a:t>• Tracks customer loyalty and prescription refill reminders</a:t>
            </a:r>
          </a:p>
          <a:p>
            <a:pPr marL="0" indent="0">
              <a:buNone/>
            </a:pPr>
            <a:r>
              <a:rPr sz="2200" dirty="0"/>
              <a:t>• Helps identify top-selling products and suppliers (Reinartz et al., 2018)</a:t>
            </a:r>
          </a:p>
          <a:p>
            <a:pPr marL="0" indent="0">
              <a:buNone/>
            </a:pPr>
            <a:r>
              <a:rPr sz="2200" dirty="0"/>
              <a:t>Limitations:</a:t>
            </a:r>
          </a:p>
          <a:p>
            <a:pPr marL="0" indent="0">
              <a:buNone/>
            </a:pPr>
            <a:r>
              <a:rPr sz="2200" dirty="0"/>
              <a:t>• Limited integration for pharmaceutical compliance tools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Zoho CRM for Pharmacies</a:t>
            </a:r>
          </a:p>
        </p:txBody>
      </p:sp>
      <p:sp>
        <p:nvSpPr>
          <p:cNvPr id="3" name="Content Placeholder 2"/>
          <p:cNvSpPr>
            <a:spLocks noGrp="1"/>
          </p:cNvSpPr>
          <p:nvPr>
            <p:ph idx="1"/>
          </p:nvPr>
        </p:nvSpPr>
        <p:spPr/>
        <p:txBody>
          <a:bodyPr>
            <a:normAutofit fontScale="85000" lnSpcReduction="20000"/>
          </a:bodyPr>
          <a:lstStyle/>
          <a:p>
            <a:pPr marL="0" indent="0">
              <a:buNone/>
            </a:pPr>
            <a:r>
              <a:rPr dirty="0"/>
              <a:t>Type: All-in-One CRM (Operational, Analytical, and Collaborative)</a:t>
            </a:r>
          </a:p>
          <a:p>
            <a:pPr marL="0" indent="0">
              <a:buNone/>
            </a:pPr>
            <a:r>
              <a:rPr dirty="0"/>
              <a:t>Key Features:</a:t>
            </a:r>
          </a:p>
          <a:p>
            <a:pPr marL="0" indent="0">
              <a:buNone/>
            </a:pPr>
            <a:r>
              <a:rPr dirty="0"/>
              <a:t>• Automates communication, sales, and marketing (Zoho, 2024)</a:t>
            </a:r>
          </a:p>
          <a:p>
            <a:pPr marL="0" indent="0">
              <a:buNone/>
            </a:pPr>
            <a:r>
              <a:rPr dirty="0"/>
              <a:t>• AI tool ‘Zia’ provides insights on sales and stock trends</a:t>
            </a:r>
          </a:p>
          <a:p>
            <a:pPr marL="0" indent="0">
              <a:buNone/>
            </a:pPr>
            <a:r>
              <a:rPr dirty="0"/>
              <a:t>• Integrates with pharmacy systems and e-commerce tools (Payne and Frow, 2017)</a:t>
            </a:r>
          </a:p>
          <a:p>
            <a:pPr marL="0" indent="0">
              <a:buNone/>
            </a:pPr>
            <a:r>
              <a:rPr dirty="0"/>
              <a:t>Benefits for Pharmacies:</a:t>
            </a:r>
          </a:p>
          <a:p>
            <a:pPr marL="0" indent="0">
              <a:buNone/>
            </a:pPr>
            <a:r>
              <a:rPr dirty="0"/>
              <a:t>• Improves customer engagement through refill reminders and promotions</a:t>
            </a:r>
          </a:p>
          <a:p>
            <a:pPr marL="0" indent="0">
              <a:buNone/>
            </a:pPr>
            <a:r>
              <a:rPr dirty="0"/>
              <a:t>• Provides analytics for demand forecasting and stock control</a:t>
            </a:r>
          </a:p>
          <a:p>
            <a:pPr marL="0" indent="0">
              <a:buNone/>
            </a:pPr>
            <a:r>
              <a:rPr dirty="0"/>
              <a:t>Limitations:</a:t>
            </a:r>
          </a:p>
          <a:p>
            <a:pPr marL="0" indent="0">
              <a:buNone/>
            </a:pPr>
            <a:r>
              <a:rPr dirty="0"/>
              <a:t>• Can be complex for new users (Chaudhuri, 2021)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Comparison and Conclusion</a:t>
            </a:r>
          </a:p>
        </p:txBody>
      </p:sp>
      <p:sp>
        <p:nvSpPr>
          <p:cNvPr id="3" name="Content Placeholder 2"/>
          <p:cNvSpPr>
            <a:spLocks noGrp="1"/>
          </p:cNvSpPr>
          <p:nvPr>
            <p:ph idx="1"/>
          </p:nvPr>
        </p:nvSpPr>
        <p:spPr/>
        <p:txBody>
          <a:bodyPr>
            <a:normAutofit fontScale="92500" lnSpcReduction="10000"/>
          </a:bodyPr>
          <a:lstStyle/>
          <a:p>
            <a:pPr marL="0" indent="0">
              <a:buNone/>
            </a:pPr>
            <a:r>
              <a:rPr dirty="0"/>
              <a:t>CRM System Comparison for Pharmacies:</a:t>
            </a:r>
          </a:p>
          <a:p>
            <a:pPr marL="0" indent="0">
              <a:buNone/>
            </a:pPr>
            <a:r>
              <a:rPr dirty="0"/>
              <a:t>• Monday CRM – Best for workflow and team coordination</a:t>
            </a:r>
          </a:p>
          <a:p>
            <a:pPr marL="0" indent="0">
              <a:buNone/>
            </a:pPr>
            <a:r>
              <a:rPr dirty="0"/>
              <a:t>• Pipedrive CRM – Best for managing sales and repeat customers</a:t>
            </a:r>
          </a:p>
          <a:p>
            <a:pPr marL="0" indent="0">
              <a:buNone/>
            </a:pPr>
            <a:r>
              <a:rPr dirty="0"/>
              <a:t>• Zoho CRM – Best for automation and business-wide integration</a:t>
            </a:r>
          </a:p>
          <a:p>
            <a:pPr marL="0" indent="0">
              <a:buNone/>
            </a:pPr>
            <a:endParaRPr dirty="0"/>
          </a:p>
          <a:p>
            <a:pPr marL="0" indent="0">
              <a:buNone/>
            </a:pPr>
            <a:r>
              <a:rPr dirty="0"/>
              <a:t>Conclusion:</a:t>
            </a:r>
          </a:p>
          <a:p>
            <a:pPr marL="0" indent="0">
              <a:buNone/>
            </a:pPr>
            <a:r>
              <a:rPr dirty="0"/>
              <a:t>CRM systems help pharmacies deliver better customer service, manage stock, and strengthen supplier relationships (Xu et al., 2019). Selecting the right CRM depends on business size and goals. For a growing pharmacy, Zoho CRM or Monday CRM can provide the best value.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056" y="183199"/>
            <a:ext cx="9513650" cy="818750"/>
          </a:xfrm>
        </p:spPr>
        <p:txBody>
          <a:bodyPr>
            <a:normAutofit/>
          </a:bodyPr>
          <a:lstStyle/>
          <a:p>
            <a:r>
              <a:rPr dirty="0"/>
              <a:t>References </a:t>
            </a:r>
          </a:p>
        </p:txBody>
      </p:sp>
      <p:sp>
        <p:nvSpPr>
          <p:cNvPr id="3" name="Content Placeholder 2"/>
          <p:cNvSpPr>
            <a:spLocks noGrp="1"/>
          </p:cNvSpPr>
          <p:nvPr>
            <p:ph idx="1"/>
          </p:nvPr>
        </p:nvSpPr>
        <p:spPr>
          <a:xfrm>
            <a:off x="629056" y="1166018"/>
            <a:ext cx="11326238" cy="5361242"/>
          </a:xfrm>
        </p:spPr>
        <p:txBody>
          <a:bodyPr>
            <a:normAutofit/>
          </a:bodyPr>
          <a:lstStyle/>
          <a:p>
            <a:r>
              <a:rPr sz="1600" dirty="0"/>
              <a:t>Buttle, F. and </a:t>
            </a:r>
            <a:r>
              <a:rPr sz="1600" dirty="0" err="1"/>
              <a:t>Maklan</a:t>
            </a:r>
            <a:r>
              <a:rPr sz="1600" dirty="0"/>
              <a:t>, S. (2019) *Customer Relationship Management: Concepts and Technologies.* 4th ed. London: Routledge.</a:t>
            </a:r>
            <a:endParaRPr lang="en-GB" sz="1600" dirty="0"/>
          </a:p>
          <a:p>
            <a:r>
              <a:rPr sz="1600" dirty="0"/>
              <a:t>Chaudhuri, S. (2021) ‘The role of CRM in the pharmaceutical industry’, *Journal of Business Systems Research,* 12(2), pp. 45–59.</a:t>
            </a:r>
          </a:p>
          <a:p>
            <a:r>
              <a:rPr sz="1600" dirty="0"/>
              <a:t>Laudon, K.C. and Laudon, J.P. (2020) *Management Information Systems: Managing the Digital Firm.* 17th ed. Harlow: Pearson.</a:t>
            </a:r>
          </a:p>
          <a:p>
            <a:r>
              <a:rPr sz="1600" dirty="0"/>
              <a:t>Nguyen, B. and </a:t>
            </a:r>
            <a:r>
              <a:rPr sz="1600" dirty="0" err="1"/>
              <a:t>Mutum</a:t>
            </a:r>
            <a:r>
              <a:rPr sz="1600" dirty="0"/>
              <a:t>, D.S. (2018) ‘A review of customer relationship management: successes and challenges’, *Marketing Intelligence &amp; Planning,* 36(2), pp. 145–158.</a:t>
            </a:r>
          </a:p>
          <a:p>
            <a:r>
              <a:rPr sz="1600" dirty="0"/>
              <a:t>Payne, A. and Frow, P. (2017) ‘Relationship marketing and CRM’, *European Management Journal,* 35(3), pp. 341–356.</a:t>
            </a:r>
          </a:p>
          <a:p>
            <a:r>
              <a:rPr lang="en-US" sz="1600" dirty="0"/>
              <a:t>Reinartz, W., Krafft, M. and Hoyer, W.D. (2018) ‘The customer relationship management process: its measurement and impact on performance’, *Journal of Marketing Research,* 55(3), pp. 293–305.</a:t>
            </a:r>
            <a:endParaRPr lang="pt-BR" sz="1600" dirty="0"/>
          </a:p>
          <a:p>
            <a:r>
              <a:rPr lang="pt-BR" sz="1600" dirty="0"/>
              <a:t>Xu, M., Yen, D. and Lin, B. (2019) ‘Adoption of CRM systems in small and medium-sized enterprises’, *Information &amp; Management,* 56(4), pp. 429–439.</a:t>
            </a:r>
          </a:p>
          <a:p>
            <a:r>
              <a:rPr lang="pt-BR" sz="1600" dirty="0"/>
              <a:t>Monday.com (2024) *CRM Software Features.* Available at: https://monday.com/ (Accessed: 6 November 2025).</a:t>
            </a:r>
          </a:p>
          <a:p>
            <a:r>
              <a:rPr lang="pt-BR" sz="1600" dirty="0"/>
              <a:t>Pipedrive (2024) *Sales CRM Software.* Available at: https://www.pipedrive.com/ (Accessed: 6 November 2025).</a:t>
            </a:r>
          </a:p>
          <a:p>
            <a:r>
              <a:rPr lang="pt-BR" sz="1600" dirty="0"/>
              <a:t>Zoho (2024) *Zoho CRM.* Available at: https://www.zoho.com/crm/ (Accessed: 6 November 2025).</a:t>
            </a:r>
            <a:endParaRPr lang="en-GB" sz="1600" dirty="0"/>
          </a:p>
          <a:p>
            <a:pPr marL="0" indent="0">
              <a:buNone/>
            </a:pPr>
            <a:endParaRPr sz="1800" dirty="0"/>
          </a:p>
          <a:p>
            <a:pPr marL="0" indent="0">
              <a:buNone/>
            </a:pPr>
            <a:endParaRPr sz="6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ACD1E-54CC-A208-CFEB-269C760ED2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8F04EB-B2C4-0465-B568-2FF1FF5760DC}"/>
              </a:ext>
            </a:extLst>
          </p:cNvPr>
          <p:cNvSpPr>
            <a:spLocks noGrp="1"/>
          </p:cNvSpPr>
          <p:nvPr>
            <p:ph type="title"/>
          </p:nvPr>
        </p:nvSpPr>
        <p:spPr>
          <a:xfrm>
            <a:off x="487733" y="293914"/>
            <a:ext cx="10866067" cy="667432"/>
          </a:xfrm>
        </p:spPr>
        <p:txBody>
          <a:bodyPr>
            <a:normAutofit/>
          </a:bodyPr>
          <a:lstStyle/>
          <a:p>
            <a:r>
              <a:rPr lang="en-GB" sz="3200" b="1" dirty="0">
                <a:latin typeface="Arial" panose="020B0604020202020204" pitchFamily="34" charset="0"/>
                <a:cs typeface="Arial" panose="020B0604020202020204" pitchFamily="34" charset="0"/>
              </a:rPr>
              <a:t>The Three Ethical Pillars</a:t>
            </a:r>
            <a:endParaRPr lang="en-GB" sz="3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B819810-B3A1-458A-8B9A-50B60F589832}"/>
              </a:ext>
            </a:extLst>
          </p:cNvPr>
          <p:cNvSpPr txBox="1"/>
          <p:nvPr/>
        </p:nvSpPr>
        <p:spPr>
          <a:xfrm>
            <a:off x="487733" y="1509034"/>
            <a:ext cx="5303467" cy="3801041"/>
          </a:xfrm>
          <a:prstGeom prst="rect">
            <a:avLst/>
          </a:prstGeom>
          <a:noFill/>
        </p:spPr>
        <p:txBody>
          <a:bodyPr wrap="square" rtlCol="0">
            <a:spAutoFit/>
          </a:bodyPr>
          <a:lstStyle/>
          <a:p>
            <a:pPr>
              <a:spcAft>
                <a:spcPts val="600"/>
              </a:spcAft>
            </a:pPr>
            <a:r>
              <a:rPr lang="en-GB" dirty="0"/>
              <a:t> We are upgrading our core systems (ERP and CRM) to handle sensitive patient health data at scale.</a:t>
            </a:r>
          </a:p>
          <a:p>
            <a:pPr>
              <a:spcAft>
                <a:spcPts val="600"/>
              </a:spcAft>
            </a:pPr>
            <a:r>
              <a:rPr lang="en-GB" b="1" dirty="0"/>
              <a:t>Governance:</a:t>
            </a:r>
            <a:r>
              <a:rPr lang="en-GB" dirty="0"/>
              <a:t> This process is strictly regulated by </a:t>
            </a:r>
            <a:r>
              <a:rPr lang="en-GB" b="1" dirty="0"/>
              <a:t>UK GDPR </a:t>
            </a:r>
            <a:r>
              <a:rPr lang="en-GB" dirty="0"/>
              <a:t>-</a:t>
            </a:r>
            <a:r>
              <a:rPr lang="en-GB" b="1" dirty="0"/>
              <a:t>General Data Protection Regulation </a:t>
            </a:r>
            <a:r>
              <a:rPr lang="en-GB" dirty="0"/>
              <a:t>and the Data Protection Act 2018. (NCSC, 2018)</a:t>
            </a:r>
          </a:p>
          <a:p>
            <a:pPr>
              <a:spcAft>
                <a:spcPts val="600"/>
              </a:spcAft>
            </a:pPr>
            <a:r>
              <a:rPr lang="en-GB" b="1" dirty="0"/>
              <a:t>Primary Risk:</a:t>
            </a:r>
            <a:r>
              <a:rPr lang="en-GB" dirty="0"/>
              <a:t> Loss of Patient trust, significant regulatory fines, and reputational damage.</a:t>
            </a:r>
          </a:p>
          <a:p>
            <a:pPr>
              <a:spcAft>
                <a:spcPts val="600"/>
              </a:spcAft>
            </a:pPr>
            <a:r>
              <a:rPr lang="en-GB" b="1" dirty="0"/>
              <a:t> Our Goal:</a:t>
            </a:r>
            <a:r>
              <a:rPr lang="en-GB" dirty="0"/>
              <a:t> To proactively manage the ethical challenges of this modernization by focusing on three central pillars.</a:t>
            </a:r>
          </a:p>
          <a:p>
            <a:pPr>
              <a:spcAft>
                <a:spcPts val="600"/>
              </a:spcAft>
            </a:pPr>
            <a:endParaRPr lang="en-GB" dirty="0"/>
          </a:p>
          <a:p>
            <a:pPr>
              <a:spcAft>
                <a:spcPts val="600"/>
              </a:spcAft>
            </a:pPr>
            <a:endParaRPr lang="en-GB" dirty="0"/>
          </a:p>
        </p:txBody>
      </p:sp>
      <p:sp>
        <p:nvSpPr>
          <p:cNvPr id="4" name="TextBox 3">
            <a:extLst>
              <a:ext uri="{FF2B5EF4-FFF2-40B4-BE49-F238E27FC236}">
                <a16:creationId xmlns:a16="http://schemas.microsoft.com/office/drawing/2014/main" id="{6D0BAAF1-B157-8663-D66C-C9AA03939C28}"/>
              </a:ext>
            </a:extLst>
          </p:cNvPr>
          <p:cNvSpPr txBox="1"/>
          <p:nvPr/>
        </p:nvSpPr>
        <p:spPr>
          <a:xfrm>
            <a:off x="5920766" y="1485773"/>
            <a:ext cx="5540828" cy="5078313"/>
          </a:xfrm>
          <a:prstGeom prst="rect">
            <a:avLst/>
          </a:prstGeom>
          <a:noFill/>
        </p:spPr>
        <p:txBody>
          <a:bodyPr wrap="square" rtlCol="0">
            <a:spAutoFit/>
          </a:bodyPr>
          <a:lstStyle/>
          <a:p>
            <a:pPr marL="914400" lvl="1" indent="-457200">
              <a:buFont typeface="+mj-lt"/>
              <a:buAutoNum type="arabicPeriod"/>
            </a:pPr>
            <a:r>
              <a:rPr lang="en-GB" b="1" dirty="0"/>
              <a:t>Data Privacy &amp; Security:</a:t>
            </a:r>
            <a:r>
              <a:rPr lang="en-GB" dirty="0"/>
              <a:t> Protecting patient data from internal and external threats, adhering strictly to ICO-</a:t>
            </a:r>
            <a:r>
              <a:rPr lang="en-GB" b="1" dirty="0"/>
              <a:t>(Information Commissioner’s Office)</a:t>
            </a:r>
            <a:r>
              <a:rPr lang="en-GB" dirty="0"/>
              <a:t>. requirements. (ICO,2025).</a:t>
            </a:r>
          </a:p>
          <a:p>
            <a:pPr marL="800100" lvl="1" indent="-342900">
              <a:buFont typeface="+mj-lt"/>
              <a:buAutoNum type="arabicPeriod"/>
            </a:pPr>
            <a:endParaRPr lang="en-GB" dirty="0"/>
          </a:p>
          <a:p>
            <a:pPr marL="914400" lvl="1" indent="-457200">
              <a:buFont typeface="+mj-lt"/>
              <a:buAutoNum type="arabicPeriod"/>
            </a:pPr>
            <a:r>
              <a:rPr lang="en-GB" b="1" dirty="0"/>
              <a:t>Algorithmic Fairness &amp; Bias:</a:t>
            </a:r>
            <a:r>
              <a:rPr lang="en-GB" dirty="0"/>
              <a:t> Ensuring AI-driven decisions within the ERP/CRM are equitable and do not amplify existing health inequalities. we must ensure it aligns with the NHS's ethical guidance on digital technology.</a:t>
            </a:r>
          </a:p>
          <a:p>
            <a:pPr marL="914400" lvl="1" indent="-457200">
              <a:buFont typeface="+mj-lt"/>
              <a:buAutoNum type="arabicPeriod"/>
            </a:pPr>
            <a:endParaRPr lang="en-GB" dirty="0"/>
          </a:p>
          <a:p>
            <a:pPr marL="914400" lvl="1" indent="-457200">
              <a:buFont typeface="+mj-lt"/>
              <a:buAutoNum type="arabicPeriod"/>
            </a:pPr>
            <a:r>
              <a:rPr lang="en-GB" b="1" dirty="0"/>
              <a:t>Workforce Oversight &amp; Trust:</a:t>
            </a:r>
            <a:r>
              <a:rPr lang="en-GB" dirty="0"/>
              <a:t> We must manage monitoring needs for compliance without infringing on the privacy rights of our staff under the UK GDPR."</a:t>
            </a:r>
          </a:p>
          <a:p>
            <a:endParaRPr lang="en-GB" dirty="0"/>
          </a:p>
        </p:txBody>
      </p:sp>
    </p:spTree>
    <p:extLst>
      <p:ext uri="{BB962C8B-B14F-4D97-AF65-F5344CB8AC3E}">
        <p14:creationId xmlns:p14="http://schemas.microsoft.com/office/powerpoint/2010/main" val="4188583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987BB-7743-4C74-6E8D-2D9AA0A053B1}"/>
              </a:ext>
            </a:extLst>
          </p:cNvPr>
          <p:cNvSpPr>
            <a:spLocks noGrp="1"/>
          </p:cNvSpPr>
          <p:nvPr>
            <p:ph type="title"/>
          </p:nvPr>
        </p:nvSpPr>
        <p:spPr>
          <a:xfrm>
            <a:off x="642257" y="354239"/>
            <a:ext cx="10515600" cy="883859"/>
          </a:xfrm>
        </p:spPr>
        <p:txBody>
          <a:bodyPr>
            <a:normAutofit/>
          </a:bodyPr>
          <a:lstStyle/>
          <a:p>
            <a:r>
              <a:rPr lang="en-GB" sz="3200" b="1" dirty="0"/>
              <a:t>Pillar 1: Data Privacy and Security (UK GDPR)</a:t>
            </a:r>
            <a:endParaRPr lang="en-GB" sz="3200" dirty="0"/>
          </a:p>
        </p:txBody>
      </p:sp>
      <p:sp>
        <p:nvSpPr>
          <p:cNvPr id="3" name="TextBox 2">
            <a:extLst>
              <a:ext uri="{FF2B5EF4-FFF2-40B4-BE49-F238E27FC236}">
                <a16:creationId xmlns:a16="http://schemas.microsoft.com/office/drawing/2014/main" id="{8B6FD31C-283E-476A-37E9-998442F65917}"/>
              </a:ext>
            </a:extLst>
          </p:cNvPr>
          <p:cNvSpPr txBox="1"/>
          <p:nvPr/>
        </p:nvSpPr>
        <p:spPr>
          <a:xfrm>
            <a:off x="566057" y="1368727"/>
            <a:ext cx="11212287" cy="4857902"/>
          </a:xfrm>
          <a:prstGeom prst="rect">
            <a:avLst/>
          </a:prstGeom>
          <a:noFill/>
        </p:spPr>
        <p:txBody>
          <a:bodyPr wrap="square" numCol="2" rtlCol="0">
            <a:noAutofit/>
          </a:bodyPr>
          <a:lstStyle/>
          <a:p>
            <a:pPr lvl="0"/>
            <a:r>
              <a:rPr lang="en-GB" sz="2000" b="1" dirty="0"/>
              <a:t>The Core Mandate:</a:t>
            </a:r>
            <a:r>
              <a:rPr lang="en-GB" sz="2000" dirty="0"/>
              <a:t> As an organization processing </a:t>
            </a:r>
            <a:r>
              <a:rPr lang="en-GB" sz="2000" b="1" dirty="0"/>
              <a:t>Special Category Data</a:t>
            </a:r>
            <a:r>
              <a:rPr lang="en-GB" sz="2000" dirty="0"/>
              <a:t>, we are legally required to appoint a </a:t>
            </a:r>
            <a:r>
              <a:rPr lang="en-GB" sz="2000" b="1" dirty="0"/>
              <a:t>Data Protection Officer (DPO)</a:t>
            </a:r>
            <a:r>
              <a:rPr lang="en-GB" sz="2000" dirty="0"/>
              <a:t> (CPE, 2018). </a:t>
            </a:r>
            <a:r>
              <a:rPr lang="en-GB" dirty="0"/>
              <a:t>The ICO is our primary regulator.</a:t>
            </a:r>
          </a:p>
          <a:p>
            <a:pPr lvl="0"/>
            <a:endParaRPr lang="en-GB" sz="2000" dirty="0"/>
          </a:p>
          <a:p>
            <a:pPr marL="342900" lvl="0" indent="-342900">
              <a:buFont typeface="Arial" panose="020B0604020202020204" pitchFamily="34" charset="0"/>
              <a:buChar char="•"/>
            </a:pPr>
            <a:r>
              <a:rPr lang="en-GB" sz="2000" b="1" dirty="0"/>
              <a:t>Lawful Basis:</a:t>
            </a:r>
            <a:r>
              <a:rPr lang="en-GB" sz="2000" dirty="0"/>
              <a:t> Every data process (dispensing, patient recalls via CRM, billing via ERP) must have a defined </a:t>
            </a:r>
            <a:r>
              <a:rPr lang="en-GB" sz="2000" b="1" dirty="0"/>
              <a:t>Lawful Basis</a:t>
            </a:r>
            <a:r>
              <a:rPr lang="en-GB" sz="2000" dirty="0"/>
              <a:t>. Consent is non-negotiable for activities like marketing.</a:t>
            </a:r>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r>
              <a:rPr lang="en-GB" sz="2000" b="1" dirty="0"/>
              <a:t>The Right to Erasure:</a:t>
            </a:r>
            <a:r>
              <a:rPr lang="en-GB" sz="2000" dirty="0"/>
              <a:t> Patients have the "Right to be Forgotten" under UK GDPR. While limited for legal medical records, our CRM must log and manage patient data deletion requests where legally applicable.</a:t>
            </a:r>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endParaRPr lang="en-GB" sz="2000" dirty="0"/>
          </a:p>
          <a:p>
            <a:pPr marL="342900" lvl="0" indent="-342900">
              <a:buFont typeface="Arial" panose="020B0604020202020204" pitchFamily="34" charset="0"/>
              <a:buChar char="•"/>
            </a:pPr>
            <a:r>
              <a:rPr lang="en-GB" sz="2000" b="1" dirty="0"/>
              <a:t>Breach Reporting:</a:t>
            </a:r>
            <a:r>
              <a:rPr lang="en-GB" sz="2000" dirty="0"/>
              <a:t> Any personal data breach must be reported to the </a:t>
            </a:r>
            <a:r>
              <a:rPr lang="en-GB" sz="2000" b="1" dirty="0"/>
              <a:t>ICO within 72 hours</a:t>
            </a:r>
            <a:r>
              <a:rPr lang="en-GB" sz="2000" dirty="0"/>
              <a:t>. Our IT system must log access and security events instantly.</a:t>
            </a:r>
          </a:p>
          <a:p>
            <a:pPr marL="342900" lvl="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Compliance means transparency: staff must be trained, and patients must be informed through clear Privacy Notices about how their data is used </a:t>
            </a:r>
            <a:endParaRPr lang="en-GB" dirty="0"/>
          </a:p>
          <a:p>
            <a:pPr marL="342900" lvl="0" indent="-342900">
              <a:buFont typeface="Arial" panose="020B0604020202020204" pitchFamily="34" charset="0"/>
              <a:buChar char="•"/>
            </a:pPr>
            <a:endParaRPr lang="en-GB" sz="2000" dirty="0"/>
          </a:p>
          <a:p>
            <a:endParaRPr lang="en-GB" sz="2000" dirty="0"/>
          </a:p>
          <a:p>
            <a:endParaRPr lang="en-GB" dirty="0"/>
          </a:p>
        </p:txBody>
      </p:sp>
    </p:spTree>
    <p:extLst>
      <p:ext uri="{BB962C8B-B14F-4D97-AF65-F5344CB8AC3E}">
        <p14:creationId xmlns:p14="http://schemas.microsoft.com/office/powerpoint/2010/main" val="3618970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D2FA0-C38B-3105-13DC-E37F165352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05C35C-E047-D62B-D3D5-69FF1F2C7C0D}"/>
              </a:ext>
            </a:extLst>
          </p:cNvPr>
          <p:cNvSpPr>
            <a:spLocks noGrp="1"/>
          </p:cNvSpPr>
          <p:nvPr>
            <p:ph type="title"/>
          </p:nvPr>
        </p:nvSpPr>
        <p:spPr>
          <a:xfrm>
            <a:off x="511629" y="1159783"/>
            <a:ext cx="10842171" cy="690788"/>
          </a:xfrm>
        </p:spPr>
        <p:txBody>
          <a:bodyPr>
            <a:normAutofit fontScale="90000"/>
          </a:bodyPr>
          <a:lstStyle/>
          <a:p>
            <a:br>
              <a:rPr lang="en-GB" dirty="0"/>
            </a:br>
            <a:r>
              <a:rPr lang="en-GB" sz="3600" b="1" dirty="0"/>
              <a:t>Pillar 2: Algorithmic Fairness and AI Bias</a:t>
            </a:r>
            <a:br>
              <a:rPr lang="en-GB" sz="3600" b="1" dirty="0"/>
            </a:br>
            <a:r>
              <a:rPr lang="en-GB" b="1" dirty="0"/>
              <a:t>Ethical Decision Support in ERP/CRM</a:t>
            </a:r>
            <a:br>
              <a:rPr lang="en-GB" dirty="0"/>
            </a:br>
            <a:br>
              <a:rPr lang="en-GB" dirty="0"/>
            </a:br>
            <a:endParaRPr lang="en-GB" dirty="0"/>
          </a:p>
        </p:txBody>
      </p:sp>
      <p:sp>
        <p:nvSpPr>
          <p:cNvPr id="3" name="TextBox 2">
            <a:extLst>
              <a:ext uri="{FF2B5EF4-FFF2-40B4-BE49-F238E27FC236}">
                <a16:creationId xmlns:a16="http://schemas.microsoft.com/office/drawing/2014/main" id="{A40E6F5A-A819-087F-EDC2-E944DA289905}"/>
              </a:ext>
            </a:extLst>
          </p:cNvPr>
          <p:cNvSpPr txBox="1"/>
          <p:nvPr/>
        </p:nvSpPr>
        <p:spPr>
          <a:xfrm>
            <a:off x="511629" y="2449286"/>
            <a:ext cx="11419115" cy="4114800"/>
          </a:xfrm>
          <a:prstGeom prst="rect">
            <a:avLst/>
          </a:prstGeom>
          <a:noFill/>
        </p:spPr>
        <p:txBody>
          <a:bodyPr wrap="square" numCol="2" rtlCol="0">
            <a:noAutofit/>
          </a:bodyPr>
          <a:lstStyle/>
          <a:p>
            <a:pPr marL="342900" lvl="0" indent="-342900">
              <a:buFont typeface="Arial" panose="020B0604020202020204" pitchFamily="34" charset="0"/>
              <a:buChar char="•"/>
            </a:pPr>
            <a:r>
              <a:rPr lang="en-GB" b="1" dirty="0"/>
              <a:t>The Challenge of Bias:</a:t>
            </a:r>
            <a:r>
              <a:rPr lang="en-GB" dirty="0"/>
              <a:t> The risk remains algorithmic bias. If an AI is trained on data not reflective of our diverse UK patient population, it could lead to unequal access or care. The BMA - British Medical Association (BMA, 2024) ,advocates that AI must prioritize safety, efficacy, </a:t>
            </a:r>
            <a:r>
              <a:rPr lang="en-GB" b="1" dirty="0"/>
              <a:t>ethics, and equity</a:t>
            </a:r>
            <a:r>
              <a:rPr lang="en-GB" dirty="0"/>
              <a:t> </a:t>
            </a:r>
          </a:p>
          <a:p>
            <a:pPr marL="342900" lvl="0" indent="-342900">
              <a:buFont typeface="Arial" panose="020B0604020202020204" pitchFamily="34" charset="0"/>
              <a:buChar char="•"/>
            </a:pPr>
            <a:endParaRPr lang="en-GB" dirty="0"/>
          </a:p>
          <a:p>
            <a:pPr marL="342900" lvl="0" indent="-342900">
              <a:buFont typeface="Arial" panose="020B0604020202020204" pitchFamily="34" charset="0"/>
              <a:buChar char="•"/>
            </a:pPr>
            <a:r>
              <a:rPr lang="en-GB" b="1" dirty="0"/>
              <a:t>NHS Guidance:</a:t>
            </a:r>
            <a:r>
              <a:rPr lang="en-GB" dirty="0"/>
              <a:t> Any AI integrated into our systems must meet the standards set by the </a:t>
            </a:r>
            <a:r>
              <a:rPr lang="en-GB" b="1" dirty="0"/>
              <a:t>NHS Digital Technology Assessment Criteria (DTAC)</a:t>
            </a:r>
            <a:r>
              <a:rPr lang="en-GB" dirty="0"/>
              <a:t>. (NHS England, 2023)</a:t>
            </a:r>
          </a:p>
          <a:p>
            <a:pPr marL="342900" lvl="0" indent="-342900">
              <a:buFont typeface="Arial" panose="020B0604020202020204" pitchFamily="34" charset="0"/>
              <a:buChar char="•"/>
            </a:pPr>
            <a:endParaRPr lang="en-GB" dirty="0"/>
          </a:p>
          <a:p>
            <a:pPr lvl="0"/>
            <a:endParaRPr lang="en-GB" dirty="0"/>
          </a:p>
          <a:p>
            <a:pPr marL="342900" lvl="0" indent="-342900">
              <a:buFont typeface="Arial" panose="020B0604020202020204" pitchFamily="34" charset="0"/>
              <a:buChar char="•"/>
            </a:pPr>
            <a:endParaRPr lang="en-GB" dirty="0"/>
          </a:p>
          <a:p>
            <a:pPr marL="342900" indent="-342900">
              <a:buFont typeface="Arial" panose="020B0604020202020204" pitchFamily="34" charset="0"/>
              <a:buChar char="•"/>
            </a:pPr>
            <a:r>
              <a:rPr lang="en-GB" b="1" dirty="0"/>
              <a:t>Mandatory Risk Assessment:</a:t>
            </a:r>
            <a:r>
              <a:rPr lang="en-GB" dirty="0"/>
              <a:t> Before implementation, we must perform a </a:t>
            </a:r>
            <a:r>
              <a:rPr lang="en-GB" b="1" dirty="0"/>
              <a:t>Data Protection Impact Assessment (DPIA) </a:t>
            </a:r>
            <a:r>
              <a:rPr lang="en-GB" dirty="0"/>
              <a:t> (</a:t>
            </a:r>
            <a:r>
              <a:rPr lang="en-GB" dirty="0" err="1"/>
              <a:t>Lboro</a:t>
            </a:r>
            <a:r>
              <a:rPr lang="en-GB" dirty="0"/>
              <a:t>, 2025)</a:t>
            </a:r>
            <a:endParaRPr lang="en-GB" sz="2000" dirty="0"/>
          </a:p>
          <a:p>
            <a:pPr marL="342900" lvl="0" indent="-342900">
              <a:buFont typeface="Arial" panose="020B0604020202020204" pitchFamily="34" charset="0"/>
              <a:buChar char="•"/>
            </a:pPr>
            <a:r>
              <a:rPr lang="en-GB" dirty="0"/>
              <a:t>This is legally required when processing is likely to result in a high risk, ensuring bias is analysed and mitigated proactively.</a:t>
            </a:r>
          </a:p>
          <a:p>
            <a:pPr lvl="0"/>
            <a:endParaRPr lang="en-GB" dirty="0"/>
          </a:p>
          <a:p>
            <a:pPr marL="342900" lvl="0" indent="-342900">
              <a:buFont typeface="Arial" panose="020B0604020202020204" pitchFamily="34" charset="0"/>
              <a:buChar char="•"/>
            </a:pPr>
            <a:r>
              <a:rPr lang="en-GB" b="1" dirty="0"/>
              <a:t>Conclusion:</a:t>
            </a:r>
            <a:r>
              <a:rPr lang="en-GB" dirty="0"/>
              <a:t> AI is a </a:t>
            </a:r>
            <a:r>
              <a:rPr lang="en-GB" i="1" dirty="0"/>
              <a:t>tool</a:t>
            </a:r>
            <a:r>
              <a:rPr lang="en-GB" dirty="0"/>
              <a:t>. The pharmacist's professional judgment must always serve as the final ethical checkpoint.</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442773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EB7E9-3A8A-26B7-F5E0-347B904AF5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11AA77-99CA-1C85-627C-0772148A594A}"/>
              </a:ext>
            </a:extLst>
          </p:cNvPr>
          <p:cNvSpPr>
            <a:spLocks noGrp="1"/>
          </p:cNvSpPr>
          <p:nvPr>
            <p:ph type="title"/>
          </p:nvPr>
        </p:nvSpPr>
        <p:spPr>
          <a:xfrm>
            <a:off x="386442" y="312821"/>
            <a:ext cx="10515600" cy="718457"/>
          </a:xfrm>
        </p:spPr>
        <p:txBody>
          <a:bodyPr>
            <a:normAutofit fontScale="90000"/>
          </a:bodyPr>
          <a:lstStyle/>
          <a:p>
            <a:br>
              <a:rPr lang="en-GB" dirty="0"/>
            </a:br>
            <a:br>
              <a:rPr lang="en-GB" dirty="0"/>
            </a:br>
            <a:r>
              <a:rPr lang="en-GB" sz="3600" b="1" dirty="0"/>
              <a:t>Pillar 3: Workforce Oversight and Trust</a:t>
            </a:r>
            <a:br>
              <a:rPr lang="en-GB" dirty="0"/>
            </a:br>
            <a:endParaRPr lang="en-GB" dirty="0"/>
          </a:p>
        </p:txBody>
      </p:sp>
      <p:sp>
        <p:nvSpPr>
          <p:cNvPr id="3" name="TextBox 2">
            <a:extLst>
              <a:ext uri="{FF2B5EF4-FFF2-40B4-BE49-F238E27FC236}">
                <a16:creationId xmlns:a16="http://schemas.microsoft.com/office/drawing/2014/main" id="{EC697794-E9A3-8707-1EF3-A3472813B920}"/>
              </a:ext>
            </a:extLst>
          </p:cNvPr>
          <p:cNvSpPr txBox="1"/>
          <p:nvPr/>
        </p:nvSpPr>
        <p:spPr>
          <a:xfrm>
            <a:off x="386442" y="1428075"/>
            <a:ext cx="11419115" cy="5117104"/>
          </a:xfrm>
          <a:prstGeom prst="rect">
            <a:avLst/>
          </a:prstGeom>
          <a:noFill/>
        </p:spPr>
        <p:txBody>
          <a:bodyPr wrap="square" numCol="2" rtlCol="0">
            <a:noAutofit/>
          </a:bodyPr>
          <a:lstStyle/>
          <a:p>
            <a:r>
              <a:rPr lang="en-GB" b="1" dirty="0"/>
              <a:t>Balancing Security and Privacy</a:t>
            </a:r>
            <a:endParaRPr lang="en-GB" dirty="0"/>
          </a:p>
          <a:p>
            <a:pPr marL="285750" lvl="0" indent="-285750">
              <a:buFont typeface="Arial" panose="020B0604020202020204" pitchFamily="34" charset="0"/>
              <a:buChar char="•"/>
            </a:pPr>
            <a:r>
              <a:rPr lang="en-GB" b="1" dirty="0"/>
              <a:t>The Need for Monitoring:</a:t>
            </a:r>
            <a:r>
              <a:rPr lang="en-GB" dirty="0"/>
              <a:t> We must monitor access to patient data within the ERP/CRM systems for security and to meet legal requirements (e.g., detecting unauthorized data access or internal threats).</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b="1" dirty="0"/>
              <a:t>The Legal Conflict:</a:t>
            </a:r>
            <a:r>
              <a:rPr lang="en-GB" dirty="0"/>
              <a:t> </a:t>
            </a:r>
            <a:r>
              <a:rPr lang="en-GB" b="1" dirty="0"/>
              <a:t>UK GDPR </a:t>
            </a:r>
            <a:r>
              <a:rPr lang="en-GB" dirty="0"/>
              <a:t>and</a:t>
            </a:r>
            <a:r>
              <a:rPr lang="en-GB" b="1" dirty="0"/>
              <a:t> ICO</a:t>
            </a:r>
            <a:r>
              <a:rPr lang="en-GB" dirty="0"/>
              <a:t> guidance state that monitoring must be </a:t>
            </a:r>
            <a:r>
              <a:rPr lang="en-GB" b="1" dirty="0"/>
              <a:t>proportionate</a:t>
            </a:r>
            <a:r>
              <a:rPr lang="en-GB" dirty="0"/>
              <a:t> and </a:t>
            </a:r>
            <a:r>
              <a:rPr lang="en-GB" b="1" dirty="0"/>
              <a:t>necessary</a:t>
            </a:r>
            <a:r>
              <a:rPr lang="en-GB" dirty="0"/>
              <a:t>. Excessive monitoring destroys trust, which harms morale and can be legally challenged.</a:t>
            </a:r>
          </a:p>
          <a:p>
            <a:r>
              <a:rPr lang="en-GB" dirty="0"/>
              <a:t>      (GOV.UK, 2024)</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285750" lvl="0" indent="-285750">
              <a:buFont typeface="Arial" panose="020B0604020202020204" pitchFamily="34" charset="0"/>
              <a:buChar char="•"/>
            </a:pPr>
            <a:r>
              <a:rPr lang="en-GB" b="1" dirty="0"/>
              <a:t>ICO's Transparency Rule:</a:t>
            </a:r>
            <a:r>
              <a:rPr lang="en-GB" dirty="0"/>
              <a:t> The ICO (2025) mandates </a:t>
            </a:r>
            <a:r>
              <a:rPr lang="en-GB" b="1" dirty="0"/>
              <a:t>absolute transparency</a:t>
            </a:r>
            <a:r>
              <a:rPr lang="en-GB" dirty="0"/>
              <a:t>. Employees must be clearly informed </a:t>
            </a:r>
            <a:r>
              <a:rPr lang="en-GB" i="1" dirty="0"/>
              <a:t>what</a:t>
            </a:r>
            <a:r>
              <a:rPr lang="en-GB" dirty="0"/>
              <a:t> is being tracked and </a:t>
            </a:r>
            <a:r>
              <a:rPr lang="en-GB" i="1" dirty="0"/>
              <a:t>why</a:t>
            </a:r>
            <a:r>
              <a:rPr lang="en-GB" dirty="0"/>
              <a:t> it is being tracked. Covert monitoring is only acceptable in highly specific, short-term criminal investigations.</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b="1" dirty="0"/>
              <a:t>Ethical Goal:</a:t>
            </a:r>
            <a:r>
              <a:rPr lang="en-GB" dirty="0"/>
              <a:t> To establish a system where security measures support compliance without compromising the fundamental trust we place in our professional staff.</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700024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415C3-ECDE-9DF6-23D2-5DD6035482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36A1C6-9368-88D0-C63E-6C79F8EB2839}"/>
              </a:ext>
            </a:extLst>
          </p:cNvPr>
          <p:cNvSpPr>
            <a:spLocks noGrp="1"/>
          </p:cNvSpPr>
          <p:nvPr>
            <p:ph type="title"/>
          </p:nvPr>
        </p:nvSpPr>
        <p:spPr>
          <a:xfrm>
            <a:off x="484413" y="158296"/>
            <a:ext cx="10515600" cy="1006475"/>
          </a:xfrm>
        </p:spPr>
        <p:txBody>
          <a:bodyPr>
            <a:normAutofit fontScale="90000"/>
          </a:bodyPr>
          <a:lstStyle/>
          <a:p>
            <a:br>
              <a:rPr lang="en-GB" dirty="0"/>
            </a:br>
            <a:r>
              <a:rPr lang="en-GB" b="1" dirty="0"/>
              <a:t>Mitigation Roadmap</a:t>
            </a:r>
            <a:endParaRPr lang="en-GB" dirty="0"/>
          </a:p>
        </p:txBody>
      </p:sp>
      <p:sp>
        <p:nvSpPr>
          <p:cNvPr id="3" name="TextBox 2">
            <a:extLst>
              <a:ext uri="{FF2B5EF4-FFF2-40B4-BE49-F238E27FC236}">
                <a16:creationId xmlns:a16="http://schemas.microsoft.com/office/drawing/2014/main" id="{450EE6F7-05BC-969A-AB6D-D8CAA3F02A37}"/>
              </a:ext>
            </a:extLst>
          </p:cNvPr>
          <p:cNvSpPr txBox="1"/>
          <p:nvPr/>
        </p:nvSpPr>
        <p:spPr>
          <a:xfrm>
            <a:off x="484413" y="1447799"/>
            <a:ext cx="11419115" cy="5094515"/>
          </a:xfrm>
          <a:prstGeom prst="rect">
            <a:avLst/>
          </a:prstGeom>
          <a:noFill/>
        </p:spPr>
        <p:txBody>
          <a:bodyPr wrap="square" numCol="2" rtlCol="0">
            <a:noAutofit/>
          </a:bodyPr>
          <a:lstStyle/>
          <a:p>
            <a:pPr>
              <a:lnSpc>
                <a:spcPct val="150000"/>
              </a:lnSpc>
            </a:pPr>
            <a:r>
              <a:rPr lang="en-GB" b="1" dirty="0"/>
              <a:t>Towards Responsible Information System Use in the UK</a:t>
            </a:r>
            <a:endParaRPr lang="en-GB" dirty="0"/>
          </a:p>
          <a:p>
            <a:r>
              <a:rPr lang="en-GB" dirty="0"/>
              <a:t>Our UK-based pharmacy must establish a </a:t>
            </a:r>
            <a:r>
              <a:rPr lang="en-GB" b="1" dirty="0"/>
              <a:t>Proactive Ethical Governance Framework</a:t>
            </a:r>
            <a:r>
              <a:rPr lang="en-GB" dirty="0"/>
              <a:t> guided by three key actions, specifically adapted for the </a:t>
            </a:r>
            <a:r>
              <a:rPr lang="en-GB" b="1" dirty="0"/>
              <a:t>UK GDPR</a:t>
            </a:r>
            <a:r>
              <a:rPr lang="en-GB" dirty="0"/>
              <a:t> and </a:t>
            </a:r>
            <a:r>
              <a:rPr lang="en-GB" b="1" dirty="0"/>
              <a:t>NHS Digital</a:t>
            </a:r>
            <a:r>
              <a:rPr lang="en-GB" dirty="0"/>
              <a:t> requirements:</a:t>
            </a:r>
          </a:p>
          <a:p>
            <a:endParaRPr lang="en-GB" dirty="0"/>
          </a:p>
          <a:p>
            <a:pPr marL="285750" lvl="0" indent="-285750">
              <a:buFont typeface="Arial" panose="020B0604020202020204" pitchFamily="34" charset="0"/>
              <a:buChar char="•"/>
            </a:pPr>
            <a:r>
              <a:rPr lang="en-GB" b="1" dirty="0"/>
              <a:t>Continuous Audit &amp; Review (UK GDPR Accountability):</a:t>
            </a:r>
            <a:r>
              <a:rPr lang="en-GB" dirty="0"/>
              <a:t> Implement a schedule for regular, independent audits of both security systems (for UK GDPR compliance, DPO oversight) and AI models (using the Data Protection Impact Assessment - DPIA - to test for algorithmic bias across patient groups). </a:t>
            </a:r>
          </a:p>
          <a:p>
            <a:pPr lvl="0"/>
            <a:endParaRPr lang="en-GB" dirty="0"/>
          </a:p>
          <a:p>
            <a:pPr lvl="0"/>
            <a:endParaRPr lang="en-GB" dirty="0"/>
          </a:p>
          <a:p>
            <a:pPr lvl="0"/>
            <a:endParaRPr lang="en-GB" dirty="0"/>
          </a:p>
          <a:p>
            <a:pPr lvl="0"/>
            <a:endParaRPr lang="en-GB" dirty="0"/>
          </a:p>
          <a:p>
            <a:pPr marL="285750" lvl="0" indent="-285750">
              <a:buFont typeface="Arial" panose="020B0604020202020204" pitchFamily="34" charset="0"/>
              <a:buChar char="•"/>
            </a:pPr>
            <a:r>
              <a:rPr lang="en-GB" b="1" dirty="0"/>
              <a:t>Prioritize Human Oversight (Clinical Judgement):</a:t>
            </a:r>
            <a:r>
              <a:rPr lang="en-GB" dirty="0"/>
              <a:t> Formalize the requirement for human clinical judgment (the pharmacist) to always be the final authority, capable of overriding AI recommendations that appear inconsistent or biased, in line with NHS AI ethical principles.</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b="1" dirty="0"/>
              <a:t>Culture of Ethics (Data Protection Principles):</a:t>
            </a:r>
            <a:r>
              <a:rPr lang="en-GB" dirty="0"/>
              <a:t> Ensure staff education covers not just </a:t>
            </a:r>
            <a:r>
              <a:rPr lang="en-GB" i="1" dirty="0"/>
              <a:t>how</a:t>
            </a:r>
            <a:r>
              <a:rPr lang="en-GB" dirty="0"/>
              <a:t> to use the new ERP/CRM systems, but their legal obligations under the UK GDPR and the ethical implications of handling </a:t>
            </a:r>
            <a:r>
              <a:rPr lang="en-GB" b="1" dirty="0"/>
              <a:t>Special Category Data</a:t>
            </a:r>
            <a:r>
              <a:rPr lang="en-GB" dirty="0"/>
              <a:t>.</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664579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88C6DD-0356-774E-E398-F38E9EA430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C155E0-7633-B877-A69F-1301ECFC4655}"/>
              </a:ext>
            </a:extLst>
          </p:cNvPr>
          <p:cNvSpPr>
            <a:spLocks noGrp="1"/>
          </p:cNvSpPr>
          <p:nvPr>
            <p:ph type="title"/>
          </p:nvPr>
        </p:nvSpPr>
        <p:spPr>
          <a:xfrm>
            <a:off x="838200" y="365125"/>
            <a:ext cx="10515600" cy="1006475"/>
          </a:xfrm>
        </p:spPr>
        <p:txBody>
          <a:bodyPr>
            <a:normAutofit fontScale="90000"/>
          </a:bodyPr>
          <a:lstStyle/>
          <a:p>
            <a:br>
              <a:rPr lang="en-GB" dirty="0"/>
            </a:br>
            <a:r>
              <a:rPr lang="en-GB" dirty="0"/>
              <a:t>References:</a:t>
            </a:r>
            <a:br>
              <a:rPr lang="en-GB" dirty="0"/>
            </a:br>
            <a:br>
              <a:rPr lang="en-GB" dirty="0"/>
            </a:br>
            <a:endParaRPr lang="en-GB" dirty="0"/>
          </a:p>
        </p:txBody>
      </p:sp>
      <p:sp>
        <p:nvSpPr>
          <p:cNvPr id="3" name="TextBox 2">
            <a:extLst>
              <a:ext uri="{FF2B5EF4-FFF2-40B4-BE49-F238E27FC236}">
                <a16:creationId xmlns:a16="http://schemas.microsoft.com/office/drawing/2014/main" id="{3155CE72-BA5F-961B-8C17-DACDBFDBFA5D}"/>
              </a:ext>
            </a:extLst>
          </p:cNvPr>
          <p:cNvSpPr txBox="1"/>
          <p:nvPr/>
        </p:nvSpPr>
        <p:spPr>
          <a:xfrm>
            <a:off x="593271" y="857476"/>
            <a:ext cx="11419115" cy="6463308"/>
          </a:xfrm>
          <a:prstGeom prst="rect">
            <a:avLst/>
          </a:prstGeom>
          <a:noFill/>
        </p:spPr>
        <p:txBody>
          <a:bodyPr wrap="square" rtlCol="0">
            <a:spAutoFit/>
          </a:bodyPr>
          <a:lstStyle/>
          <a:p>
            <a:pPr marL="285750" indent="-285750">
              <a:buFont typeface="Arial" panose="020B0604020202020204" pitchFamily="34" charset="0"/>
              <a:buChar char="•"/>
            </a:pPr>
            <a:r>
              <a:rPr lang="en-GB" dirty="0"/>
              <a:t>British Medical Association (BMA). (2024). </a:t>
            </a:r>
            <a:r>
              <a:rPr lang="en-GB" i="1" dirty="0"/>
              <a:t>Principles for Artificial Intelligence (AI) and its application in healthcare</a:t>
            </a:r>
            <a:r>
              <a:rPr lang="en-GB" dirty="0"/>
              <a:t>.  Available at: </a:t>
            </a:r>
            <a:r>
              <a:rPr lang="en-GB" u="sng" dirty="0">
                <a:hlinkClick r:id="rId3"/>
              </a:rPr>
              <a:t>https://www.bma.org.uk/</a:t>
            </a:r>
            <a:r>
              <a:rPr lang="en-GB" dirty="0"/>
              <a:t>... (Accessed: 1 November 2025).</a:t>
            </a:r>
          </a:p>
          <a:p>
            <a:pPr marL="285750" indent="-285750">
              <a:buFont typeface="Arial" panose="020B0604020202020204" pitchFamily="34" charset="0"/>
              <a:buChar char="•"/>
            </a:pPr>
            <a:r>
              <a:rPr lang="en-GB" dirty="0"/>
              <a:t>Community Pharmacy England (CPE). (2018). </a:t>
            </a:r>
            <a:r>
              <a:rPr lang="en-GB" i="1" dirty="0"/>
              <a:t>Guidance for Community Pharmacy on the General Data Protection Regulation (GDPR)</a:t>
            </a:r>
            <a:r>
              <a:rPr lang="en-GB" dirty="0"/>
              <a:t>. Available at: </a:t>
            </a:r>
            <a:r>
              <a:rPr lang="en-GB" u="sng" dirty="0">
                <a:hlinkClick r:id="rId4"/>
              </a:rPr>
              <a:t>https://cpe.org.uk/</a:t>
            </a:r>
            <a:r>
              <a:rPr lang="en-GB" dirty="0"/>
              <a:t>...  (Accessed: 1 November 2025).</a:t>
            </a:r>
          </a:p>
          <a:p>
            <a:pPr marL="285750" indent="-285750">
              <a:buFont typeface="Arial" panose="020B0604020202020204" pitchFamily="34" charset="0"/>
              <a:buChar char="•"/>
            </a:pPr>
            <a:r>
              <a:rPr lang="en-GB" dirty="0"/>
              <a:t>GOV.UK. (2024). </a:t>
            </a:r>
            <a:r>
              <a:rPr lang="en-GB" i="1" dirty="0"/>
              <a:t>Data protection and your business: Monitoring staff at work</a:t>
            </a:r>
            <a:r>
              <a:rPr lang="en-GB" dirty="0"/>
              <a:t>. Available at: </a:t>
            </a:r>
            <a:r>
              <a:rPr lang="en-GB" u="sng" dirty="0">
                <a:hlinkClick r:id="rId5"/>
              </a:rPr>
              <a:t>https://www.gov.uk/data-protection-your-business/monitoring-staff-at-work</a:t>
            </a:r>
            <a:r>
              <a:rPr lang="en-GB" dirty="0"/>
              <a:t>.  Accessed : 01 Nov. 2025</a:t>
            </a:r>
          </a:p>
          <a:p>
            <a:pPr marL="285750" indent="-285750">
              <a:buFont typeface="Arial" panose="020B0604020202020204" pitchFamily="34" charset="0"/>
              <a:buChar char="•"/>
            </a:pPr>
            <a:r>
              <a:rPr lang="en-GB" dirty="0"/>
              <a:t>Ico.org.uk. (2025). </a:t>
            </a:r>
            <a:r>
              <a:rPr lang="en-GB" i="1" dirty="0"/>
              <a:t>Employee monitoring – is it right for your business?</a:t>
            </a:r>
            <a:r>
              <a:rPr lang="en-GB" dirty="0"/>
              <a:t>  Available at: </a:t>
            </a:r>
            <a:r>
              <a:rPr lang="en-GB" u="sng" dirty="0">
                <a:hlinkClick r:id="rId6"/>
              </a:rPr>
              <a:t>https://ico.org.uk/for-organisations/advice-for-small-organisations/news-blogs-and-events/blogs/employee-monitoring-is-it-right-for-your-business/</a:t>
            </a:r>
            <a:r>
              <a:rPr lang="en-GB" dirty="0"/>
              <a:t>. Accessed: 01Nov. 2025 </a:t>
            </a:r>
          </a:p>
          <a:p>
            <a:pPr marL="285750" indent="-285750">
              <a:buFont typeface="Arial" panose="020B0604020202020204" pitchFamily="34" charset="0"/>
              <a:buChar char="•"/>
            </a:pPr>
            <a:r>
              <a:rPr lang="en-GB" dirty="0"/>
              <a:t>Lboro.ac.uk. (2025). </a:t>
            </a:r>
            <a:r>
              <a:rPr lang="en-GB" i="1" dirty="0"/>
              <a:t>What is DPIA? | Data protection, information security and data privacy | Loughborough University</a:t>
            </a:r>
            <a:r>
              <a:rPr lang="en-GB" dirty="0"/>
              <a:t>. [online] Available at: </a:t>
            </a:r>
            <a:r>
              <a:rPr lang="en-GB" dirty="0">
                <a:hlinkClick r:id="rId7"/>
              </a:rPr>
              <a:t>https://www.lboro.ac.uk/data-privacy/help/dpia/what-is-dpia/</a:t>
            </a:r>
            <a:r>
              <a:rPr lang="en-GB" dirty="0"/>
              <a:t> Accessed: 03 Nov. 2025‌</a:t>
            </a:r>
          </a:p>
          <a:p>
            <a:pPr marL="285750" indent="-285750">
              <a:buFont typeface="Arial" panose="020B0604020202020204" pitchFamily="34" charset="0"/>
              <a:buChar char="•"/>
            </a:pPr>
            <a:r>
              <a:rPr lang="en-GB" dirty="0"/>
              <a:t>Naik, N., Hameed, B.M.Z., Shetty, D.K., Swain, D., Shah, M., Paul, R., Aggarwal, K., Ibrahim, S., Patil, V., Smriti, K., Shetty, S., Rai, B.P., </a:t>
            </a:r>
            <a:r>
              <a:rPr lang="en-GB" dirty="0" err="1"/>
              <a:t>Chlosta</a:t>
            </a:r>
            <a:r>
              <a:rPr lang="en-GB" dirty="0"/>
              <a:t>, P. and Somani, B.K. (2022b). Legal and Ethical Consideration in Artificial Intelligence in Healthcare: Who Takes Responsibility? </a:t>
            </a:r>
            <a:r>
              <a:rPr lang="en-GB" i="1" dirty="0"/>
              <a:t>Frontiers in Surgery</a:t>
            </a:r>
            <a:r>
              <a:rPr lang="en-GB" dirty="0"/>
              <a:t>, [online] 9(862322), pp.1–6. Available at : </a:t>
            </a:r>
            <a:r>
              <a:rPr lang="en-GB" u="sng" dirty="0">
                <a:hlinkClick r:id="rId8"/>
              </a:rPr>
              <a:t>https://doi.org/10.3389/fsurg.2022.862322</a:t>
            </a:r>
            <a:r>
              <a:rPr lang="en-GB" dirty="0"/>
              <a:t> Accessed : 06 Nov. 2025</a:t>
            </a:r>
          </a:p>
          <a:p>
            <a:pPr marL="285750" indent="-285750">
              <a:buFont typeface="Arial" panose="020B0604020202020204" pitchFamily="34" charset="0"/>
              <a:buChar char="•"/>
            </a:pPr>
            <a:r>
              <a:rPr lang="en-GB" dirty="0"/>
              <a:t>NCSC (2018c). </a:t>
            </a:r>
            <a:r>
              <a:rPr lang="en-GB" i="1" dirty="0"/>
              <a:t>General Data Protection Regulation (GDPR)</a:t>
            </a:r>
            <a:r>
              <a:rPr lang="en-GB" dirty="0"/>
              <a:t>.  Ncsc.gov.uk. Available at: </a:t>
            </a:r>
            <a:r>
              <a:rPr lang="en-GB" u="sng" dirty="0">
                <a:hlinkClick r:id="rId9"/>
              </a:rPr>
              <a:t>https://www.ncsc.gov.uk/information/GDPR</a:t>
            </a:r>
            <a:r>
              <a:rPr lang="en-GB" u="sng" dirty="0"/>
              <a:t>.   Accessed: 03 Nov. 2025</a:t>
            </a:r>
            <a:endParaRPr lang="en-GB" dirty="0"/>
          </a:p>
          <a:p>
            <a:pPr marL="285750" lvl="0" indent="-285750">
              <a:buFont typeface="Arial" panose="020B0604020202020204" pitchFamily="34" charset="0"/>
              <a:buChar char="•"/>
            </a:pPr>
            <a:r>
              <a:rPr lang="en-GB" dirty="0"/>
              <a:t>NHS Transformation Directorate. (2024). </a:t>
            </a:r>
            <a:r>
              <a:rPr lang="en-GB" i="1" dirty="0"/>
              <a:t>Artificial Intelligence: Guidance for Health and Care</a:t>
            </a:r>
            <a:r>
              <a:rPr lang="en-GB" dirty="0"/>
              <a:t>. Available at: </a:t>
            </a:r>
            <a:r>
              <a:rPr lang="en-GB" u="sng" dirty="0">
                <a:hlinkClick r:id="rId10"/>
              </a:rPr>
              <a:t>https://transform.england.nhs.uk/information-governance/guidance/artificial-intelligence/</a:t>
            </a:r>
            <a:r>
              <a:rPr lang="en-GB" dirty="0"/>
              <a:t>( Accessed: 1 November 2025).</a:t>
            </a:r>
          </a:p>
          <a:p>
            <a:pPr marL="28575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027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Case Study 1 – Pfizer &amp; Salesforce CRM</a:t>
            </a:r>
          </a:p>
        </p:txBody>
      </p:sp>
      <p:sp>
        <p:nvSpPr>
          <p:cNvPr id="3" name="Content Placeholder 2"/>
          <p:cNvSpPr>
            <a:spLocks noGrp="1"/>
          </p:cNvSpPr>
          <p:nvPr>
            <p:ph idx="1"/>
          </p:nvPr>
        </p:nvSpPr>
        <p:spPr>
          <a:xfrm>
            <a:off x="535768" y="1544773"/>
            <a:ext cx="10602402" cy="4525963"/>
          </a:xfrm>
        </p:spPr>
        <p:txBody>
          <a:bodyPr>
            <a:noAutofit/>
          </a:bodyPr>
          <a:lstStyle/>
          <a:p>
            <a:pPr marL="0" indent="0">
              <a:buNone/>
            </a:pPr>
            <a:r>
              <a:rPr sz="2000" dirty="0"/>
              <a:t>System Used: Salesforce Health Cloud (CRM)</a:t>
            </a:r>
          </a:p>
          <a:p>
            <a:pPr marL="0" indent="0">
              <a:buNone/>
            </a:pPr>
            <a:r>
              <a:rPr sz="2000" b="1" dirty="0"/>
              <a:t>Challenges:</a:t>
            </a:r>
          </a:p>
          <a:p>
            <a:pPr marL="0" indent="0">
              <a:buNone/>
            </a:pPr>
            <a:r>
              <a:rPr sz="2000" dirty="0"/>
              <a:t>• Managing relationships with thousands of healthcare providers</a:t>
            </a:r>
            <a:r>
              <a:rPr lang="en-GB" sz="2000" dirty="0"/>
              <a:t> and</a:t>
            </a:r>
            <a:r>
              <a:rPr sz="2000" dirty="0"/>
              <a:t> Ensuring secure and compliant handling of sensitive medical data</a:t>
            </a:r>
            <a:endParaRPr lang="en-GB" sz="2000" dirty="0"/>
          </a:p>
          <a:p>
            <a:pPr marL="0" indent="0">
              <a:buNone/>
            </a:pPr>
            <a:r>
              <a:rPr sz="2000" b="1" dirty="0"/>
              <a:t>Solutions:</a:t>
            </a:r>
          </a:p>
          <a:p>
            <a:pPr marL="0" indent="0">
              <a:buNone/>
            </a:pPr>
            <a:r>
              <a:rPr sz="2000" dirty="0"/>
              <a:t>• Implemented Salesforce Health Cloud to centralize customer interactions</a:t>
            </a:r>
            <a:r>
              <a:rPr lang="en-GB" sz="2000" dirty="0"/>
              <a:t> and</a:t>
            </a:r>
            <a:r>
              <a:rPr sz="2000" dirty="0"/>
              <a:t> Automated data collection and integrated compliance monitoring (Salesforce, 2024)</a:t>
            </a:r>
          </a:p>
          <a:p>
            <a:pPr marL="0" indent="0">
              <a:buNone/>
            </a:pPr>
            <a:r>
              <a:rPr sz="2000" b="1" dirty="0"/>
              <a:t>Ethical Issues:</a:t>
            </a:r>
          </a:p>
          <a:p>
            <a:pPr marL="0" indent="0">
              <a:buNone/>
            </a:pPr>
            <a:r>
              <a:rPr sz="2000" dirty="0"/>
              <a:t>• Data privacy and compliance with GDPR and HIPAA (Pfizer, 2024)</a:t>
            </a:r>
            <a:r>
              <a:rPr lang="en-GB" sz="2000" dirty="0"/>
              <a:t>, a</a:t>
            </a:r>
            <a:r>
              <a:rPr sz="2000" dirty="0"/>
              <a:t>voiding misuse of patient data for marketing</a:t>
            </a:r>
          </a:p>
          <a:p>
            <a:pPr marL="0" indent="0">
              <a:buNone/>
            </a:pPr>
            <a:r>
              <a:rPr sz="2000" b="1" dirty="0"/>
              <a:t>Impact:</a:t>
            </a:r>
          </a:p>
          <a:p>
            <a:pPr marL="0" indent="0">
              <a:buNone/>
            </a:pPr>
            <a:r>
              <a:rPr sz="2000" dirty="0"/>
              <a:t>• Improved coordination between sales and medical teams</a:t>
            </a:r>
          </a:p>
          <a:p>
            <a:pPr marL="0" indent="0">
              <a:buNone/>
            </a:pPr>
            <a:r>
              <a:rPr sz="2000" dirty="0"/>
              <a:t>• Strengthened trust through transparent data handling (Forbes, 2023)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Case Study 2 – GSK &amp; Zoho CRM</a:t>
            </a:r>
          </a:p>
        </p:txBody>
      </p:sp>
      <p:sp>
        <p:nvSpPr>
          <p:cNvPr id="3" name="Content Placeholder 2"/>
          <p:cNvSpPr>
            <a:spLocks noGrp="1"/>
          </p:cNvSpPr>
          <p:nvPr>
            <p:ph idx="1"/>
          </p:nvPr>
        </p:nvSpPr>
        <p:spPr>
          <a:xfrm>
            <a:off x="536644" y="1475429"/>
            <a:ext cx="10515600" cy="4351338"/>
          </a:xfrm>
        </p:spPr>
        <p:txBody>
          <a:bodyPr>
            <a:noAutofit/>
          </a:bodyPr>
          <a:lstStyle/>
          <a:p>
            <a:pPr marL="0" indent="0">
              <a:buNone/>
            </a:pPr>
            <a:r>
              <a:rPr sz="2000" dirty="0"/>
              <a:t>System Used: Zoho CRM</a:t>
            </a:r>
          </a:p>
          <a:p>
            <a:pPr marL="0" indent="0">
              <a:buNone/>
            </a:pPr>
            <a:r>
              <a:rPr sz="2000" b="1" dirty="0"/>
              <a:t>Challenges:</a:t>
            </a:r>
          </a:p>
          <a:p>
            <a:pPr marL="0" indent="0">
              <a:buNone/>
            </a:pPr>
            <a:r>
              <a:rPr sz="2000" dirty="0"/>
              <a:t>• Fragmented customer databases across global markets</a:t>
            </a:r>
            <a:r>
              <a:rPr lang="en-GB" sz="2000" dirty="0"/>
              <a:t>.</a:t>
            </a:r>
            <a:r>
              <a:rPr sz="2000" dirty="0"/>
              <a:t> Inefficient communication with distributors</a:t>
            </a:r>
          </a:p>
          <a:p>
            <a:pPr marL="0" indent="0">
              <a:buNone/>
            </a:pPr>
            <a:r>
              <a:rPr sz="2000" b="1" dirty="0"/>
              <a:t>Solutions:</a:t>
            </a:r>
          </a:p>
          <a:p>
            <a:pPr marL="0" indent="0">
              <a:buNone/>
            </a:pPr>
            <a:r>
              <a:rPr sz="2000" dirty="0"/>
              <a:t>• Adopted Zoho CRM for unified customer management</a:t>
            </a:r>
            <a:r>
              <a:rPr lang="en-GB" sz="2000" dirty="0"/>
              <a:t> </a:t>
            </a:r>
          </a:p>
          <a:p>
            <a:pPr marL="0" indent="0">
              <a:buNone/>
            </a:pPr>
            <a:r>
              <a:rPr lang="en-GB" sz="2000" dirty="0"/>
              <a:t>•  Used </a:t>
            </a:r>
            <a:r>
              <a:rPr sz="2000" dirty="0"/>
              <a:t>AI analytics to forecast demand and optimize inventory (Zoho, 2024)</a:t>
            </a:r>
          </a:p>
          <a:p>
            <a:pPr marL="0" indent="0">
              <a:buNone/>
            </a:pPr>
            <a:r>
              <a:rPr sz="2000" b="1" dirty="0"/>
              <a:t>Ethical Issues:</a:t>
            </a:r>
          </a:p>
          <a:p>
            <a:pPr marL="0" indent="0">
              <a:buNone/>
            </a:pPr>
            <a:r>
              <a:rPr sz="2000" dirty="0"/>
              <a:t>• Employee monitoring and data use transparency (GSK, 2023)</a:t>
            </a:r>
          </a:p>
          <a:p>
            <a:pPr marL="0" indent="0">
              <a:buNone/>
            </a:pPr>
            <a:r>
              <a:rPr sz="2000" dirty="0"/>
              <a:t>• Algorithmic bias in AI-driven decisions (Payne and Frow, 2017)</a:t>
            </a:r>
          </a:p>
          <a:p>
            <a:pPr marL="0" indent="0">
              <a:buNone/>
            </a:pPr>
            <a:r>
              <a:rPr sz="2000" b="1" dirty="0"/>
              <a:t>Impact:</a:t>
            </a:r>
          </a:p>
          <a:p>
            <a:pPr marL="0" indent="0">
              <a:buNone/>
            </a:pPr>
            <a:r>
              <a:rPr sz="2000" dirty="0"/>
              <a:t>• Enhanced collaboration between marketing and logistics teams</a:t>
            </a:r>
            <a:r>
              <a:rPr lang="en-GB" sz="2000" dirty="0"/>
              <a:t> and </a:t>
            </a:r>
            <a:r>
              <a:rPr sz="2000" dirty="0"/>
              <a:t>increased operational efficiency (Xu et al., 2019)</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Key Takeaways</a:t>
            </a:r>
          </a:p>
        </p:txBody>
      </p:sp>
      <p:sp>
        <p:nvSpPr>
          <p:cNvPr id="3" name="Content Placeholder 2"/>
          <p:cNvSpPr>
            <a:spLocks noGrp="1"/>
          </p:cNvSpPr>
          <p:nvPr>
            <p:ph idx="1"/>
          </p:nvPr>
        </p:nvSpPr>
        <p:spPr/>
        <p:txBody>
          <a:bodyPr>
            <a:normAutofit/>
          </a:bodyPr>
          <a:lstStyle/>
          <a:p>
            <a:pPr marL="0" indent="0">
              <a:buNone/>
            </a:pPr>
            <a:r>
              <a:rPr sz="2400" dirty="0"/>
              <a:t>• CRM systems enhance efficiency, compliance, and customer satisfaction (Laudon and Laudon, 2020)</a:t>
            </a:r>
            <a:endParaRPr lang="en-GB" sz="2400" dirty="0"/>
          </a:p>
          <a:p>
            <a:pPr marL="0" indent="0">
              <a:buNone/>
            </a:pPr>
            <a:endParaRPr lang="en-GB" sz="2400" dirty="0"/>
          </a:p>
          <a:p>
            <a:pPr marL="0" indent="0">
              <a:buNone/>
            </a:pPr>
            <a:r>
              <a:rPr lang="en-GB" sz="2400" dirty="0"/>
              <a:t>• These systems also support </a:t>
            </a:r>
            <a:r>
              <a:rPr lang="en-GB" sz="2400" b="1" dirty="0"/>
              <a:t>data-driven decision-making</a:t>
            </a:r>
            <a:r>
              <a:rPr lang="en-GB" sz="2400" dirty="0"/>
              <a:t>, helping businesses predict demand, optimize inventory, and personalize marketing strategies.</a:t>
            </a:r>
          </a:p>
          <a:p>
            <a:pPr marL="0" indent="0">
              <a:buNone/>
            </a:pPr>
            <a:endParaRPr lang="en-GB" sz="2400" dirty="0"/>
          </a:p>
          <a:p>
            <a:pPr marL="0" indent="0">
              <a:buNone/>
            </a:pPr>
            <a:r>
              <a:rPr lang="en-GB" sz="2400" dirty="0"/>
              <a:t>• When properly implemented, CRM tools reduce operational costs, improve collaboration between teams, and increase overall business agility in a competitive global market.</a:t>
            </a:r>
            <a:endParaRPr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614FB-AC64-FA8A-70A5-D66FAA20856D}"/>
              </a:ext>
            </a:extLst>
          </p:cNvPr>
          <p:cNvSpPr>
            <a:spLocks noGrp="1"/>
          </p:cNvSpPr>
          <p:nvPr>
            <p:ph type="title"/>
          </p:nvPr>
        </p:nvSpPr>
        <p:spPr/>
        <p:txBody>
          <a:bodyPr/>
          <a:lstStyle/>
          <a:p>
            <a:r>
              <a:rPr lang="en-GB" dirty="0"/>
              <a:t>Key Takeaways</a:t>
            </a:r>
          </a:p>
        </p:txBody>
      </p:sp>
      <p:sp>
        <p:nvSpPr>
          <p:cNvPr id="3" name="Content Placeholder 2">
            <a:extLst>
              <a:ext uri="{FF2B5EF4-FFF2-40B4-BE49-F238E27FC236}">
                <a16:creationId xmlns:a16="http://schemas.microsoft.com/office/drawing/2014/main" id="{B9F10A6A-95E4-67FD-1700-6B640C3CBFB2}"/>
              </a:ext>
            </a:extLst>
          </p:cNvPr>
          <p:cNvSpPr>
            <a:spLocks noGrp="1"/>
          </p:cNvSpPr>
          <p:nvPr>
            <p:ph idx="1"/>
          </p:nvPr>
        </p:nvSpPr>
        <p:spPr/>
        <p:txBody>
          <a:bodyPr/>
          <a:lstStyle/>
          <a:p>
            <a:pPr marL="0" indent="0">
              <a:buNone/>
            </a:pPr>
            <a:r>
              <a:rPr lang="en-GB" sz="2400" dirty="0"/>
              <a:t>• Ethical management of data and AI is essential for maintaining public trust (Chaudhuri, 2021)</a:t>
            </a:r>
          </a:p>
          <a:p>
            <a:pPr marL="0" indent="0">
              <a:buNone/>
            </a:pPr>
            <a:endParaRPr lang="en-GB" sz="2400" dirty="0"/>
          </a:p>
          <a:p>
            <a:pPr marL="0" indent="0">
              <a:buNone/>
            </a:pPr>
            <a:r>
              <a:rPr lang="en-GB" sz="2400" dirty="0"/>
              <a:t>• Integration of CRM with AI tools requires transparency and bias checks</a:t>
            </a:r>
          </a:p>
          <a:p>
            <a:pPr marL="0" indent="0">
              <a:buNone/>
            </a:pPr>
            <a:endParaRPr lang="en-GB" sz="2400" dirty="0"/>
          </a:p>
          <a:p>
            <a:pPr marL="0" indent="0">
              <a:buNone/>
            </a:pPr>
            <a:r>
              <a:rPr lang="en-GB" sz="2400" dirty="0"/>
              <a:t>• Responsible data governance ensures sustainable business success</a:t>
            </a:r>
          </a:p>
          <a:p>
            <a:pPr marL="0" indent="0">
              <a:buNone/>
            </a:pPr>
            <a:endParaRPr lang="en-GB" sz="2400" dirty="0"/>
          </a:p>
          <a:p>
            <a:pPr marL="0" indent="0">
              <a:buNone/>
            </a:pPr>
            <a:r>
              <a:rPr lang="en-GB" sz="2400" dirty="0"/>
              <a:t>• The long-term success of CRM systems in the pharmaceutical industry depends on responsible data governance, employee training, and a strong culture of accountability and ethics in digital transformation.</a:t>
            </a:r>
          </a:p>
          <a:p>
            <a:endParaRPr lang="en-GB" dirty="0"/>
          </a:p>
        </p:txBody>
      </p:sp>
    </p:spTree>
    <p:extLst>
      <p:ext uri="{BB962C8B-B14F-4D97-AF65-F5344CB8AC3E}">
        <p14:creationId xmlns:p14="http://schemas.microsoft.com/office/powerpoint/2010/main" val="1990604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 List</a:t>
            </a:r>
          </a:p>
        </p:txBody>
      </p:sp>
      <p:sp>
        <p:nvSpPr>
          <p:cNvPr id="3" name="Content Placeholder 2"/>
          <p:cNvSpPr>
            <a:spLocks noGrp="1"/>
          </p:cNvSpPr>
          <p:nvPr>
            <p:ph idx="1"/>
          </p:nvPr>
        </p:nvSpPr>
        <p:spPr/>
        <p:txBody>
          <a:bodyPr>
            <a:normAutofit/>
          </a:bodyPr>
          <a:lstStyle/>
          <a:p>
            <a:r>
              <a:rPr sz="1600" dirty="0"/>
              <a:t>Chaudhuri, S. (2021) ‘The role of CRM in the pharmaceutical industry’, Journal of Business Systems Research, 12(2), pp. 45–59.</a:t>
            </a:r>
          </a:p>
          <a:p>
            <a:r>
              <a:rPr sz="1600" dirty="0"/>
              <a:t>Forbes (2023) How Pfizer Uses Data-Driven CRM to Enhance Healthcare Relationships. Available at: https://www.forbes.com (Accessed: 6 November 2025).</a:t>
            </a:r>
          </a:p>
          <a:p>
            <a:r>
              <a:rPr sz="1600" dirty="0"/>
              <a:t>Laudon, K.C. and Laudon, J.P. (2020) Management Information Systems: Managing the Digital Firm. 17th ed. Harlow: Pearson.</a:t>
            </a:r>
          </a:p>
          <a:p>
            <a:r>
              <a:rPr sz="1600" dirty="0"/>
              <a:t>Payne, A. and Frow, P. (2017) ‘Relationship marketing and CRM’, European Management Journal, 35(3), pp. 341–356.</a:t>
            </a:r>
          </a:p>
          <a:p>
            <a:r>
              <a:rPr sz="1600" dirty="0"/>
              <a:t>Pfizer (2024) Corporate Responsibility Report. Available at: https://www.pfizer.com (Accessed: 6 November 2025).</a:t>
            </a:r>
          </a:p>
          <a:p>
            <a:r>
              <a:rPr sz="1600" dirty="0"/>
              <a:t>Salesforce (2024) Salesforce Health Cloud for Pharma. Available at: https://www.salesforce.com (Accessed: 6 November 2025).</a:t>
            </a:r>
          </a:p>
          <a:p>
            <a:r>
              <a:rPr sz="1600" dirty="0"/>
              <a:t>Xu, M., Yen, D. and Lin, B. (2019) ‘Adoption of CRM systems in SMEs’, Information &amp; Management, 56(4), pp. 429–439.</a:t>
            </a:r>
          </a:p>
          <a:p>
            <a:r>
              <a:rPr sz="1600" dirty="0"/>
              <a:t>Zoho (2024) Zoho CRM for Pharmaceutical Companies. Available at: https://www.zoho.com (Accessed: 6 November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626</TotalTime>
  <Words>3541</Words>
  <Application>Microsoft Office PowerPoint</Application>
  <PresentationFormat>Widescreen</PresentationFormat>
  <Paragraphs>241</Paragraphs>
  <Slides>24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Aharoni</vt:lpstr>
      <vt:lpstr>Aptos</vt:lpstr>
      <vt:lpstr>Aptos Display</vt:lpstr>
      <vt:lpstr>Arial</vt:lpstr>
      <vt:lpstr>Wingdings</vt:lpstr>
      <vt:lpstr>Office Theme</vt:lpstr>
      <vt:lpstr>Managing Information Systems </vt:lpstr>
      <vt:lpstr>PowerPoint Presentation</vt:lpstr>
      <vt:lpstr>PowerPoint Presentation</vt:lpstr>
      <vt:lpstr>PowerPoint Presentation</vt:lpstr>
      <vt:lpstr>PowerPoint Presentation</vt:lpstr>
      <vt:lpstr>PowerPoint Presentation</vt:lpstr>
      <vt:lpstr>Reference List</vt:lpstr>
      <vt:lpstr>Introduction CRM Systems in Pharmacy</vt:lpstr>
      <vt:lpstr>Monday CRM for Pharmacies</vt:lpstr>
      <vt:lpstr>Pipedrive CRM for Pharmacies</vt:lpstr>
      <vt:lpstr>Zoho CRM for Pharmacies</vt:lpstr>
      <vt:lpstr>Comparison and Conclusion</vt:lpstr>
      <vt:lpstr>References </vt:lpstr>
      <vt:lpstr>The Three Ethical Pillars</vt:lpstr>
      <vt:lpstr>Pillar 1: Data Privacy and Security (UK GDPR)</vt:lpstr>
      <vt:lpstr> Pillar 2: Algorithmic Fairness and AI Bias Ethical Decision Support in ERP/CRM  </vt:lpstr>
      <vt:lpstr>  Pillar 3: Workforce Oversight and Trust </vt:lpstr>
      <vt:lpstr> Mitigation Roadmap</vt:lpstr>
      <vt:lpstr> References:  </vt:lpstr>
      <vt:lpstr>Case Study 1 – Pfizer &amp; Salesforce CRM</vt:lpstr>
      <vt:lpstr>Case Study 2 – GSK &amp; Zoho CRM</vt:lpstr>
      <vt:lpstr>Key Takeaways</vt:lpstr>
      <vt:lpstr>Key Takeaways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Cristina Souza Teixeira</dc:creator>
  <cp:lastModifiedBy>Lucas Gabriel De Souza Senhorinho (2332170)</cp:lastModifiedBy>
  <cp:revision>5</cp:revision>
  <dcterms:created xsi:type="dcterms:W3CDTF">2025-10-20T17:47:36Z</dcterms:created>
  <dcterms:modified xsi:type="dcterms:W3CDTF">2025-11-11T20:37:59Z</dcterms:modified>
</cp:coreProperties>
</file>