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64" r:id="rId1"/>
  </p:sldMasterIdLst>
  <p:sldIdLst>
    <p:sldId id="256" r:id="rId2"/>
    <p:sldId id="257" r:id="rId3"/>
    <p:sldId id="280" r:id="rId4"/>
    <p:sldId id="281" r:id="rId5"/>
    <p:sldId id="282" r:id="rId6"/>
    <p:sldId id="260" r:id="rId7"/>
    <p:sldId id="259" r:id="rId8"/>
    <p:sldId id="285" r:id="rId9"/>
    <p:sldId id="286" r:id="rId10"/>
    <p:sldId id="261" r:id="rId11"/>
    <p:sldId id="278" r:id="rId12"/>
    <p:sldId id="288" r:id="rId13"/>
    <p:sldId id="262" r:id="rId14"/>
    <p:sldId id="289" r:id="rId15"/>
    <p:sldId id="292" r:id="rId16"/>
    <p:sldId id="271" r:id="rId17"/>
    <p:sldId id="301" r:id="rId18"/>
    <p:sldId id="272" r:id="rId19"/>
    <p:sldId id="303" r:id="rId20"/>
    <p:sldId id="273" r:id="rId21"/>
    <p:sldId id="274" r:id="rId22"/>
    <p:sldId id="306" r:id="rId23"/>
    <p:sldId id="277" r:id="rId24"/>
    <p:sldId id="307" r:id="rId25"/>
    <p:sldId id="279" r:id="rId26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>
      <p:cViewPr varScale="1">
        <p:scale>
          <a:sx n="86" d="100"/>
          <a:sy n="86" d="100"/>
        </p:scale>
        <p:origin x="562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75" d="100"/>
        <a:sy n="75" d="100"/>
      </p:scale>
      <p:origin x="0" y="-2166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95269" y="1122363"/>
            <a:ext cx="9001462" cy="2387600"/>
          </a:xfrm>
        </p:spPr>
        <p:txBody>
          <a:bodyPr anchor="b">
            <a:normAutofit/>
          </a:bodyPr>
          <a:lstStyle>
            <a:lvl1pPr algn="ctr"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95269" y="3602038"/>
            <a:ext cx="9001462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28B28A-DC30-4046-AD61-26FE4E527E93}" type="datetimeFigureOut">
              <a:rPr lang="en-GB" smtClean="0"/>
              <a:t>10/11/2017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90A994-24C0-49F0-9CD8-B06E4BD2693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4845838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28B28A-DC30-4046-AD61-26FE4E527E93}" type="datetimeFigureOut">
              <a:rPr lang="en-GB" smtClean="0"/>
              <a:t>10/11/2017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90A994-24C0-49F0-9CD8-B06E4BD2693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5332621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29244" y="657226"/>
            <a:ext cx="9733512" cy="2852737"/>
          </a:xfrm>
        </p:spPr>
        <p:txBody>
          <a:bodyPr anchor="b">
            <a:normAutofit/>
          </a:bodyPr>
          <a:lstStyle>
            <a:lvl1pPr>
              <a:defRPr sz="3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29244" y="3602038"/>
            <a:ext cx="9733512" cy="1500187"/>
          </a:xfrm>
        </p:spPr>
        <p:txBody>
          <a:bodyPr/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28B28A-DC30-4046-AD61-26FE4E527E93}" type="datetimeFigureOut">
              <a:rPr lang="en-GB" smtClean="0"/>
              <a:t>10/11/2017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90A994-24C0-49F0-9CD8-B06E4BD2693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3969068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1" cy="1326321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913795" y="2088319"/>
            <a:ext cx="5106004" cy="3702881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3403" y="2088319"/>
            <a:ext cx="5094154" cy="3702881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28B28A-DC30-4046-AD61-26FE4E527E93}" type="datetimeFigureOut">
              <a:rPr lang="en-GB" smtClean="0"/>
              <a:t>10/11/2017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90A994-24C0-49F0-9CD8-B06E4BD2693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037498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1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804" y="2088320"/>
            <a:ext cx="4879199" cy="823912"/>
          </a:xfrm>
        </p:spPr>
        <p:txBody>
          <a:bodyPr anchor="b"/>
          <a:lstStyle>
            <a:lvl1pPr marL="0" indent="0">
              <a:lnSpc>
                <a:spcPct val="100000"/>
              </a:lnSpc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913795" y="2912232"/>
            <a:ext cx="5107208" cy="287896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02003" y="2088320"/>
            <a:ext cx="4865554" cy="823912"/>
          </a:xfrm>
        </p:spPr>
        <p:txBody>
          <a:bodyPr anchor="b"/>
          <a:lstStyle>
            <a:lvl1pPr marL="0" indent="0">
              <a:lnSpc>
                <a:spcPct val="100000"/>
              </a:lnSpc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912232"/>
            <a:ext cx="5095357" cy="287896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28B28A-DC30-4046-AD61-26FE4E527E93}" type="datetimeFigureOut">
              <a:rPr lang="en-GB" smtClean="0"/>
              <a:t>10/11/2017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90A994-24C0-49F0-9CD8-B06E4BD2693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545605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28B28A-DC30-4046-AD61-26FE4E527E93}" type="datetimeFigureOut">
              <a:rPr lang="en-GB" smtClean="0"/>
              <a:t>10/11/2017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90A994-24C0-49F0-9CD8-B06E4BD2693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085962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28B28A-DC30-4046-AD61-26FE4E527E93}" type="datetimeFigureOut">
              <a:rPr lang="en-GB" smtClean="0"/>
              <a:t>10/11/2017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90A994-24C0-49F0-9CD8-B06E4BD2693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2378341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7228" y="609600"/>
            <a:ext cx="3932237" cy="2362200"/>
          </a:xfrm>
        </p:spPr>
        <p:txBody>
          <a:bodyPr anchor="b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78064" y="609600"/>
            <a:ext cx="6189492" cy="5181600"/>
          </a:xfrm>
        </p:spPr>
        <p:txBody>
          <a:bodyPr anchor="ctr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7228" y="2971800"/>
            <a:ext cx="3932237" cy="2819399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28B28A-DC30-4046-AD61-26FE4E527E93}" type="datetimeFigureOut">
              <a:rPr lang="en-GB" smtClean="0"/>
              <a:t>10/11/2017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90A994-24C0-49F0-9CD8-B06E4BD2693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8081668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7227" y="609600"/>
            <a:ext cx="5929773" cy="2362200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24804" y="758881"/>
            <a:ext cx="3255356" cy="4883038"/>
          </a:xfrm>
          <a:noFill/>
          <a:ln w="1905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2971800"/>
            <a:ext cx="5934950" cy="2819400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28B28A-DC30-4046-AD61-26FE4E527E93}" type="datetimeFigureOut">
              <a:rPr lang="en-GB" smtClean="0"/>
              <a:t>10/11/2017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90A994-24C0-49F0-9CD8-B06E4BD2693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240636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806" y="4289372"/>
            <a:ext cx="10367564" cy="819355"/>
          </a:xfrm>
        </p:spPr>
        <p:txBody>
          <a:bodyPr anchor="b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913806" y="621321"/>
            <a:ext cx="10367564" cy="3379735"/>
          </a:xfrm>
          <a:noFill/>
          <a:ln w="1905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5" y="5108728"/>
            <a:ext cx="10365998" cy="682472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28B28A-DC30-4046-AD61-26FE4E527E93}" type="datetimeFigureOut">
              <a:rPr lang="en-GB" smtClean="0"/>
              <a:t>10/11/2017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90A994-24C0-49F0-9CD8-B06E4BD2693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8371303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2" cy="3424859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5" y="4204820"/>
            <a:ext cx="10353761" cy="1592186"/>
          </a:xfrm>
        </p:spPr>
        <p:txBody>
          <a:bodyPr anchor="ctr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28B28A-DC30-4046-AD61-26FE4E527E93}" type="datetimeFigureOut">
              <a:rPr lang="en-GB" smtClean="0"/>
              <a:t>10/11/2017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90A994-24C0-49F0-9CD8-B06E4BD2693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7585663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609600"/>
            <a:ext cx="9302752" cy="2992904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610032"/>
            <a:ext cx="8752299" cy="426812"/>
          </a:xfrm>
        </p:spPr>
        <p:txBody>
          <a:bodyPr anchor="t">
            <a:normAutofit/>
          </a:bodyPr>
          <a:lstStyle>
            <a:lvl1pPr marL="0" indent="0" algn="r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4204821"/>
            <a:ext cx="10353762" cy="1586380"/>
          </a:xfrm>
        </p:spPr>
        <p:txBody>
          <a:bodyPr anchor="ctr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28B28A-DC30-4046-AD61-26FE4E527E93}" type="datetimeFigureOut">
              <a:rPr lang="en-GB" smtClean="0"/>
              <a:t>10/11/2017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90A994-24C0-49F0-9CD8-B06E4BD26933}" type="slidenum">
              <a:rPr lang="en-GB" smtClean="0"/>
              <a:t>‹#›</a:t>
            </a:fld>
            <a:endParaRPr lang="en-GB"/>
          </a:p>
        </p:txBody>
      </p:sp>
      <p:sp>
        <p:nvSpPr>
          <p:cNvPr id="11" name="TextBox 10"/>
          <p:cNvSpPr txBox="1"/>
          <p:nvPr/>
        </p:nvSpPr>
        <p:spPr>
          <a:xfrm>
            <a:off x="836612" y="73524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0657956" y="2972093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421589314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806" y="2126942"/>
            <a:ext cx="10355327" cy="2511835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4650556"/>
            <a:ext cx="10353763" cy="1140644"/>
          </a:xfrm>
        </p:spPr>
        <p:txBody>
          <a:bodyPr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28B28A-DC30-4046-AD61-26FE4E527E93}" type="datetimeFigureOut">
              <a:rPr lang="en-GB" smtClean="0"/>
              <a:t>10/11/2017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90A994-24C0-49F0-9CD8-B06E4BD2693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2823991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913794" y="609600"/>
            <a:ext cx="10353762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913794" y="2088319"/>
            <a:ext cx="3298956" cy="823305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913794" y="2911624"/>
            <a:ext cx="3298956" cy="2879576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4878" y="2088320"/>
            <a:ext cx="3298558" cy="823304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444878" y="2911624"/>
            <a:ext cx="3299821" cy="2879576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298" y="2088320"/>
            <a:ext cx="3291211" cy="823304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976346" y="2911624"/>
            <a:ext cx="3291211" cy="2879576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28B28A-DC30-4046-AD61-26FE4E527E93}" type="datetimeFigureOut">
              <a:rPr lang="en-GB" smtClean="0"/>
              <a:t>10/11/2017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90A994-24C0-49F0-9CD8-B06E4BD2693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3609877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2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913795" y="4195899"/>
            <a:ext cx="3298955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092020" y="2298987"/>
            <a:ext cx="2940050" cy="1524000"/>
          </a:xfrm>
          <a:prstGeom prst="roundRect">
            <a:avLst>
              <a:gd name="adj" fmla="val 0"/>
            </a:avLst>
          </a:prstGeom>
          <a:noFill/>
          <a:ln w="14605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913795" y="4772161"/>
            <a:ext cx="3298955" cy="101903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2701" y="4195899"/>
            <a:ext cx="3298983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568996" y="2298987"/>
            <a:ext cx="2930525" cy="1524000"/>
          </a:xfrm>
          <a:prstGeom prst="roundRect">
            <a:avLst>
              <a:gd name="adj" fmla="val 0"/>
            </a:avLst>
          </a:prstGeom>
          <a:noFill/>
          <a:ln w="14605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441348" y="4772160"/>
            <a:ext cx="3300336" cy="101903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423" y="4195899"/>
            <a:ext cx="3289900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152803" y="2298987"/>
            <a:ext cx="2932113" cy="1524000"/>
          </a:xfrm>
          <a:prstGeom prst="roundRect">
            <a:avLst>
              <a:gd name="adj" fmla="val 0"/>
            </a:avLst>
          </a:prstGeom>
          <a:noFill/>
          <a:ln w="14605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73298" y="4772161"/>
            <a:ext cx="3294258" cy="1019037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28B28A-DC30-4046-AD61-26FE4E527E93}" type="datetimeFigureOut">
              <a:rPr lang="en-GB" smtClean="0"/>
              <a:t>10/11/2017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90A994-24C0-49F0-9CD8-B06E4BD2693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3970990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28B28A-DC30-4046-AD61-26FE4E527E93}" type="datetimeFigureOut">
              <a:rPr lang="en-GB" smtClean="0"/>
              <a:t>10/11/2017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90A994-24C0-49F0-9CD8-B06E4BD2693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8178390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609599"/>
            <a:ext cx="2542657" cy="5181601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913794" y="609599"/>
            <a:ext cx="7658705" cy="5181601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28B28A-DC30-4046-AD61-26FE4E527E93}" type="datetimeFigureOut">
              <a:rPr lang="en-GB" smtClean="0"/>
              <a:t>10/11/2017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90A994-24C0-49F0-9CD8-B06E4BD2693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052723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1" cy="132632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95" y="2096064"/>
            <a:ext cx="10353762" cy="369513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78736" y="588327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8B28A-DC30-4046-AD61-26FE4E527E93}" type="datetimeFigureOut">
              <a:rPr lang="en-GB" smtClean="0"/>
              <a:t>10/11/2017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3794" y="5883275"/>
            <a:ext cx="667286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14011" y="5883275"/>
            <a:ext cx="75354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490A994-24C0-49F0-9CD8-B06E4BD2693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41277613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865" r:id="rId1"/>
    <p:sldLayoutId id="2147483866" r:id="rId2"/>
    <p:sldLayoutId id="2147483867" r:id="rId3"/>
    <p:sldLayoutId id="2147483868" r:id="rId4"/>
    <p:sldLayoutId id="2147483869" r:id="rId5"/>
    <p:sldLayoutId id="2147483870" r:id="rId6"/>
    <p:sldLayoutId id="2147483871" r:id="rId7"/>
    <p:sldLayoutId id="2147483872" r:id="rId8"/>
    <p:sldLayoutId id="2147483873" r:id="rId9"/>
    <p:sldLayoutId id="2147483874" r:id="rId10"/>
    <p:sldLayoutId id="2147483875" r:id="rId11"/>
    <p:sldLayoutId id="2147483876" r:id="rId12"/>
    <p:sldLayoutId id="2147483877" r:id="rId13"/>
    <p:sldLayoutId id="2147483878" r:id="rId14"/>
    <p:sldLayoutId id="2147483879" r:id="rId15"/>
    <p:sldLayoutId id="2147483880" r:id="rId16"/>
    <p:sldLayoutId id="2147483881" r:id="rId17"/>
  </p:sldLayoutIdLst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3400" b="1" i="0" kern="1200" cap="all">
          <a:solidFill>
            <a:schemeClr val="tx1"/>
          </a:solidFill>
          <a:effectLst>
            <a:outerShdw blurRad="50800" dist="63500" dir="2700000" algn="tl" rotWithShape="0">
              <a:srgbClr val="000000">
                <a:alpha val="48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microsoft.com/office/2007/relationships/hdphoto" Target="../media/hdphoto3.wdp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microsoft.com/office/2007/relationships/hdphoto" Target="../media/hdphoto4.wdp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microsoft.com/office/2007/relationships/hdphoto" Target="../media/hdphoto5.wdp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microsoft.com/office/2007/relationships/hdphoto" Target="../media/hdphoto6.wdp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microsoft.com/office/2007/relationships/hdphoto" Target="../media/hdphoto7.wdp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microsoft.com/office/2007/relationships/hdphoto" Target="../media/hdphoto8.wdp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microsoft.com/office/2007/relationships/hdphoto" Target="../media/hdphoto9.wdp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microsoft.com/office/2007/relationships/hdphoto" Target="../media/hdphoto10.wdp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microsoft.com/office/2007/relationships/hdphoto" Target="../media/hdphoto11.wdp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microsoft.com/office/2007/relationships/hdphoto" Target="../media/hdphoto12.wdp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microsoft.com/office/2007/relationships/hdphoto" Target="../media/hdphoto13.wdp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microsoft.com/office/2007/relationships/hdphoto" Target="../media/hdphoto14.wdp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microsoft.com/office/2007/relationships/hdphoto" Target="../media/hdphoto15.wdp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3" Type="http://schemas.microsoft.com/office/2007/relationships/hdphoto" Target="../media/hdphoto16.wdp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microsoft.com/office/2007/relationships/hdphoto" Target="../media/hdphoto17.wdp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3" Type="http://schemas.microsoft.com/office/2007/relationships/hdphoto" Target="../media/hdphoto18.wdp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microsoft.com/office/2007/relationships/hdphoto" Target="../media/hdphoto19.wdp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1.png"/></Relationships>
</file>

<file path=ppt/slides/_rels/slide20.xml.rels><?xml version="1.0" encoding="UTF-8" standalone="yes"?>
<Relationships xmlns="http://schemas.openxmlformats.org/package/2006/relationships"><Relationship Id="rId3" Type="http://schemas.microsoft.com/office/2007/relationships/hdphoto" Target="../media/hdphoto20.wdp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microsoft.com/office/2007/relationships/hdphoto" Target="../media/hdphoto21.wdp"/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1.png"/></Relationships>
</file>

<file path=ppt/slides/_rels/slide23.xml.rels><?xml version="1.0" encoding="UTF-8" standalone="yes"?>
<Relationships xmlns="http://schemas.openxmlformats.org/package/2006/relationships"><Relationship Id="rId3" Type="http://schemas.microsoft.com/office/2007/relationships/hdphoto" Target="../media/hdphoto22.wdp"/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microsoft.com/office/2007/relationships/hdphoto" Target="../media/hdphoto23.wdp"/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3" Type="http://schemas.microsoft.com/office/2007/relationships/hdphoto" Target="../media/hdphoto24.wdp"/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ChangeAspect="1"/>
          </p:cNvPicPr>
          <p:nvPr/>
        </p:nvPicPr>
        <p:blipFill rotWithShape="1">
          <a:blip r:embed="rId2">
            <a:grayscl/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50000"/>
                    </a14:imgEffect>
                    <a14:imgEffect>
                      <a14:saturation sat="300000"/>
                    </a14:imgEffect>
                    <a14:imgEffect>
                      <a14:brightnessContrast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4169" t="2010" r="5468" b="3737"/>
          <a:stretch/>
        </p:blipFill>
        <p:spPr>
          <a:xfrm>
            <a:off x="1023456" y="1828799"/>
            <a:ext cx="5872293" cy="4504889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8285733" y="1563151"/>
            <a:ext cx="2609850" cy="477053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i="1" dirty="0">
                <a:solidFill>
                  <a:srgbClr val="FFFF00"/>
                </a:solidFill>
                <a:latin typeface="Century Gothic" panose="020B0502020202020204" pitchFamily="34" charset="0"/>
              </a:rPr>
              <a:t>Not just for university …</a:t>
            </a:r>
          </a:p>
          <a:p>
            <a:endParaRPr lang="en-GB" sz="2400" i="1" dirty="0">
              <a:latin typeface="Century Gothic" panose="020B0502020202020204" pitchFamily="34" charset="0"/>
            </a:endParaRPr>
          </a:p>
          <a:p>
            <a:r>
              <a:rPr lang="en-GB" sz="2400" dirty="0">
                <a:latin typeface="Century Gothic" panose="020B0502020202020204" pitchFamily="34" charset="0"/>
              </a:rPr>
              <a:t>Look closely at similarities between writing essays and writing grant proposals or business plane or reports </a:t>
            </a:r>
            <a:r>
              <a:rPr lang="en-GB" sz="2400" dirty="0" err="1">
                <a:latin typeface="Century Gothic" panose="020B0502020202020204" pitchFamily="34" charset="0"/>
              </a:rPr>
              <a:t>etc</a:t>
            </a:r>
            <a:endParaRPr lang="en-GB" sz="2400" dirty="0">
              <a:latin typeface="Century Gothic" panose="020B0502020202020204" pitchFamily="34" charset="0"/>
            </a:endParaRPr>
          </a:p>
          <a:p>
            <a:r>
              <a:rPr lang="en-GB" sz="2400" dirty="0">
                <a:latin typeface="Century Gothic" panose="020B0502020202020204" pitchFamily="34" charset="0"/>
              </a:rPr>
              <a:t> </a:t>
            </a:r>
          </a:p>
        </p:txBody>
      </p:sp>
      <p:sp>
        <p:nvSpPr>
          <p:cNvPr id="6" name="Rectangle 5"/>
          <p:cNvSpPr/>
          <p:nvPr/>
        </p:nvSpPr>
        <p:spPr>
          <a:xfrm>
            <a:off x="465534" y="354568"/>
            <a:ext cx="8839984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4400" dirty="0">
                <a:latin typeface="Palatino Linotype" panose="02040502050505030304" pitchFamily="18" charset="0"/>
              </a:rPr>
              <a:t>THE </a:t>
            </a:r>
            <a:r>
              <a:rPr lang="en-GB" sz="4400" dirty="0">
                <a:solidFill>
                  <a:srgbClr val="FFFF00"/>
                </a:solidFill>
                <a:latin typeface="Palatino Linotype" panose="02040502050505030304" pitchFamily="18" charset="0"/>
              </a:rPr>
              <a:t>VALUE</a:t>
            </a:r>
            <a:r>
              <a:rPr lang="en-GB" sz="4400" dirty="0">
                <a:latin typeface="Palatino Linotype" panose="02040502050505030304" pitchFamily="18" charset="0"/>
              </a:rPr>
              <a:t> OF ESSAY WRITING</a:t>
            </a:r>
          </a:p>
        </p:txBody>
      </p:sp>
    </p:spTree>
    <p:extLst>
      <p:ext uri="{BB962C8B-B14F-4D97-AF65-F5344CB8AC3E}">
        <p14:creationId xmlns:p14="http://schemas.microsoft.com/office/powerpoint/2010/main" val="189354806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 rotWithShape="1">
          <a:blip r:embed="rId2">
            <a:grayscl/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50000"/>
                    </a14:imgEffect>
                    <a14:imgEffect>
                      <a14:brightnessContrast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30894" t="39802" r="51514" b="35897"/>
          <a:stretch/>
        </p:blipFill>
        <p:spPr>
          <a:xfrm>
            <a:off x="965674" y="1820254"/>
            <a:ext cx="5127477" cy="4101982"/>
          </a:xfrm>
        </p:spPr>
      </p:pic>
      <p:sp>
        <p:nvSpPr>
          <p:cNvPr id="5" name="TextBox 4"/>
          <p:cNvSpPr txBox="1"/>
          <p:nvPr/>
        </p:nvSpPr>
        <p:spPr>
          <a:xfrm>
            <a:off x="7662994" y="2831285"/>
            <a:ext cx="4305300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sz="2400" dirty="0">
              <a:latin typeface="Century Gothic" panose="020B0502020202020204" pitchFamily="34" charset="0"/>
            </a:endParaRPr>
          </a:p>
          <a:p>
            <a:r>
              <a:rPr lang="en-GB" sz="2200" dirty="0">
                <a:latin typeface="Century Gothic" panose="020B0502020202020204" pitchFamily="34" charset="0"/>
              </a:rPr>
              <a:t>- Source of this </a:t>
            </a:r>
            <a:r>
              <a:rPr lang="en-GB" sz="2200" dirty="0" err="1">
                <a:latin typeface="Century Gothic" panose="020B0502020202020204" pitchFamily="34" charset="0"/>
              </a:rPr>
              <a:t>ppt</a:t>
            </a:r>
            <a:r>
              <a:rPr lang="en-GB" sz="2200" dirty="0">
                <a:latin typeface="Century Gothic" panose="020B0502020202020204" pitchFamily="34" charset="0"/>
              </a:rPr>
              <a:t> = District Attorneys Council Federal Grants Division 2011</a:t>
            </a:r>
          </a:p>
        </p:txBody>
      </p:sp>
      <p:sp>
        <p:nvSpPr>
          <p:cNvPr id="6" name="Rectangle 5"/>
          <p:cNvSpPr/>
          <p:nvPr/>
        </p:nvSpPr>
        <p:spPr>
          <a:xfrm>
            <a:off x="8310287" y="6130861"/>
            <a:ext cx="282320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>
                <a:latin typeface="Century Gothic" panose="020B0502020202020204" pitchFamily="34" charset="0"/>
              </a:rPr>
              <a:t> AVOID BAD PRACTICES</a:t>
            </a:r>
            <a:endParaRPr lang="en-GB" dirty="0"/>
          </a:p>
        </p:txBody>
      </p:sp>
      <p:sp>
        <p:nvSpPr>
          <p:cNvPr id="2" name="Rectangle 1"/>
          <p:cNvSpPr/>
          <p:nvPr/>
        </p:nvSpPr>
        <p:spPr>
          <a:xfrm>
            <a:off x="0" y="48161"/>
            <a:ext cx="11426417" cy="132343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r"/>
            <a:r>
              <a:rPr lang="en-GB" sz="4000" dirty="0">
                <a:solidFill>
                  <a:srgbClr val="FFFF00"/>
                </a:solidFill>
                <a:latin typeface="Palatino Linotype" panose="02040502050505030304" pitchFamily="18" charset="0"/>
              </a:rPr>
              <a:t>THE BREADTH OF RELEVANCE OF GOOD WRITING SKILLS </a:t>
            </a:r>
          </a:p>
        </p:txBody>
      </p:sp>
    </p:spTree>
    <p:extLst>
      <p:ext uri="{BB962C8B-B14F-4D97-AF65-F5344CB8AC3E}">
        <p14:creationId xmlns:p14="http://schemas.microsoft.com/office/powerpoint/2010/main" val="199573946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ChangeAspect="1"/>
          </p:cNvPicPr>
          <p:nvPr/>
        </p:nvPicPr>
        <p:blipFill rotWithShape="1">
          <a:blip r:embed="rId2">
            <a:grayscl/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50000"/>
                    </a14:imgEffect>
                    <a14:imgEffect>
                      <a14:brightnessContrast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232187" y="1646723"/>
            <a:ext cx="4556215" cy="4870248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7726260" y="2066504"/>
            <a:ext cx="3584945" cy="320087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spcAft>
                <a:spcPts val="1200"/>
              </a:spcAft>
              <a:buFontTx/>
              <a:buChar char="-"/>
            </a:pPr>
            <a:r>
              <a:rPr lang="en-GB" sz="2400" dirty="0">
                <a:latin typeface="Century Gothic" panose="020B0502020202020204" pitchFamily="34" charset="0"/>
              </a:rPr>
              <a:t>Bad practices are the things students do that result on low marks or fails  </a:t>
            </a:r>
          </a:p>
          <a:p>
            <a:pPr marL="342900" indent="-342900">
              <a:spcAft>
                <a:spcPts val="1200"/>
              </a:spcAft>
              <a:buFontTx/>
              <a:buChar char="-"/>
            </a:pPr>
            <a:r>
              <a:rPr lang="en-GB" sz="2400" dirty="0">
                <a:latin typeface="Century Gothic" panose="020B0502020202020204" pitchFamily="34" charset="0"/>
              </a:rPr>
              <a:t>They can occur anywhere from essay planning to submission</a:t>
            </a:r>
          </a:p>
        </p:txBody>
      </p:sp>
      <p:sp>
        <p:nvSpPr>
          <p:cNvPr id="2" name="Rectangle 1"/>
          <p:cNvSpPr/>
          <p:nvPr/>
        </p:nvSpPr>
        <p:spPr>
          <a:xfrm>
            <a:off x="698011" y="187661"/>
            <a:ext cx="11028897" cy="132343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r"/>
            <a:r>
              <a:rPr lang="en-GB" sz="4000" dirty="0">
                <a:solidFill>
                  <a:srgbClr val="FFFF00"/>
                </a:solidFill>
                <a:latin typeface="Palatino Linotype" panose="02040502050505030304" pitchFamily="18" charset="0"/>
              </a:rPr>
              <a:t>WRITING GRANT PROPOSALS AS MODELS FOR WRITING ESSAYS</a:t>
            </a:r>
          </a:p>
        </p:txBody>
      </p:sp>
      <p:sp>
        <p:nvSpPr>
          <p:cNvPr id="7" name="Rectangle 6"/>
          <p:cNvSpPr/>
          <p:nvPr/>
        </p:nvSpPr>
        <p:spPr>
          <a:xfrm>
            <a:off x="8822015" y="6147639"/>
            <a:ext cx="282320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>
                <a:latin typeface="Century Gothic" panose="020B0502020202020204" pitchFamily="34" charset="0"/>
              </a:rPr>
              <a:t> AVOID BAD PRACTICES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020630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ChangeAspect="1"/>
          </p:cNvPicPr>
          <p:nvPr/>
        </p:nvPicPr>
        <p:blipFill rotWithShape="1">
          <a:blip r:embed="rId2">
            <a:grayscl/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25000"/>
                    </a14:imgEffect>
                    <a14:imgEffect>
                      <a14:brightnessContrast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575860" y="1353447"/>
            <a:ext cx="6272613" cy="4794192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7467507" y="544171"/>
            <a:ext cx="4177717" cy="49859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latin typeface="Century Gothic" panose="020B0502020202020204" pitchFamily="34" charset="0"/>
              </a:rPr>
              <a:t>Problems arise from not reading </a:t>
            </a:r>
          </a:p>
          <a:p>
            <a:endParaRPr lang="en-GB" sz="2400" dirty="0">
              <a:latin typeface="Century Gothic" panose="020B0502020202020204" pitchFamily="34" charset="0"/>
            </a:endParaRPr>
          </a:p>
          <a:p>
            <a:pPr marL="457200" indent="-457200">
              <a:buAutoNum type="alphaLcParenR"/>
            </a:pPr>
            <a:r>
              <a:rPr lang="en-GB" sz="2400" dirty="0">
                <a:latin typeface="Century Gothic" panose="020B0502020202020204" pitchFamily="34" charset="0"/>
              </a:rPr>
              <a:t>Question properly*</a:t>
            </a:r>
          </a:p>
          <a:p>
            <a:endParaRPr lang="en-GB" sz="2000" i="1" dirty="0">
              <a:latin typeface="Century Gothic" panose="020B0502020202020204" pitchFamily="34" charset="0"/>
            </a:endParaRPr>
          </a:p>
          <a:p>
            <a:r>
              <a:rPr lang="en-GB" sz="2200" i="1" dirty="0">
                <a:solidFill>
                  <a:schemeClr val="tx1">
                    <a:lumMod val="85000"/>
                  </a:schemeClr>
                </a:solidFill>
                <a:latin typeface="Palatino Linotype" panose="02040502050505030304" pitchFamily="18" charset="0"/>
              </a:rPr>
              <a:t>* The essay is the specific equivalent of the grant application</a:t>
            </a:r>
          </a:p>
          <a:p>
            <a:pPr marL="457200" indent="-457200">
              <a:buAutoNum type="alphaLcParenR"/>
            </a:pPr>
            <a:endParaRPr lang="en-GB" sz="2400" dirty="0">
              <a:latin typeface="Century Gothic" panose="020B0502020202020204" pitchFamily="34" charset="0"/>
            </a:endParaRPr>
          </a:p>
          <a:p>
            <a:pPr marL="457200" indent="-457200">
              <a:buAutoNum type="alphaLcParenR"/>
            </a:pPr>
            <a:r>
              <a:rPr lang="en-GB" sz="2400" dirty="0">
                <a:latin typeface="Century Gothic" panose="020B0502020202020204" pitchFamily="34" charset="0"/>
              </a:rPr>
              <a:t>Module learning  outcomes*</a:t>
            </a:r>
          </a:p>
          <a:p>
            <a:pPr marL="457200" indent="-457200">
              <a:buAutoNum type="alphaLcParenR"/>
            </a:pPr>
            <a:endParaRPr lang="en-GB" sz="2000" dirty="0">
              <a:latin typeface="Century Gothic" panose="020B0502020202020204" pitchFamily="34" charset="0"/>
            </a:endParaRPr>
          </a:p>
          <a:p>
            <a:r>
              <a:rPr lang="en-GB" sz="2200" i="1" dirty="0">
                <a:solidFill>
                  <a:schemeClr val="tx1">
                    <a:lumMod val="85000"/>
                  </a:schemeClr>
                </a:solidFill>
                <a:latin typeface="Palatino Linotype" panose="02040502050505030304" pitchFamily="18" charset="0"/>
              </a:rPr>
              <a:t>* The module learning outcomes are equivalent to the instructions that frame the application</a:t>
            </a:r>
            <a:endParaRPr lang="en-GB" sz="2200" dirty="0">
              <a:solidFill>
                <a:schemeClr val="tx1">
                  <a:lumMod val="85000"/>
                </a:schemeClr>
              </a:solidFill>
              <a:latin typeface="Palatino Linotype" panose="02040502050505030304" pitchFamily="18" charset="0"/>
            </a:endParaRPr>
          </a:p>
        </p:txBody>
      </p:sp>
      <p:sp>
        <p:nvSpPr>
          <p:cNvPr id="7" name="Rectangle 6"/>
          <p:cNvSpPr/>
          <p:nvPr/>
        </p:nvSpPr>
        <p:spPr>
          <a:xfrm>
            <a:off x="8822015" y="6147639"/>
            <a:ext cx="282320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>
                <a:latin typeface="Century Gothic" panose="020B0502020202020204" pitchFamily="34" charset="0"/>
              </a:rPr>
              <a:t> AVOID BAD PRACTICES</a:t>
            </a:r>
            <a:endParaRPr lang="en-GB" dirty="0"/>
          </a:p>
        </p:txBody>
      </p:sp>
      <p:sp>
        <p:nvSpPr>
          <p:cNvPr id="8" name="Rectangle 7"/>
          <p:cNvSpPr/>
          <p:nvPr/>
        </p:nvSpPr>
        <p:spPr>
          <a:xfrm>
            <a:off x="2171166" y="250557"/>
            <a:ext cx="2053511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4000" dirty="0">
                <a:solidFill>
                  <a:srgbClr val="FFFF00"/>
                </a:solidFill>
                <a:latin typeface="Palatino Linotype" panose="02040502050505030304" pitchFamily="18" charset="0"/>
              </a:rPr>
              <a:t>ESSAYS</a:t>
            </a:r>
            <a:r>
              <a:rPr lang="en-GB" dirty="0">
                <a:latin typeface="Century Gothic" panose="020B0502020202020204" pitchFamily="34" charset="0"/>
              </a:rPr>
              <a:t>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225317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ChangeAspect="1"/>
          </p:cNvPicPr>
          <p:nvPr/>
        </p:nvPicPr>
        <p:blipFill rotWithShape="1">
          <a:blip r:embed="rId2">
            <a:grayscl/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50000"/>
                    </a14:imgEffect>
                    <a14:imgEffect>
                      <a14:brightnessContrast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769121" y="1016950"/>
            <a:ext cx="5494946" cy="4238714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7112595" y="333109"/>
            <a:ext cx="4653999" cy="61247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u="sng" dirty="0">
                <a:latin typeface="Century Gothic" panose="020B0502020202020204" pitchFamily="34" charset="0"/>
              </a:rPr>
              <a:t>Read the </a:t>
            </a:r>
            <a:r>
              <a:rPr lang="en-GB" sz="2400" u="sng" dirty="0">
                <a:solidFill>
                  <a:srgbClr val="FFFF00"/>
                </a:solidFill>
                <a:latin typeface="Century Gothic" panose="020B0502020202020204" pitchFamily="34" charset="0"/>
              </a:rPr>
              <a:t>materials</a:t>
            </a:r>
          </a:p>
          <a:p>
            <a:pPr marL="342900" indent="-342900">
              <a:spcAft>
                <a:spcPts val="600"/>
              </a:spcAft>
              <a:buFontTx/>
              <a:buChar char="-"/>
            </a:pPr>
            <a:r>
              <a:rPr lang="en-GB" sz="2200" dirty="0">
                <a:latin typeface="Century Gothic" panose="020B0502020202020204" pitchFamily="34" charset="0"/>
              </a:rPr>
              <a:t>What is the question about? What does it cover</a:t>
            </a:r>
          </a:p>
          <a:p>
            <a:pPr marL="342900" indent="-342900">
              <a:spcAft>
                <a:spcPts val="600"/>
              </a:spcAft>
              <a:buFontTx/>
              <a:buChar char="-"/>
            </a:pPr>
            <a:r>
              <a:rPr lang="en-GB" sz="2200" dirty="0">
                <a:latin typeface="Century Gothic" panose="020B0502020202020204" pitchFamily="34" charset="0"/>
              </a:rPr>
              <a:t>What is this question testing you on ? (does it achieve the learning outcomes)</a:t>
            </a:r>
          </a:p>
          <a:p>
            <a:pPr marL="342900" indent="-342900">
              <a:buFontTx/>
              <a:buChar char="-"/>
            </a:pPr>
            <a:endParaRPr lang="en-GB" sz="2400" dirty="0">
              <a:latin typeface="Century Gothic" panose="020B0502020202020204" pitchFamily="34" charset="0"/>
            </a:endParaRPr>
          </a:p>
          <a:p>
            <a:r>
              <a:rPr lang="en-GB" sz="2400" u="sng" dirty="0">
                <a:latin typeface="Century Gothic" panose="020B0502020202020204" pitchFamily="34" charset="0"/>
              </a:rPr>
              <a:t>Read the </a:t>
            </a:r>
            <a:r>
              <a:rPr lang="en-GB" sz="2400" u="sng" dirty="0">
                <a:solidFill>
                  <a:srgbClr val="FFFF00"/>
                </a:solidFill>
                <a:latin typeface="Century Gothic" panose="020B0502020202020204" pitchFamily="34" charset="0"/>
              </a:rPr>
              <a:t>rubric: </a:t>
            </a:r>
            <a:r>
              <a:rPr lang="en-GB" sz="2400" u="sng" dirty="0">
                <a:latin typeface="Century Gothic" panose="020B0502020202020204" pitchFamily="34" charset="0"/>
              </a:rPr>
              <a:t>what is expected</a:t>
            </a:r>
            <a:r>
              <a:rPr lang="en-GB" sz="2400" dirty="0">
                <a:latin typeface="Century Gothic" panose="020B0502020202020204" pitchFamily="34" charset="0"/>
              </a:rPr>
              <a:t>                  </a:t>
            </a:r>
            <a:r>
              <a:rPr lang="en-GB" sz="2400" i="1" dirty="0" err="1">
                <a:latin typeface="Century Gothic" panose="020B0502020202020204" pitchFamily="34" charset="0"/>
              </a:rPr>
              <a:t>eg</a:t>
            </a:r>
            <a:endParaRPr lang="en-GB" sz="2400" i="1" dirty="0">
              <a:latin typeface="Century Gothic" panose="020B0502020202020204" pitchFamily="34" charset="0"/>
            </a:endParaRPr>
          </a:p>
          <a:p>
            <a:pPr marL="342900" indent="-342900">
              <a:spcAft>
                <a:spcPts val="600"/>
              </a:spcAft>
              <a:buFontTx/>
              <a:buChar char="-"/>
            </a:pPr>
            <a:r>
              <a:rPr lang="en-GB" sz="2200" dirty="0">
                <a:latin typeface="Century Gothic" panose="020B0502020202020204" pitchFamily="34" charset="0"/>
              </a:rPr>
              <a:t>How long is it?</a:t>
            </a:r>
          </a:p>
          <a:p>
            <a:pPr marL="342900" indent="-342900">
              <a:spcAft>
                <a:spcPts val="600"/>
              </a:spcAft>
              <a:buFontTx/>
              <a:buChar char="-"/>
            </a:pPr>
            <a:r>
              <a:rPr lang="en-GB" sz="2200" dirty="0">
                <a:latin typeface="Century Gothic" panose="020B0502020202020204" pitchFamily="34" charset="0"/>
              </a:rPr>
              <a:t>What texts </a:t>
            </a:r>
            <a:r>
              <a:rPr lang="en-GB" sz="2200" u="sng" dirty="0">
                <a:latin typeface="Century Gothic" panose="020B0502020202020204" pitchFamily="34" charset="0"/>
              </a:rPr>
              <a:t>are</a:t>
            </a:r>
            <a:r>
              <a:rPr lang="en-GB" sz="2200" dirty="0">
                <a:latin typeface="Century Gothic" panose="020B0502020202020204" pitchFamily="34" charset="0"/>
              </a:rPr>
              <a:t> you supposed to use?</a:t>
            </a:r>
          </a:p>
          <a:p>
            <a:pPr marL="342900" indent="-342900">
              <a:spcAft>
                <a:spcPts val="600"/>
              </a:spcAft>
              <a:buFontTx/>
              <a:buChar char="-"/>
            </a:pPr>
            <a:r>
              <a:rPr lang="en-GB" sz="2200" dirty="0">
                <a:latin typeface="Century Gothic" panose="020B0502020202020204" pitchFamily="34" charset="0"/>
              </a:rPr>
              <a:t>Which texts are you </a:t>
            </a:r>
            <a:r>
              <a:rPr lang="en-GB" sz="2200" u="sng" dirty="0">
                <a:latin typeface="Century Gothic" panose="020B0502020202020204" pitchFamily="34" charset="0"/>
              </a:rPr>
              <a:t>not</a:t>
            </a:r>
            <a:r>
              <a:rPr lang="en-GB" sz="2200" dirty="0">
                <a:latin typeface="Century Gothic" panose="020B0502020202020204" pitchFamily="34" charset="0"/>
              </a:rPr>
              <a:t> supposed to use? </a:t>
            </a:r>
          </a:p>
          <a:p>
            <a:pPr marL="342900" indent="-342900">
              <a:spcAft>
                <a:spcPts val="600"/>
              </a:spcAft>
              <a:buFontTx/>
              <a:buChar char="-"/>
            </a:pPr>
            <a:r>
              <a:rPr lang="en-GB" sz="2200" u="sng" dirty="0">
                <a:latin typeface="Century Gothic" panose="020B0502020202020204" pitchFamily="34" charset="0"/>
              </a:rPr>
              <a:t>Deadlines</a:t>
            </a:r>
            <a:r>
              <a:rPr lang="en-GB" sz="2200" dirty="0">
                <a:latin typeface="Century Gothic" panose="020B0502020202020204" pitchFamily="34" charset="0"/>
              </a:rPr>
              <a:t> </a:t>
            </a:r>
          </a:p>
          <a:p>
            <a:pPr marL="342900" indent="-342900">
              <a:buFontTx/>
              <a:buChar char="-"/>
            </a:pPr>
            <a:endParaRPr lang="en-GB" sz="2400" dirty="0">
              <a:latin typeface="Century Gothic" panose="020B0502020202020204" pitchFamily="34" charset="0"/>
            </a:endParaRPr>
          </a:p>
        </p:txBody>
      </p:sp>
      <p:sp>
        <p:nvSpPr>
          <p:cNvPr id="7" name="Rectangle 6"/>
          <p:cNvSpPr/>
          <p:nvPr/>
        </p:nvSpPr>
        <p:spPr>
          <a:xfrm>
            <a:off x="8822015" y="6156028"/>
            <a:ext cx="282320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>
                <a:latin typeface="Century Gothic" panose="020B0502020202020204" pitchFamily="34" charset="0"/>
              </a:rPr>
              <a:t> AVOID BAD PRACTICES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151480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 rotWithShape="1">
          <a:blip r:embed="rId2">
            <a:grayscl/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5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502822" y="1416865"/>
            <a:ext cx="6213895" cy="4601643"/>
          </a:xfrm>
        </p:spPr>
      </p:pic>
      <p:sp>
        <p:nvSpPr>
          <p:cNvPr id="6" name="TextBox 5"/>
          <p:cNvSpPr txBox="1"/>
          <p:nvPr/>
        </p:nvSpPr>
        <p:spPr>
          <a:xfrm>
            <a:off x="7135361" y="755746"/>
            <a:ext cx="4798868" cy="489364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latin typeface="Century Gothic" panose="020B0502020202020204" pitchFamily="34" charset="0"/>
              </a:rPr>
              <a:t>Do not begin until you have read everything TWICE </a:t>
            </a:r>
          </a:p>
          <a:p>
            <a:pPr marL="342900" indent="-342900">
              <a:buFontTx/>
              <a:buChar char="-"/>
            </a:pPr>
            <a:r>
              <a:rPr lang="en-GB" sz="2400" dirty="0">
                <a:latin typeface="Century Gothic" panose="020B0502020202020204" pitchFamily="34" charset="0"/>
              </a:rPr>
              <a:t>Read once for </a:t>
            </a:r>
            <a:r>
              <a:rPr lang="en-GB" sz="2400" dirty="0">
                <a:solidFill>
                  <a:srgbClr val="FFFF00"/>
                </a:solidFill>
                <a:latin typeface="Century Gothic" panose="020B0502020202020204" pitchFamily="34" charset="0"/>
              </a:rPr>
              <a:t>content</a:t>
            </a:r>
          </a:p>
          <a:p>
            <a:pPr marL="342900" indent="-342900">
              <a:buFontTx/>
              <a:buChar char="-"/>
            </a:pPr>
            <a:r>
              <a:rPr lang="en-GB" sz="2400" dirty="0">
                <a:latin typeface="Century Gothic" panose="020B0502020202020204" pitchFamily="34" charset="0"/>
              </a:rPr>
              <a:t>Read a second time with a </a:t>
            </a:r>
            <a:r>
              <a:rPr lang="en-GB" sz="2400" dirty="0">
                <a:solidFill>
                  <a:srgbClr val="FFFF00"/>
                </a:solidFill>
                <a:latin typeface="Century Gothic" panose="020B0502020202020204" pitchFamily="34" charset="0"/>
              </a:rPr>
              <a:t>highlighter </a:t>
            </a:r>
            <a:r>
              <a:rPr lang="en-GB" sz="2400" dirty="0">
                <a:latin typeface="Century Gothic" panose="020B0502020202020204" pitchFamily="34" charset="0"/>
              </a:rPr>
              <a:t>for detail </a:t>
            </a:r>
          </a:p>
          <a:p>
            <a:endParaRPr lang="en-GB" sz="2400" dirty="0">
              <a:latin typeface="Century Gothic" panose="020B0502020202020204" pitchFamily="34" charset="0"/>
            </a:endParaRPr>
          </a:p>
          <a:p>
            <a:r>
              <a:rPr lang="en-GB" sz="2400" dirty="0">
                <a:latin typeface="Century Gothic" panose="020B0502020202020204" pitchFamily="34" charset="0"/>
              </a:rPr>
              <a:t>If you have queries about the questions contact the module tutor</a:t>
            </a:r>
          </a:p>
          <a:p>
            <a:pPr marL="342900" indent="-342900">
              <a:buFontTx/>
              <a:buChar char="-"/>
            </a:pPr>
            <a:r>
              <a:rPr lang="en-GB" sz="2400" dirty="0">
                <a:latin typeface="Century Gothic" panose="020B0502020202020204" pitchFamily="34" charset="0"/>
              </a:rPr>
              <a:t>All tutors would rather answer a question up front than fail an essay for preventable reasons</a:t>
            </a:r>
          </a:p>
        </p:txBody>
      </p:sp>
      <p:sp>
        <p:nvSpPr>
          <p:cNvPr id="7" name="Rectangle 6"/>
          <p:cNvSpPr/>
          <p:nvPr/>
        </p:nvSpPr>
        <p:spPr>
          <a:xfrm>
            <a:off x="8822015" y="6147639"/>
            <a:ext cx="282320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>
                <a:latin typeface="Century Gothic" panose="020B0502020202020204" pitchFamily="34" charset="0"/>
              </a:rPr>
              <a:t> AVOID BAD PRACTICES</a:t>
            </a:r>
            <a:endParaRPr lang="en-GB" dirty="0"/>
          </a:p>
        </p:txBody>
      </p:sp>
      <p:sp>
        <p:nvSpPr>
          <p:cNvPr id="2" name="Rectangle 1"/>
          <p:cNvSpPr/>
          <p:nvPr/>
        </p:nvSpPr>
        <p:spPr>
          <a:xfrm>
            <a:off x="2171166" y="250557"/>
            <a:ext cx="2053511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4000" dirty="0">
                <a:solidFill>
                  <a:srgbClr val="FFFF00"/>
                </a:solidFill>
                <a:latin typeface="Palatino Linotype" panose="02040502050505030304" pitchFamily="18" charset="0"/>
              </a:rPr>
              <a:t>ESSAYS</a:t>
            </a:r>
            <a:r>
              <a:rPr lang="en-GB" dirty="0">
                <a:latin typeface="Century Gothic" panose="020B0502020202020204" pitchFamily="34" charset="0"/>
              </a:rPr>
              <a:t>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905680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Content Placeholder 5"/>
          <p:cNvPicPr>
            <a:picLocks noGrp="1" noChangeAspect="1"/>
          </p:cNvPicPr>
          <p:nvPr>
            <p:ph idx="1"/>
          </p:nvPr>
        </p:nvPicPr>
        <p:blipFill rotWithShape="1">
          <a:blip r:embed="rId2">
            <a:grayscl/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25000"/>
                    </a14:imgEffect>
                    <a14:imgEffect>
                      <a14:brightnessContrast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569579" y="1371600"/>
            <a:ext cx="5355404" cy="4003705"/>
          </a:xfrm>
        </p:spPr>
      </p:pic>
      <p:sp>
        <p:nvSpPr>
          <p:cNvPr id="3" name="Rectangle 2"/>
          <p:cNvSpPr/>
          <p:nvPr/>
        </p:nvSpPr>
        <p:spPr>
          <a:xfrm>
            <a:off x="569579" y="299973"/>
            <a:ext cx="6324600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4000" dirty="0">
                <a:solidFill>
                  <a:srgbClr val="FFFF00"/>
                </a:solidFill>
                <a:latin typeface="Palatino Linotype" panose="02040502050505030304" pitchFamily="18" charset="0"/>
              </a:rPr>
              <a:t>POOR ESSAY WRITING</a:t>
            </a:r>
          </a:p>
        </p:txBody>
      </p:sp>
      <p:sp>
        <p:nvSpPr>
          <p:cNvPr id="4" name="Rectangle 3"/>
          <p:cNvSpPr/>
          <p:nvPr/>
        </p:nvSpPr>
        <p:spPr>
          <a:xfrm>
            <a:off x="6755448" y="381591"/>
            <a:ext cx="4969565" cy="550920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spcAft>
                <a:spcPts val="1200"/>
              </a:spcAft>
              <a:buFontTx/>
              <a:buChar char="-"/>
            </a:pPr>
            <a:r>
              <a:rPr lang="en-GB" sz="2400" dirty="0">
                <a:latin typeface="Century Gothic" panose="020B0502020202020204" pitchFamily="34" charset="0"/>
              </a:rPr>
              <a:t>An essay is not a weekend project</a:t>
            </a:r>
          </a:p>
          <a:p>
            <a:pPr marL="285750" indent="-285750">
              <a:spcAft>
                <a:spcPts val="1200"/>
              </a:spcAft>
              <a:buFontTx/>
              <a:buChar char="-"/>
            </a:pPr>
            <a:r>
              <a:rPr lang="en-GB" sz="2400" dirty="0">
                <a:latin typeface="Century Gothic" panose="020B0502020202020204" pitchFamily="34" charset="0"/>
              </a:rPr>
              <a:t>A good essay takes planning and preparation</a:t>
            </a:r>
          </a:p>
          <a:p>
            <a:pPr marL="285750" indent="-285750">
              <a:spcAft>
                <a:spcPts val="1200"/>
              </a:spcAft>
              <a:buFontTx/>
              <a:buChar char="-"/>
            </a:pPr>
            <a:r>
              <a:rPr lang="en-GB" sz="2400" dirty="0">
                <a:latin typeface="Century Gothic" panose="020B0502020202020204" pitchFamily="34" charset="0"/>
              </a:rPr>
              <a:t>Like all good writing it must address the reader</a:t>
            </a:r>
          </a:p>
          <a:p>
            <a:pPr marL="285750" indent="-285750">
              <a:spcAft>
                <a:spcPts val="1200"/>
              </a:spcAft>
              <a:buFontTx/>
              <a:buChar char="-"/>
            </a:pPr>
            <a:r>
              <a:rPr lang="en-GB" sz="2400" dirty="0">
                <a:latin typeface="Century Gothic" panose="020B0502020202020204" pitchFamily="34" charset="0"/>
              </a:rPr>
              <a:t>Reading the right materials is part of the preparation process</a:t>
            </a:r>
          </a:p>
          <a:p>
            <a:pPr marL="285750" indent="-285750">
              <a:spcAft>
                <a:spcPts val="1200"/>
              </a:spcAft>
              <a:buFontTx/>
              <a:buChar char="-"/>
            </a:pPr>
            <a:r>
              <a:rPr lang="en-GB" sz="2400" dirty="0">
                <a:latin typeface="Century Gothic" panose="020B0502020202020204" pitchFamily="34" charset="0"/>
              </a:rPr>
              <a:t>Tough times mean that there are plenty of graduates looking for jobs so you need to learn to stand out</a:t>
            </a:r>
            <a:endParaRPr lang="en-GB" sz="2400" dirty="0"/>
          </a:p>
        </p:txBody>
      </p:sp>
      <p:sp>
        <p:nvSpPr>
          <p:cNvPr id="7" name="Rectangle 6"/>
          <p:cNvSpPr/>
          <p:nvPr/>
        </p:nvSpPr>
        <p:spPr>
          <a:xfrm>
            <a:off x="8822015" y="6147639"/>
            <a:ext cx="282320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>
                <a:latin typeface="Century Gothic" panose="020B0502020202020204" pitchFamily="34" charset="0"/>
              </a:rPr>
              <a:t> AVOID BAD PRACTICES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089748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Content Placeholder 5"/>
          <p:cNvPicPr>
            <a:picLocks noChangeAspect="1"/>
          </p:cNvPicPr>
          <p:nvPr/>
        </p:nvPicPr>
        <p:blipFill rotWithShape="1">
          <a:blip r:embed="rId2">
            <a:grayscl/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25000"/>
                    </a14:imgEffect>
                    <a14:imgEffect>
                      <a14:brightnessContrast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631678" y="1391446"/>
            <a:ext cx="5924018" cy="4741862"/>
          </a:xfrm>
          <a:prstGeom prst="rect">
            <a:avLst/>
          </a:prstGeom>
        </p:spPr>
      </p:pic>
      <p:sp>
        <p:nvSpPr>
          <p:cNvPr id="3" name="Rectangle 2"/>
          <p:cNvSpPr/>
          <p:nvPr/>
        </p:nvSpPr>
        <p:spPr>
          <a:xfrm>
            <a:off x="7478973" y="2054722"/>
            <a:ext cx="4418884" cy="230832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en-GB" sz="2400" dirty="0">
              <a:latin typeface="Century Gothic" panose="020B0502020202020204" pitchFamily="34" charset="0"/>
            </a:endParaRPr>
          </a:p>
          <a:p>
            <a:r>
              <a:rPr lang="en-GB" sz="2400" dirty="0">
                <a:latin typeface="Century Gothic" panose="020B0502020202020204" pitchFamily="34" charset="0"/>
              </a:rPr>
              <a:t>Problem = learning outcomes</a:t>
            </a:r>
          </a:p>
          <a:p>
            <a:endParaRPr lang="en-GB" sz="2400" dirty="0">
              <a:latin typeface="Century Gothic" panose="020B0502020202020204" pitchFamily="34" charset="0"/>
            </a:endParaRPr>
          </a:p>
          <a:p>
            <a:r>
              <a:rPr lang="en-GB" sz="2400" dirty="0">
                <a:latin typeface="Century Gothic" panose="020B0502020202020204" pitchFamily="34" charset="0"/>
              </a:rPr>
              <a:t>Learning outcomes = problem</a:t>
            </a:r>
            <a:endParaRPr lang="en-GB" sz="2400" dirty="0"/>
          </a:p>
        </p:txBody>
      </p:sp>
      <p:sp>
        <p:nvSpPr>
          <p:cNvPr id="5" name="Rectangle 4"/>
          <p:cNvSpPr/>
          <p:nvPr/>
        </p:nvSpPr>
        <p:spPr>
          <a:xfrm>
            <a:off x="1037319" y="425138"/>
            <a:ext cx="5231497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3600" dirty="0">
                <a:solidFill>
                  <a:srgbClr val="FFFF00"/>
                </a:solidFill>
                <a:latin typeface="Palatino Linotype" panose="02040502050505030304" pitchFamily="18" charset="0"/>
              </a:rPr>
              <a:t>ESSAY</a:t>
            </a:r>
            <a:r>
              <a:rPr lang="en-GB" sz="3200" dirty="0">
                <a:solidFill>
                  <a:srgbClr val="FFFF00"/>
                </a:solidFill>
                <a:latin typeface="Palatino Linotype" panose="02040502050505030304" pitchFamily="18" charset="0"/>
              </a:rPr>
              <a:t> </a:t>
            </a:r>
            <a:r>
              <a:rPr lang="en-GB" sz="3600" dirty="0">
                <a:solidFill>
                  <a:srgbClr val="FFFF00"/>
                </a:solidFill>
                <a:latin typeface="Palatino Linotype" panose="02040502050505030304" pitchFamily="18" charset="0"/>
              </a:rPr>
              <a:t>DEVELOPMENT</a:t>
            </a:r>
            <a:endParaRPr lang="en-GB" sz="3200" dirty="0">
              <a:solidFill>
                <a:srgbClr val="FFFF00"/>
              </a:solidFill>
              <a:latin typeface="Palatino Linotype" panose="02040502050505030304" pitchFamily="18" charset="0"/>
            </a:endParaRPr>
          </a:p>
        </p:txBody>
      </p:sp>
      <p:sp>
        <p:nvSpPr>
          <p:cNvPr id="6" name="Rectangle 5"/>
          <p:cNvSpPr/>
          <p:nvPr/>
        </p:nvSpPr>
        <p:spPr>
          <a:xfrm>
            <a:off x="8822015" y="6147639"/>
            <a:ext cx="282320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>
                <a:latin typeface="Century Gothic" panose="020B0502020202020204" pitchFamily="34" charset="0"/>
              </a:rPr>
              <a:t> AVOID BAD PRACTICES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6463885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Content Placeholder 5"/>
          <p:cNvPicPr>
            <a:picLocks noChangeAspect="1"/>
          </p:cNvPicPr>
          <p:nvPr/>
        </p:nvPicPr>
        <p:blipFill rotWithShape="1">
          <a:blip r:embed="rId2">
            <a:grayscl/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25000"/>
                    </a14:imgEffect>
                    <a14:imgEffect>
                      <a14:brightnessContrast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3914" t="3367" r="4520" b="3163"/>
          <a:stretch/>
        </p:blipFill>
        <p:spPr>
          <a:xfrm>
            <a:off x="562062" y="1602296"/>
            <a:ext cx="5763237" cy="4338954"/>
          </a:xfrm>
          <a:prstGeom prst="rect">
            <a:avLst/>
          </a:prstGeom>
        </p:spPr>
      </p:pic>
      <p:sp>
        <p:nvSpPr>
          <p:cNvPr id="4" name="Rectangle 3"/>
          <p:cNvSpPr/>
          <p:nvPr/>
        </p:nvSpPr>
        <p:spPr>
          <a:xfrm>
            <a:off x="7065818" y="247384"/>
            <a:ext cx="4862946" cy="569386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400" dirty="0">
                <a:latin typeface="Century Gothic" panose="020B0502020202020204" pitchFamily="34" charset="0"/>
              </a:rPr>
              <a:t>Many students see a question that mentions an area or writer that they want to write about</a:t>
            </a:r>
          </a:p>
          <a:p>
            <a:r>
              <a:rPr lang="en-GB" sz="2400" i="1" dirty="0" err="1">
                <a:latin typeface="Century Gothic" panose="020B0502020202020204" pitchFamily="34" charset="0"/>
              </a:rPr>
              <a:t>eg</a:t>
            </a:r>
            <a:r>
              <a:rPr lang="en-GB" sz="2400" i="1" dirty="0">
                <a:latin typeface="Century Gothic" panose="020B0502020202020204" pitchFamily="34" charset="0"/>
              </a:rPr>
              <a:t> Victorian poetry &amp; women. </a:t>
            </a:r>
            <a:r>
              <a:rPr lang="en-GB" sz="2400" dirty="0">
                <a:latin typeface="Century Gothic" panose="020B0502020202020204" pitchFamily="34" charset="0"/>
              </a:rPr>
              <a:t>Then they stick in </a:t>
            </a:r>
            <a:r>
              <a:rPr lang="en-GB" sz="2400" u="sng" dirty="0">
                <a:latin typeface="Century Gothic" panose="020B0502020202020204" pitchFamily="34" charset="0"/>
              </a:rPr>
              <a:t>everything</a:t>
            </a:r>
            <a:r>
              <a:rPr lang="en-GB" sz="2400" dirty="0">
                <a:latin typeface="Century Gothic" panose="020B0502020202020204" pitchFamily="34" charset="0"/>
              </a:rPr>
              <a:t> without thinking about what is actually required.</a:t>
            </a:r>
          </a:p>
          <a:p>
            <a:endParaRPr lang="en-GB" sz="1400" dirty="0">
              <a:latin typeface="Century Gothic" panose="020B0502020202020204" pitchFamily="34" charset="0"/>
            </a:endParaRPr>
          </a:p>
          <a:p>
            <a:r>
              <a:rPr lang="en-GB" sz="2400" dirty="0">
                <a:latin typeface="Century Gothic" panose="020B0502020202020204" pitchFamily="34" charset="0"/>
              </a:rPr>
              <a:t>Questions are designed to address a </a:t>
            </a:r>
            <a:r>
              <a:rPr lang="en-GB" sz="2400" u="sng" dirty="0">
                <a:latin typeface="Century Gothic" panose="020B0502020202020204" pitchFamily="34" charset="0"/>
              </a:rPr>
              <a:t>specific</a:t>
            </a:r>
            <a:r>
              <a:rPr lang="en-GB" sz="2400" dirty="0">
                <a:latin typeface="Century Gothic" panose="020B0502020202020204" pitchFamily="34" charset="0"/>
              </a:rPr>
              <a:t> aspect of an issue– </a:t>
            </a:r>
            <a:r>
              <a:rPr lang="en-GB" sz="2400" u="sng" dirty="0">
                <a:latin typeface="Century Gothic" panose="020B0502020202020204" pitchFamily="34" charset="0"/>
              </a:rPr>
              <a:t>not a general overview.</a:t>
            </a:r>
          </a:p>
          <a:p>
            <a:endParaRPr lang="en-GB" sz="1400" dirty="0">
              <a:latin typeface="Century Gothic" panose="020B0502020202020204" pitchFamily="34" charset="0"/>
            </a:endParaRPr>
          </a:p>
          <a:p>
            <a:r>
              <a:rPr lang="en-GB" sz="2400" dirty="0">
                <a:latin typeface="Century Gothic" panose="020B0502020202020204" pitchFamily="34" charset="0"/>
              </a:rPr>
              <a:t>You need to examine the question closely and answer in detail – demonstrating </a:t>
            </a:r>
            <a:r>
              <a:rPr lang="en-GB" sz="2400" dirty="0">
                <a:solidFill>
                  <a:srgbClr val="FFFF00"/>
                </a:solidFill>
                <a:latin typeface="Century Gothic" panose="020B0502020202020204" pitchFamily="34" charset="0"/>
              </a:rPr>
              <a:t>your grasp of the learning outcomes</a:t>
            </a:r>
          </a:p>
        </p:txBody>
      </p:sp>
      <p:sp>
        <p:nvSpPr>
          <p:cNvPr id="6" name="Rectangle 5"/>
          <p:cNvSpPr/>
          <p:nvPr/>
        </p:nvSpPr>
        <p:spPr>
          <a:xfrm>
            <a:off x="773527" y="384490"/>
            <a:ext cx="4965911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3600" dirty="0">
                <a:solidFill>
                  <a:srgbClr val="FFFF00"/>
                </a:solidFill>
                <a:latin typeface="Palatino Linotype" panose="02040502050505030304" pitchFamily="18" charset="0"/>
              </a:rPr>
              <a:t>ESSAY PREPARATION</a:t>
            </a:r>
          </a:p>
        </p:txBody>
      </p:sp>
      <p:sp>
        <p:nvSpPr>
          <p:cNvPr id="7" name="Rectangle 6"/>
          <p:cNvSpPr/>
          <p:nvPr/>
        </p:nvSpPr>
        <p:spPr>
          <a:xfrm>
            <a:off x="8822015" y="6147639"/>
            <a:ext cx="282320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>
                <a:latin typeface="Century Gothic" panose="020B0502020202020204" pitchFamily="34" charset="0"/>
              </a:rPr>
              <a:t> AVOID BAD PRACTICES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994371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 rotWithShape="1">
          <a:blip r:embed="rId2">
            <a:grayscl/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25000"/>
                    </a14:imgEffect>
                    <a14:imgEffect>
                      <a14:brightnessContrast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3021" t="5839" r="4276" b="4269"/>
          <a:stretch/>
        </p:blipFill>
        <p:spPr>
          <a:xfrm>
            <a:off x="570451" y="1728132"/>
            <a:ext cx="5738070" cy="4110606"/>
          </a:xfrm>
        </p:spPr>
      </p:pic>
      <p:sp>
        <p:nvSpPr>
          <p:cNvPr id="5" name="Rectangle 4"/>
          <p:cNvSpPr/>
          <p:nvPr/>
        </p:nvSpPr>
        <p:spPr>
          <a:xfrm>
            <a:off x="7079673" y="1005534"/>
            <a:ext cx="4648501" cy="489364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400" dirty="0">
                <a:solidFill>
                  <a:prstClr val="white"/>
                </a:solidFill>
                <a:latin typeface="Century Gothic" panose="020B0502020202020204" pitchFamily="34" charset="0"/>
              </a:rPr>
              <a:t>lecturers  love </a:t>
            </a:r>
            <a:r>
              <a:rPr lang="en-GB" sz="2400" dirty="0">
                <a:solidFill>
                  <a:srgbClr val="FFFF00"/>
                </a:solidFill>
                <a:latin typeface="Century Gothic" panose="020B0502020202020204" pitchFamily="34" charset="0"/>
              </a:rPr>
              <a:t>details</a:t>
            </a:r>
            <a:r>
              <a:rPr lang="en-GB" sz="2400" dirty="0">
                <a:solidFill>
                  <a:prstClr val="white"/>
                </a:solidFill>
                <a:latin typeface="Century Gothic" panose="020B0502020202020204" pitchFamily="34" charset="0"/>
              </a:rPr>
              <a:t>  </a:t>
            </a:r>
          </a:p>
          <a:p>
            <a:pPr marL="342900" indent="-342900">
              <a:buFontTx/>
              <a:buChar char="-"/>
            </a:pPr>
            <a:r>
              <a:rPr lang="en-GB" sz="2400" dirty="0">
                <a:solidFill>
                  <a:prstClr val="white"/>
                </a:solidFill>
                <a:latin typeface="Century Gothic" panose="020B0502020202020204" pitchFamily="34" charset="0"/>
              </a:rPr>
              <a:t>you will need </a:t>
            </a:r>
            <a:r>
              <a:rPr lang="en-GB" sz="2400" u="sng" dirty="0">
                <a:solidFill>
                  <a:prstClr val="white"/>
                </a:solidFill>
                <a:latin typeface="Century Gothic" panose="020B0502020202020204" pitchFamily="34" charset="0"/>
              </a:rPr>
              <a:t>quotations/ textual examples </a:t>
            </a:r>
            <a:r>
              <a:rPr lang="en-GB" sz="2400" dirty="0">
                <a:solidFill>
                  <a:prstClr val="white"/>
                </a:solidFill>
                <a:latin typeface="Century Gothic" panose="020B0502020202020204" pitchFamily="34" charset="0"/>
              </a:rPr>
              <a:t>to back up what you suggest as your argument</a:t>
            </a:r>
          </a:p>
          <a:p>
            <a:pPr marL="342900" indent="-342900">
              <a:buFontTx/>
              <a:buChar char="-"/>
            </a:pPr>
            <a:endParaRPr lang="en-GB" sz="2400" dirty="0">
              <a:solidFill>
                <a:prstClr val="white"/>
              </a:solidFill>
              <a:latin typeface="Century Gothic" panose="020B0502020202020204" pitchFamily="34" charset="0"/>
            </a:endParaRPr>
          </a:p>
          <a:p>
            <a:pPr marL="342900" indent="-342900">
              <a:buFontTx/>
              <a:buChar char="-"/>
            </a:pPr>
            <a:r>
              <a:rPr lang="en-GB" sz="2400" dirty="0">
                <a:solidFill>
                  <a:prstClr val="white"/>
                </a:solidFill>
                <a:latin typeface="Century Gothic" panose="020B0502020202020204" pitchFamily="34" charset="0"/>
              </a:rPr>
              <a:t>tutors expect </a:t>
            </a:r>
            <a:r>
              <a:rPr lang="en-GB" sz="2400" dirty="0">
                <a:solidFill>
                  <a:srgbClr val="FFFF00"/>
                </a:solidFill>
                <a:latin typeface="Century Gothic" panose="020B0502020202020204" pitchFamily="34" charset="0"/>
              </a:rPr>
              <a:t>references</a:t>
            </a:r>
            <a:r>
              <a:rPr lang="en-GB" sz="2400" dirty="0">
                <a:solidFill>
                  <a:prstClr val="white"/>
                </a:solidFill>
                <a:latin typeface="Century Gothic" panose="020B0502020202020204" pitchFamily="34" charset="0"/>
              </a:rPr>
              <a:t> to other critical arguments and require proof that you have read/ consulted widely and not relied on anecdote or unsupported opinion.</a:t>
            </a:r>
            <a:endParaRPr lang="en-GB" sz="1400" dirty="0"/>
          </a:p>
        </p:txBody>
      </p:sp>
      <p:sp>
        <p:nvSpPr>
          <p:cNvPr id="6" name="Rectangle 5"/>
          <p:cNvSpPr/>
          <p:nvPr/>
        </p:nvSpPr>
        <p:spPr>
          <a:xfrm>
            <a:off x="1035579" y="462704"/>
            <a:ext cx="4965911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3600" dirty="0">
                <a:solidFill>
                  <a:srgbClr val="FFFF00"/>
                </a:solidFill>
                <a:latin typeface="Palatino Linotype" panose="02040502050505030304" pitchFamily="18" charset="0"/>
              </a:rPr>
              <a:t>ESSAY PREPARATION</a:t>
            </a:r>
          </a:p>
        </p:txBody>
      </p:sp>
      <p:sp>
        <p:nvSpPr>
          <p:cNvPr id="7" name="Rectangle 6"/>
          <p:cNvSpPr/>
          <p:nvPr/>
        </p:nvSpPr>
        <p:spPr>
          <a:xfrm>
            <a:off x="8822015" y="6147639"/>
            <a:ext cx="282320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>
                <a:latin typeface="Century Gothic" panose="020B0502020202020204" pitchFamily="34" charset="0"/>
              </a:rPr>
              <a:t> AVOID BAD PRACTICES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261317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 rotWithShape="1">
          <a:blip r:embed="rId2">
            <a:grayscl/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5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893" t="54993" r="4104" b="3117"/>
          <a:stretch/>
        </p:blipFill>
        <p:spPr>
          <a:xfrm>
            <a:off x="721453" y="1895912"/>
            <a:ext cx="5058562" cy="3833769"/>
          </a:xfrm>
        </p:spPr>
      </p:pic>
      <p:sp>
        <p:nvSpPr>
          <p:cNvPr id="2" name="Rectangle 1"/>
          <p:cNvSpPr/>
          <p:nvPr/>
        </p:nvSpPr>
        <p:spPr>
          <a:xfrm>
            <a:off x="991927" y="616129"/>
            <a:ext cx="5011308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3600" dirty="0">
                <a:solidFill>
                  <a:srgbClr val="FFFF00"/>
                </a:solidFill>
                <a:latin typeface="Palatino Linotype" panose="02040502050505030304" pitchFamily="18" charset="0"/>
              </a:rPr>
              <a:t>TIME MANAGEMENT</a:t>
            </a:r>
          </a:p>
        </p:txBody>
      </p:sp>
      <p:sp>
        <p:nvSpPr>
          <p:cNvPr id="3" name="Rectangle 2"/>
          <p:cNvSpPr/>
          <p:nvPr/>
        </p:nvSpPr>
        <p:spPr>
          <a:xfrm>
            <a:off x="6889860" y="616129"/>
            <a:ext cx="4548561" cy="520142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spcAft>
                <a:spcPts val="1200"/>
              </a:spcAft>
            </a:pPr>
            <a:r>
              <a:rPr lang="en-GB" sz="2400" dirty="0">
                <a:solidFill>
                  <a:prstClr val="white"/>
                </a:solidFill>
                <a:latin typeface="Century Gothic" panose="020B0502020202020204" pitchFamily="34" charset="0"/>
              </a:rPr>
              <a:t>The second you get your deadlines put them in your calendar. </a:t>
            </a:r>
          </a:p>
          <a:p>
            <a:pPr>
              <a:spcAft>
                <a:spcPts val="1200"/>
              </a:spcAft>
            </a:pPr>
            <a:r>
              <a:rPr lang="en-GB" sz="2400" dirty="0">
                <a:solidFill>
                  <a:prstClr val="white"/>
                </a:solidFill>
                <a:latin typeface="Century Gothic" panose="020B0502020202020204" pitchFamily="34" charset="0"/>
              </a:rPr>
              <a:t>Make them at least 2 days earlier than they actually are  so that you have time to edit – or overcome unforeseen problems</a:t>
            </a:r>
          </a:p>
          <a:p>
            <a:pPr>
              <a:spcAft>
                <a:spcPts val="1200"/>
              </a:spcAft>
            </a:pPr>
            <a:r>
              <a:rPr lang="en-GB" sz="2400" dirty="0">
                <a:solidFill>
                  <a:prstClr val="white"/>
                </a:solidFill>
                <a:latin typeface="Century Gothic" panose="020B0502020202020204" pitchFamily="34" charset="0"/>
              </a:rPr>
              <a:t>Plan reading and note taking time </a:t>
            </a:r>
            <a:r>
              <a:rPr lang="en-GB" sz="2400" u="sng" dirty="0">
                <a:solidFill>
                  <a:prstClr val="white"/>
                </a:solidFill>
                <a:latin typeface="Century Gothic" panose="020B0502020202020204" pitchFamily="34" charset="0"/>
              </a:rPr>
              <a:t>before</a:t>
            </a:r>
            <a:r>
              <a:rPr lang="en-GB" sz="2400" dirty="0">
                <a:solidFill>
                  <a:prstClr val="white"/>
                </a:solidFill>
                <a:latin typeface="Century Gothic" panose="020B0502020202020204" pitchFamily="34" charset="0"/>
              </a:rPr>
              <a:t> deciding on your argument. This keeps your mind open to new ideas before you write.</a:t>
            </a:r>
            <a:endParaRPr lang="en-GB" dirty="0">
              <a:solidFill>
                <a:prstClr val="white"/>
              </a:solidFill>
              <a:latin typeface="Century Gothic" panose="020B0502020202020204" pitchFamily="34" charset="0"/>
            </a:endParaRPr>
          </a:p>
        </p:txBody>
      </p:sp>
      <p:sp>
        <p:nvSpPr>
          <p:cNvPr id="6" name="Rectangle 5"/>
          <p:cNvSpPr/>
          <p:nvPr/>
        </p:nvSpPr>
        <p:spPr>
          <a:xfrm>
            <a:off x="8822015" y="6147639"/>
            <a:ext cx="282320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>
                <a:latin typeface="Century Gothic" panose="020B0502020202020204" pitchFamily="34" charset="0"/>
              </a:rPr>
              <a:t> AVOID BAD PRACTICES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830619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3"/>
          <p:cNvPicPr>
            <a:picLocks noChangeAspect="1"/>
          </p:cNvPicPr>
          <p:nvPr/>
        </p:nvPicPr>
        <p:blipFill rotWithShape="1">
          <a:blip r:embed="rId2">
            <a:grayscl/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50000"/>
                    </a14:imgEffect>
                    <a14:imgEffect>
                      <a14:brightnessContrast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5516" t="6813"/>
          <a:stretch/>
        </p:blipFill>
        <p:spPr>
          <a:xfrm>
            <a:off x="457908" y="1791042"/>
            <a:ext cx="5812476" cy="3915344"/>
          </a:xfrm>
          <a:prstGeom prst="rect">
            <a:avLst/>
          </a:prstGeom>
        </p:spPr>
      </p:pic>
      <p:sp>
        <p:nvSpPr>
          <p:cNvPr id="4" name="Rectangle 3"/>
          <p:cNvSpPr/>
          <p:nvPr/>
        </p:nvSpPr>
        <p:spPr>
          <a:xfrm>
            <a:off x="6971251" y="1256680"/>
            <a:ext cx="4865615" cy="429348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spcAft>
                <a:spcPts val="1200"/>
              </a:spcAft>
            </a:pPr>
            <a:r>
              <a:rPr lang="en-GB" sz="2400" dirty="0">
                <a:latin typeface="Century Gothic" panose="020B0502020202020204" pitchFamily="34" charset="0"/>
              </a:rPr>
              <a:t>They </a:t>
            </a:r>
            <a:r>
              <a:rPr lang="en-GB" sz="2400" u="sng" dirty="0">
                <a:latin typeface="Century Gothic" panose="020B0502020202020204" pitchFamily="34" charset="0"/>
              </a:rPr>
              <a:t>can</a:t>
            </a:r>
          </a:p>
          <a:p>
            <a:pPr marL="342900" indent="-342900">
              <a:spcAft>
                <a:spcPts val="1200"/>
              </a:spcAft>
              <a:buFontTx/>
              <a:buChar char="-"/>
            </a:pPr>
            <a:r>
              <a:rPr lang="en-GB" sz="2300" dirty="0">
                <a:latin typeface="Century Gothic" panose="020B0502020202020204" pitchFamily="34" charset="0"/>
              </a:rPr>
              <a:t>tell you if what you are considering is relevant</a:t>
            </a:r>
          </a:p>
          <a:p>
            <a:pPr marL="342900" indent="-342900">
              <a:buFontTx/>
              <a:buChar char="-"/>
            </a:pPr>
            <a:r>
              <a:rPr lang="en-GB" sz="2300" dirty="0">
                <a:latin typeface="Century Gothic" panose="020B0502020202020204" pitchFamily="34" charset="0"/>
              </a:rPr>
              <a:t>tell you if the texts you suggest are relevant</a:t>
            </a:r>
          </a:p>
          <a:p>
            <a:endParaRPr lang="en-GB" sz="2400" dirty="0">
              <a:latin typeface="Century Gothic" panose="020B0502020202020204" pitchFamily="34" charset="0"/>
            </a:endParaRPr>
          </a:p>
          <a:p>
            <a:pPr>
              <a:spcAft>
                <a:spcPts val="1200"/>
              </a:spcAft>
            </a:pPr>
            <a:r>
              <a:rPr lang="en-GB" sz="2400" dirty="0">
                <a:latin typeface="Century Gothic" panose="020B0502020202020204" pitchFamily="34" charset="0"/>
              </a:rPr>
              <a:t>They </a:t>
            </a:r>
            <a:r>
              <a:rPr lang="en-GB" sz="2400" u="sng" dirty="0">
                <a:latin typeface="Century Gothic" panose="020B0502020202020204" pitchFamily="34" charset="0"/>
              </a:rPr>
              <a:t>cannot</a:t>
            </a:r>
          </a:p>
          <a:p>
            <a:pPr marL="342900" indent="-342900">
              <a:spcAft>
                <a:spcPts val="1200"/>
              </a:spcAft>
              <a:buFontTx/>
              <a:buChar char="-"/>
            </a:pPr>
            <a:r>
              <a:rPr lang="en-GB" sz="2300" dirty="0">
                <a:latin typeface="Century Gothic" panose="020B0502020202020204" pitchFamily="34" charset="0"/>
              </a:rPr>
              <a:t>tell you that you will get a high mark just on an idea</a:t>
            </a:r>
          </a:p>
          <a:p>
            <a:pPr marL="342900" indent="-342900">
              <a:buFontTx/>
              <a:buChar char="-"/>
            </a:pPr>
            <a:r>
              <a:rPr lang="en-GB" sz="2300" dirty="0">
                <a:latin typeface="Century Gothic" panose="020B0502020202020204" pitchFamily="34" charset="0"/>
              </a:rPr>
              <a:t>Give a mark before submission</a:t>
            </a:r>
          </a:p>
        </p:txBody>
      </p:sp>
      <p:sp>
        <p:nvSpPr>
          <p:cNvPr id="5" name="Rectangle 4"/>
          <p:cNvSpPr/>
          <p:nvPr/>
        </p:nvSpPr>
        <p:spPr>
          <a:xfrm>
            <a:off x="634076" y="263478"/>
            <a:ext cx="10525061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3600" dirty="0">
                <a:solidFill>
                  <a:srgbClr val="FFFF00"/>
                </a:solidFill>
                <a:latin typeface="Palatino Linotype" panose="02040502050505030304" pitchFamily="18" charset="0"/>
              </a:rPr>
              <a:t>CONTACT TUTORS OR SUPPORT STAFF EARLY</a:t>
            </a:r>
          </a:p>
        </p:txBody>
      </p:sp>
      <p:sp>
        <p:nvSpPr>
          <p:cNvPr id="6" name="Rectangle 5"/>
          <p:cNvSpPr/>
          <p:nvPr/>
        </p:nvSpPr>
        <p:spPr>
          <a:xfrm>
            <a:off x="8822015" y="6147639"/>
            <a:ext cx="282320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>
                <a:latin typeface="Century Gothic" panose="020B0502020202020204" pitchFamily="34" charset="0"/>
              </a:rPr>
              <a:t> AVOID BAD PRACTICES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349562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 rotWithShape="1">
          <a:blip r:embed="rId2">
            <a:grayscl/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25000"/>
                    </a14:imgEffect>
                    <a14:imgEffect>
                      <a14:brightnessContrast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928" t="3525" r="1393" b="4242"/>
          <a:stretch/>
        </p:blipFill>
        <p:spPr>
          <a:xfrm>
            <a:off x="721453" y="1803632"/>
            <a:ext cx="5184398" cy="3976383"/>
          </a:xfrm>
        </p:spPr>
      </p:pic>
      <p:sp>
        <p:nvSpPr>
          <p:cNvPr id="2" name="Rectangle 1"/>
          <p:cNvSpPr/>
          <p:nvPr/>
        </p:nvSpPr>
        <p:spPr>
          <a:xfrm>
            <a:off x="721453" y="376751"/>
            <a:ext cx="4654159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3600" dirty="0">
                <a:solidFill>
                  <a:srgbClr val="FFFF00"/>
                </a:solidFill>
                <a:latin typeface="Palatino Linotype" panose="02040502050505030304" pitchFamily="18" charset="0"/>
              </a:rPr>
              <a:t>THESIS</a:t>
            </a:r>
            <a:r>
              <a:rPr lang="en-GB" sz="3200" dirty="0">
                <a:solidFill>
                  <a:srgbClr val="FFFF00"/>
                </a:solidFill>
                <a:latin typeface="Century Gothic" panose="020B0502020202020204" pitchFamily="34" charset="0"/>
              </a:rPr>
              <a:t> </a:t>
            </a:r>
            <a:r>
              <a:rPr lang="en-GB" sz="3600" dirty="0">
                <a:solidFill>
                  <a:srgbClr val="FFFF00"/>
                </a:solidFill>
                <a:latin typeface="Palatino Linotype" panose="02040502050505030304" pitchFamily="18" charset="0"/>
              </a:rPr>
              <a:t>STATEMENT</a:t>
            </a:r>
          </a:p>
        </p:txBody>
      </p:sp>
      <p:sp>
        <p:nvSpPr>
          <p:cNvPr id="6" name="Rectangle 5"/>
          <p:cNvSpPr/>
          <p:nvPr/>
        </p:nvSpPr>
        <p:spPr>
          <a:xfrm>
            <a:off x="6476301" y="376751"/>
            <a:ext cx="5480105" cy="580158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spcAft>
                <a:spcPts val="1200"/>
              </a:spcAft>
            </a:pPr>
            <a:r>
              <a:rPr lang="en-GB" sz="2400" dirty="0">
                <a:latin typeface="Century Gothic" panose="020B0502020202020204" pitchFamily="34" charset="0"/>
              </a:rPr>
              <a:t>The thesis statement tells the reader what your essay seeks to address</a:t>
            </a:r>
          </a:p>
          <a:p>
            <a:pPr>
              <a:spcAft>
                <a:spcPts val="1200"/>
              </a:spcAft>
            </a:pPr>
            <a:r>
              <a:rPr lang="en-GB" sz="2400" dirty="0">
                <a:latin typeface="Century Gothic" panose="020B0502020202020204" pitchFamily="34" charset="0"/>
              </a:rPr>
              <a:t>Some writers waste space on general issues about (</a:t>
            </a:r>
            <a:r>
              <a:rPr lang="en-GB" sz="2400" i="1" dirty="0" err="1">
                <a:latin typeface="Century Gothic" panose="020B0502020202020204" pitchFamily="34" charset="0"/>
              </a:rPr>
              <a:t>eg</a:t>
            </a:r>
            <a:r>
              <a:rPr lang="en-GB" sz="2400" dirty="0">
                <a:latin typeface="Century Gothic" panose="020B0502020202020204" pitchFamily="34" charset="0"/>
              </a:rPr>
              <a:t>) women, 19</a:t>
            </a:r>
            <a:r>
              <a:rPr lang="en-GB" sz="2400" baseline="30000" dirty="0">
                <a:latin typeface="Century Gothic" panose="020B0502020202020204" pitchFamily="34" charset="0"/>
              </a:rPr>
              <a:t>th</a:t>
            </a:r>
            <a:r>
              <a:rPr lang="en-GB" sz="2400" dirty="0">
                <a:latin typeface="Century Gothic" panose="020B0502020202020204" pitchFamily="34" charset="0"/>
              </a:rPr>
              <a:t> century and forget about the point of the essay</a:t>
            </a:r>
          </a:p>
          <a:p>
            <a:pPr>
              <a:spcAft>
                <a:spcPts val="1200"/>
              </a:spcAft>
            </a:pPr>
            <a:r>
              <a:rPr lang="en-GB" sz="2400" dirty="0">
                <a:latin typeface="Century Gothic" panose="020B0502020202020204" pitchFamily="34" charset="0"/>
              </a:rPr>
              <a:t>So keep it focused and specific</a:t>
            </a:r>
          </a:p>
          <a:p>
            <a:pPr marL="800100" lvl="1" indent="-342900">
              <a:spcAft>
                <a:spcPts val="1200"/>
              </a:spcAft>
              <a:buFontTx/>
              <a:buChar char="-"/>
            </a:pPr>
            <a:r>
              <a:rPr lang="en-GB" sz="2400" dirty="0">
                <a:latin typeface="Century Gothic" panose="020B0502020202020204" pitchFamily="34" charset="0"/>
              </a:rPr>
              <a:t>Why was this significant then?</a:t>
            </a:r>
          </a:p>
          <a:p>
            <a:pPr marL="800100" lvl="1" indent="-342900">
              <a:spcAft>
                <a:spcPts val="1200"/>
              </a:spcAft>
              <a:buFontTx/>
              <a:buChar char="-"/>
            </a:pPr>
            <a:r>
              <a:rPr lang="en-GB" sz="2400" dirty="0">
                <a:latin typeface="Century Gothic" panose="020B0502020202020204" pitchFamily="34" charset="0"/>
              </a:rPr>
              <a:t>What have other critics said about it?</a:t>
            </a:r>
          </a:p>
          <a:p>
            <a:pPr marL="800100" lvl="1" indent="-342900">
              <a:spcAft>
                <a:spcPts val="1200"/>
              </a:spcAft>
              <a:buFontTx/>
              <a:buChar char="-"/>
            </a:pPr>
            <a:r>
              <a:rPr lang="en-GB" sz="2400" dirty="0">
                <a:latin typeface="Century Gothic" panose="020B0502020202020204" pitchFamily="34" charset="0"/>
              </a:rPr>
              <a:t>What is your argument? </a:t>
            </a:r>
            <a:r>
              <a:rPr lang="en-GB" sz="2300" i="1" dirty="0">
                <a:latin typeface="Century Gothic" panose="020B0502020202020204" pitchFamily="34" charset="0"/>
              </a:rPr>
              <a:t>(outcome of two points above)</a:t>
            </a:r>
          </a:p>
          <a:p>
            <a:endParaRPr lang="en-GB" sz="2400" dirty="0"/>
          </a:p>
        </p:txBody>
      </p:sp>
      <p:sp>
        <p:nvSpPr>
          <p:cNvPr id="7" name="Rectangle 6"/>
          <p:cNvSpPr/>
          <p:nvPr/>
        </p:nvSpPr>
        <p:spPr>
          <a:xfrm>
            <a:off x="8822015" y="6147639"/>
            <a:ext cx="282320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>
                <a:latin typeface="Century Gothic" panose="020B0502020202020204" pitchFamily="34" charset="0"/>
              </a:rPr>
              <a:t> AVOID BAD PRACTICES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217847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3"/>
          <p:cNvPicPr>
            <a:picLocks noChangeAspect="1"/>
          </p:cNvPicPr>
          <p:nvPr/>
        </p:nvPicPr>
        <p:blipFill rotWithShape="1">
          <a:blip r:embed="rId2">
            <a:grayscl/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5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4327" t="7856" r="3850" b="5966"/>
          <a:stretch/>
        </p:blipFill>
        <p:spPr>
          <a:xfrm>
            <a:off x="562062" y="1540180"/>
            <a:ext cx="5596984" cy="4323726"/>
          </a:xfrm>
          <a:prstGeom prst="rect">
            <a:avLst/>
          </a:prstGeom>
        </p:spPr>
      </p:pic>
      <p:sp>
        <p:nvSpPr>
          <p:cNvPr id="4" name="Rectangle 3"/>
          <p:cNvSpPr/>
          <p:nvPr/>
        </p:nvSpPr>
        <p:spPr>
          <a:xfrm>
            <a:off x="6741699" y="568285"/>
            <a:ext cx="4974374" cy="535531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spcAft>
                <a:spcPts val="1200"/>
              </a:spcAft>
              <a:buFontTx/>
              <a:buChar char="-"/>
            </a:pPr>
            <a:r>
              <a:rPr lang="en-GB" sz="2400" dirty="0">
                <a:latin typeface="Century Gothic" panose="020B0502020202020204" pitchFamily="34" charset="0"/>
              </a:rPr>
              <a:t>Grab the reader’s attention</a:t>
            </a:r>
          </a:p>
          <a:p>
            <a:pPr marL="342900" indent="-342900">
              <a:spcAft>
                <a:spcPts val="1200"/>
              </a:spcAft>
              <a:buFontTx/>
              <a:buChar char="-"/>
            </a:pPr>
            <a:r>
              <a:rPr lang="en-GB" sz="2400" dirty="0">
                <a:latin typeface="Century Gothic" panose="020B0502020202020204" pitchFamily="34" charset="0"/>
              </a:rPr>
              <a:t>Don’t be wordy </a:t>
            </a:r>
          </a:p>
          <a:p>
            <a:pPr marL="342900" indent="-342900">
              <a:spcAft>
                <a:spcPts val="1200"/>
              </a:spcAft>
              <a:buFontTx/>
              <a:buChar char="-"/>
            </a:pPr>
            <a:r>
              <a:rPr lang="en-GB" sz="2400" dirty="0">
                <a:latin typeface="Century Gothic" panose="020B0502020202020204" pitchFamily="34" charset="0"/>
              </a:rPr>
              <a:t>Use quotations to back up your claims</a:t>
            </a:r>
          </a:p>
          <a:p>
            <a:pPr marL="342900" indent="-342900">
              <a:spcAft>
                <a:spcPts val="1200"/>
              </a:spcAft>
              <a:buFontTx/>
              <a:buChar char="-"/>
            </a:pPr>
            <a:r>
              <a:rPr lang="en-GB" sz="2400" dirty="0">
                <a:latin typeface="Century Gothic" panose="020B0502020202020204" pitchFamily="34" charset="0"/>
              </a:rPr>
              <a:t>Anyone can use Wikipedia to find general data; learn to do scholarly searches for </a:t>
            </a:r>
            <a:r>
              <a:rPr lang="en-GB" sz="2400" i="1" dirty="0">
                <a:latin typeface="Century Gothic" panose="020B0502020202020204" pitchFamily="34" charset="0"/>
              </a:rPr>
              <a:t>relevant</a:t>
            </a:r>
            <a:r>
              <a:rPr lang="en-GB" sz="2400" dirty="0">
                <a:latin typeface="Century Gothic" panose="020B0502020202020204" pitchFamily="34" charset="0"/>
              </a:rPr>
              <a:t> </a:t>
            </a:r>
            <a:r>
              <a:rPr lang="en-GB" sz="2400" i="1" dirty="0">
                <a:latin typeface="Century Gothic" panose="020B0502020202020204" pitchFamily="34" charset="0"/>
              </a:rPr>
              <a:t>detailed </a:t>
            </a:r>
            <a:r>
              <a:rPr lang="en-GB" sz="2400" dirty="0">
                <a:latin typeface="Century Gothic" panose="020B0502020202020204" pitchFamily="34" charset="0"/>
              </a:rPr>
              <a:t>information</a:t>
            </a:r>
          </a:p>
          <a:p>
            <a:pPr marL="342900" indent="-342900">
              <a:spcAft>
                <a:spcPts val="1200"/>
              </a:spcAft>
              <a:buFontTx/>
              <a:buChar char="-"/>
            </a:pPr>
            <a:r>
              <a:rPr lang="en-GB" sz="2400" dirty="0">
                <a:latin typeface="Century Gothic" panose="020B0502020202020204" pitchFamily="34" charset="0"/>
              </a:rPr>
              <a:t>Talk to the subject librarian</a:t>
            </a:r>
          </a:p>
          <a:p>
            <a:pPr marL="342900" indent="-342900">
              <a:spcAft>
                <a:spcPts val="1200"/>
              </a:spcAft>
              <a:buFontTx/>
              <a:buChar char="-"/>
            </a:pPr>
            <a:r>
              <a:rPr lang="en-GB" sz="2400" dirty="0">
                <a:latin typeface="Century Gothic" panose="020B0502020202020204" pitchFamily="34" charset="0"/>
              </a:rPr>
              <a:t>Learn how to use specialised online resources </a:t>
            </a:r>
          </a:p>
          <a:p>
            <a:endParaRPr lang="en-GB" dirty="0"/>
          </a:p>
        </p:txBody>
      </p:sp>
      <p:sp>
        <p:nvSpPr>
          <p:cNvPr id="5" name="Rectangle 4"/>
          <p:cNvSpPr/>
          <p:nvPr/>
        </p:nvSpPr>
        <p:spPr>
          <a:xfrm>
            <a:off x="1718262" y="329009"/>
            <a:ext cx="2282997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3600" dirty="0">
                <a:solidFill>
                  <a:srgbClr val="FFFF00"/>
                </a:solidFill>
                <a:latin typeface="Palatino Linotype" panose="02040502050505030304" pitchFamily="18" charset="0"/>
              </a:rPr>
              <a:t>WRITING</a:t>
            </a:r>
            <a:endParaRPr lang="en-GB" dirty="0"/>
          </a:p>
        </p:txBody>
      </p:sp>
      <p:sp>
        <p:nvSpPr>
          <p:cNvPr id="6" name="Rectangle 5"/>
          <p:cNvSpPr/>
          <p:nvPr/>
        </p:nvSpPr>
        <p:spPr>
          <a:xfrm>
            <a:off x="8822015" y="6147639"/>
            <a:ext cx="282320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>
                <a:latin typeface="Century Gothic" panose="020B0502020202020204" pitchFamily="34" charset="0"/>
              </a:rPr>
              <a:t> AVOID BAD PRACTICES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000998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6705768" y="1879360"/>
            <a:ext cx="184731" cy="83099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endParaRPr lang="en-GB" sz="2400" dirty="0">
              <a:latin typeface="Century Gothic" panose="020B0502020202020204" pitchFamily="34" charset="0"/>
            </a:endParaRPr>
          </a:p>
          <a:p>
            <a:endParaRPr lang="en-GB" sz="2400" dirty="0"/>
          </a:p>
        </p:txBody>
      </p:sp>
      <p:sp>
        <p:nvSpPr>
          <p:cNvPr id="5" name="Rectangle 4"/>
          <p:cNvSpPr/>
          <p:nvPr/>
        </p:nvSpPr>
        <p:spPr>
          <a:xfrm>
            <a:off x="896246" y="596936"/>
            <a:ext cx="3902030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3600" dirty="0">
                <a:solidFill>
                  <a:srgbClr val="FFFF00"/>
                </a:solidFill>
                <a:latin typeface="Palatino Linotype" panose="02040502050505030304" pitchFamily="18" charset="0"/>
              </a:rPr>
              <a:t>INTRODUCTION</a:t>
            </a:r>
          </a:p>
        </p:txBody>
      </p:sp>
      <p:sp>
        <p:nvSpPr>
          <p:cNvPr id="6" name="Rectangle 5"/>
          <p:cNvSpPr/>
          <p:nvPr/>
        </p:nvSpPr>
        <p:spPr>
          <a:xfrm>
            <a:off x="5883965" y="726853"/>
            <a:ext cx="5547125" cy="461664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spcAft>
                <a:spcPts val="1200"/>
              </a:spcAft>
              <a:buFontTx/>
              <a:buChar char="-"/>
            </a:pPr>
            <a:r>
              <a:rPr lang="en-GB" sz="2400" dirty="0">
                <a:latin typeface="Century Gothic" panose="020B0502020202020204" pitchFamily="34" charset="0"/>
              </a:rPr>
              <a:t>Lays out key issues, sets out logical progression to conclusion</a:t>
            </a:r>
          </a:p>
          <a:p>
            <a:pPr marL="342900" indent="-342900">
              <a:spcAft>
                <a:spcPts val="1200"/>
              </a:spcAft>
              <a:buFontTx/>
              <a:buChar char="-"/>
            </a:pPr>
            <a:r>
              <a:rPr lang="en-GB" sz="2400" dirty="0">
                <a:latin typeface="Century Gothic" panose="020B0502020202020204" pitchFamily="34" charset="0"/>
              </a:rPr>
              <a:t>Good control of argument and breadth of reference are obvious in this section.</a:t>
            </a:r>
          </a:p>
          <a:p>
            <a:pPr marL="342900" indent="-342900">
              <a:spcAft>
                <a:spcPts val="1200"/>
              </a:spcAft>
              <a:buFontTx/>
              <a:buChar char="-"/>
            </a:pPr>
            <a:r>
              <a:rPr lang="en-GB" sz="2400" dirty="0">
                <a:latin typeface="Century Gothic" panose="020B0502020202020204" pitchFamily="34" charset="0"/>
              </a:rPr>
              <a:t>you have limited word allocation - aim for concise, clear expression that prepares the reader for the material to follow,</a:t>
            </a:r>
          </a:p>
          <a:p>
            <a:pPr marL="342900" indent="-342900">
              <a:spcAft>
                <a:spcPts val="1200"/>
              </a:spcAft>
              <a:buFontTx/>
              <a:buChar char="-"/>
            </a:pPr>
            <a:r>
              <a:rPr lang="en-GB" sz="2400" dirty="0">
                <a:latin typeface="Century Gothic" panose="020B0502020202020204" pitchFamily="34" charset="0"/>
              </a:rPr>
              <a:t>Make clear statements as conclusion </a:t>
            </a:r>
          </a:p>
        </p:txBody>
      </p:sp>
      <p:pic>
        <p:nvPicPr>
          <p:cNvPr id="7" name="Content Placeholder 3"/>
          <p:cNvPicPr>
            <a:picLocks noChangeAspect="1"/>
          </p:cNvPicPr>
          <p:nvPr/>
        </p:nvPicPr>
        <p:blipFill rotWithShape="1">
          <a:blip r:embed="rId2">
            <a:grayscl/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5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899" t="8121" r="6447" b="8910"/>
          <a:stretch/>
        </p:blipFill>
        <p:spPr>
          <a:xfrm>
            <a:off x="570450" y="1879360"/>
            <a:ext cx="4735591" cy="3540154"/>
          </a:xfrm>
          <a:prstGeom prst="rect">
            <a:avLst/>
          </a:prstGeom>
        </p:spPr>
      </p:pic>
      <p:sp>
        <p:nvSpPr>
          <p:cNvPr id="8" name="Rectangle 7"/>
          <p:cNvSpPr/>
          <p:nvPr/>
        </p:nvSpPr>
        <p:spPr>
          <a:xfrm>
            <a:off x="8822015" y="6147639"/>
            <a:ext cx="282320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>
                <a:latin typeface="Century Gothic" panose="020B0502020202020204" pitchFamily="34" charset="0"/>
              </a:rPr>
              <a:t> AVOID BAD PRACTICES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543686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 rotWithShape="1">
          <a:blip r:embed="rId2">
            <a:grayscl/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50000"/>
                    </a14:imgEffect>
                    <a14:imgEffect>
                      <a14:brightnessContrast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54708"/>
          <a:stretch/>
        </p:blipFill>
        <p:spPr>
          <a:xfrm>
            <a:off x="454950" y="1895061"/>
            <a:ext cx="5598976" cy="4452730"/>
          </a:xfrm>
        </p:spPr>
      </p:pic>
      <p:sp>
        <p:nvSpPr>
          <p:cNvPr id="2" name="Rectangle 1"/>
          <p:cNvSpPr/>
          <p:nvPr/>
        </p:nvSpPr>
        <p:spPr>
          <a:xfrm>
            <a:off x="454950" y="492431"/>
            <a:ext cx="4994252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3600" dirty="0">
                <a:solidFill>
                  <a:srgbClr val="FFFF00"/>
                </a:solidFill>
                <a:latin typeface="Palatino Linotype" panose="02040502050505030304" pitchFamily="18" charset="0"/>
              </a:rPr>
              <a:t>INCOMPLETE</a:t>
            </a:r>
            <a:r>
              <a:rPr lang="en-GB" sz="3200" dirty="0">
                <a:latin typeface="Century Gothic" panose="020B0502020202020204" pitchFamily="34" charset="0"/>
              </a:rPr>
              <a:t> </a:t>
            </a:r>
            <a:r>
              <a:rPr lang="en-GB" sz="3600" dirty="0">
                <a:solidFill>
                  <a:srgbClr val="FFFF00"/>
                </a:solidFill>
                <a:latin typeface="Palatino Linotype" panose="02040502050505030304" pitchFamily="18" charset="0"/>
              </a:rPr>
              <a:t>ESSAYS</a:t>
            </a:r>
          </a:p>
        </p:txBody>
      </p:sp>
      <p:sp>
        <p:nvSpPr>
          <p:cNvPr id="3" name="Rectangle 2"/>
          <p:cNvSpPr/>
          <p:nvPr/>
        </p:nvSpPr>
        <p:spPr>
          <a:xfrm>
            <a:off x="6346062" y="284593"/>
            <a:ext cx="5518712" cy="606319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400" dirty="0">
                <a:latin typeface="Century Gothic" panose="020B0502020202020204" pitchFamily="34" charset="0"/>
              </a:rPr>
              <a:t>Most common mistakes:</a:t>
            </a:r>
            <a:endParaRPr lang="en-GB" sz="2400" dirty="0">
              <a:solidFill>
                <a:srgbClr val="FFFF00"/>
              </a:solidFill>
              <a:latin typeface="Century Gothic" panose="020B0502020202020204" pitchFamily="34" charset="0"/>
            </a:endParaRPr>
          </a:p>
          <a:p>
            <a:pPr marL="342900" indent="-342900">
              <a:buFontTx/>
              <a:buChar char="-"/>
            </a:pPr>
            <a:r>
              <a:rPr lang="en-GB" sz="2400" dirty="0">
                <a:solidFill>
                  <a:srgbClr val="FFFF00"/>
                </a:solidFill>
                <a:latin typeface="Century Gothic" panose="020B0502020202020204" pitchFamily="34" charset="0"/>
              </a:rPr>
              <a:t>Not </a:t>
            </a:r>
            <a:r>
              <a:rPr lang="en-GB" sz="2400" dirty="0">
                <a:latin typeface="Century Gothic" panose="020B0502020202020204" pitchFamily="34" charset="0"/>
              </a:rPr>
              <a:t>having a proper introduction / argument/ conclusion/ bibliography </a:t>
            </a:r>
          </a:p>
          <a:p>
            <a:pPr marL="342900" indent="-342900">
              <a:buFontTx/>
              <a:buChar char="-"/>
            </a:pPr>
            <a:r>
              <a:rPr lang="en-GB" sz="2400" dirty="0">
                <a:solidFill>
                  <a:srgbClr val="FFFF00"/>
                </a:solidFill>
                <a:latin typeface="Century Gothic" panose="020B0502020202020204" pitchFamily="34" charset="0"/>
              </a:rPr>
              <a:t>Not </a:t>
            </a:r>
            <a:r>
              <a:rPr lang="en-GB" sz="2400" dirty="0">
                <a:latin typeface="Century Gothic" panose="020B0502020202020204" pitchFamily="34" charset="0"/>
              </a:rPr>
              <a:t>answering the question</a:t>
            </a:r>
          </a:p>
          <a:p>
            <a:pPr marL="342900" indent="-342900">
              <a:buFontTx/>
              <a:buChar char="-"/>
            </a:pPr>
            <a:r>
              <a:rPr lang="en-GB" sz="2400" dirty="0">
                <a:solidFill>
                  <a:srgbClr val="FFFF00"/>
                </a:solidFill>
                <a:latin typeface="Century Gothic" panose="020B0502020202020204" pitchFamily="34" charset="0"/>
              </a:rPr>
              <a:t>Not </a:t>
            </a:r>
            <a:r>
              <a:rPr lang="en-GB" sz="2400" dirty="0">
                <a:latin typeface="Century Gothic" panose="020B0502020202020204" pitchFamily="34" charset="0"/>
              </a:rPr>
              <a:t>including quotations</a:t>
            </a:r>
          </a:p>
          <a:p>
            <a:pPr marL="342900" indent="-342900">
              <a:buFontTx/>
              <a:buChar char="-"/>
            </a:pPr>
            <a:r>
              <a:rPr lang="en-GB" sz="2400" dirty="0">
                <a:solidFill>
                  <a:srgbClr val="FFFF00"/>
                </a:solidFill>
                <a:latin typeface="Century Gothic" panose="020B0502020202020204" pitchFamily="34" charset="0"/>
              </a:rPr>
              <a:t>Not </a:t>
            </a:r>
            <a:r>
              <a:rPr lang="en-GB" sz="2400" dirty="0">
                <a:latin typeface="Century Gothic" panose="020B0502020202020204" pitchFamily="34" charset="0"/>
              </a:rPr>
              <a:t>including references</a:t>
            </a:r>
          </a:p>
          <a:p>
            <a:pPr marL="342900" indent="-342900">
              <a:buFontTx/>
              <a:buChar char="-"/>
            </a:pPr>
            <a:endParaRPr lang="en-GB" sz="1000" dirty="0">
              <a:latin typeface="Century Gothic" panose="020B0502020202020204" pitchFamily="34" charset="0"/>
            </a:endParaRPr>
          </a:p>
          <a:p>
            <a:pPr marL="342900" indent="-342900">
              <a:buFontTx/>
              <a:buChar char="-"/>
            </a:pPr>
            <a:r>
              <a:rPr lang="en-GB" sz="2400" dirty="0">
                <a:solidFill>
                  <a:srgbClr val="FFFF00"/>
                </a:solidFill>
                <a:latin typeface="Century Gothic" panose="020B0502020202020204" pitchFamily="34" charset="0"/>
              </a:rPr>
              <a:t>Not</a:t>
            </a:r>
            <a:r>
              <a:rPr lang="en-GB" sz="2400" dirty="0">
                <a:latin typeface="Century Gothic" panose="020B0502020202020204" pitchFamily="34" charset="0"/>
              </a:rPr>
              <a:t> fulfilling </a:t>
            </a:r>
            <a:r>
              <a:rPr lang="en-GB" sz="2400" u="sng" dirty="0">
                <a:latin typeface="Century Gothic" panose="020B0502020202020204" pitchFamily="34" charset="0"/>
              </a:rPr>
              <a:t>rubric</a:t>
            </a:r>
            <a:r>
              <a:rPr lang="en-GB" sz="2400" dirty="0">
                <a:latin typeface="Century Gothic" panose="020B0502020202020204" pitchFamily="34" charset="0"/>
              </a:rPr>
              <a:t> </a:t>
            </a:r>
            <a:r>
              <a:rPr lang="en-GB" sz="2400" dirty="0" err="1">
                <a:latin typeface="Century Gothic" panose="020B0502020202020204" pitchFamily="34" charset="0"/>
              </a:rPr>
              <a:t>eg</a:t>
            </a:r>
            <a:endParaRPr lang="en-GB" sz="2400" dirty="0">
              <a:latin typeface="Century Gothic" panose="020B0502020202020204" pitchFamily="34" charset="0"/>
            </a:endParaRPr>
          </a:p>
          <a:p>
            <a:pPr marL="800100" lvl="1" indent="-342900">
              <a:buFontTx/>
              <a:buChar char="-"/>
            </a:pPr>
            <a:r>
              <a:rPr lang="en-GB" sz="2400" dirty="0">
                <a:latin typeface="Century Gothic" panose="020B0502020202020204" pitchFamily="34" charset="0"/>
              </a:rPr>
              <a:t>asked to write about 2 texts - the essay only discusses 1;</a:t>
            </a:r>
          </a:p>
          <a:p>
            <a:pPr marL="800100" lvl="1" indent="-342900">
              <a:buFontTx/>
              <a:buChar char="-"/>
            </a:pPr>
            <a:r>
              <a:rPr lang="en-GB" sz="2400" dirty="0">
                <a:latin typeface="Century Gothic" panose="020B0502020202020204" pitchFamily="34" charset="0"/>
              </a:rPr>
              <a:t>asked to write </a:t>
            </a:r>
            <a:r>
              <a:rPr lang="en-GB" sz="2400" u="sng" dirty="0">
                <a:latin typeface="Century Gothic" panose="020B0502020202020204" pitchFamily="34" charset="0"/>
              </a:rPr>
              <a:t>‘with close reference to’</a:t>
            </a:r>
            <a:r>
              <a:rPr lang="en-GB" sz="2400" dirty="0">
                <a:latin typeface="Century Gothic" panose="020B0502020202020204" pitchFamily="34" charset="0"/>
              </a:rPr>
              <a:t> – skims surface and no detail</a:t>
            </a:r>
          </a:p>
          <a:p>
            <a:pPr marL="800100" lvl="1" indent="-342900">
              <a:buFontTx/>
              <a:buChar char="-"/>
            </a:pPr>
            <a:r>
              <a:rPr lang="en-GB" sz="2400" dirty="0">
                <a:latin typeface="Century Gothic" panose="020B0502020202020204" pitchFamily="34" charset="0"/>
              </a:rPr>
              <a:t>Does </a:t>
            </a:r>
            <a:r>
              <a:rPr lang="en-GB" sz="2400" dirty="0">
                <a:solidFill>
                  <a:srgbClr val="FFFF00"/>
                </a:solidFill>
                <a:latin typeface="Century Gothic" panose="020B0502020202020204" pitchFamily="34" charset="0"/>
              </a:rPr>
              <a:t>not</a:t>
            </a:r>
            <a:r>
              <a:rPr lang="en-GB" sz="2400" dirty="0">
                <a:latin typeface="Century Gothic" panose="020B0502020202020204" pitchFamily="34" charset="0"/>
              </a:rPr>
              <a:t> achieve learning outcomes</a:t>
            </a:r>
          </a:p>
          <a:p>
            <a:endParaRPr lang="en-GB" dirty="0">
              <a:latin typeface="Century Gothic" panose="020B0502020202020204" pitchFamily="34" charset="0"/>
            </a:endParaRPr>
          </a:p>
        </p:txBody>
      </p:sp>
      <p:sp>
        <p:nvSpPr>
          <p:cNvPr id="6" name="Rectangle 5"/>
          <p:cNvSpPr/>
          <p:nvPr/>
        </p:nvSpPr>
        <p:spPr>
          <a:xfrm>
            <a:off x="8822015" y="6147639"/>
            <a:ext cx="282320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>
                <a:latin typeface="Century Gothic" panose="020B0502020202020204" pitchFamily="34" charset="0"/>
              </a:rPr>
              <a:t> AVOID BAD PRACTICES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001369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3"/>
          <p:cNvPicPr>
            <a:picLocks noChangeAspect="1"/>
          </p:cNvPicPr>
          <p:nvPr/>
        </p:nvPicPr>
        <p:blipFill rotWithShape="1">
          <a:blip r:embed="rId2">
            <a:grayscl/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5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527484" y="937747"/>
            <a:ext cx="5656811" cy="4509053"/>
          </a:xfrm>
          <a:prstGeom prst="rect">
            <a:avLst/>
          </a:prstGeom>
        </p:spPr>
      </p:pic>
      <p:sp>
        <p:nvSpPr>
          <p:cNvPr id="4" name="Rectangle 3"/>
          <p:cNvSpPr/>
          <p:nvPr/>
        </p:nvSpPr>
        <p:spPr>
          <a:xfrm>
            <a:off x="6881969" y="702696"/>
            <a:ext cx="4686575" cy="415498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buFontTx/>
              <a:buChar char="-"/>
            </a:pPr>
            <a:r>
              <a:rPr lang="en-GB" sz="2400" dirty="0">
                <a:solidFill>
                  <a:prstClr val="white"/>
                </a:solidFill>
                <a:latin typeface="Century Gothic" panose="020B0502020202020204" pitchFamily="34" charset="0"/>
              </a:rPr>
              <a:t>Many students jump around an essay and complete different sections first</a:t>
            </a:r>
          </a:p>
          <a:p>
            <a:pPr marL="342900" indent="-342900">
              <a:buFontTx/>
              <a:buChar char="-"/>
            </a:pPr>
            <a:r>
              <a:rPr lang="en-GB" sz="2400" dirty="0">
                <a:solidFill>
                  <a:prstClr val="white"/>
                </a:solidFill>
                <a:latin typeface="Century Gothic" panose="020B0502020202020204" pitchFamily="34" charset="0"/>
              </a:rPr>
              <a:t>This is a good plan -  as long as the gaps are filled and the final essay polished</a:t>
            </a:r>
          </a:p>
          <a:p>
            <a:pPr marL="342900" indent="-342900">
              <a:buFontTx/>
              <a:buChar char="-"/>
            </a:pPr>
            <a:r>
              <a:rPr lang="en-GB" sz="2400" dirty="0">
                <a:solidFill>
                  <a:prstClr val="white"/>
                </a:solidFill>
                <a:latin typeface="Century Gothic" panose="020B0502020202020204" pitchFamily="34" charset="0"/>
              </a:rPr>
              <a:t>The essay also </a:t>
            </a:r>
            <a:r>
              <a:rPr lang="en-GB" sz="2400" u="sng" dirty="0">
                <a:solidFill>
                  <a:prstClr val="white"/>
                </a:solidFill>
                <a:latin typeface="Century Gothic" panose="020B0502020202020204" pitchFamily="34" charset="0"/>
              </a:rPr>
              <a:t>requires</a:t>
            </a:r>
            <a:r>
              <a:rPr lang="en-GB" sz="2400" dirty="0">
                <a:solidFill>
                  <a:prstClr val="white"/>
                </a:solidFill>
                <a:latin typeface="Century Gothic" panose="020B0502020202020204" pitchFamily="34" charset="0"/>
              </a:rPr>
              <a:t> references and bibliography.  </a:t>
            </a:r>
            <a:r>
              <a:rPr lang="en-GB" sz="2400" i="1" dirty="0">
                <a:solidFill>
                  <a:prstClr val="white"/>
                </a:solidFill>
                <a:latin typeface="Century Gothic" panose="020B0502020202020204" pitchFamily="34" charset="0"/>
              </a:rPr>
              <a:t>An essay without these </a:t>
            </a:r>
            <a:r>
              <a:rPr lang="en-GB" sz="2400" i="1" u="sng" dirty="0">
                <a:solidFill>
                  <a:prstClr val="white"/>
                </a:solidFill>
                <a:latin typeface="Century Gothic" panose="020B0502020202020204" pitchFamily="34" charset="0"/>
              </a:rPr>
              <a:t>cannot</a:t>
            </a:r>
            <a:r>
              <a:rPr lang="en-GB" sz="2400" i="1" dirty="0">
                <a:solidFill>
                  <a:prstClr val="white"/>
                </a:solidFill>
                <a:latin typeface="Century Gothic" panose="020B0502020202020204" pitchFamily="34" charset="0"/>
              </a:rPr>
              <a:t> achieve a good mark</a:t>
            </a:r>
            <a:endParaRPr lang="en-GB" i="1" dirty="0"/>
          </a:p>
        </p:txBody>
      </p:sp>
      <p:sp>
        <p:nvSpPr>
          <p:cNvPr id="5" name="Rectangle 4"/>
          <p:cNvSpPr/>
          <p:nvPr/>
        </p:nvSpPr>
        <p:spPr>
          <a:xfrm>
            <a:off x="8822015" y="6147639"/>
            <a:ext cx="282320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>
                <a:latin typeface="Century Gothic" panose="020B0502020202020204" pitchFamily="34" charset="0"/>
              </a:rPr>
              <a:t> AVOID BAD PRACTICES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548541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 rotWithShape="1">
          <a:blip r:embed="rId2">
            <a:grayscl/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5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347" t="5678" r="5825" b="4966"/>
          <a:stretch/>
        </p:blipFill>
        <p:spPr>
          <a:xfrm>
            <a:off x="507240" y="1839411"/>
            <a:ext cx="5712028" cy="4244454"/>
          </a:xfrm>
        </p:spPr>
      </p:pic>
      <p:sp>
        <p:nvSpPr>
          <p:cNvPr id="2" name="Rectangle 1"/>
          <p:cNvSpPr/>
          <p:nvPr/>
        </p:nvSpPr>
        <p:spPr>
          <a:xfrm>
            <a:off x="6962243" y="239387"/>
            <a:ext cx="5229757" cy="570925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buFontTx/>
              <a:buChar char="-"/>
            </a:pPr>
            <a:r>
              <a:rPr lang="en-GB" sz="2400" dirty="0">
                <a:latin typeface="Century Gothic" panose="020B0502020202020204" pitchFamily="34" charset="0"/>
              </a:rPr>
              <a:t>Plan and sketch content of sections</a:t>
            </a:r>
          </a:p>
          <a:p>
            <a:r>
              <a:rPr lang="en-GB" sz="2400" dirty="0">
                <a:solidFill>
                  <a:srgbClr val="FFFF00"/>
                </a:solidFill>
                <a:latin typeface="Century Gothic" panose="020B0502020202020204" pitchFamily="34" charset="0"/>
              </a:rPr>
              <a:t>Create a file system for relevant research </a:t>
            </a:r>
          </a:p>
          <a:p>
            <a:pPr marL="342900" indent="-342900">
              <a:buFontTx/>
              <a:buChar char="-"/>
            </a:pPr>
            <a:r>
              <a:rPr lang="en-GB" sz="2400" dirty="0">
                <a:latin typeface="Century Gothic" panose="020B0502020202020204" pitchFamily="34" charset="0"/>
              </a:rPr>
              <a:t>Makes notes for each section of the essay</a:t>
            </a:r>
          </a:p>
          <a:p>
            <a:pPr marL="342900" indent="-342900">
              <a:buFontTx/>
              <a:buChar char="-"/>
            </a:pPr>
            <a:r>
              <a:rPr lang="en-GB" sz="2400" dirty="0">
                <a:latin typeface="Century Gothic" panose="020B0502020202020204" pitchFamily="34" charset="0"/>
              </a:rPr>
              <a:t>Add note on progress at the beginning of the file</a:t>
            </a:r>
          </a:p>
          <a:p>
            <a:pPr marL="342900" indent="-342900">
              <a:buFontTx/>
              <a:buChar char="-"/>
            </a:pPr>
            <a:endParaRPr lang="en-GB" sz="1100" dirty="0">
              <a:latin typeface="Century Gothic" panose="020B0502020202020204" pitchFamily="34" charset="0"/>
            </a:endParaRPr>
          </a:p>
          <a:p>
            <a:pPr marL="342900" indent="-342900">
              <a:buFontTx/>
              <a:buChar char="-"/>
            </a:pPr>
            <a:r>
              <a:rPr lang="en-GB" sz="2400" dirty="0">
                <a:latin typeface="Century Gothic" panose="020B0502020202020204" pitchFamily="34" charset="0"/>
              </a:rPr>
              <a:t>Make a list of everything relevant to the questions</a:t>
            </a:r>
          </a:p>
          <a:p>
            <a:pPr marL="342900" indent="-342900">
              <a:buFontTx/>
              <a:buChar char="-"/>
            </a:pPr>
            <a:endParaRPr lang="en-GB" sz="1400" dirty="0">
              <a:latin typeface="Century Gothic" panose="020B0502020202020204" pitchFamily="34" charset="0"/>
            </a:endParaRPr>
          </a:p>
          <a:p>
            <a:pPr marL="342900" indent="-342900">
              <a:buFont typeface="Wingdings" panose="05000000000000000000" pitchFamily="2" charset="2"/>
              <a:buChar char="v"/>
            </a:pPr>
            <a:r>
              <a:rPr lang="en-GB" sz="2000" i="1" dirty="0">
                <a:latin typeface="Century Gothic" panose="020B0502020202020204" pitchFamily="34" charset="0"/>
              </a:rPr>
              <a:t>Consider appendices for linked but not essential material. That material can always be moved later either to the body of the text or deleted if not relevant</a:t>
            </a:r>
            <a:endParaRPr lang="en-GB" dirty="0"/>
          </a:p>
        </p:txBody>
      </p:sp>
      <p:sp>
        <p:nvSpPr>
          <p:cNvPr id="3" name="Rectangle 2"/>
          <p:cNvSpPr/>
          <p:nvPr/>
        </p:nvSpPr>
        <p:spPr>
          <a:xfrm>
            <a:off x="337440" y="574947"/>
            <a:ext cx="6253315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3600" dirty="0">
                <a:solidFill>
                  <a:srgbClr val="FFFF00"/>
                </a:solidFill>
                <a:latin typeface="Palatino Linotype" panose="02040502050505030304" pitchFamily="18" charset="0"/>
              </a:rPr>
              <a:t>DO THE EASY STUFF FIRST </a:t>
            </a:r>
          </a:p>
        </p:txBody>
      </p:sp>
      <p:sp>
        <p:nvSpPr>
          <p:cNvPr id="6" name="Rectangle 5"/>
          <p:cNvSpPr/>
          <p:nvPr/>
        </p:nvSpPr>
        <p:spPr>
          <a:xfrm>
            <a:off x="8822015" y="6147639"/>
            <a:ext cx="282320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>
                <a:latin typeface="Century Gothic" panose="020B0502020202020204" pitchFamily="34" charset="0"/>
              </a:rPr>
              <a:t> AVOID BAD PRACTICES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939508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3"/>
          <p:cNvPicPr>
            <a:picLocks noChangeAspect="1"/>
          </p:cNvPicPr>
          <p:nvPr/>
        </p:nvPicPr>
        <p:blipFill rotWithShape="1">
          <a:blip r:embed="rId2">
            <a:grayscl/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5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679653" y="1391035"/>
            <a:ext cx="6078956" cy="4926939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41525" y="2195623"/>
            <a:ext cx="3895682" cy="1731414"/>
          </a:xfrm>
          <a:prstGeom prst="rect">
            <a:avLst/>
          </a:prstGeom>
        </p:spPr>
      </p:pic>
      <p:sp>
        <p:nvSpPr>
          <p:cNvPr id="4" name="Rectangle 3"/>
          <p:cNvSpPr/>
          <p:nvPr/>
        </p:nvSpPr>
        <p:spPr>
          <a:xfrm>
            <a:off x="3464245" y="293756"/>
            <a:ext cx="5825121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3600" dirty="0">
                <a:solidFill>
                  <a:srgbClr val="FFFF00"/>
                </a:solidFill>
                <a:latin typeface="Palatino Linotype" panose="02040502050505030304" pitchFamily="18" charset="0"/>
              </a:rPr>
              <a:t>SPELLING</a:t>
            </a:r>
            <a:r>
              <a:rPr lang="en-GB" dirty="0">
                <a:solidFill>
                  <a:srgbClr val="FFFF00"/>
                </a:solidFill>
                <a:latin typeface="Century Gothic" panose="020B0502020202020204" pitchFamily="34" charset="0"/>
              </a:rPr>
              <a:t> </a:t>
            </a:r>
            <a:r>
              <a:rPr lang="en-GB" sz="3600" dirty="0">
                <a:solidFill>
                  <a:srgbClr val="FFFF00"/>
                </a:solidFill>
                <a:latin typeface="Palatino Linotype" panose="02040502050505030304" pitchFamily="18" charset="0"/>
              </a:rPr>
              <a:t>&amp;</a:t>
            </a:r>
            <a:r>
              <a:rPr lang="en-GB" dirty="0">
                <a:solidFill>
                  <a:srgbClr val="FFFF00"/>
                </a:solidFill>
                <a:latin typeface="Century Gothic" panose="020B0502020202020204" pitchFamily="34" charset="0"/>
              </a:rPr>
              <a:t> </a:t>
            </a:r>
            <a:r>
              <a:rPr lang="en-GB" sz="3600" dirty="0">
                <a:solidFill>
                  <a:srgbClr val="FFFF00"/>
                </a:solidFill>
                <a:latin typeface="Palatino Linotype" panose="02040502050505030304" pitchFamily="18" charset="0"/>
              </a:rPr>
              <a:t>GRAMMAR 1</a:t>
            </a:r>
            <a:endParaRPr lang="en-GB" dirty="0">
              <a:solidFill>
                <a:srgbClr val="FFFF00"/>
              </a:solidFill>
              <a:latin typeface="Century Gothic" panose="020B0502020202020204" pitchFamily="34" charset="0"/>
            </a:endParaRPr>
          </a:p>
        </p:txBody>
      </p:sp>
      <p:sp>
        <p:nvSpPr>
          <p:cNvPr id="6" name="Rectangle 5"/>
          <p:cNvSpPr/>
          <p:nvPr/>
        </p:nvSpPr>
        <p:spPr>
          <a:xfrm>
            <a:off x="8822015" y="6147639"/>
            <a:ext cx="282320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>
                <a:latin typeface="Century Gothic" panose="020B0502020202020204" pitchFamily="34" charset="0"/>
              </a:rPr>
              <a:t> AVOID BAD PRACTICES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48657412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 rotWithShape="1">
          <a:blip r:embed="rId2">
            <a:grayscl/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5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658659" y="1350526"/>
            <a:ext cx="6472999" cy="4967448"/>
          </a:xfrm>
        </p:spPr>
      </p:pic>
      <p:sp>
        <p:nvSpPr>
          <p:cNvPr id="6" name="Rectangle 5"/>
          <p:cNvSpPr/>
          <p:nvPr/>
        </p:nvSpPr>
        <p:spPr>
          <a:xfrm>
            <a:off x="7802931" y="2654829"/>
            <a:ext cx="3805973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400" dirty="0">
                <a:solidFill>
                  <a:prstClr val="white"/>
                </a:solidFill>
                <a:latin typeface="Century Gothic" panose="020B0502020202020204" pitchFamily="34" charset="0"/>
              </a:rPr>
              <a:t>This is self-explanatory – just replace the word ‘application’ with the word ‘essay’! </a:t>
            </a:r>
            <a:endParaRPr lang="en-GB" dirty="0"/>
          </a:p>
        </p:txBody>
      </p:sp>
      <p:sp>
        <p:nvSpPr>
          <p:cNvPr id="8" name="Rectangle 7"/>
          <p:cNvSpPr/>
          <p:nvPr/>
        </p:nvSpPr>
        <p:spPr>
          <a:xfrm>
            <a:off x="3464245" y="293756"/>
            <a:ext cx="5825121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3600" dirty="0">
                <a:solidFill>
                  <a:srgbClr val="FFFF00"/>
                </a:solidFill>
                <a:latin typeface="Palatino Linotype" panose="02040502050505030304" pitchFamily="18" charset="0"/>
              </a:rPr>
              <a:t>SPELLING</a:t>
            </a:r>
            <a:r>
              <a:rPr lang="en-GB" dirty="0">
                <a:solidFill>
                  <a:srgbClr val="FFFF00"/>
                </a:solidFill>
                <a:latin typeface="Century Gothic" panose="020B0502020202020204" pitchFamily="34" charset="0"/>
              </a:rPr>
              <a:t> </a:t>
            </a:r>
            <a:r>
              <a:rPr lang="en-GB" sz="3600" dirty="0">
                <a:solidFill>
                  <a:srgbClr val="FFFF00"/>
                </a:solidFill>
                <a:latin typeface="Palatino Linotype" panose="02040502050505030304" pitchFamily="18" charset="0"/>
              </a:rPr>
              <a:t>&amp;</a:t>
            </a:r>
            <a:r>
              <a:rPr lang="en-GB" dirty="0">
                <a:solidFill>
                  <a:srgbClr val="FFFF00"/>
                </a:solidFill>
                <a:latin typeface="Century Gothic" panose="020B0502020202020204" pitchFamily="34" charset="0"/>
              </a:rPr>
              <a:t> </a:t>
            </a:r>
            <a:r>
              <a:rPr lang="en-GB" sz="3600" dirty="0">
                <a:solidFill>
                  <a:srgbClr val="FFFF00"/>
                </a:solidFill>
                <a:latin typeface="Palatino Linotype" panose="02040502050505030304" pitchFamily="18" charset="0"/>
              </a:rPr>
              <a:t>GRAMMAR 2</a:t>
            </a:r>
            <a:endParaRPr lang="en-GB" dirty="0">
              <a:solidFill>
                <a:srgbClr val="FFFF00"/>
              </a:solidFill>
              <a:latin typeface="Century Gothic" panose="020B0502020202020204" pitchFamily="34" charset="0"/>
            </a:endParaRPr>
          </a:p>
        </p:txBody>
      </p:sp>
      <p:sp>
        <p:nvSpPr>
          <p:cNvPr id="7" name="Rectangle 6"/>
          <p:cNvSpPr/>
          <p:nvPr/>
        </p:nvSpPr>
        <p:spPr>
          <a:xfrm>
            <a:off x="8310287" y="6130861"/>
            <a:ext cx="282320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>
                <a:latin typeface="Century Gothic" panose="020B0502020202020204" pitchFamily="34" charset="0"/>
              </a:rPr>
              <a:t> AVOID BAD PRACTICES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95116207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 rotWithShape="1">
          <a:blip r:embed="rId2">
            <a:grayscl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325218" y="1653047"/>
            <a:ext cx="5233946" cy="4480261"/>
          </a:xfrm>
        </p:spPr>
      </p:pic>
      <p:sp>
        <p:nvSpPr>
          <p:cNvPr id="3" name="Rectangle 2"/>
          <p:cNvSpPr/>
          <p:nvPr/>
        </p:nvSpPr>
        <p:spPr>
          <a:xfrm>
            <a:off x="9105418" y="6133308"/>
            <a:ext cx="200086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>
                <a:latin typeface="Century Gothic" panose="020B0502020202020204" pitchFamily="34" charset="0"/>
              </a:rPr>
              <a:t> BAD PRACTICES</a:t>
            </a:r>
            <a:endParaRPr lang="en-GB" dirty="0"/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57577" y="2408549"/>
            <a:ext cx="3895682" cy="1731414"/>
          </a:xfrm>
          <a:prstGeom prst="rect">
            <a:avLst/>
          </a:prstGeom>
        </p:spPr>
      </p:pic>
      <p:sp>
        <p:nvSpPr>
          <p:cNvPr id="5" name="Rectangle 4"/>
          <p:cNvSpPr/>
          <p:nvPr/>
        </p:nvSpPr>
        <p:spPr>
          <a:xfrm>
            <a:off x="3464245" y="293756"/>
            <a:ext cx="2382383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3600" dirty="0">
                <a:solidFill>
                  <a:srgbClr val="FFFF00"/>
                </a:solidFill>
                <a:latin typeface="Palatino Linotype" panose="02040502050505030304" pitchFamily="18" charset="0"/>
              </a:rPr>
              <a:t>FLUENCY</a:t>
            </a:r>
            <a:endParaRPr lang="en-GB" dirty="0">
              <a:solidFill>
                <a:srgbClr val="FFFF00"/>
              </a:solidFill>
              <a:latin typeface="Century Gothic" panose="020B0502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73175889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3"/>
          <p:cNvPicPr>
            <a:picLocks noChangeAspect="1"/>
          </p:cNvPicPr>
          <p:nvPr/>
        </p:nvPicPr>
        <p:blipFill rotWithShape="1">
          <a:blip r:embed="rId2">
            <a:grayscl/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5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069742" y="1896399"/>
            <a:ext cx="5853631" cy="4236909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896473" y="2020361"/>
            <a:ext cx="3895682" cy="1557726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2792130" y="418796"/>
            <a:ext cx="4649543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3600" dirty="0">
                <a:solidFill>
                  <a:srgbClr val="FFFF00"/>
                </a:solidFill>
                <a:latin typeface="Palatino Linotype" panose="02040502050505030304" pitchFamily="18" charset="0"/>
              </a:rPr>
              <a:t>FINAL EDIT/POLISH</a:t>
            </a:r>
            <a:endParaRPr lang="en-GB" dirty="0"/>
          </a:p>
        </p:txBody>
      </p:sp>
      <p:sp>
        <p:nvSpPr>
          <p:cNvPr id="7" name="Rectangle 6"/>
          <p:cNvSpPr/>
          <p:nvPr/>
        </p:nvSpPr>
        <p:spPr>
          <a:xfrm>
            <a:off x="8310287" y="6130861"/>
            <a:ext cx="282320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>
                <a:latin typeface="Century Gothic" panose="020B0502020202020204" pitchFamily="34" charset="0"/>
              </a:rPr>
              <a:t> AVOID BAD PRACTICES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39744976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 rotWithShape="1">
          <a:blip r:embed="rId2">
            <a:grayscl/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5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53488"/>
          <a:stretch/>
        </p:blipFill>
        <p:spPr>
          <a:xfrm>
            <a:off x="755372" y="1653208"/>
            <a:ext cx="6064194" cy="4664766"/>
          </a:xfrm>
        </p:spPr>
      </p:pic>
      <p:sp>
        <p:nvSpPr>
          <p:cNvPr id="6" name="Rectangle 5"/>
          <p:cNvSpPr/>
          <p:nvPr/>
        </p:nvSpPr>
        <p:spPr>
          <a:xfrm>
            <a:off x="7204364" y="1285035"/>
            <a:ext cx="4457549" cy="452431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400" dirty="0">
                <a:solidFill>
                  <a:prstClr val="white"/>
                </a:solidFill>
                <a:latin typeface="Century Gothic" panose="020B0502020202020204" pitchFamily="34" charset="0"/>
              </a:rPr>
              <a:t>plan your time and don’t leave to last minute. Extensions are not easy to obtain for the sensible reason that </a:t>
            </a:r>
            <a:r>
              <a:rPr lang="en-GB" sz="2400" u="sng" dirty="0">
                <a:solidFill>
                  <a:prstClr val="white"/>
                </a:solidFill>
                <a:latin typeface="Century Gothic" panose="020B0502020202020204" pitchFamily="34" charset="0"/>
              </a:rPr>
              <a:t>work becomes almost </a:t>
            </a:r>
            <a:r>
              <a:rPr lang="en-GB" sz="2400" b="1" u="sng" dirty="0">
                <a:solidFill>
                  <a:prstClr val="white"/>
                </a:solidFill>
                <a:latin typeface="Century Gothic" panose="020B0502020202020204" pitchFamily="34" charset="0"/>
              </a:rPr>
              <a:t>twice as difficult, when writing and researching two things </a:t>
            </a:r>
            <a:r>
              <a:rPr lang="en-GB" sz="2400" u="sng" dirty="0">
                <a:solidFill>
                  <a:prstClr val="white"/>
                </a:solidFill>
                <a:latin typeface="Century Gothic" panose="020B0502020202020204" pitchFamily="34" charset="0"/>
              </a:rPr>
              <a:t>at the same time</a:t>
            </a:r>
            <a:r>
              <a:rPr lang="en-GB" sz="2400" dirty="0">
                <a:solidFill>
                  <a:prstClr val="white"/>
                </a:solidFill>
                <a:latin typeface="Century Gothic" panose="020B0502020202020204" pitchFamily="34" charset="0"/>
              </a:rPr>
              <a:t>.</a:t>
            </a:r>
          </a:p>
          <a:p>
            <a:endParaRPr lang="en-GB" sz="2400" dirty="0">
              <a:solidFill>
                <a:srgbClr val="FFFF00"/>
              </a:solidFill>
              <a:latin typeface="Century Gothic" panose="020B0502020202020204" pitchFamily="34" charset="0"/>
            </a:endParaRPr>
          </a:p>
          <a:p>
            <a:r>
              <a:rPr lang="en-GB" sz="2400">
                <a:solidFill>
                  <a:srgbClr val="FFFF00"/>
                </a:solidFill>
                <a:latin typeface="Century Gothic" panose="020B0502020202020204" pitchFamily="34" charset="0"/>
              </a:rPr>
              <a:t>REMEMBER: Lecturers </a:t>
            </a:r>
            <a:r>
              <a:rPr lang="en-GB" sz="2400" dirty="0">
                <a:solidFill>
                  <a:srgbClr val="FFFF00"/>
                </a:solidFill>
                <a:latin typeface="Century Gothic" panose="020B0502020202020204" pitchFamily="34" charset="0"/>
              </a:rPr>
              <a:t>are not able to grant extensions </a:t>
            </a:r>
            <a:endParaRPr lang="en-GB" sz="2400" dirty="0">
              <a:solidFill>
                <a:srgbClr val="FFFF00"/>
              </a:solidFill>
            </a:endParaRPr>
          </a:p>
        </p:txBody>
      </p:sp>
      <p:sp>
        <p:nvSpPr>
          <p:cNvPr id="7" name="Rectangle 6"/>
          <p:cNvSpPr/>
          <p:nvPr/>
        </p:nvSpPr>
        <p:spPr>
          <a:xfrm>
            <a:off x="558344" y="314746"/>
            <a:ext cx="10808728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3600" dirty="0">
                <a:solidFill>
                  <a:srgbClr val="FFFF00"/>
                </a:solidFill>
                <a:latin typeface="Palatino Linotype" panose="02040502050505030304" pitchFamily="18" charset="0"/>
              </a:rPr>
              <a:t>PLAN</a:t>
            </a:r>
            <a:r>
              <a:rPr lang="en-GB" sz="3600" dirty="0">
                <a:solidFill>
                  <a:prstClr val="white"/>
                </a:solidFill>
                <a:latin typeface="Century Gothic" panose="020B0502020202020204" pitchFamily="34" charset="0"/>
              </a:rPr>
              <a:t>, </a:t>
            </a:r>
            <a:r>
              <a:rPr lang="en-GB" sz="3600" dirty="0">
                <a:solidFill>
                  <a:srgbClr val="FFFF00"/>
                </a:solidFill>
                <a:latin typeface="Palatino Linotype" panose="02040502050505030304" pitchFamily="18" charset="0"/>
              </a:rPr>
              <a:t>PLAN</a:t>
            </a:r>
            <a:r>
              <a:rPr lang="en-GB" sz="3600" dirty="0">
                <a:solidFill>
                  <a:prstClr val="white"/>
                </a:solidFill>
                <a:latin typeface="Century Gothic" panose="020B0502020202020204" pitchFamily="34" charset="0"/>
              </a:rPr>
              <a:t> </a:t>
            </a:r>
            <a:r>
              <a:rPr lang="en-GB" sz="3600" dirty="0">
                <a:solidFill>
                  <a:srgbClr val="FFFF00"/>
                </a:solidFill>
                <a:latin typeface="Palatino Linotype" panose="02040502050505030304" pitchFamily="18" charset="0"/>
              </a:rPr>
              <a:t>AND PLAN AGAIN </a:t>
            </a:r>
            <a:r>
              <a:rPr lang="en-GB" sz="3600" dirty="0">
                <a:solidFill>
                  <a:prstClr val="white"/>
                </a:solidFill>
                <a:latin typeface="Century Gothic" panose="020B0502020202020204" pitchFamily="34" charset="0"/>
              </a:rPr>
              <a:t>… </a:t>
            </a:r>
            <a:r>
              <a:rPr lang="en-GB" sz="3600" dirty="0">
                <a:solidFill>
                  <a:srgbClr val="FFFF00"/>
                </a:solidFill>
                <a:latin typeface="Palatino Linotype" panose="02040502050505030304" pitchFamily="18" charset="0"/>
              </a:rPr>
              <a:t>DEADLINES</a:t>
            </a:r>
            <a:endParaRPr lang="en-GB" sz="3600" dirty="0">
              <a:solidFill>
                <a:prstClr val="white"/>
              </a:solidFill>
              <a:latin typeface="Century Gothic" panose="020B0502020202020204" pitchFamily="34" charset="0"/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8310287" y="6130861"/>
            <a:ext cx="282320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>
                <a:latin typeface="Century Gothic" panose="020B0502020202020204" pitchFamily="34" charset="0"/>
              </a:rPr>
              <a:t> AVOID BAD PRACTICES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178860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3"/>
          <p:cNvPicPr>
            <a:picLocks noChangeAspect="1"/>
          </p:cNvPicPr>
          <p:nvPr/>
        </p:nvPicPr>
        <p:blipFill rotWithShape="1">
          <a:blip r:embed="rId2">
            <a:grayscl/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5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844394" y="1080901"/>
            <a:ext cx="5738322" cy="4599764"/>
          </a:xfrm>
          <a:prstGeom prst="rect">
            <a:avLst/>
          </a:prstGeom>
        </p:spPr>
      </p:pic>
      <p:sp>
        <p:nvSpPr>
          <p:cNvPr id="4" name="Rectangle 3"/>
          <p:cNvSpPr/>
          <p:nvPr/>
        </p:nvSpPr>
        <p:spPr>
          <a:xfrm>
            <a:off x="7248939" y="1709768"/>
            <a:ext cx="4108175" cy="280076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en-GB" sz="2400" dirty="0">
                <a:solidFill>
                  <a:prstClr val="white"/>
                </a:solidFill>
                <a:latin typeface="Century Gothic" panose="020B0502020202020204" pitchFamily="34" charset="0"/>
              </a:rPr>
              <a:t>Two types are not strictly relevant – and universities are kinder : an essay is not awarded zero if it is 10 minutes late</a:t>
            </a:r>
          </a:p>
          <a:p>
            <a:pPr lvl="0"/>
            <a:r>
              <a:rPr lang="en-GB" sz="2400" dirty="0">
                <a:solidFill>
                  <a:prstClr val="white"/>
                </a:solidFill>
                <a:latin typeface="Century Gothic" panose="020B0502020202020204" pitchFamily="34" charset="0"/>
              </a:rPr>
              <a:t> </a:t>
            </a:r>
            <a:r>
              <a:rPr lang="en-GB" sz="2400" dirty="0">
                <a:solidFill>
                  <a:srgbClr val="FFFF00"/>
                </a:solidFill>
                <a:latin typeface="Century Gothic" panose="020B0502020202020204" pitchFamily="34" charset="0"/>
              </a:rPr>
              <a:t>BUT IT IS CAPPED AT </a:t>
            </a:r>
            <a:r>
              <a:rPr lang="en-GB" sz="2800" dirty="0">
                <a:solidFill>
                  <a:srgbClr val="FFFF00"/>
                </a:solidFill>
                <a:latin typeface="Century Gothic" panose="020B0502020202020204" pitchFamily="34" charset="0"/>
              </a:rPr>
              <a:t>40 -  </a:t>
            </a:r>
            <a:r>
              <a:rPr lang="en-GB" sz="2400" dirty="0">
                <a:solidFill>
                  <a:srgbClr val="FFFF00"/>
                </a:solidFill>
                <a:latin typeface="Century Gothic" panose="020B0502020202020204" pitchFamily="34" charset="0"/>
              </a:rPr>
              <a:t>a bare pass</a:t>
            </a:r>
          </a:p>
        </p:txBody>
      </p:sp>
      <p:sp>
        <p:nvSpPr>
          <p:cNvPr id="5" name="Rectangle 4"/>
          <p:cNvSpPr/>
          <p:nvPr/>
        </p:nvSpPr>
        <p:spPr>
          <a:xfrm>
            <a:off x="8310287" y="6130861"/>
            <a:ext cx="282320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>
                <a:latin typeface="Century Gothic" panose="020B0502020202020204" pitchFamily="34" charset="0"/>
              </a:rPr>
              <a:t> AVOID BAD PRACTICES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896281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 rotWithShape="1">
          <a:blip r:embed="rId2">
            <a:grayscl/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50000"/>
                    </a14:imgEffect>
                    <a14:imgEffect>
                      <a14:brightnessContrast bright="-4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993913" y="1563757"/>
            <a:ext cx="5711687" cy="4569552"/>
          </a:xfrm>
        </p:spPr>
      </p:pic>
      <p:sp>
        <p:nvSpPr>
          <p:cNvPr id="5" name="Rectangle 4"/>
          <p:cNvSpPr/>
          <p:nvPr/>
        </p:nvSpPr>
        <p:spPr>
          <a:xfrm>
            <a:off x="8310287" y="6130861"/>
            <a:ext cx="282320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>
                <a:latin typeface="Century Gothic" panose="020B0502020202020204" pitchFamily="34" charset="0"/>
              </a:rPr>
              <a:t> AVOID BAD PRACTICES</a:t>
            </a:r>
            <a:endParaRPr lang="en-GB" dirty="0"/>
          </a:p>
        </p:txBody>
      </p:sp>
      <p:sp>
        <p:nvSpPr>
          <p:cNvPr id="3" name="Rectangle 2"/>
          <p:cNvSpPr/>
          <p:nvPr/>
        </p:nvSpPr>
        <p:spPr>
          <a:xfrm>
            <a:off x="7483071" y="1563756"/>
            <a:ext cx="3754771" cy="19389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400" dirty="0">
                <a:latin typeface="Century Gothic" panose="020B0502020202020204" pitchFamily="34" charset="0"/>
              </a:rPr>
              <a:t>With grateful thanks to FEDERAL GRANTS DIVISION who devised  the grant application advice</a:t>
            </a:r>
          </a:p>
        </p:txBody>
      </p:sp>
    </p:spTree>
    <p:extLst>
      <p:ext uri="{BB962C8B-B14F-4D97-AF65-F5344CB8AC3E}">
        <p14:creationId xmlns:p14="http://schemas.microsoft.com/office/powerpoint/2010/main" val="47516905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Damask">
  <a:themeElements>
    <a:clrScheme name="Damask">
      <a:dk1>
        <a:sysClr val="windowText" lastClr="000000"/>
      </a:dk1>
      <a:lt1>
        <a:sysClr val="window" lastClr="FFFFFF"/>
      </a:lt1>
      <a:dk2>
        <a:srgbClr val="2A5B7F"/>
      </a:dk2>
      <a:lt2>
        <a:srgbClr val="ABDAFC"/>
      </a:lt2>
      <a:accent1>
        <a:srgbClr val="9EC544"/>
      </a:accent1>
      <a:accent2>
        <a:srgbClr val="50BEA3"/>
      </a:accent2>
      <a:accent3>
        <a:srgbClr val="4A9CCC"/>
      </a:accent3>
      <a:accent4>
        <a:srgbClr val="9A66CA"/>
      </a:accent4>
      <a:accent5>
        <a:srgbClr val="C54F71"/>
      </a:accent5>
      <a:accent6>
        <a:srgbClr val="DE9C3C"/>
      </a:accent6>
      <a:hlink>
        <a:srgbClr val="6BA9DA"/>
      </a:hlink>
      <a:folHlink>
        <a:srgbClr val="A0BCD3"/>
      </a:folHlink>
    </a:clrScheme>
    <a:fontScheme name="Damask">
      <a:majorFont>
        <a:latin typeface="Bookman Old Style" panose="02050604050505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Rockwell" panose="020606030202050204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Damask">
      <a:fillStyleLst>
        <a:solidFill>
          <a:schemeClr val="phClr"/>
        </a:solidFill>
        <a:gradFill rotWithShape="1">
          <a:gsLst>
            <a:gs pos="0">
              <a:schemeClr val="phClr">
                <a:tint val="48000"/>
                <a:satMod val="105000"/>
                <a:lumMod val="110000"/>
              </a:schemeClr>
            </a:gs>
            <a:gs pos="100000">
              <a:schemeClr val="phClr">
                <a:tint val="78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0000"/>
                <a:lumMod val="104000"/>
              </a:schemeClr>
            </a:gs>
            <a:gs pos="69000">
              <a:schemeClr val="phClr">
                <a:shade val="86000"/>
                <a:satMod val="130000"/>
                <a:lumMod val="102000"/>
              </a:schemeClr>
            </a:gs>
            <a:gs pos="100000">
              <a:schemeClr val="phClr">
                <a:shade val="72000"/>
                <a:satMod val="130000"/>
                <a:lumMod val="100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38100" dir="5400000" sy="96000" rotWithShape="0">
              <a:srgbClr val="000000">
                <a:alpha val="54000"/>
              </a:srgbClr>
            </a:outerShdw>
          </a:effectLst>
        </a:effectStyle>
        <a:effectStyle>
          <a:effectLst>
            <a:outerShdw blurRad="76200" dist="38100" dir="5400000" algn="ctr" rotWithShape="0">
              <a:srgbClr val="000000">
                <a:alpha val="76000"/>
              </a:srgbClr>
            </a:outerShdw>
          </a:effectLst>
          <a:scene3d>
            <a:camera prst="orthographicFront">
              <a:rot lat="0" lon="0" rev="0"/>
            </a:camera>
            <a:lightRig rig="balanced" dir="t"/>
          </a:scene3d>
          <a:sp3d prstMaterial="matte">
            <a:bevelT w="25400" h="25400" prst="relaxedInset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shade val="18000"/>
                <a:satMod val="160000"/>
                <a:lumMod val="28000"/>
              </a:schemeClr>
              <a:schemeClr val="phClr">
                <a:tint val="95000"/>
                <a:satMod val="160000"/>
                <a:lumMod val="116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amask" id="{F9A299A0-33D0-4E0F-9F3F-7163E3744208}" vid="{746EEEEA-FB6A-406B-B510-531588D54811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Damask</Template>
  <TotalTime>518</TotalTime>
  <Words>1101</Words>
  <Application>Microsoft Office PowerPoint</Application>
  <PresentationFormat>Widescreen</PresentationFormat>
  <Paragraphs>150</Paragraphs>
  <Slides>25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25</vt:i4>
      </vt:variant>
    </vt:vector>
  </HeadingPairs>
  <TitlesOfParts>
    <vt:vector size="32" baseType="lpstr">
      <vt:lpstr>Arial</vt:lpstr>
      <vt:lpstr>Bookman Old Style</vt:lpstr>
      <vt:lpstr>Century Gothic</vt:lpstr>
      <vt:lpstr>Palatino Linotype</vt:lpstr>
      <vt:lpstr>Rockwell</vt:lpstr>
      <vt:lpstr>Wingdings</vt:lpstr>
      <vt:lpstr>Damask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Admin</dc:creator>
  <cp:lastModifiedBy>Jeni Williams</cp:lastModifiedBy>
  <cp:revision>51</cp:revision>
  <dcterms:created xsi:type="dcterms:W3CDTF">2016-09-12T14:52:36Z</dcterms:created>
  <dcterms:modified xsi:type="dcterms:W3CDTF">2017-11-10T21:29:09Z</dcterms:modified>
</cp:coreProperties>
</file>