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70" r:id="rId2"/>
    <p:sldId id="271" r:id="rId3"/>
    <p:sldId id="272" r:id="rId4"/>
    <p:sldId id="273" r:id="rId5"/>
    <p:sldId id="274" r:id="rId6"/>
    <p:sldId id="275" r:id="rId7"/>
    <p:sldId id="276" r:id="rId8"/>
    <p:sldId id="277" r:id="rId9"/>
    <p:sldId id="278" r:id="rId10"/>
    <p:sldId id="279" r:id="rId11"/>
    <p:sldId id="280" r:id="rId12"/>
    <p:sldId id="281" r:id="rId13"/>
    <p:sldId id="282" r:id="rId14"/>
    <p:sldId id="25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1533"/>
    <p:restoredTop sz="96296"/>
  </p:normalViewPr>
  <p:slideViewPr>
    <p:cSldViewPr snapToGrid="0">
      <p:cViewPr varScale="1">
        <p:scale>
          <a:sx n="98" d="100"/>
          <a:sy n="98" d="100"/>
        </p:scale>
        <p:origin x="200" y="8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AAF983-488D-466A-A991-2C0E53A84CB7}" type="doc">
      <dgm:prSet loTypeId="urn:microsoft.com/office/officeart/2005/8/layout/process4" loCatId="list" qsTypeId="urn:microsoft.com/office/officeart/2005/8/quickstyle/simple1" qsCatId="simple" csTypeId="urn:microsoft.com/office/officeart/2005/8/colors/colorful5" csCatId="colorful" phldr="1"/>
      <dgm:spPr/>
      <dgm:t>
        <a:bodyPr/>
        <a:lstStyle/>
        <a:p>
          <a:endParaRPr lang="en-GB"/>
        </a:p>
      </dgm:t>
    </dgm:pt>
    <dgm:pt modelId="{91FAEEAD-95FE-4A9D-8FBC-F77F56A371B2}">
      <dgm:prSet phldrT="[Text]"/>
      <dgm:spPr/>
      <dgm:t>
        <a:bodyPr/>
        <a:lstStyle/>
        <a:p>
          <a:r>
            <a:rPr lang="en-US" b="1" dirty="0"/>
            <a:t>St. Regis Hotels</a:t>
          </a:r>
          <a:endParaRPr lang="en-GB" dirty="0"/>
        </a:p>
      </dgm:t>
    </dgm:pt>
    <dgm:pt modelId="{BA5B07BF-6B53-4BFC-98FA-1D86E09568E8}" type="parTrans" cxnId="{517F23BB-1BA4-405D-A43F-642E6C443997}">
      <dgm:prSet/>
      <dgm:spPr/>
      <dgm:t>
        <a:bodyPr/>
        <a:lstStyle/>
        <a:p>
          <a:endParaRPr lang="en-GB"/>
        </a:p>
      </dgm:t>
    </dgm:pt>
    <dgm:pt modelId="{5413E761-F092-4897-960D-FBDC7BC994C8}" type="sibTrans" cxnId="{517F23BB-1BA4-405D-A43F-642E6C443997}">
      <dgm:prSet/>
      <dgm:spPr/>
      <dgm:t>
        <a:bodyPr/>
        <a:lstStyle/>
        <a:p>
          <a:endParaRPr lang="en-GB"/>
        </a:p>
      </dgm:t>
    </dgm:pt>
    <dgm:pt modelId="{34B6F3FA-BA38-4E71-B3E3-F69F9CF692AB}">
      <dgm:prSet phldrT="[Text]"/>
      <dgm:spPr/>
      <dgm:t>
        <a:bodyPr/>
        <a:lstStyle/>
        <a:p>
          <a:r>
            <a:rPr lang="en-US" dirty="0"/>
            <a:t>The Marriott flagship brand St. Regis Hotels is known for its elegance and sophistication. </a:t>
          </a:r>
          <a:endParaRPr lang="en-GB" dirty="0"/>
        </a:p>
      </dgm:t>
    </dgm:pt>
    <dgm:pt modelId="{82DDC0E3-E8D5-464B-A884-787C0F1CB80C}" type="parTrans" cxnId="{EA860996-4BE3-421D-9130-9A5133A920DC}">
      <dgm:prSet/>
      <dgm:spPr/>
      <dgm:t>
        <a:bodyPr/>
        <a:lstStyle/>
        <a:p>
          <a:endParaRPr lang="en-GB"/>
        </a:p>
      </dgm:t>
    </dgm:pt>
    <dgm:pt modelId="{020FF4D6-C173-4416-A71E-7239CF26B8D1}" type="sibTrans" cxnId="{EA860996-4BE3-421D-9130-9A5133A920DC}">
      <dgm:prSet/>
      <dgm:spPr/>
      <dgm:t>
        <a:bodyPr/>
        <a:lstStyle/>
        <a:p>
          <a:endParaRPr lang="en-GB"/>
        </a:p>
      </dgm:t>
    </dgm:pt>
    <dgm:pt modelId="{CAC71381-8CF7-49CE-9DED-9F1BB00C3953}">
      <dgm:prSet phldrT="[Text]"/>
      <dgm:spPr/>
      <dgm:t>
        <a:bodyPr/>
        <a:lstStyle/>
        <a:p>
          <a:r>
            <a:rPr lang="en-US" dirty="0"/>
            <a:t>These luxurious hotels are strategically positioned in bustling metropolitan centers and tranquil resort destinations to attract affluent guests seeking the best hospitality. </a:t>
          </a:r>
          <a:endParaRPr lang="en-GB" dirty="0"/>
        </a:p>
      </dgm:t>
    </dgm:pt>
    <dgm:pt modelId="{2D2269AA-5DE9-4741-85CA-399023576CD8}" type="parTrans" cxnId="{74F7AC98-14B9-4894-8DD1-54A1681A42FF}">
      <dgm:prSet/>
      <dgm:spPr/>
      <dgm:t>
        <a:bodyPr/>
        <a:lstStyle/>
        <a:p>
          <a:endParaRPr lang="en-GB"/>
        </a:p>
      </dgm:t>
    </dgm:pt>
    <dgm:pt modelId="{2C8470FA-066C-4B5F-8E03-92CF5B71226B}" type="sibTrans" cxnId="{74F7AC98-14B9-4894-8DD1-54A1681A42FF}">
      <dgm:prSet/>
      <dgm:spPr/>
      <dgm:t>
        <a:bodyPr/>
        <a:lstStyle/>
        <a:p>
          <a:endParaRPr lang="en-GB"/>
        </a:p>
      </dgm:t>
    </dgm:pt>
    <dgm:pt modelId="{903B738D-C14C-4AFF-B1BE-433F134A7898}">
      <dgm:prSet phldrT="[Text]"/>
      <dgm:spPr/>
      <dgm:t>
        <a:bodyPr/>
        <a:lstStyle/>
        <a:p>
          <a:r>
            <a:rPr lang="en-US" dirty="0"/>
            <a:t>St Regis Hotels are known for their dedication to providing great service, setting the benchmark for the industry.</a:t>
          </a:r>
          <a:endParaRPr lang="en-GB" dirty="0"/>
        </a:p>
      </dgm:t>
    </dgm:pt>
    <dgm:pt modelId="{BAE85026-4E39-476B-9FBB-A38A53C2AA7A}" type="parTrans" cxnId="{91598F41-BE05-43E0-AE88-97C0460099AD}">
      <dgm:prSet/>
      <dgm:spPr/>
      <dgm:t>
        <a:bodyPr/>
        <a:lstStyle/>
        <a:p>
          <a:endParaRPr lang="en-GB"/>
        </a:p>
      </dgm:t>
    </dgm:pt>
    <dgm:pt modelId="{88D429F9-42D3-49AD-A88B-F0B997231B40}" type="sibTrans" cxnId="{91598F41-BE05-43E0-AE88-97C0460099AD}">
      <dgm:prSet/>
      <dgm:spPr/>
      <dgm:t>
        <a:bodyPr/>
        <a:lstStyle/>
        <a:p>
          <a:endParaRPr lang="en-GB"/>
        </a:p>
      </dgm:t>
    </dgm:pt>
    <dgm:pt modelId="{75E1FE4B-EEBA-48E0-9440-7B49CBD32B38}">
      <dgm:prSet phldrT="[Text]"/>
      <dgm:spPr/>
      <dgm:t>
        <a:bodyPr/>
        <a:lstStyle/>
        <a:p>
          <a:r>
            <a:rPr lang="en-GB" dirty="0"/>
            <a:t>It was established in 1904 (St. Regis Hotels, 2023).</a:t>
          </a:r>
        </a:p>
      </dgm:t>
    </dgm:pt>
    <dgm:pt modelId="{35529326-0CC0-44CB-8F4C-C96D7A8667C3}" type="parTrans" cxnId="{DAE12198-018E-4B58-97B6-927F1A3DB1F9}">
      <dgm:prSet/>
      <dgm:spPr/>
      <dgm:t>
        <a:bodyPr/>
        <a:lstStyle/>
        <a:p>
          <a:endParaRPr lang="en-GB"/>
        </a:p>
      </dgm:t>
    </dgm:pt>
    <dgm:pt modelId="{238D372C-A450-4664-95C8-0BA3CD1905C9}" type="sibTrans" cxnId="{DAE12198-018E-4B58-97B6-927F1A3DB1F9}">
      <dgm:prSet/>
      <dgm:spPr/>
      <dgm:t>
        <a:bodyPr/>
        <a:lstStyle/>
        <a:p>
          <a:endParaRPr lang="en-GB"/>
        </a:p>
      </dgm:t>
    </dgm:pt>
    <dgm:pt modelId="{96254BF7-840F-4721-B2C4-A9A00F3D746B}" type="pres">
      <dgm:prSet presAssocID="{94AAF983-488D-466A-A991-2C0E53A84CB7}" presName="Name0" presStyleCnt="0">
        <dgm:presLayoutVars>
          <dgm:dir/>
          <dgm:animLvl val="lvl"/>
          <dgm:resizeHandles val="exact"/>
        </dgm:presLayoutVars>
      </dgm:prSet>
      <dgm:spPr/>
    </dgm:pt>
    <dgm:pt modelId="{86F2F143-7914-4A07-9A41-CA48CCF5A9C4}" type="pres">
      <dgm:prSet presAssocID="{91FAEEAD-95FE-4A9D-8FBC-F77F56A371B2}" presName="boxAndChildren" presStyleCnt="0"/>
      <dgm:spPr/>
    </dgm:pt>
    <dgm:pt modelId="{54AC3B1F-EA4F-4A39-AE2D-E2A8E8A3A688}" type="pres">
      <dgm:prSet presAssocID="{91FAEEAD-95FE-4A9D-8FBC-F77F56A371B2}" presName="parentTextBox" presStyleLbl="node1" presStyleIdx="0" presStyleCnt="1"/>
      <dgm:spPr/>
    </dgm:pt>
    <dgm:pt modelId="{F7C2CAEC-D5F7-41A5-AA98-33D3331CAADB}" type="pres">
      <dgm:prSet presAssocID="{91FAEEAD-95FE-4A9D-8FBC-F77F56A371B2}" presName="entireBox" presStyleLbl="node1" presStyleIdx="0" presStyleCnt="1"/>
      <dgm:spPr/>
    </dgm:pt>
    <dgm:pt modelId="{A6F89677-53F0-4A3D-9408-F05D51473D99}" type="pres">
      <dgm:prSet presAssocID="{91FAEEAD-95FE-4A9D-8FBC-F77F56A371B2}" presName="descendantBox" presStyleCnt="0"/>
      <dgm:spPr/>
    </dgm:pt>
    <dgm:pt modelId="{9F2C95CC-7F15-41AB-88D3-0F4A75CD38E5}" type="pres">
      <dgm:prSet presAssocID="{34B6F3FA-BA38-4E71-B3E3-F69F9CF692AB}" presName="childTextBox" presStyleLbl="fgAccFollowNode1" presStyleIdx="0" presStyleCnt="4">
        <dgm:presLayoutVars>
          <dgm:bulletEnabled val="1"/>
        </dgm:presLayoutVars>
      </dgm:prSet>
      <dgm:spPr/>
    </dgm:pt>
    <dgm:pt modelId="{1A71B3CD-2163-4AEE-BC4B-99DD53BD1E64}" type="pres">
      <dgm:prSet presAssocID="{75E1FE4B-EEBA-48E0-9440-7B49CBD32B38}" presName="childTextBox" presStyleLbl="fgAccFollowNode1" presStyleIdx="1" presStyleCnt="4">
        <dgm:presLayoutVars>
          <dgm:bulletEnabled val="1"/>
        </dgm:presLayoutVars>
      </dgm:prSet>
      <dgm:spPr/>
    </dgm:pt>
    <dgm:pt modelId="{274C49EB-D44E-4750-944C-694C9A7B4D29}" type="pres">
      <dgm:prSet presAssocID="{CAC71381-8CF7-49CE-9DED-9F1BB00C3953}" presName="childTextBox" presStyleLbl="fgAccFollowNode1" presStyleIdx="2" presStyleCnt="4">
        <dgm:presLayoutVars>
          <dgm:bulletEnabled val="1"/>
        </dgm:presLayoutVars>
      </dgm:prSet>
      <dgm:spPr/>
    </dgm:pt>
    <dgm:pt modelId="{5BFA0766-4765-44BE-AA15-6362CFE1517A}" type="pres">
      <dgm:prSet presAssocID="{903B738D-C14C-4AFF-B1BE-433F134A7898}" presName="childTextBox" presStyleLbl="fgAccFollowNode1" presStyleIdx="3" presStyleCnt="4">
        <dgm:presLayoutVars>
          <dgm:bulletEnabled val="1"/>
        </dgm:presLayoutVars>
      </dgm:prSet>
      <dgm:spPr/>
    </dgm:pt>
  </dgm:ptLst>
  <dgm:cxnLst>
    <dgm:cxn modelId="{145A952D-FD99-41D1-80A1-98D667756B4B}" type="presOf" srcId="{91FAEEAD-95FE-4A9D-8FBC-F77F56A371B2}" destId="{F7C2CAEC-D5F7-41A5-AA98-33D3331CAADB}" srcOrd="1" destOrd="0" presId="urn:microsoft.com/office/officeart/2005/8/layout/process4"/>
    <dgm:cxn modelId="{CF396841-8F47-44CA-B217-A9E85EB36C84}" type="presOf" srcId="{94AAF983-488D-466A-A991-2C0E53A84CB7}" destId="{96254BF7-840F-4721-B2C4-A9A00F3D746B}" srcOrd="0" destOrd="0" presId="urn:microsoft.com/office/officeart/2005/8/layout/process4"/>
    <dgm:cxn modelId="{91598F41-BE05-43E0-AE88-97C0460099AD}" srcId="{91FAEEAD-95FE-4A9D-8FBC-F77F56A371B2}" destId="{903B738D-C14C-4AFF-B1BE-433F134A7898}" srcOrd="3" destOrd="0" parTransId="{BAE85026-4E39-476B-9FBB-A38A53C2AA7A}" sibTransId="{88D429F9-42D3-49AD-A88B-F0B997231B40}"/>
    <dgm:cxn modelId="{F802A05E-F5BD-4F30-B012-74711E8AF257}" type="presOf" srcId="{75E1FE4B-EEBA-48E0-9440-7B49CBD32B38}" destId="{1A71B3CD-2163-4AEE-BC4B-99DD53BD1E64}" srcOrd="0" destOrd="0" presId="urn:microsoft.com/office/officeart/2005/8/layout/process4"/>
    <dgm:cxn modelId="{37B8C57B-A522-4C90-A689-AD5AFD5BAC8C}" type="presOf" srcId="{34B6F3FA-BA38-4E71-B3E3-F69F9CF692AB}" destId="{9F2C95CC-7F15-41AB-88D3-0F4A75CD38E5}" srcOrd="0" destOrd="0" presId="urn:microsoft.com/office/officeart/2005/8/layout/process4"/>
    <dgm:cxn modelId="{B5F7068E-715D-4684-B35A-90643BF3ED87}" type="presOf" srcId="{CAC71381-8CF7-49CE-9DED-9F1BB00C3953}" destId="{274C49EB-D44E-4750-944C-694C9A7B4D29}" srcOrd="0" destOrd="0" presId="urn:microsoft.com/office/officeart/2005/8/layout/process4"/>
    <dgm:cxn modelId="{EA860996-4BE3-421D-9130-9A5133A920DC}" srcId="{91FAEEAD-95FE-4A9D-8FBC-F77F56A371B2}" destId="{34B6F3FA-BA38-4E71-B3E3-F69F9CF692AB}" srcOrd="0" destOrd="0" parTransId="{82DDC0E3-E8D5-464B-A884-787C0F1CB80C}" sibTransId="{020FF4D6-C173-4416-A71E-7239CF26B8D1}"/>
    <dgm:cxn modelId="{DAE12198-018E-4B58-97B6-927F1A3DB1F9}" srcId="{91FAEEAD-95FE-4A9D-8FBC-F77F56A371B2}" destId="{75E1FE4B-EEBA-48E0-9440-7B49CBD32B38}" srcOrd="1" destOrd="0" parTransId="{35529326-0CC0-44CB-8F4C-C96D7A8667C3}" sibTransId="{238D372C-A450-4664-95C8-0BA3CD1905C9}"/>
    <dgm:cxn modelId="{74F7AC98-14B9-4894-8DD1-54A1681A42FF}" srcId="{91FAEEAD-95FE-4A9D-8FBC-F77F56A371B2}" destId="{CAC71381-8CF7-49CE-9DED-9F1BB00C3953}" srcOrd="2" destOrd="0" parTransId="{2D2269AA-5DE9-4741-85CA-399023576CD8}" sibTransId="{2C8470FA-066C-4B5F-8E03-92CF5B71226B}"/>
    <dgm:cxn modelId="{30722B9A-1684-4B49-AA9D-E978EA10F4BF}" type="presOf" srcId="{903B738D-C14C-4AFF-B1BE-433F134A7898}" destId="{5BFA0766-4765-44BE-AA15-6362CFE1517A}" srcOrd="0" destOrd="0" presId="urn:microsoft.com/office/officeart/2005/8/layout/process4"/>
    <dgm:cxn modelId="{8CF5EB9D-FF66-4116-AF5E-0A8195DCCA97}" type="presOf" srcId="{91FAEEAD-95FE-4A9D-8FBC-F77F56A371B2}" destId="{54AC3B1F-EA4F-4A39-AE2D-E2A8E8A3A688}" srcOrd="0" destOrd="0" presId="urn:microsoft.com/office/officeart/2005/8/layout/process4"/>
    <dgm:cxn modelId="{517F23BB-1BA4-405D-A43F-642E6C443997}" srcId="{94AAF983-488D-466A-A991-2C0E53A84CB7}" destId="{91FAEEAD-95FE-4A9D-8FBC-F77F56A371B2}" srcOrd="0" destOrd="0" parTransId="{BA5B07BF-6B53-4BFC-98FA-1D86E09568E8}" sibTransId="{5413E761-F092-4897-960D-FBDC7BC994C8}"/>
    <dgm:cxn modelId="{6089CC5A-0F6D-4801-AE01-0F477DA1F88A}" type="presParOf" srcId="{96254BF7-840F-4721-B2C4-A9A00F3D746B}" destId="{86F2F143-7914-4A07-9A41-CA48CCF5A9C4}" srcOrd="0" destOrd="0" presId="urn:microsoft.com/office/officeart/2005/8/layout/process4"/>
    <dgm:cxn modelId="{D5C3E19C-88A1-4D25-B82B-6D5A8097DC69}" type="presParOf" srcId="{86F2F143-7914-4A07-9A41-CA48CCF5A9C4}" destId="{54AC3B1F-EA4F-4A39-AE2D-E2A8E8A3A688}" srcOrd="0" destOrd="0" presId="urn:microsoft.com/office/officeart/2005/8/layout/process4"/>
    <dgm:cxn modelId="{824A7B41-4FB8-4E11-B5A7-95087FE8DF1D}" type="presParOf" srcId="{86F2F143-7914-4A07-9A41-CA48CCF5A9C4}" destId="{F7C2CAEC-D5F7-41A5-AA98-33D3331CAADB}" srcOrd="1" destOrd="0" presId="urn:microsoft.com/office/officeart/2005/8/layout/process4"/>
    <dgm:cxn modelId="{CA8B0834-9D8E-4A6D-AC0E-1399794787CE}" type="presParOf" srcId="{86F2F143-7914-4A07-9A41-CA48CCF5A9C4}" destId="{A6F89677-53F0-4A3D-9408-F05D51473D99}" srcOrd="2" destOrd="0" presId="urn:microsoft.com/office/officeart/2005/8/layout/process4"/>
    <dgm:cxn modelId="{B6F53251-8166-4539-A468-1254FB28F4C2}" type="presParOf" srcId="{A6F89677-53F0-4A3D-9408-F05D51473D99}" destId="{9F2C95CC-7F15-41AB-88D3-0F4A75CD38E5}" srcOrd="0" destOrd="0" presId="urn:microsoft.com/office/officeart/2005/8/layout/process4"/>
    <dgm:cxn modelId="{4AB585E2-FC24-4880-9C55-95871A947BAA}" type="presParOf" srcId="{A6F89677-53F0-4A3D-9408-F05D51473D99}" destId="{1A71B3CD-2163-4AEE-BC4B-99DD53BD1E64}" srcOrd="1" destOrd="0" presId="urn:microsoft.com/office/officeart/2005/8/layout/process4"/>
    <dgm:cxn modelId="{8C6087BC-201B-44BD-B412-2D379C06D43A}" type="presParOf" srcId="{A6F89677-53F0-4A3D-9408-F05D51473D99}" destId="{274C49EB-D44E-4750-944C-694C9A7B4D29}" srcOrd="2" destOrd="0" presId="urn:microsoft.com/office/officeart/2005/8/layout/process4"/>
    <dgm:cxn modelId="{1E5A9058-ED71-446D-8646-6F7E5EB35AAF}" type="presParOf" srcId="{A6F89677-53F0-4A3D-9408-F05D51473D99}" destId="{5BFA0766-4765-44BE-AA15-6362CFE1517A}" srcOrd="3"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ED3F93-8955-4E02-9874-200CE34DAD5A}" type="doc">
      <dgm:prSet loTypeId="urn:microsoft.com/office/officeart/2005/8/layout/vList6" loCatId="list" qsTypeId="urn:microsoft.com/office/officeart/2005/8/quickstyle/simple1" qsCatId="simple" csTypeId="urn:microsoft.com/office/officeart/2005/8/colors/colorful1" csCatId="colorful" phldr="1"/>
      <dgm:spPr/>
      <dgm:t>
        <a:bodyPr/>
        <a:lstStyle/>
        <a:p>
          <a:endParaRPr lang="en-GB"/>
        </a:p>
      </dgm:t>
    </dgm:pt>
    <dgm:pt modelId="{4B3A565C-31DE-4EF5-9DAB-4B1B66517976}">
      <dgm:prSet phldrT="[Text]"/>
      <dgm:spPr/>
      <dgm:t>
        <a:bodyPr/>
        <a:lstStyle/>
        <a:p>
          <a:r>
            <a:rPr lang="en-US" b="1" dirty="0"/>
            <a:t>Nature and Scope</a:t>
          </a:r>
          <a:endParaRPr lang="en-GB" dirty="0"/>
        </a:p>
      </dgm:t>
    </dgm:pt>
    <dgm:pt modelId="{EB8300B6-5477-42F7-B532-F1C92A4BEBB0}" type="parTrans" cxnId="{1E3A21CF-4500-4791-A3E3-53B32EF3104E}">
      <dgm:prSet/>
      <dgm:spPr/>
      <dgm:t>
        <a:bodyPr/>
        <a:lstStyle/>
        <a:p>
          <a:endParaRPr lang="en-GB"/>
        </a:p>
      </dgm:t>
    </dgm:pt>
    <dgm:pt modelId="{3BC4E627-3B84-470A-B067-B873E23E7DB3}" type="sibTrans" cxnId="{1E3A21CF-4500-4791-A3E3-53B32EF3104E}">
      <dgm:prSet/>
      <dgm:spPr/>
      <dgm:t>
        <a:bodyPr/>
        <a:lstStyle/>
        <a:p>
          <a:endParaRPr lang="en-GB"/>
        </a:p>
      </dgm:t>
    </dgm:pt>
    <dgm:pt modelId="{FBEF8C5D-B85F-49EF-A0E1-F3B1FD5793E5}">
      <dgm:prSet phldrT="[Text]"/>
      <dgm:spPr/>
      <dgm:t>
        <a:bodyPr/>
        <a:lstStyle/>
        <a:p>
          <a:pPr algn="just"/>
          <a:r>
            <a:rPr lang="en-US" dirty="0"/>
            <a:t>St. Regis Hotels offer a wide range of guest services and facilities designed to provide the ultimate in luxury and relaxation. </a:t>
          </a:r>
          <a:endParaRPr lang="en-GB" dirty="0"/>
        </a:p>
      </dgm:t>
    </dgm:pt>
    <dgm:pt modelId="{717A0DF4-A266-4A30-A99B-3CE4B4BB01E9}" type="parTrans" cxnId="{6C29BD6F-9B3E-4676-BC8B-48BEB854C18C}">
      <dgm:prSet/>
      <dgm:spPr/>
      <dgm:t>
        <a:bodyPr/>
        <a:lstStyle/>
        <a:p>
          <a:endParaRPr lang="en-GB"/>
        </a:p>
      </dgm:t>
    </dgm:pt>
    <dgm:pt modelId="{3B386EF6-B530-46EE-B169-16D05EF663B6}" type="sibTrans" cxnId="{6C29BD6F-9B3E-4676-BC8B-48BEB854C18C}">
      <dgm:prSet/>
      <dgm:spPr/>
      <dgm:t>
        <a:bodyPr/>
        <a:lstStyle/>
        <a:p>
          <a:endParaRPr lang="en-GB"/>
        </a:p>
      </dgm:t>
    </dgm:pt>
    <dgm:pt modelId="{FF6B9A7A-96B3-486A-A8EA-94FEA83BD6CA}">
      <dgm:prSet phldrT="[Text]"/>
      <dgm:spPr/>
      <dgm:t>
        <a:bodyPr/>
        <a:lstStyle/>
        <a:p>
          <a:pPr algn="just"/>
          <a:r>
            <a:rPr lang="en-US" dirty="0"/>
            <a:t>Butler service, superb restaurants, elegant spas, and immaculately appointed rooms and suites with stunning views are among these services </a:t>
          </a:r>
          <a:r>
            <a:rPr lang="en-GB" dirty="0"/>
            <a:t>(</a:t>
          </a:r>
          <a:r>
            <a:rPr lang="en-GB" dirty="0" err="1"/>
            <a:t>O’fallon</a:t>
          </a:r>
          <a:r>
            <a:rPr lang="en-GB" dirty="0"/>
            <a:t> and Rutherford, 2019)</a:t>
          </a:r>
          <a:r>
            <a:rPr lang="en-US" dirty="0"/>
            <a:t>.</a:t>
          </a:r>
          <a:endParaRPr lang="en-GB" dirty="0"/>
        </a:p>
      </dgm:t>
    </dgm:pt>
    <dgm:pt modelId="{7BE71DB2-69B3-4BD9-A8A9-43A41054B0D0}" type="parTrans" cxnId="{53C90438-444A-424D-B1FD-AC9ABA88B259}">
      <dgm:prSet/>
      <dgm:spPr/>
      <dgm:t>
        <a:bodyPr/>
        <a:lstStyle/>
        <a:p>
          <a:endParaRPr lang="en-GB"/>
        </a:p>
      </dgm:t>
    </dgm:pt>
    <dgm:pt modelId="{120CBD88-8561-4A57-94A9-58B143F3A2FA}" type="sibTrans" cxnId="{53C90438-444A-424D-B1FD-AC9ABA88B259}">
      <dgm:prSet/>
      <dgm:spPr/>
      <dgm:t>
        <a:bodyPr/>
        <a:lstStyle/>
        <a:p>
          <a:endParaRPr lang="en-GB"/>
        </a:p>
      </dgm:t>
    </dgm:pt>
    <dgm:pt modelId="{3932BD92-2DF9-4E5E-9650-1A67AC400B02}">
      <dgm:prSet phldrT="[Text]"/>
      <dgm:spPr/>
      <dgm:t>
        <a:bodyPr/>
        <a:lstStyle/>
        <a:p>
          <a:pPr algn="just"/>
          <a:r>
            <a:rPr lang="en-US" dirty="0"/>
            <a:t>Signature rituals like champagne sabering ceremonies and private events enhance the guest experience and create lasting memories.</a:t>
          </a:r>
          <a:endParaRPr lang="en-GB" dirty="0"/>
        </a:p>
      </dgm:t>
    </dgm:pt>
    <dgm:pt modelId="{588F5008-8EC7-4294-9289-7DC9DB3222CC}" type="parTrans" cxnId="{FB8F2695-EB06-4B02-B422-0B57145897D5}">
      <dgm:prSet/>
      <dgm:spPr/>
      <dgm:t>
        <a:bodyPr/>
        <a:lstStyle/>
        <a:p>
          <a:endParaRPr lang="en-GB"/>
        </a:p>
      </dgm:t>
    </dgm:pt>
    <dgm:pt modelId="{7F78184A-CADD-4226-BBF4-7502DE32A5DF}" type="sibTrans" cxnId="{FB8F2695-EB06-4B02-B422-0B57145897D5}">
      <dgm:prSet/>
      <dgm:spPr/>
      <dgm:t>
        <a:bodyPr/>
        <a:lstStyle/>
        <a:p>
          <a:endParaRPr lang="en-GB"/>
        </a:p>
      </dgm:t>
    </dgm:pt>
    <dgm:pt modelId="{B8B7C566-D689-425E-80B2-99A77F8750D4}" type="pres">
      <dgm:prSet presAssocID="{F9ED3F93-8955-4E02-9874-200CE34DAD5A}" presName="Name0" presStyleCnt="0">
        <dgm:presLayoutVars>
          <dgm:dir/>
          <dgm:animLvl val="lvl"/>
          <dgm:resizeHandles/>
        </dgm:presLayoutVars>
      </dgm:prSet>
      <dgm:spPr/>
    </dgm:pt>
    <dgm:pt modelId="{460C6423-DE35-4C40-8D77-781D308C1E5A}" type="pres">
      <dgm:prSet presAssocID="{4B3A565C-31DE-4EF5-9DAB-4B1B66517976}" presName="linNode" presStyleCnt="0"/>
      <dgm:spPr/>
    </dgm:pt>
    <dgm:pt modelId="{6CD93B8B-E704-4132-AF4A-972B152C725B}" type="pres">
      <dgm:prSet presAssocID="{4B3A565C-31DE-4EF5-9DAB-4B1B66517976}" presName="parentShp" presStyleLbl="node1" presStyleIdx="0" presStyleCnt="1">
        <dgm:presLayoutVars>
          <dgm:bulletEnabled val="1"/>
        </dgm:presLayoutVars>
      </dgm:prSet>
      <dgm:spPr/>
    </dgm:pt>
    <dgm:pt modelId="{BB85E702-4067-4B57-A4E9-1218C8844870}" type="pres">
      <dgm:prSet presAssocID="{4B3A565C-31DE-4EF5-9DAB-4B1B66517976}" presName="childShp" presStyleLbl="bgAccFollowNode1" presStyleIdx="0" presStyleCnt="1">
        <dgm:presLayoutVars>
          <dgm:bulletEnabled val="1"/>
        </dgm:presLayoutVars>
      </dgm:prSet>
      <dgm:spPr/>
    </dgm:pt>
  </dgm:ptLst>
  <dgm:cxnLst>
    <dgm:cxn modelId="{53C90438-444A-424D-B1FD-AC9ABA88B259}" srcId="{4B3A565C-31DE-4EF5-9DAB-4B1B66517976}" destId="{FF6B9A7A-96B3-486A-A8EA-94FEA83BD6CA}" srcOrd="1" destOrd="0" parTransId="{7BE71DB2-69B3-4BD9-A8A9-43A41054B0D0}" sibTransId="{120CBD88-8561-4A57-94A9-58B143F3A2FA}"/>
    <dgm:cxn modelId="{FC868743-A35B-4534-A381-07CFFE7CE9F2}" type="presOf" srcId="{FBEF8C5D-B85F-49EF-A0E1-F3B1FD5793E5}" destId="{BB85E702-4067-4B57-A4E9-1218C8844870}" srcOrd="0" destOrd="0" presId="urn:microsoft.com/office/officeart/2005/8/layout/vList6"/>
    <dgm:cxn modelId="{5D288169-2BB7-4CA2-A2E0-2A6017D62764}" type="presOf" srcId="{FF6B9A7A-96B3-486A-A8EA-94FEA83BD6CA}" destId="{BB85E702-4067-4B57-A4E9-1218C8844870}" srcOrd="0" destOrd="1" presId="urn:microsoft.com/office/officeart/2005/8/layout/vList6"/>
    <dgm:cxn modelId="{6C29BD6F-9B3E-4676-BC8B-48BEB854C18C}" srcId="{4B3A565C-31DE-4EF5-9DAB-4B1B66517976}" destId="{FBEF8C5D-B85F-49EF-A0E1-F3B1FD5793E5}" srcOrd="0" destOrd="0" parTransId="{717A0DF4-A266-4A30-A99B-3CE4B4BB01E9}" sibTransId="{3B386EF6-B530-46EE-B169-16D05EF663B6}"/>
    <dgm:cxn modelId="{FB8F2695-EB06-4B02-B422-0B57145897D5}" srcId="{4B3A565C-31DE-4EF5-9DAB-4B1B66517976}" destId="{3932BD92-2DF9-4E5E-9650-1A67AC400B02}" srcOrd="2" destOrd="0" parTransId="{588F5008-8EC7-4294-9289-7DC9DB3222CC}" sibTransId="{7F78184A-CADD-4226-BBF4-7502DE32A5DF}"/>
    <dgm:cxn modelId="{C92223C8-1DBC-4EEA-8EF0-A9D59CF2DEBD}" type="presOf" srcId="{F9ED3F93-8955-4E02-9874-200CE34DAD5A}" destId="{B8B7C566-D689-425E-80B2-99A77F8750D4}" srcOrd="0" destOrd="0" presId="urn:microsoft.com/office/officeart/2005/8/layout/vList6"/>
    <dgm:cxn modelId="{1E3A21CF-4500-4791-A3E3-53B32EF3104E}" srcId="{F9ED3F93-8955-4E02-9874-200CE34DAD5A}" destId="{4B3A565C-31DE-4EF5-9DAB-4B1B66517976}" srcOrd="0" destOrd="0" parTransId="{EB8300B6-5477-42F7-B532-F1C92A4BEBB0}" sibTransId="{3BC4E627-3B84-470A-B067-B873E23E7DB3}"/>
    <dgm:cxn modelId="{E65A53E2-FB00-451B-8584-50FB6C8E4CB3}" type="presOf" srcId="{3932BD92-2DF9-4E5E-9650-1A67AC400B02}" destId="{BB85E702-4067-4B57-A4E9-1218C8844870}" srcOrd="0" destOrd="2" presId="urn:microsoft.com/office/officeart/2005/8/layout/vList6"/>
    <dgm:cxn modelId="{978ECAF5-9F3F-4B95-B506-C9FFDC7FE557}" type="presOf" srcId="{4B3A565C-31DE-4EF5-9DAB-4B1B66517976}" destId="{6CD93B8B-E704-4132-AF4A-972B152C725B}" srcOrd="0" destOrd="0" presId="urn:microsoft.com/office/officeart/2005/8/layout/vList6"/>
    <dgm:cxn modelId="{F44EE4B6-EA45-46E1-A07E-4020EC10C50C}" type="presParOf" srcId="{B8B7C566-D689-425E-80B2-99A77F8750D4}" destId="{460C6423-DE35-4C40-8D77-781D308C1E5A}" srcOrd="0" destOrd="0" presId="urn:microsoft.com/office/officeart/2005/8/layout/vList6"/>
    <dgm:cxn modelId="{18E215F8-5D4D-4701-851A-394D140DF7B4}" type="presParOf" srcId="{460C6423-DE35-4C40-8D77-781D308C1E5A}" destId="{6CD93B8B-E704-4132-AF4A-972B152C725B}" srcOrd="0" destOrd="0" presId="urn:microsoft.com/office/officeart/2005/8/layout/vList6"/>
    <dgm:cxn modelId="{AC1E5D87-166C-4817-B023-746AC27E0333}" type="presParOf" srcId="{460C6423-DE35-4C40-8D77-781D308C1E5A}" destId="{BB85E702-4067-4B57-A4E9-1218C8844870}"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391254-AD68-435B-A7D8-07B1E4977B76}" type="doc">
      <dgm:prSet loTypeId="urn:microsoft.com/office/officeart/2005/8/layout/chevron2" loCatId="list" qsTypeId="urn:microsoft.com/office/officeart/2005/8/quickstyle/simple1" qsCatId="simple" csTypeId="urn:microsoft.com/office/officeart/2005/8/colors/colorful1" csCatId="colorful" phldr="1"/>
      <dgm:spPr/>
      <dgm:t>
        <a:bodyPr/>
        <a:lstStyle/>
        <a:p>
          <a:endParaRPr lang="en-GB"/>
        </a:p>
      </dgm:t>
    </dgm:pt>
    <dgm:pt modelId="{C7EE622B-C5BB-45D3-A34C-8431DB989E14}">
      <dgm:prSet phldrT="[Text]"/>
      <dgm:spPr/>
      <dgm:t>
        <a:bodyPr/>
        <a:lstStyle/>
        <a:p>
          <a:r>
            <a:rPr lang="en-GB" dirty="0"/>
            <a:t>The need </a:t>
          </a:r>
        </a:p>
      </dgm:t>
    </dgm:pt>
    <dgm:pt modelId="{C15F38E5-5792-4A55-9FF1-51714F5A6EF2}" type="parTrans" cxnId="{8A77A1E3-1185-4482-9AAD-A3195B242140}">
      <dgm:prSet/>
      <dgm:spPr/>
      <dgm:t>
        <a:bodyPr/>
        <a:lstStyle/>
        <a:p>
          <a:endParaRPr lang="en-GB"/>
        </a:p>
      </dgm:t>
    </dgm:pt>
    <dgm:pt modelId="{5EC202B8-3F14-4BF1-AF87-8C5230FA5CCD}" type="sibTrans" cxnId="{8A77A1E3-1185-4482-9AAD-A3195B242140}">
      <dgm:prSet/>
      <dgm:spPr/>
      <dgm:t>
        <a:bodyPr/>
        <a:lstStyle/>
        <a:p>
          <a:endParaRPr lang="en-GB"/>
        </a:p>
      </dgm:t>
    </dgm:pt>
    <dgm:pt modelId="{2381316A-A4F4-409D-B3C4-5B13EEE58C53}">
      <dgm:prSet phldrT="[Text]"/>
      <dgm:spPr/>
      <dgm:t>
        <a:bodyPr/>
        <a:lstStyle/>
        <a:p>
          <a:pPr algn="just"/>
          <a:r>
            <a:rPr lang="en-US" dirty="0"/>
            <a:t>Guest services matter in the hotel industry. </a:t>
          </a:r>
          <a:endParaRPr lang="en-GB" dirty="0"/>
        </a:p>
      </dgm:t>
    </dgm:pt>
    <dgm:pt modelId="{D3B4984A-8932-4233-A45D-87FF14EC29EF}" type="parTrans" cxnId="{B10FB52E-619A-4D3C-B581-84BF431EFADD}">
      <dgm:prSet/>
      <dgm:spPr/>
      <dgm:t>
        <a:bodyPr/>
        <a:lstStyle/>
        <a:p>
          <a:endParaRPr lang="en-GB"/>
        </a:p>
      </dgm:t>
    </dgm:pt>
    <dgm:pt modelId="{64557C87-5B2D-406C-AFAB-502A01106AF6}" type="sibTrans" cxnId="{B10FB52E-619A-4D3C-B581-84BF431EFADD}">
      <dgm:prSet/>
      <dgm:spPr/>
      <dgm:t>
        <a:bodyPr/>
        <a:lstStyle/>
        <a:p>
          <a:endParaRPr lang="en-GB"/>
        </a:p>
      </dgm:t>
    </dgm:pt>
    <dgm:pt modelId="{4133602B-BAC9-4BA7-B793-6F59EEAF1F84}">
      <dgm:prSet phldrT="[Text]"/>
      <dgm:spPr/>
      <dgm:t>
        <a:bodyPr/>
        <a:lstStyle/>
        <a:p>
          <a:pPr algn="just"/>
          <a:r>
            <a:rPr lang="en-US" dirty="0"/>
            <a:t>These services fuel the business, ensuring hotels provide excellent visitor experiences </a:t>
          </a:r>
          <a:r>
            <a:rPr lang="en-GB" dirty="0"/>
            <a:t>(</a:t>
          </a:r>
          <a:r>
            <a:rPr lang="en-GB" dirty="0" err="1"/>
            <a:t>Chakravarti</a:t>
          </a:r>
          <a:r>
            <a:rPr lang="en-GB" dirty="0"/>
            <a:t>, 2018)</a:t>
          </a:r>
          <a:r>
            <a:rPr lang="en-US" dirty="0"/>
            <a:t>. </a:t>
          </a:r>
          <a:endParaRPr lang="en-GB" dirty="0"/>
        </a:p>
      </dgm:t>
    </dgm:pt>
    <dgm:pt modelId="{432DCF5B-9983-4EEE-8929-0E8D060C5A05}" type="parTrans" cxnId="{D6D83770-61EC-493E-A952-24E04C2E480A}">
      <dgm:prSet/>
      <dgm:spPr/>
      <dgm:t>
        <a:bodyPr/>
        <a:lstStyle/>
        <a:p>
          <a:endParaRPr lang="en-GB"/>
        </a:p>
      </dgm:t>
    </dgm:pt>
    <dgm:pt modelId="{D63E10DB-68C4-477E-89E7-CA1F17B91D13}" type="sibTrans" cxnId="{D6D83770-61EC-493E-A952-24E04C2E480A}">
      <dgm:prSet/>
      <dgm:spPr/>
      <dgm:t>
        <a:bodyPr/>
        <a:lstStyle/>
        <a:p>
          <a:endParaRPr lang="en-GB"/>
        </a:p>
      </dgm:t>
    </dgm:pt>
    <dgm:pt modelId="{664959D6-8798-46A3-BCF3-73B0322B00E1}">
      <dgm:prSet phldrT="[Text]"/>
      <dgm:spPr/>
      <dgm:t>
        <a:bodyPr/>
        <a:lstStyle/>
        <a:p>
          <a:pPr algn="just"/>
          <a:r>
            <a:rPr lang="en-US" dirty="0"/>
            <a:t>Guest services include concierge, room amenities, dining, and more. </a:t>
          </a:r>
          <a:endParaRPr lang="en-GB" dirty="0"/>
        </a:p>
      </dgm:t>
    </dgm:pt>
    <dgm:pt modelId="{F9252B47-0548-45F7-A014-1792F7D80335}" type="parTrans" cxnId="{5EFF6826-8112-4110-AB9F-9C179464B298}">
      <dgm:prSet/>
      <dgm:spPr/>
      <dgm:t>
        <a:bodyPr/>
        <a:lstStyle/>
        <a:p>
          <a:endParaRPr lang="en-GB"/>
        </a:p>
      </dgm:t>
    </dgm:pt>
    <dgm:pt modelId="{CCA71240-C846-4B4F-850C-F486D02C53ED}" type="sibTrans" cxnId="{5EFF6826-8112-4110-AB9F-9C179464B298}">
      <dgm:prSet/>
      <dgm:spPr/>
      <dgm:t>
        <a:bodyPr/>
        <a:lstStyle/>
        <a:p>
          <a:endParaRPr lang="en-GB"/>
        </a:p>
      </dgm:t>
    </dgm:pt>
    <dgm:pt modelId="{54220B4B-067F-4EEB-87B9-D4DB46510E88}">
      <dgm:prSet phldrT="[Text]"/>
      <dgm:spPr/>
      <dgm:t>
        <a:bodyPr/>
        <a:lstStyle/>
        <a:p>
          <a:pPr algn="just"/>
          <a:r>
            <a:rPr lang="en-US" dirty="0"/>
            <a:t>These factors affect visitor satisfaction, which can affect a hotel's reputation and long-term performance.</a:t>
          </a:r>
          <a:endParaRPr lang="en-GB" dirty="0"/>
        </a:p>
      </dgm:t>
    </dgm:pt>
    <dgm:pt modelId="{71D440CB-3D85-4351-9BAA-7719BF61180E}" type="parTrans" cxnId="{01A0B2B1-97AD-4927-83BE-2FD7C3B57825}">
      <dgm:prSet/>
      <dgm:spPr/>
      <dgm:t>
        <a:bodyPr/>
        <a:lstStyle/>
        <a:p>
          <a:endParaRPr lang="en-GB"/>
        </a:p>
      </dgm:t>
    </dgm:pt>
    <dgm:pt modelId="{6BF9523D-B0B0-4D3F-AA91-21F0D8EC4D40}" type="sibTrans" cxnId="{01A0B2B1-97AD-4927-83BE-2FD7C3B57825}">
      <dgm:prSet/>
      <dgm:spPr/>
      <dgm:t>
        <a:bodyPr/>
        <a:lstStyle/>
        <a:p>
          <a:endParaRPr lang="en-GB"/>
        </a:p>
      </dgm:t>
    </dgm:pt>
    <dgm:pt modelId="{18EAB3C8-8F17-4A71-B1C0-35181AE2C586}" type="pres">
      <dgm:prSet presAssocID="{3C391254-AD68-435B-A7D8-07B1E4977B76}" presName="linearFlow" presStyleCnt="0">
        <dgm:presLayoutVars>
          <dgm:dir/>
          <dgm:animLvl val="lvl"/>
          <dgm:resizeHandles val="exact"/>
        </dgm:presLayoutVars>
      </dgm:prSet>
      <dgm:spPr/>
    </dgm:pt>
    <dgm:pt modelId="{6B8B18A3-A564-412B-A002-771D7FCDB04F}" type="pres">
      <dgm:prSet presAssocID="{C7EE622B-C5BB-45D3-A34C-8431DB989E14}" presName="composite" presStyleCnt="0"/>
      <dgm:spPr/>
    </dgm:pt>
    <dgm:pt modelId="{02778097-9BF8-44F2-A9A9-6EB7639BC735}" type="pres">
      <dgm:prSet presAssocID="{C7EE622B-C5BB-45D3-A34C-8431DB989E14}" presName="parentText" presStyleLbl="alignNode1" presStyleIdx="0" presStyleCnt="1">
        <dgm:presLayoutVars>
          <dgm:chMax val="1"/>
          <dgm:bulletEnabled val="1"/>
        </dgm:presLayoutVars>
      </dgm:prSet>
      <dgm:spPr/>
    </dgm:pt>
    <dgm:pt modelId="{745B8E7C-6302-44E6-BEFA-BED58919358A}" type="pres">
      <dgm:prSet presAssocID="{C7EE622B-C5BB-45D3-A34C-8431DB989E14}" presName="descendantText" presStyleLbl="alignAcc1" presStyleIdx="0" presStyleCnt="1">
        <dgm:presLayoutVars>
          <dgm:bulletEnabled val="1"/>
        </dgm:presLayoutVars>
      </dgm:prSet>
      <dgm:spPr/>
    </dgm:pt>
  </dgm:ptLst>
  <dgm:cxnLst>
    <dgm:cxn modelId="{2DE09C00-9841-4227-900D-38A35B9D856D}" type="presOf" srcId="{664959D6-8798-46A3-BCF3-73B0322B00E1}" destId="{745B8E7C-6302-44E6-BEFA-BED58919358A}" srcOrd="0" destOrd="2" presId="urn:microsoft.com/office/officeart/2005/8/layout/chevron2"/>
    <dgm:cxn modelId="{5EFF6826-8112-4110-AB9F-9C179464B298}" srcId="{C7EE622B-C5BB-45D3-A34C-8431DB989E14}" destId="{664959D6-8798-46A3-BCF3-73B0322B00E1}" srcOrd="2" destOrd="0" parTransId="{F9252B47-0548-45F7-A014-1792F7D80335}" sibTransId="{CCA71240-C846-4B4F-850C-F486D02C53ED}"/>
    <dgm:cxn modelId="{B10FB52E-619A-4D3C-B581-84BF431EFADD}" srcId="{C7EE622B-C5BB-45D3-A34C-8431DB989E14}" destId="{2381316A-A4F4-409D-B3C4-5B13EEE58C53}" srcOrd="0" destOrd="0" parTransId="{D3B4984A-8932-4233-A45D-87FF14EC29EF}" sibTransId="{64557C87-5B2D-406C-AFAB-502A01106AF6}"/>
    <dgm:cxn modelId="{D332A430-2E00-4E46-818F-D44743507C13}" type="presOf" srcId="{C7EE622B-C5BB-45D3-A34C-8431DB989E14}" destId="{02778097-9BF8-44F2-A9A9-6EB7639BC735}" srcOrd="0" destOrd="0" presId="urn:microsoft.com/office/officeart/2005/8/layout/chevron2"/>
    <dgm:cxn modelId="{2DEDC63F-7FCD-4D26-8A44-401F140F3842}" type="presOf" srcId="{4133602B-BAC9-4BA7-B793-6F59EEAF1F84}" destId="{745B8E7C-6302-44E6-BEFA-BED58919358A}" srcOrd="0" destOrd="1" presId="urn:microsoft.com/office/officeart/2005/8/layout/chevron2"/>
    <dgm:cxn modelId="{355C2063-A4C8-4047-BDEF-947741143938}" type="presOf" srcId="{2381316A-A4F4-409D-B3C4-5B13EEE58C53}" destId="{745B8E7C-6302-44E6-BEFA-BED58919358A}" srcOrd="0" destOrd="0" presId="urn:microsoft.com/office/officeart/2005/8/layout/chevron2"/>
    <dgm:cxn modelId="{5DB8E865-9266-45B8-92E3-78F07B12724E}" type="presOf" srcId="{3C391254-AD68-435B-A7D8-07B1E4977B76}" destId="{18EAB3C8-8F17-4A71-B1C0-35181AE2C586}" srcOrd="0" destOrd="0" presId="urn:microsoft.com/office/officeart/2005/8/layout/chevron2"/>
    <dgm:cxn modelId="{D6D83770-61EC-493E-A952-24E04C2E480A}" srcId="{C7EE622B-C5BB-45D3-A34C-8431DB989E14}" destId="{4133602B-BAC9-4BA7-B793-6F59EEAF1F84}" srcOrd="1" destOrd="0" parTransId="{432DCF5B-9983-4EEE-8929-0E8D060C5A05}" sibTransId="{D63E10DB-68C4-477E-89E7-CA1F17B91D13}"/>
    <dgm:cxn modelId="{01A0B2B1-97AD-4927-83BE-2FD7C3B57825}" srcId="{C7EE622B-C5BB-45D3-A34C-8431DB989E14}" destId="{54220B4B-067F-4EEB-87B9-D4DB46510E88}" srcOrd="3" destOrd="0" parTransId="{71D440CB-3D85-4351-9BAA-7719BF61180E}" sibTransId="{6BF9523D-B0B0-4D3F-AA91-21F0D8EC4D40}"/>
    <dgm:cxn modelId="{F537BAB2-2878-42CD-8A65-416CEC7ACA44}" type="presOf" srcId="{54220B4B-067F-4EEB-87B9-D4DB46510E88}" destId="{745B8E7C-6302-44E6-BEFA-BED58919358A}" srcOrd="0" destOrd="3" presId="urn:microsoft.com/office/officeart/2005/8/layout/chevron2"/>
    <dgm:cxn modelId="{8A77A1E3-1185-4482-9AAD-A3195B242140}" srcId="{3C391254-AD68-435B-A7D8-07B1E4977B76}" destId="{C7EE622B-C5BB-45D3-A34C-8431DB989E14}" srcOrd="0" destOrd="0" parTransId="{C15F38E5-5792-4A55-9FF1-51714F5A6EF2}" sibTransId="{5EC202B8-3F14-4BF1-AF87-8C5230FA5CCD}"/>
    <dgm:cxn modelId="{023DE370-D214-4D45-AEB1-62175DE46EEE}" type="presParOf" srcId="{18EAB3C8-8F17-4A71-B1C0-35181AE2C586}" destId="{6B8B18A3-A564-412B-A002-771D7FCDB04F}" srcOrd="0" destOrd="0" presId="urn:microsoft.com/office/officeart/2005/8/layout/chevron2"/>
    <dgm:cxn modelId="{A0EBF369-0CD8-4CF3-8EC0-98A26DA31D07}" type="presParOf" srcId="{6B8B18A3-A564-412B-A002-771D7FCDB04F}" destId="{02778097-9BF8-44F2-A9A9-6EB7639BC735}" srcOrd="0" destOrd="0" presId="urn:microsoft.com/office/officeart/2005/8/layout/chevron2"/>
    <dgm:cxn modelId="{1D81392E-FC42-4D22-9308-64A96E43A721}" type="presParOf" srcId="{6B8B18A3-A564-412B-A002-771D7FCDB04F}" destId="{745B8E7C-6302-44E6-BEFA-BED58919358A}"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77F6F4-FD85-4430-96CB-2B8030B2458B}" type="doc">
      <dgm:prSet loTypeId="urn:microsoft.com/office/officeart/2005/8/layout/hList6" loCatId="list" qsTypeId="urn:microsoft.com/office/officeart/2005/8/quickstyle/simple1" qsCatId="simple" csTypeId="urn:microsoft.com/office/officeart/2005/8/colors/colorful3" csCatId="colorful" phldr="1"/>
      <dgm:spPr/>
      <dgm:t>
        <a:bodyPr/>
        <a:lstStyle/>
        <a:p>
          <a:endParaRPr lang="en-GB"/>
        </a:p>
      </dgm:t>
    </dgm:pt>
    <dgm:pt modelId="{735DA2C5-C34B-42E5-AE27-513FAD41A4EA}">
      <dgm:prSet phldrT="[Text]"/>
      <dgm:spPr/>
      <dgm:t>
        <a:bodyPr/>
        <a:lstStyle/>
        <a:p>
          <a:pPr algn="l"/>
          <a:r>
            <a:rPr lang="en-US" b="1" dirty="0"/>
            <a:t>The Importance of Hospitality </a:t>
          </a:r>
          <a:endParaRPr lang="en-GB" dirty="0"/>
        </a:p>
      </dgm:t>
    </dgm:pt>
    <dgm:pt modelId="{3AD193E8-44AC-4374-86EA-4137EEF5F1DC}" type="parTrans" cxnId="{BC972FEF-7741-421A-A617-F29E766F4A85}">
      <dgm:prSet/>
      <dgm:spPr/>
      <dgm:t>
        <a:bodyPr/>
        <a:lstStyle/>
        <a:p>
          <a:endParaRPr lang="en-GB"/>
        </a:p>
      </dgm:t>
    </dgm:pt>
    <dgm:pt modelId="{B81ABCA0-FFA2-491A-A0DA-92F38A6A8719}" type="sibTrans" cxnId="{BC972FEF-7741-421A-A617-F29E766F4A85}">
      <dgm:prSet/>
      <dgm:spPr/>
      <dgm:t>
        <a:bodyPr/>
        <a:lstStyle/>
        <a:p>
          <a:endParaRPr lang="en-GB"/>
        </a:p>
      </dgm:t>
    </dgm:pt>
    <dgm:pt modelId="{2AD5C2E2-0560-446F-99DD-5BD201118C31}">
      <dgm:prSet phldrT="[Text]"/>
      <dgm:spPr/>
      <dgm:t>
        <a:bodyPr/>
        <a:lstStyle/>
        <a:p>
          <a:pPr algn="just"/>
          <a:r>
            <a:rPr lang="en-US" dirty="0"/>
            <a:t>Hospitality defines the hospitality industry, providing friendly, attentive service. </a:t>
          </a:r>
          <a:endParaRPr lang="en-GB" dirty="0"/>
        </a:p>
      </dgm:t>
    </dgm:pt>
    <dgm:pt modelId="{7541B5EC-22BD-49FC-995F-0428A97802B7}" type="parTrans" cxnId="{63547353-0AAE-4BCE-B3E9-CFB4C41F1EBD}">
      <dgm:prSet/>
      <dgm:spPr/>
      <dgm:t>
        <a:bodyPr/>
        <a:lstStyle/>
        <a:p>
          <a:endParaRPr lang="en-GB"/>
        </a:p>
      </dgm:t>
    </dgm:pt>
    <dgm:pt modelId="{F982C358-1E47-4CA5-9B88-767EBDF10733}" type="sibTrans" cxnId="{63547353-0AAE-4BCE-B3E9-CFB4C41F1EBD}">
      <dgm:prSet/>
      <dgm:spPr/>
      <dgm:t>
        <a:bodyPr/>
        <a:lstStyle/>
        <a:p>
          <a:endParaRPr lang="en-GB"/>
        </a:p>
      </dgm:t>
    </dgm:pt>
    <dgm:pt modelId="{CE0457F9-90A1-4238-A4FE-F761D7818C48}">
      <dgm:prSet phldrT="[Text]"/>
      <dgm:spPr/>
      <dgm:t>
        <a:bodyPr/>
        <a:lstStyle/>
        <a:p>
          <a:pPr algn="just"/>
          <a:r>
            <a:rPr lang="en-US" dirty="0"/>
            <a:t>St. Regis Hotels' champagne sabering ceremonies welcome guests with jubilation. </a:t>
          </a:r>
          <a:endParaRPr lang="en-GB" dirty="0"/>
        </a:p>
      </dgm:t>
    </dgm:pt>
    <dgm:pt modelId="{3BD302FE-2D9D-4B2A-936F-B344F423A3F0}" type="parTrans" cxnId="{AFDFE810-C7C9-41B8-9D05-A72FE38E794E}">
      <dgm:prSet/>
      <dgm:spPr/>
      <dgm:t>
        <a:bodyPr/>
        <a:lstStyle/>
        <a:p>
          <a:endParaRPr lang="en-GB"/>
        </a:p>
      </dgm:t>
    </dgm:pt>
    <dgm:pt modelId="{FA7B2EAA-35CF-4F62-BFAA-954108B8049A}" type="sibTrans" cxnId="{AFDFE810-C7C9-41B8-9D05-A72FE38E794E}">
      <dgm:prSet/>
      <dgm:spPr/>
      <dgm:t>
        <a:bodyPr/>
        <a:lstStyle/>
        <a:p>
          <a:endParaRPr lang="en-GB"/>
        </a:p>
      </dgm:t>
    </dgm:pt>
    <dgm:pt modelId="{47D0DF5F-CBF1-4DFC-94B2-CA742A334B7E}">
      <dgm:prSet phldrT="[Text]"/>
      <dgm:spPr/>
      <dgm:t>
        <a:bodyPr/>
        <a:lstStyle/>
        <a:p>
          <a:pPr algn="just"/>
          <a:r>
            <a:rPr lang="en-US" dirty="0"/>
            <a:t>St. Regis has a reputation for personalized care, anticipating guest needs, and creating memorable experiences </a:t>
          </a:r>
          <a:r>
            <a:rPr lang="en-GB" dirty="0"/>
            <a:t>(</a:t>
          </a:r>
          <a:r>
            <a:rPr lang="en-GB" dirty="0" err="1"/>
            <a:t>Guix</a:t>
          </a:r>
          <a:r>
            <a:rPr lang="en-GB" dirty="0"/>
            <a:t> and Font, 2020)</a:t>
          </a:r>
          <a:r>
            <a:rPr lang="en-US" dirty="0"/>
            <a:t>. </a:t>
          </a:r>
          <a:endParaRPr lang="en-GB" dirty="0"/>
        </a:p>
      </dgm:t>
    </dgm:pt>
    <dgm:pt modelId="{7FE38F05-85B7-46C6-A5D2-F14D62E88177}" type="parTrans" cxnId="{7C045C01-09F4-413D-A90D-84E5EF61A8EF}">
      <dgm:prSet/>
      <dgm:spPr/>
      <dgm:t>
        <a:bodyPr/>
        <a:lstStyle/>
        <a:p>
          <a:endParaRPr lang="en-GB"/>
        </a:p>
      </dgm:t>
    </dgm:pt>
    <dgm:pt modelId="{07B4BD82-3EB1-4C96-A453-B51A959F6A38}" type="sibTrans" cxnId="{7C045C01-09F4-413D-A90D-84E5EF61A8EF}">
      <dgm:prSet/>
      <dgm:spPr/>
      <dgm:t>
        <a:bodyPr/>
        <a:lstStyle/>
        <a:p>
          <a:endParaRPr lang="en-GB"/>
        </a:p>
      </dgm:t>
    </dgm:pt>
    <dgm:pt modelId="{CAA256B1-BBF2-4328-AE11-087BEECEA579}">
      <dgm:prSet phldrT="[Text]"/>
      <dgm:spPr/>
      <dgm:t>
        <a:bodyPr/>
        <a:lstStyle/>
        <a:p>
          <a:pPr algn="just"/>
          <a:r>
            <a:rPr lang="en-US" dirty="0"/>
            <a:t>Every St. Regis guest's stay is unforgettable, from magnificent rooms to personalized service.</a:t>
          </a:r>
          <a:endParaRPr lang="en-GB" dirty="0"/>
        </a:p>
      </dgm:t>
    </dgm:pt>
    <dgm:pt modelId="{05E62E6F-2FCB-4466-9F05-FB54CD87A672}" type="parTrans" cxnId="{B0C7B249-3052-4A83-BED7-B31A202796E2}">
      <dgm:prSet/>
      <dgm:spPr/>
      <dgm:t>
        <a:bodyPr/>
        <a:lstStyle/>
        <a:p>
          <a:endParaRPr lang="en-GB"/>
        </a:p>
      </dgm:t>
    </dgm:pt>
    <dgm:pt modelId="{1CC6F859-093E-4980-BE11-920DEE072C25}" type="sibTrans" cxnId="{B0C7B249-3052-4A83-BED7-B31A202796E2}">
      <dgm:prSet/>
      <dgm:spPr/>
      <dgm:t>
        <a:bodyPr/>
        <a:lstStyle/>
        <a:p>
          <a:endParaRPr lang="en-GB"/>
        </a:p>
      </dgm:t>
    </dgm:pt>
    <dgm:pt modelId="{24E20111-D8A4-43C2-9E5E-5094CA1D410D}" type="pres">
      <dgm:prSet presAssocID="{8A77F6F4-FD85-4430-96CB-2B8030B2458B}" presName="Name0" presStyleCnt="0">
        <dgm:presLayoutVars>
          <dgm:dir/>
          <dgm:resizeHandles val="exact"/>
        </dgm:presLayoutVars>
      </dgm:prSet>
      <dgm:spPr/>
    </dgm:pt>
    <dgm:pt modelId="{F869E36B-F951-4DC0-A99A-59F3D7577570}" type="pres">
      <dgm:prSet presAssocID="{735DA2C5-C34B-42E5-AE27-513FAD41A4EA}" presName="node" presStyleLbl="node1" presStyleIdx="0" presStyleCnt="1">
        <dgm:presLayoutVars>
          <dgm:bulletEnabled val="1"/>
        </dgm:presLayoutVars>
      </dgm:prSet>
      <dgm:spPr/>
    </dgm:pt>
  </dgm:ptLst>
  <dgm:cxnLst>
    <dgm:cxn modelId="{7C045C01-09F4-413D-A90D-84E5EF61A8EF}" srcId="{735DA2C5-C34B-42E5-AE27-513FAD41A4EA}" destId="{47D0DF5F-CBF1-4DFC-94B2-CA742A334B7E}" srcOrd="2" destOrd="0" parTransId="{7FE38F05-85B7-46C6-A5D2-F14D62E88177}" sibTransId="{07B4BD82-3EB1-4C96-A453-B51A959F6A38}"/>
    <dgm:cxn modelId="{AFDFE810-C7C9-41B8-9D05-A72FE38E794E}" srcId="{735DA2C5-C34B-42E5-AE27-513FAD41A4EA}" destId="{CE0457F9-90A1-4238-A4FE-F761D7818C48}" srcOrd="1" destOrd="0" parTransId="{3BD302FE-2D9D-4B2A-936F-B344F423A3F0}" sibTransId="{FA7B2EAA-35CF-4F62-BFAA-954108B8049A}"/>
    <dgm:cxn modelId="{0D8EC123-F9A6-4730-B74E-ADC0DD9D4672}" type="presOf" srcId="{2AD5C2E2-0560-446F-99DD-5BD201118C31}" destId="{F869E36B-F951-4DC0-A99A-59F3D7577570}" srcOrd="0" destOrd="1" presId="urn:microsoft.com/office/officeart/2005/8/layout/hList6"/>
    <dgm:cxn modelId="{671BFC37-C1E8-476D-BF06-F1FF1FC22E54}" type="presOf" srcId="{735DA2C5-C34B-42E5-AE27-513FAD41A4EA}" destId="{F869E36B-F951-4DC0-A99A-59F3D7577570}" srcOrd="0" destOrd="0" presId="urn:microsoft.com/office/officeart/2005/8/layout/hList6"/>
    <dgm:cxn modelId="{B0C7B249-3052-4A83-BED7-B31A202796E2}" srcId="{735DA2C5-C34B-42E5-AE27-513FAD41A4EA}" destId="{CAA256B1-BBF2-4328-AE11-087BEECEA579}" srcOrd="3" destOrd="0" parTransId="{05E62E6F-2FCB-4466-9F05-FB54CD87A672}" sibTransId="{1CC6F859-093E-4980-BE11-920DEE072C25}"/>
    <dgm:cxn modelId="{63547353-0AAE-4BCE-B3E9-CFB4C41F1EBD}" srcId="{735DA2C5-C34B-42E5-AE27-513FAD41A4EA}" destId="{2AD5C2E2-0560-446F-99DD-5BD201118C31}" srcOrd="0" destOrd="0" parTransId="{7541B5EC-22BD-49FC-995F-0428A97802B7}" sibTransId="{F982C358-1E47-4CA5-9B88-767EBDF10733}"/>
    <dgm:cxn modelId="{51F48E82-B0D3-4CC1-B6BA-9CB68BBC1654}" type="presOf" srcId="{CE0457F9-90A1-4238-A4FE-F761D7818C48}" destId="{F869E36B-F951-4DC0-A99A-59F3D7577570}" srcOrd="0" destOrd="2" presId="urn:microsoft.com/office/officeart/2005/8/layout/hList6"/>
    <dgm:cxn modelId="{D193D2A4-EF5C-48CC-94D3-25A9A5000840}" type="presOf" srcId="{CAA256B1-BBF2-4328-AE11-087BEECEA579}" destId="{F869E36B-F951-4DC0-A99A-59F3D7577570}" srcOrd="0" destOrd="4" presId="urn:microsoft.com/office/officeart/2005/8/layout/hList6"/>
    <dgm:cxn modelId="{A07F0CB8-67F0-4BCA-9118-5ACE465CC35C}" type="presOf" srcId="{8A77F6F4-FD85-4430-96CB-2B8030B2458B}" destId="{24E20111-D8A4-43C2-9E5E-5094CA1D410D}" srcOrd="0" destOrd="0" presId="urn:microsoft.com/office/officeart/2005/8/layout/hList6"/>
    <dgm:cxn modelId="{BC972FEF-7741-421A-A617-F29E766F4A85}" srcId="{8A77F6F4-FD85-4430-96CB-2B8030B2458B}" destId="{735DA2C5-C34B-42E5-AE27-513FAD41A4EA}" srcOrd="0" destOrd="0" parTransId="{3AD193E8-44AC-4374-86EA-4137EEF5F1DC}" sibTransId="{B81ABCA0-FFA2-491A-A0DA-92F38A6A8719}"/>
    <dgm:cxn modelId="{FD2C4DFA-E5B4-41CF-A851-9B7AF7D45045}" type="presOf" srcId="{47D0DF5F-CBF1-4DFC-94B2-CA742A334B7E}" destId="{F869E36B-F951-4DC0-A99A-59F3D7577570}" srcOrd="0" destOrd="3" presId="urn:microsoft.com/office/officeart/2005/8/layout/hList6"/>
    <dgm:cxn modelId="{B4EE4E70-C34A-44A5-904C-4128695F0FE0}" type="presParOf" srcId="{24E20111-D8A4-43C2-9E5E-5094CA1D410D}" destId="{F869E36B-F951-4DC0-A99A-59F3D7577570}" srcOrd="0"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C2CAEC-D5F7-41A5-AA98-33D3331CAADB}">
      <dsp:nvSpPr>
        <dsp:cNvPr id="0" name=""/>
        <dsp:cNvSpPr/>
      </dsp:nvSpPr>
      <dsp:spPr>
        <a:xfrm>
          <a:off x="0" y="0"/>
          <a:ext cx="10515600" cy="49494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2280" tIns="462280" rIns="462280" bIns="462280" numCol="1" spcCol="1270" anchor="ctr" anchorCtr="0">
          <a:noAutofit/>
        </a:bodyPr>
        <a:lstStyle/>
        <a:p>
          <a:pPr marL="0" lvl="0" indent="0" algn="ctr" defTabSz="2889250">
            <a:lnSpc>
              <a:spcPct val="90000"/>
            </a:lnSpc>
            <a:spcBef>
              <a:spcPct val="0"/>
            </a:spcBef>
            <a:spcAft>
              <a:spcPct val="35000"/>
            </a:spcAft>
            <a:buNone/>
          </a:pPr>
          <a:r>
            <a:rPr lang="en-US" sz="6500" b="1" kern="1200" dirty="0"/>
            <a:t>St. Regis Hotels</a:t>
          </a:r>
          <a:endParaRPr lang="en-GB" sz="6500" kern="1200" dirty="0"/>
        </a:p>
      </dsp:txBody>
      <dsp:txXfrm>
        <a:off x="0" y="0"/>
        <a:ext cx="10515600" cy="2672682"/>
      </dsp:txXfrm>
    </dsp:sp>
    <dsp:sp modelId="{9F2C95CC-7F15-41AB-88D3-0F4A75CD38E5}">
      <dsp:nvSpPr>
        <dsp:cNvPr id="0" name=""/>
        <dsp:cNvSpPr/>
      </dsp:nvSpPr>
      <dsp:spPr>
        <a:xfrm>
          <a:off x="0" y="2573694"/>
          <a:ext cx="2628899" cy="2276729"/>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dirty="0"/>
            <a:t>The Marriott flagship brand St. Regis Hotels is known for its elegance and sophistication. </a:t>
          </a:r>
          <a:endParaRPr lang="en-GB" sz="1900" kern="1200" dirty="0"/>
        </a:p>
      </dsp:txBody>
      <dsp:txXfrm>
        <a:off x="0" y="2573694"/>
        <a:ext cx="2628899" cy="2276729"/>
      </dsp:txXfrm>
    </dsp:sp>
    <dsp:sp modelId="{1A71B3CD-2163-4AEE-BC4B-99DD53BD1E64}">
      <dsp:nvSpPr>
        <dsp:cNvPr id="0" name=""/>
        <dsp:cNvSpPr/>
      </dsp:nvSpPr>
      <dsp:spPr>
        <a:xfrm>
          <a:off x="2628900" y="2573694"/>
          <a:ext cx="2628899" cy="2276729"/>
        </a:xfrm>
        <a:prstGeom prst="rect">
          <a:avLst/>
        </a:prstGeom>
        <a:solidFill>
          <a:schemeClr val="accent5">
            <a:tint val="40000"/>
            <a:alpha val="90000"/>
            <a:hueOff val="-2246587"/>
            <a:satOff val="-7611"/>
            <a:lumOff val="-976"/>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GB" sz="1900" kern="1200" dirty="0"/>
            <a:t>It was established in 1904 (St. Regis Hotels, 2023).</a:t>
          </a:r>
        </a:p>
      </dsp:txBody>
      <dsp:txXfrm>
        <a:off x="2628900" y="2573694"/>
        <a:ext cx="2628899" cy="2276729"/>
      </dsp:txXfrm>
    </dsp:sp>
    <dsp:sp modelId="{274C49EB-D44E-4750-944C-694C9A7B4D29}">
      <dsp:nvSpPr>
        <dsp:cNvPr id="0" name=""/>
        <dsp:cNvSpPr/>
      </dsp:nvSpPr>
      <dsp:spPr>
        <a:xfrm>
          <a:off x="5257800" y="2573694"/>
          <a:ext cx="2628899" cy="2276729"/>
        </a:xfrm>
        <a:prstGeom prst="rect">
          <a:avLst/>
        </a:prstGeom>
        <a:solidFill>
          <a:schemeClr val="accent5">
            <a:tint val="40000"/>
            <a:alpha val="90000"/>
            <a:hueOff val="-4493174"/>
            <a:satOff val="-15221"/>
            <a:lumOff val="-1952"/>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dirty="0"/>
            <a:t>These luxurious hotels are strategically positioned in bustling metropolitan centers and tranquil resort destinations to attract affluent guests seeking the best hospitality. </a:t>
          </a:r>
          <a:endParaRPr lang="en-GB" sz="1900" kern="1200" dirty="0"/>
        </a:p>
      </dsp:txBody>
      <dsp:txXfrm>
        <a:off x="5257800" y="2573694"/>
        <a:ext cx="2628899" cy="2276729"/>
      </dsp:txXfrm>
    </dsp:sp>
    <dsp:sp modelId="{5BFA0766-4765-44BE-AA15-6362CFE1517A}">
      <dsp:nvSpPr>
        <dsp:cNvPr id="0" name=""/>
        <dsp:cNvSpPr/>
      </dsp:nvSpPr>
      <dsp:spPr>
        <a:xfrm>
          <a:off x="7886700" y="2573694"/>
          <a:ext cx="2628899" cy="2276729"/>
        </a:xfrm>
        <a:prstGeom prst="rect">
          <a:avLst/>
        </a:prstGeom>
        <a:solidFill>
          <a:schemeClr val="accent5">
            <a:tint val="40000"/>
            <a:alpha val="90000"/>
            <a:hueOff val="-6739761"/>
            <a:satOff val="-22832"/>
            <a:lumOff val="-2928"/>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dirty="0"/>
            <a:t>St Regis Hotels are known for their dedication to providing great service, setting the benchmark for the industry.</a:t>
          </a:r>
          <a:endParaRPr lang="en-GB" sz="1900" kern="1200" dirty="0"/>
        </a:p>
      </dsp:txBody>
      <dsp:txXfrm>
        <a:off x="7886700" y="2573694"/>
        <a:ext cx="2628899" cy="22767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5E702-4067-4B57-A4E9-1218C8844870}">
      <dsp:nvSpPr>
        <dsp:cNvPr id="0" name=""/>
        <dsp:cNvSpPr/>
      </dsp:nvSpPr>
      <dsp:spPr>
        <a:xfrm>
          <a:off x="4206240" y="0"/>
          <a:ext cx="6309360" cy="4936885"/>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just" defTabSz="844550">
            <a:lnSpc>
              <a:spcPct val="90000"/>
            </a:lnSpc>
            <a:spcBef>
              <a:spcPct val="0"/>
            </a:spcBef>
            <a:spcAft>
              <a:spcPct val="15000"/>
            </a:spcAft>
            <a:buChar char="•"/>
          </a:pPr>
          <a:r>
            <a:rPr lang="en-US" sz="1900" kern="1200" dirty="0"/>
            <a:t>St. Regis Hotels offer a wide range of guest services and facilities designed to provide the ultimate in luxury and relaxation. </a:t>
          </a:r>
          <a:endParaRPr lang="en-GB" sz="1900" kern="1200" dirty="0"/>
        </a:p>
        <a:p>
          <a:pPr marL="171450" lvl="1" indent="-171450" algn="just" defTabSz="844550">
            <a:lnSpc>
              <a:spcPct val="90000"/>
            </a:lnSpc>
            <a:spcBef>
              <a:spcPct val="0"/>
            </a:spcBef>
            <a:spcAft>
              <a:spcPct val="15000"/>
            </a:spcAft>
            <a:buChar char="•"/>
          </a:pPr>
          <a:r>
            <a:rPr lang="en-US" sz="1900" kern="1200" dirty="0"/>
            <a:t>Butler service, superb restaurants, elegant spas, and immaculately appointed rooms and suites with stunning views are among these services </a:t>
          </a:r>
          <a:r>
            <a:rPr lang="en-GB" sz="1900" kern="1200" dirty="0"/>
            <a:t>(</a:t>
          </a:r>
          <a:r>
            <a:rPr lang="en-GB" sz="1900" kern="1200" dirty="0" err="1"/>
            <a:t>O’fallon</a:t>
          </a:r>
          <a:r>
            <a:rPr lang="en-GB" sz="1900" kern="1200" dirty="0"/>
            <a:t> and Rutherford, 2019)</a:t>
          </a:r>
          <a:r>
            <a:rPr lang="en-US" sz="1900" kern="1200" dirty="0"/>
            <a:t>.</a:t>
          </a:r>
          <a:endParaRPr lang="en-GB" sz="1900" kern="1200" dirty="0"/>
        </a:p>
        <a:p>
          <a:pPr marL="171450" lvl="1" indent="-171450" algn="just" defTabSz="844550">
            <a:lnSpc>
              <a:spcPct val="90000"/>
            </a:lnSpc>
            <a:spcBef>
              <a:spcPct val="0"/>
            </a:spcBef>
            <a:spcAft>
              <a:spcPct val="15000"/>
            </a:spcAft>
            <a:buChar char="•"/>
          </a:pPr>
          <a:r>
            <a:rPr lang="en-US" sz="1900" kern="1200" dirty="0"/>
            <a:t>Signature rituals like champagne sabering ceremonies and private events enhance the guest experience and create lasting memories.</a:t>
          </a:r>
          <a:endParaRPr lang="en-GB" sz="1900" kern="1200" dirty="0"/>
        </a:p>
      </dsp:txBody>
      <dsp:txXfrm>
        <a:off x="4206240" y="617111"/>
        <a:ext cx="4458028" cy="3702663"/>
      </dsp:txXfrm>
    </dsp:sp>
    <dsp:sp modelId="{6CD93B8B-E704-4132-AF4A-972B152C725B}">
      <dsp:nvSpPr>
        <dsp:cNvPr id="0" name=""/>
        <dsp:cNvSpPr/>
      </dsp:nvSpPr>
      <dsp:spPr>
        <a:xfrm>
          <a:off x="0" y="0"/>
          <a:ext cx="4206240" cy="49368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US" sz="6500" b="1" kern="1200" dirty="0"/>
            <a:t>Nature and Scope</a:t>
          </a:r>
          <a:endParaRPr lang="en-GB" sz="6500" kern="1200" dirty="0"/>
        </a:p>
      </dsp:txBody>
      <dsp:txXfrm>
        <a:off x="205332" y="205332"/>
        <a:ext cx="3795576" cy="45262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778097-9BF8-44F2-A9A9-6EB7639BC735}">
      <dsp:nvSpPr>
        <dsp:cNvPr id="0" name=""/>
        <dsp:cNvSpPr/>
      </dsp:nvSpPr>
      <dsp:spPr>
        <a:xfrm rot="5400000">
          <a:off x="-733017" y="733017"/>
          <a:ext cx="4886782" cy="3420747"/>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GB" sz="6500" kern="1200" dirty="0"/>
            <a:t>The need </a:t>
          </a:r>
        </a:p>
      </dsp:txBody>
      <dsp:txXfrm rot="-5400000">
        <a:off x="1" y="1710374"/>
        <a:ext cx="3420747" cy="1466035"/>
      </dsp:txXfrm>
    </dsp:sp>
    <dsp:sp modelId="{745B8E7C-6302-44E6-BEFA-BED58919358A}">
      <dsp:nvSpPr>
        <dsp:cNvPr id="0" name=""/>
        <dsp:cNvSpPr/>
      </dsp:nvSpPr>
      <dsp:spPr>
        <a:xfrm rot="5400000">
          <a:off x="5379969" y="-1959222"/>
          <a:ext cx="3176408" cy="7094852"/>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576" tIns="14605" rIns="14605" bIns="14605" numCol="1" spcCol="1270" anchor="ctr" anchorCtr="0">
          <a:noAutofit/>
        </a:bodyPr>
        <a:lstStyle/>
        <a:p>
          <a:pPr marL="228600" lvl="1" indent="-228600" algn="just" defTabSz="1022350">
            <a:lnSpc>
              <a:spcPct val="90000"/>
            </a:lnSpc>
            <a:spcBef>
              <a:spcPct val="0"/>
            </a:spcBef>
            <a:spcAft>
              <a:spcPct val="15000"/>
            </a:spcAft>
            <a:buChar char="•"/>
          </a:pPr>
          <a:r>
            <a:rPr lang="en-US" sz="2300" kern="1200" dirty="0"/>
            <a:t>Guest services matter in the hotel industry. </a:t>
          </a:r>
          <a:endParaRPr lang="en-GB" sz="2300" kern="1200" dirty="0"/>
        </a:p>
        <a:p>
          <a:pPr marL="228600" lvl="1" indent="-228600" algn="just" defTabSz="1022350">
            <a:lnSpc>
              <a:spcPct val="90000"/>
            </a:lnSpc>
            <a:spcBef>
              <a:spcPct val="0"/>
            </a:spcBef>
            <a:spcAft>
              <a:spcPct val="15000"/>
            </a:spcAft>
            <a:buChar char="•"/>
          </a:pPr>
          <a:r>
            <a:rPr lang="en-US" sz="2300" kern="1200" dirty="0"/>
            <a:t>These services fuel the business, ensuring hotels provide excellent visitor experiences </a:t>
          </a:r>
          <a:r>
            <a:rPr lang="en-GB" sz="2300" kern="1200" dirty="0"/>
            <a:t>(</a:t>
          </a:r>
          <a:r>
            <a:rPr lang="en-GB" sz="2300" kern="1200" dirty="0" err="1"/>
            <a:t>Chakravarti</a:t>
          </a:r>
          <a:r>
            <a:rPr lang="en-GB" sz="2300" kern="1200" dirty="0"/>
            <a:t>, 2018)</a:t>
          </a:r>
          <a:r>
            <a:rPr lang="en-US" sz="2300" kern="1200" dirty="0"/>
            <a:t>. </a:t>
          </a:r>
          <a:endParaRPr lang="en-GB" sz="2300" kern="1200" dirty="0"/>
        </a:p>
        <a:p>
          <a:pPr marL="228600" lvl="1" indent="-228600" algn="just" defTabSz="1022350">
            <a:lnSpc>
              <a:spcPct val="90000"/>
            </a:lnSpc>
            <a:spcBef>
              <a:spcPct val="0"/>
            </a:spcBef>
            <a:spcAft>
              <a:spcPct val="15000"/>
            </a:spcAft>
            <a:buChar char="•"/>
          </a:pPr>
          <a:r>
            <a:rPr lang="en-US" sz="2300" kern="1200" dirty="0"/>
            <a:t>Guest services include concierge, room amenities, dining, and more. </a:t>
          </a:r>
          <a:endParaRPr lang="en-GB" sz="2300" kern="1200" dirty="0"/>
        </a:p>
        <a:p>
          <a:pPr marL="228600" lvl="1" indent="-228600" algn="just" defTabSz="1022350">
            <a:lnSpc>
              <a:spcPct val="90000"/>
            </a:lnSpc>
            <a:spcBef>
              <a:spcPct val="0"/>
            </a:spcBef>
            <a:spcAft>
              <a:spcPct val="15000"/>
            </a:spcAft>
            <a:buChar char="•"/>
          </a:pPr>
          <a:r>
            <a:rPr lang="en-US" sz="2300" kern="1200" dirty="0"/>
            <a:t>These factors affect visitor satisfaction, which can affect a hotel's reputation and long-term performance.</a:t>
          </a:r>
          <a:endParaRPr lang="en-GB" sz="2300" kern="1200" dirty="0"/>
        </a:p>
      </dsp:txBody>
      <dsp:txXfrm rot="-5400000">
        <a:off x="3420748" y="155058"/>
        <a:ext cx="6939793" cy="28662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69E36B-F951-4DC0-A99A-59F3D7577570}">
      <dsp:nvSpPr>
        <dsp:cNvPr id="0" name=""/>
        <dsp:cNvSpPr/>
      </dsp:nvSpPr>
      <dsp:spPr>
        <a:xfrm rot="16200000">
          <a:off x="2889565" y="-2889565"/>
          <a:ext cx="4736470" cy="10515600"/>
        </a:xfrm>
        <a:prstGeom prst="flowChartManualOperati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92484" bIns="0" numCol="1" spcCol="1270" anchor="t" anchorCtr="0">
          <a:noAutofit/>
        </a:bodyPr>
        <a:lstStyle/>
        <a:p>
          <a:pPr marL="0" lvl="0" indent="0" algn="l" defTabSz="1333500">
            <a:lnSpc>
              <a:spcPct val="90000"/>
            </a:lnSpc>
            <a:spcBef>
              <a:spcPct val="0"/>
            </a:spcBef>
            <a:spcAft>
              <a:spcPct val="35000"/>
            </a:spcAft>
            <a:buNone/>
          </a:pPr>
          <a:r>
            <a:rPr lang="en-US" sz="3000" b="1" kern="1200" dirty="0"/>
            <a:t>The Importance of Hospitality </a:t>
          </a:r>
          <a:endParaRPr lang="en-GB" sz="3000" kern="1200" dirty="0"/>
        </a:p>
        <a:p>
          <a:pPr marL="228600" lvl="1" indent="-228600" algn="just" defTabSz="1022350">
            <a:lnSpc>
              <a:spcPct val="90000"/>
            </a:lnSpc>
            <a:spcBef>
              <a:spcPct val="0"/>
            </a:spcBef>
            <a:spcAft>
              <a:spcPct val="15000"/>
            </a:spcAft>
            <a:buChar char="•"/>
          </a:pPr>
          <a:r>
            <a:rPr lang="en-US" sz="2300" kern="1200" dirty="0"/>
            <a:t>Hospitality defines the hospitality industry, providing friendly, attentive service. </a:t>
          </a:r>
          <a:endParaRPr lang="en-GB" sz="2300" kern="1200" dirty="0"/>
        </a:p>
        <a:p>
          <a:pPr marL="228600" lvl="1" indent="-228600" algn="just" defTabSz="1022350">
            <a:lnSpc>
              <a:spcPct val="90000"/>
            </a:lnSpc>
            <a:spcBef>
              <a:spcPct val="0"/>
            </a:spcBef>
            <a:spcAft>
              <a:spcPct val="15000"/>
            </a:spcAft>
            <a:buChar char="•"/>
          </a:pPr>
          <a:r>
            <a:rPr lang="en-US" sz="2300" kern="1200" dirty="0"/>
            <a:t>St. Regis Hotels' champagne sabering ceremonies welcome guests with jubilation. </a:t>
          </a:r>
          <a:endParaRPr lang="en-GB" sz="2300" kern="1200" dirty="0"/>
        </a:p>
        <a:p>
          <a:pPr marL="228600" lvl="1" indent="-228600" algn="just" defTabSz="1022350">
            <a:lnSpc>
              <a:spcPct val="90000"/>
            </a:lnSpc>
            <a:spcBef>
              <a:spcPct val="0"/>
            </a:spcBef>
            <a:spcAft>
              <a:spcPct val="15000"/>
            </a:spcAft>
            <a:buChar char="•"/>
          </a:pPr>
          <a:r>
            <a:rPr lang="en-US" sz="2300" kern="1200" dirty="0"/>
            <a:t>St. Regis has a reputation for personalized care, anticipating guest needs, and creating memorable experiences </a:t>
          </a:r>
          <a:r>
            <a:rPr lang="en-GB" sz="2300" kern="1200" dirty="0"/>
            <a:t>(</a:t>
          </a:r>
          <a:r>
            <a:rPr lang="en-GB" sz="2300" kern="1200" dirty="0" err="1"/>
            <a:t>Guix</a:t>
          </a:r>
          <a:r>
            <a:rPr lang="en-GB" sz="2300" kern="1200" dirty="0"/>
            <a:t> and Font, 2020)</a:t>
          </a:r>
          <a:r>
            <a:rPr lang="en-US" sz="2300" kern="1200" dirty="0"/>
            <a:t>. </a:t>
          </a:r>
          <a:endParaRPr lang="en-GB" sz="2300" kern="1200" dirty="0"/>
        </a:p>
        <a:p>
          <a:pPr marL="228600" lvl="1" indent="-228600" algn="just" defTabSz="1022350">
            <a:lnSpc>
              <a:spcPct val="90000"/>
            </a:lnSpc>
            <a:spcBef>
              <a:spcPct val="0"/>
            </a:spcBef>
            <a:spcAft>
              <a:spcPct val="15000"/>
            </a:spcAft>
            <a:buChar char="•"/>
          </a:pPr>
          <a:r>
            <a:rPr lang="en-US" sz="2300" kern="1200" dirty="0"/>
            <a:t>Every St. Regis guest's stay is unforgettable, from magnificent rooms to personalized service.</a:t>
          </a:r>
          <a:endParaRPr lang="en-GB" sz="2300" kern="1200" dirty="0"/>
        </a:p>
      </dsp:txBody>
      <dsp:txXfrm rot="5400000">
        <a:off x="0" y="947294"/>
        <a:ext cx="10515600" cy="284188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150490-6088-EA40-853E-489D1360B168}" type="datetimeFigureOut">
              <a:rPr lang="en-US" smtClean="0"/>
              <a:t>11/19/23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5F4CEE-5112-144B-94D7-F53340BFB26A}" type="slidenum">
              <a:rPr lang="en-US" smtClean="0"/>
              <a:t>‹#›</a:t>
            </a:fld>
            <a:endParaRPr lang="en-US"/>
          </a:p>
        </p:txBody>
      </p:sp>
    </p:spTree>
    <p:extLst>
      <p:ext uri="{BB962C8B-B14F-4D97-AF65-F5344CB8AC3E}">
        <p14:creationId xmlns:p14="http://schemas.microsoft.com/office/powerpoint/2010/main" val="41980483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To please even the most discriminating visitors, hotel service goes above and beyond. Hospitality is associated with excellence and elegance. Luxurious accommodations and top-notch service have made St. Regis Hotels well-known. This article highlights the value of exceptional service, hospitality, and guest services in the hotel industry using the St. Regis Hotels, which are linked with Marriott.</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3</a:t>
            </a:fld>
            <a:endParaRPr lang="en-GB"/>
          </a:p>
        </p:txBody>
      </p:sp>
    </p:spTree>
    <p:extLst>
      <p:ext uri="{BB962C8B-B14F-4D97-AF65-F5344CB8AC3E}">
        <p14:creationId xmlns:p14="http://schemas.microsoft.com/office/powerpoint/2010/main" val="95478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St. Regis hotels by Marriott are renowned for their sophistication. 1904 saw its start (</a:t>
            </a:r>
            <a:r>
              <a:rPr lang="en-US" dirty="0" err="1"/>
              <a:t>Nadar</a:t>
            </a:r>
            <a:r>
              <a:rPr lang="en-US" dirty="0"/>
              <a:t>, 2023). These opulent hotels are situated in desirable areas, such as the center of a busy city or a tranquil resort area for well-to-do tourists looking for the greatest amenities. St. Regis Hotels established the benchmark for the hospitality sector because of their commitment to customer service.</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4</a:t>
            </a:fld>
            <a:endParaRPr lang="en-GB"/>
          </a:p>
        </p:txBody>
      </p:sp>
    </p:spTree>
    <p:extLst>
      <p:ext uri="{BB962C8B-B14F-4D97-AF65-F5344CB8AC3E}">
        <p14:creationId xmlns:p14="http://schemas.microsoft.com/office/powerpoint/2010/main" val="3342006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Rich, sophisticated patrons who appreciate style and privacy make ideal guests for St. Regis establishments. Notable individuals, well-known companies, and affluent tourists make up this exclusive group of customers. These chosen guests are treated to experiences that go above and beyond hospitality requirements. This is why the St. Regis is well-known (Michele, 2023). Understanding these customers' expectations is essential to appreciating the value of first-rate service and hospitality in the hotel sector.</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5</a:t>
            </a:fld>
            <a:endParaRPr lang="en-GB"/>
          </a:p>
        </p:txBody>
      </p:sp>
    </p:spTree>
    <p:extLst>
      <p:ext uri="{BB962C8B-B14F-4D97-AF65-F5344CB8AC3E}">
        <p14:creationId xmlns:p14="http://schemas.microsoft.com/office/powerpoint/2010/main" val="19723248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 wide variety of guest services and facilities are provided by St. Regis Hotels. These services and facilities are meant to deliver the utmost in luxury and relaxation. Among these services are butler service, exceptional restaurants, luxurious spas, and impeccably designed rooms and suites with breathtaking views (</a:t>
            </a:r>
            <a:r>
              <a:rPr lang="en-US" dirty="0" err="1"/>
              <a:t>O’fallon</a:t>
            </a:r>
            <a:r>
              <a:rPr lang="en-US" dirty="0"/>
              <a:t> and Rutherford, 2019). The guest experience is elevated and enduring memories are forged via the performance of signature rituals such as champagne sabering ceremonies and private gatherings.</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6</a:t>
            </a:fld>
            <a:endParaRPr lang="en-GB"/>
          </a:p>
        </p:txBody>
      </p:sp>
    </p:spTree>
    <p:extLst>
      <p:ext uri="{BB962C8B-B14F-4D97-AF65-F5344CB8AC3E}">
        <p14:creationId xmlns:p14="http://schemas.microsoft.com/office/powerpoint/2010/main" val="13216008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It is important that these services and amenities go above and beyond what guests anticipate receiving. It's not just about the room; it's about having an interesting and personal experience (Jackson, 2018). Because St. Regis Hotels and Marriott want their guests to feel as though they are part of something exclusive and luxurious, every element has been meticulously crafted.</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7</a:t>
            </a:fld>
            <a:endParaRPr lang="en-GB"/>
          </a:p>
        </p:txBody>
      </p:sp>
    </p:spTree>
    <p:extLst>
      <p:ext uri="{BB962C8B-B14F-4D97-AF65-F5344CB8AC3E}">
        <p14:creationId xmlns:p14="http://schemas.microsoft.com/office/powerpoint/2010/main" val="3907299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the hotel industry, providing good customer service is essential. These services are the engine that drives the business and ensure that hotels offer wonderful stays to their guests (</a:t>
            </a:r>
            <a:r>
              <a:rPr lang="en-US" dirty="0" err="1"/>
              <a:t>Chakravarti</a:t>
            </a:r>
            <a:r>
              <a:rPr lang="en-US" dirty="0"/>
              <a:t>, 2018). The concierge, in-room amenities, dining, and other services are included as part of the guest experience. These aspects play a role in the level of fulfilment that a hotel's guests experience, which in turn influences both its reputation and its long-term performance.</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8</a:t>
            </a:fld>
            <a:endParaRPr lang="en-GB"/>
          </a:p>
        </p:txBody>
      </p:sp>
    </p:spTree>
    <p:extLst>
      <p:ext uri="{BB962C8B-B14F-4D97-AF65-F5344CB8AC3E}">
        <p14:creationId xmlns:p14="http://schemas.microsoft.com/office/powerpoint/2010/main" val="28238325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quality of the hotel's guest services can help it create lasting memories and impressions. They have the potential to make a stay more memorable, to foster customer loyalty, and to produce favorable word-of-mouth and internet evaluations (</a:t>
            </a:r>
            <a:r>
              <a:rPr lang="en-US" dirty="0" err="1"/>
              <a:t>Harnjo</a:t>
            </a:r>
            <a:r>
              <a:rPr lang="en-US" dirty="0"/>
              <a:t> et al., 2021). These services have been meticulously developed to cater to the discerning clientele of St. Regis Hotels, thereby preserving the illustrious reputation that the brand has earned for opulence and superiority.</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9</a:t>
            </a:fld>
            <a:endParaRPr lang="en-GB"/>
          </a:p>
        </p:txBody>
      </p:sp>
    </p:spTree>
    <p:extLst>
      <p:ext uri="{BB962C8B-B14F-4D97-AF65-F5344CB8AC3E}">
        <p14:creationId xmlns:p14="http://schemas.microsoft.com/office/powerpoint/2010/main" val="41038368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provision of service that is both courteous and attentive is the defining characteristic of the hospitality sector. Champagne sabering rituals are an integral part of the welcoming experience at St. Regis Hotels. In the hospitality industry, St. Regis is known for providing individualized service, attempting to anticipate the requirements of its guests, and crafting experiences that are unforgettable (</a:t>
            </a:r>
            <a:r>
              <a:rPr lang="en-US" dirty="0" err="1"/>
              <a:t>Guix</a:t>
            </a:r>
            <a:r>
              <a:rPr lang="en-US" dirty="0"/>
              <a:t> and Font, 2020). The spacious accommodations and impeccable personalized service at the St. Regis make for a wonderful stay for every guest.</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10</a:t>
            </a:fld>
            <a:endParaRPr lang="en-GB"/>
          </a:p>
        </p:txBody>
      </p:sp>
    </p:spTree>
    <p:extLst>
      <p:ext uri="{BB962C8B-B14F-4D97-AF65-F5344CB8AC3E}">
        <p14:creationId xmlns:p14="http://schemas.microsoft.com/office/powerpoint/2010/main" val="2041419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hotel industry places a premium on individualized care and meticulous attention to detail. The St. Regis Hotels by Marriott are distinguished by the aforementioned qualities. Beyond the provision of lodging, the experience is made more enjoyable by the brand's commitment to going above and beyond what is expected of it by guests (Walker, 2017). The exquisite apartments of the St. Regis, as well as the high-quality dining and individualized butler service, give each guest the impression that they are welcome and important.</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11</a:t>
            </a:fld>
            <a:endParaRPr lang="en-GB"/>
          </a:p>
        </p:txBody>
      </p:sp>
    </p:spTree>
    <p:extLst>
      <p:ext uri="{BB962C8B-B14F-4D97-AF65-F5344CB8AC3E}">
        <p14:creationId xmlns:p14="http://schemas.microsoft.com/office/powerpoint/2010/main" val="18464153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St. Regis Hotels, which are owned and operated by Marriott, are renowned for their high levels of sophistication and impeccable service. The hospitality industry, and St. Regis Hotels in particular, places a premium on providing exceptional service, hospitality, and guest services. This article has demonstrated the significance of these aspects. The success of the company is due to its core clients, who are interested in purchasing items that are exclusive and luxurious. As a result of consistently meeting and exceeding these high standards, the St. Regis has gained a reputation for elegance as well as the loyalty of its guests.</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12</a:t>
            </a:fld>
            <a:endParaRPr lang="en-GB"/>
          </a:p>
        </p:txBody>
      </p:sp>
    </p:spTree>
    <p:extLst>
      <p:ext uri="{BB962C8B-B14F-4D97-AF65-F5344CB8AC3E}">
        <p14:creationId xmlns:p14="http://schemas.microsoft.com/office/powerpoint/2010/main" val="21383354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13</a:t>
            </a:fld>
            <a:endParaRPr lang="en-GB"/>
          </a:p>
        </p:txBody>
      </p:sp>
    </p:spTree>
    <p:extLst>
      <p:ext uri="{BB962C8B-B14F-4D97-AF65-F5344CB8AC3E}">
        <p14:creationId xmlns:p14="http://schemas.microsoft.com/office/powerpoint/2010/main" val="23862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BE392-0B5B-D02E-EBD4-28ECDB92BB7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E95D913-07EA-EB0E-2009-30552772EC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30925EA-54B9-27F4-B242-6DBE53321F29}"/>
              </a:ext>
            </a:extLst>
          </p:cNvPr>
          <p:cNvSpPr>
            <a:spLocks noGrp="1"/>
          </p:cNvSpPr>
          <p:nvPr>
            <p:ph type="dt" sz="half" idx="10"/>
          </p:nvPr>
        </p:nvSpPr>
        <p:spPr/>
        <p:txBody>
          <a:bodyPr/>
          <a:lstStyle/>
          <a:p>
            <a:fld id="{5B68CF71-6525-4140-8DEF-9AA1039D86D1}" type="datetimeFigureOut">
              <a:rPr lang="en-US" smtClean="0"/>
              <a:t>11/19/23</a:t>
            </a:fld>
            <a:endParaRPr lang="en-US"/>
          </a:p>
        </p:txBody>
      </p:sp>
      <p:sp>
        <p:nvSpPr>
          <p:cNvPr id="5" name="Footer Placeholder 4">
            <a:extLst>
              <a:ext uri="{FF2B5EF4-FFF2-40B4-BE49-F238E27FC236}">
                <a16:creationId xmlns:a16="http://schemas.microsoft.com/office/drawing/2014/main" id="{3A07E5F0-2E64-712D-A571-AAC5E382DB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C346CD-E35A-3CD1-425C-60897FF00921}"/>
              </a:ext>
            </a:extLst>
          </p:cNvPr>
          <p:cNvSpPr>
            <a:spLocks noGrp="1"/>
          </p:cNvSpPr>
          <p:nvPr>
            <p:ph type="sldNum" sz="quarter" idx="12"/>
          </p:nvPr>
        </p:nvSpPr>
        <p:spPr/>
        <p:txBody>
          <a:bodyPr/>
          <a:lstStyle/>
          <a:p>
            <a:fld id="{11E0D6F0-32FF-504C-8D8F-C31B192D0C2F}" type="slidenum">
              <a:rPr lang="en-US" smtClean="0"/>
              <a:t>‹#›</a:t>
            </a:fld>
            <a:endParaRPr lang="en-US"/>
          </a:p>
        </p:txBody>
      </p:sp>
    </p:spTree>
    <p:extLst>
      <p:ext uri="{BB962C8B-B14F-4D97-AF65-F5344CB8AC3E}">
        <p14:creationId xmlns:p14="http://schemas.microsoft.com/office/powerpoint/2010/main" val="1617535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A3683-64E0-94DF-5991-B1464E86D6C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D9D1B88-B073-50E8-BF5B-FCBBE655109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95F7EC-FA69-BE0D-47E4-BDF0666880E6}"/>
              </a:ext>
            </a:extLst>
          </p:cNvPr>
          <p:cNvSpPr>
            <a:spLocks noGrp="1"/>
          </p:cNvSpPr>
          <p:nvPr>
            <p:ph type="dt" sz="half" idx="10"/>
          </p:nvPr>
        </p:nvSpPr>
        <p:spPr/>
        <p:txBody>
          <a:bodyPr/>
          <a:lstStyle/>
          <a:p>
            <a:fld id="{5B68CF71-6525-4140-8DEF-9AA1039D86D1}" type="datetimeFigureOut">
              <a:rPr lang="en-US" smtClean="0"/>
              <a:t>11/19/23</a:t>
            </a:fld>
            <a:endParaRPr lang="en-US"/>
          </a:p>
        </p:txBody>
      </p:sp>
      <p:sp>
        <p:nvSpPr>
          <p:cNvPr id="5" name="Footer Placeholder 4">
            <a:extLst>
              <a:ext uri="{FF2B5EF4-FFF2-40B4-BE49-F238E27FC236}">
                <a16:creationId xmlns:a16="http://schemas.microsoft.com/office/drawing/2014/main" id="{CB5A24D8-252A-CC8E-5E54-C95F926547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DD25AC-66B1-C2D1-52D6-0857AEE68058}"/>
              </a:ext>
            </a:extLst>
          </p:cNvPr>
          <p:cNvSpPr>
            <a:spLocks noGrp="1"/>
          </p:cNvSpPr>
          <p:nvPr>
            <p:ph type="sldNum" sz="quarter" idx="12"/>
          </p:nvPr>
        </p:nvSpPr>
        <p:spPr/>
        <p:txBody>
          <a:bodyPr/>
          <a:lstStyle/>
          <a:p>
            <a:fld id="{11E0D6F0-32FF-504C-8D8F-C31B192D0C2F}" type="slidenum">
              <a:rPr lang="en-US" smtClean="0"/>
              <a:t>‹#›</a:t>
            </a:fld>
            <a:endParaRPr lang="en-US"/>
          </a:p>
        </p:txBody>
      </p:sp>
    </p:spTree>
    <p:extLst>
      <p:ext uri="{BB962C8B-B14F-4D97-AF65-F5344CB8AC3E}">
        <p14:creationId xmlns:p14="http://schemas.microsoft.com/office/powerpoint/2010/main" val="2322862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0EFE1-6138-5E49-79C3-7314670A119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57F902B-D1CE-5982-C0F7-72ED7FE7DD2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09EE89-9DFC-CC8E-96FC-EEC801EDE379}"/>
              </a:ext>
            </a:extLst>
          </p:cNvPr>
          <p:cNvSpPr>
            <a:spLocks noGrp="1"/>
          </p:cNvSpPr>
          <p:nvPr>
            <p:ph type="dt" sz="half" idx="10"/>
          </p:nvPr>
        </p:nvSpPr>
        <p:spPr/>
        <p:txBody>
          <a:bodyPr/>
          <a:lstStyle/>
          <a:p>
            <a:fld id="{5B68CF71-6525-4140-8DEF-9AA1039D86D1}" type="datetimeFigureOut">
              <a:rPr lang="en-US" smtClean="0"/>
              <a:t>11/19/23</a:t>
            </a:fld>
            <a:endParaRPr lang="en-US"/>
          </a:p>
        </p:txBody>
      </p:sp>
      <p:sp>
        <p:nvSpPr>
          <p:cNvPr id="5" name="Footer Placeholder 4">
            <a:extLst>
              <a:ext uri="{FF2B5EF4-FFF2-40B4-BE49-F238E27FC236}">
                <a16:creationId xmlns:a16="http://schemas.microsoft.com/office/drawing/2014/main" id="{73A8A7D1-0908-E177-1D75-5E55B155E9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7AD494-220C-E342-DA3D-9107C55F8271}"/>
              </a:ext>
            </a:extLst>
          </p:cNvPr>
          <p:cNvSpPr>
            <a:spLocks noGrp="1"/>
          </p:cNvSpPr>
          <p:nvPr>
            <p:ph type="sldNum" sz="quarter" idx="12"/>
          </p:nvPr>
        </p:nvSpPr>
        <p:spPr/>
        <p:txBody>
          <a:bodyPr/>
          <a:lstStyle/>
          <a:p>
            <a:fld id="{11E0D6F0-32FF-504C-8D8F-C31B192D0C2F}" type="slidenum">
              <a:rPr lang="en-US" smtClean="0"/>
              <a:t>‹#›</a:t>
            </a:fld>
            <a:endParaRPr lang="en-US"/>
          </a:p>
        </p:txBody>
      </p:sp>
    </p:spTree>
    <p:extLst>
      <p:ext uri="{BB962C8B-B14F-4D97-AF65-F5344CB8AC3E}">
        <p14:creationId xmlns:p14="http://schemas.microsoft.com/office/powerpoint/2010/main" val="3228321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BD8E4-74DC-824B-E9AE-0D4665928A7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CE7AA54-654F-CB26-A7AC-0B81AFE2C1E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FDC1CC2-D4B0-E719-8829-F12BB7475A7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B320F69-7EA1-F041-DDBD-DF056247943A}"/>
              </a:ext>
            </a:extLst>
          </p:cNvPr>
          <p:cNvSpPr>
            <a:spLocks noGrp="1"/>
          </p:cNvSpPr>
          <p:nvPr>
            <p:ph type="dt" sz="half" idx="10"/>
          </p:nvPr>
        </p:nvSpPr>
        <p:spPr/>
        <p:txBody>
          <a:bodyPr/>
          <a:lstStyle/>
          <a:p>
            <a:fld id="{5B68CF71-6525-4140-8DEF-9AA1039D86D1}" type="datetimeFigureOut">
              <a:rPr lang="en-US" smtClean="0"/>
              <a:t>11/19/23</a:t>
            </a:fld>
            <a:endParaRPr lang="en-US"/>
          </a:p>
        </p:txBody>
      </p:sp>
      <p:sp>
        <p:nvSpPr>
          <p:cNvPr id="6" name="Footer Placeholder 5">
            <a:extLst>
              <a:ext uri="{FF2B5EF4-FFF2-40B4-BE49-F238E27FC236}">
                <a16:creationId xmlns:a16="http://schemas.microsoft.com/office/drawing/2014/main" id="{6625BAA3-320A-868A-9890-A0F929188A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3C401FF-ABC1-67BD-CE46-26BA6A62B303}"/>
              </a:ext>
            </a:extLst>
          </p:cNvPr>
          <p:cNvSpPr>
            <a:spLocks noGrp="1"/>
          </p:cNvSpPr>
          <p:nvPr>
            <p:ph type="sldNum" sz="quarter" idx="12"/>
          </p:nvPr>
        </p:nvSpPr>
        <p:spPr/>
        <p:txBody>
          <a:bodyPr/>
          <a:lstStyle/>
          <a:p>
            <a:fld id="{11E0D6F0-32FF-504C-8D8F-C31B192D0C2F}" type="slidenum">
              <a:rPr lang="en-US" smtClean="0"/>
              <a:t>‹#›</a:t>
            </a:fld>
            <a:endParaRPr lang="en-US"/>
          </a:p>
        </p:txBody>
      </p:sp>
    </p:spTree>
    <p:extLst>
      <p:ext uri="{BB962C8B-B14F-4D97-AF65-F5344CB8AC3E}">
        <p14:creationId xmlns:p14="http://schemas.microsoft.com/office/powerpoint/2010/main" val="29539414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B7143-3507-9EA8-DADD-7951F0FEFD4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F19DA6C-E111-5C75-326C-36776285E8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8AF487-2222-9530-F526-95303CF0FBF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7F1CCE4-47E2-CED9-9C8A-3A71119720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9C06538-FF2A-4AD6-0D5A-8CC42CA1C5E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925B2E4-1AC7-7E61-AB29-8AAA64EAE401}"/>
              </a:ext>
            </a:extLst>
          </p:cNvPr>
          <p:cNvSpPr>
            <a:spLocks noGrp="1"/>
          </p:cNvSpPr>
          <p:nvPr>
            <p:ph type="dt" sz="half" idx="10"/>
          </p:nvPr>
        </p:nvSpPr>
        <p:spPr/>
        <p:txBody>
          <a:bodyPr/>
          <a:lstStyle/>
          <a:p>
            <a:fld id="{5B68CF71-6525-4140-8DEF-9AA1039D86D1}" type="datetimeFigureOut">
              <a:rPr lang="en-US" smtClean="0"/>
              <a:t>11/19/23</a:t>
            </a:fld>
            <a:endParaRPr lang="en-US"/>
          </a:p>
        </p:txBody>
      </p:sp>
      <p:sp>
        <p:nvSpPr>
          <p:cNvPr id="8" name="Footer Placeholder 7">
            <a:extLst>
              <a:ext uri="{FF2B5EF4-FFF2-40B4-BE49-F238E27FC236}">
                <a16:creationId xmlns:a16="http://schemas.microsoft.com/office/drawing/2014/main" id="{F9121896-B9EE-E8AE-C617-7F19F80022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306DE73-BB8D-BF09-0412-04A46BED3740}"/>
              </a:ext>
            </a:extLst>
          </p:cNvPr>
          <p:cNvSpPr>
            <a:spLocks noGrp="1"/>
          </p:cNvSpPr>
          <p:nvPr>
            <p:ph type="sldNum" sz="quarter" idx="12"/>
          </p:nvPr>
        </p:nvSpPr>
        <p:spPr/>
        <p:txBody>
          <a:bodyPr/>
          <a:lstStyle/>
          <a:p>
            <a:fld id="{11E0D6F0-32FF-504C-8D8F-C31B192D0C2F}" type="slidenum">
              <a:rPr lang="en-US" smtClean="0"/>
              <a:t>‹#›</a:t>
            </a:fld>
            <a:endParaRPr lang="en-US"/>
          </a:p>
        </p:txBody>
      </p:sp>
    </p:spTree>
    <p:extLst>
      <p:ext uri="{BB962C8B-B14F-4D97-AF65-F5344CB8AC3E}">
        <p14:creationId xmlns:p14="http://schemas.microsoft.com/office/powerpoint/2010/main" val="409508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96785-76B2-1A20-7C0C-5E4520ED997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F26630E-E4EA-A988-03A7-64293BDFAC3E}"/>
              </a:ext>
            </a:extLst>
          </p:cNvPr>
          <p:cNvSpPr>
            <a:spLocks noGrp="1"/>
          </p:cNvSpPr>
          <p:nvPr>
            <p:ph type="dt" sz="half" idx="10"/>
          </p:nvPr>
        </p:nvSpPr>
        <p:spPr/>
        <p:txBody>
          <a:bodyPr/>
          <a:lstStyle/>
          <a:p>
            <a:fld id="{5B68CF71-6525-4140-8DEF-9AA1039D86D1}" type="datetimeFigureOut">
              <a:rPr lang="en-US" smtClean="0"/>
              <a:t>11/19/23</a:t>
            </a:fld>
            <a:endParaRPr lang="en-US"/>
          </a:p>
        </p:txBody>
      </p:sp>
      <p:sp>
        <p:nvSpPr>
          <p:cNvPr id="4" name="Footer Placeholder 3">
            <a:extLst>
              <a:ext uri="{FF2B5EF4-FFF2-40B4-BE49-F238E27FC236}">
                <a16:creationId xmlns:a16="http://schemas.microsoft.com/office/drawing/2014/main" id="{4ECC92B8-70E9-3DD3-161F-F7C753F2D4F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F49E852-485F-B435-5A3D-E94AFB4F75C8}"/>
              </a:ext>
            </a:extLst>
          </p:cNvPr>
          <p:cNvSpPr>
            <a:spLocks noGrp="1"/>
          </p:cNvSpPr>
          <p:nvPr>
            <p:ph type="sldNum" sz="quarter" idx="12"/>
          </p:nvPr>
        </p:nvSpPr>
        <p:spPr/>
        <p:txBody>
          <a:bodyPr/>
          <a:lstStyle/>
          <a:p>
            <a:fld id="{11E0D6F0-32FF-504C-8D8F-C31B192D0C2F}" type="slidenum">
              <a:rPr lang="en-US" smtClean="0"/>
              <a:t>‹#›</a:t>
            </a:fld>
            <a:endParaRPr lang="en-US"/>
          </a:p>
        </p:txBody>
      </p:sp>
    </p:spTree>
    <p:extLst>
      <p:ext uri="{BB962C8B-B14F-4D97-AF65-F5344CB8AC3E}">
        <p14:creationId xmlns:p14="http://schemas.microsoft.com/office/powerpoint/2010/main" val="21680337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52B7B5-8ABE-3BBD-6E96-1A7964C2B929}"/>
              </a:ext>
            </a:extLst>
          </p:cNvPr>
          <p:cNvSpPr>
            <a:spLocks noGrp="1"/>
          </p:cNvSpPr>
          <p:nvPr>
            <p:ph type="dt" sz="half" idx="10"/>
          </p:nvPr>
        </p:nvSpPr>
        <p:spPr/>
        <p:txBody>
          <a:bodyPr/>
          <a:lstStyle/>
          <a:p>
            <a:fld id="{5B68CF71-6525-4140-8DEF-9AA1039D86D1}" type="datetimeFigureOut">
              <a:rPr lang="en-US" smtClean="0"/>
              <a:t>11/19/23</a:t>
            </a:fld>
            <a:endParaRPr lang="en-US"/>
          </a:p>
        </p:txBody>
      </p:sp>
      <p:sp>
        <p:nvSpPr>
          <p:cNvPr id="3" name="Footer Placeholder 2">
            <a:extLst>
              <a:ext uri="{FF2B5EF4-FFF2-40B4-BE49-F238E27FC236}">
                <a16:creationId xmlns:a16="http://schemas.microsoft.com/office/drawing/2014/main" id="{C970EF0D-C4A0-A464-0DF2-BDCD33ED810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D2AF16-A595-4563-5EB8-F400CC6E4456}"/>
              </a:ext>
            </a:extLst>
          </p:cNvPr>
          <p:cNvSpPr>
            <a:spLocks noGrp="1"/>
          </p:cNvSpPr>
          <p:nvPr>
            <p:ph type="sldNum" sz="quarter" idx="12"/>
          </p:nvPr>
        </p:nvSpPr>
        <p:spPr/>
        <p:txBody>
          <a:bodyPr/>
          <a:lstStyle/>
          <a:p>
            <a:fld id="{11E0D6F0-32FF-504C-8D8F-C31B192D0C2F}" type="slidenum">
              <a:rPr lang="en-US" smtClean="0"/>
              <a:t>‹#›</a:t>
            </a:fld>
            <a:endParaRPr lang="en-US"/>
          </a:p>
        </p:txBody>
      </p:sp>
    </p:spTree>
    <p:extLst>
      <p:ext uri="{BB962C8B-B14F-4D97-AF65-F5344CB8AC3E}">
        <p14:creationId xmlns:p14="http://schemas.microsoft.com/office/powerpoint/2010/main" val="2342308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3CF6C-5287-810F-A387-6B60EFC487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501CD84-9C39-8F54-6C16-CBE0341F70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433F9E6-185C-601D-5F2C-D87E23506E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3922B63-37A8-C1B1-A1AD-6451459EE7A5}"/>
              </a:ext>
            </a:extLst>
          </p:cNvPr>
          <p:cNvSpPr>
            <a:spLocks noGrp="1"/>
          </p:cNvSpPr>
          <p:nvPr>
            <p:ph type="dt" sz="half" idx="10"/>
          </p:nvPr>
        </p:nvSpPr>
        <p:spPr/>
        <p:txBody>
          <a:bodyPr/>
          <a:lstStyle/>
          <a:p>
            <a:fld id="{5B68CF71-6525-4140-8DEF-9AA1039D86D1}" type="datetimeFigureOut">
              <a:rPr lang="en-US" smtClean="0"/>
              <a:t>11/19/23</a:t>
            </a:fld>
            <a:endParaRPr lang="en-US"/>
          </a:p>
        </p:txBody>
      </p:sp>
      <p:sp>
        <p:nvSpPr>
          <p:cNvPr id="6" name="Footer Placeholder 5">
            <a:extLst>
              <a:ext uri="{FF2B5EF4-FFF2-40B4-BE49-F238E27FC236}">
                <a16:creationId xmlns:a16="http://schemas.microsoft.com/office/drawing/2014/main" id="{09E47348-0853-510F-B2F7-A603C60A6C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622E9A-B854-833A-B12B-AEF35C12F6A9}"/>
              </a:ext>
            </a:extLst>
          </p:cNvPr>
          <p:cNvSpPr>
            <a:spLocks noGrp="1"/>
          </p:cNvSpPr>
          <p:nvPr>
            <p:ph type="sldNum" sz="quarter" idx="12"/>
          </p:nvPr>
        </p:nvSpPr>
        <p:spPr/>
        <p:txBody>
          <a:bodyPr/>
          <a:lstStyle/>
          <a:p>
            <a:fld id="{11E0D6F0-32FF-504C-8D8F-C31B192D0C2F}" type="slidenum">
              <a:rPr lang="en-US" smtClean="0"/>
              <a:t>‹#›</a:t>
            </a:fld>
            <a:endParaRPr lang="en-US"/>
          </a:p>
        </p:txBody>
      </p:sp>
    </p:spTree>
    <p:extLst>
      <p:ext uri="{BB962C8B-B14F-4D97-AF65-F5344CB8AC3E}">
        <p14:creationId xmlns:p14="http://schemas.microsoft.com/office/powerpoint/2010/main" val="2607112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F8695-4A90-1483-8AFD-D60700FDADE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62D68F8-3A7D-35D6-9396-D673316124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7522B6E-1431-AB0F-9374-9986D8503A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18B64CE-0C0E-4E06-FE0D-7E8F2B45F13B}"/>
              </a:ext>
            </a:extLst>
          </p:cNvPr>
          <p:cNvSpPr>
            <a:spLocks noGrp="1"/>
          </p:cNvSpPr>
          <p:nvPr>
            <p:ph type="dt" sz="half" idx="10"/>
          </p:nvPr>
        </p:nvSpPr>
        <p:spPr/>
        <p:txBody>
          <a:bodyPr/>
          <a:lstStyle/>
          <a:p>
            <a:fld id="{5B68CF71-6525-4140-8DEF-9AA1039D86D1}" type="datetimeFigureOut">
              <a:rPr lang="en-US" smtClean="0"/>
              <a:t>11/19/23</a:t>
            </a:fld>
            <a:endParaRPr lang="en-US"/>
          </a:p>
        </p:txBody>
      </p:sp>
      <p:sp>
        <p:nvSpPr>
          <p:cNvPr id="6" name="Footer Placeholder 5">
            <a:extLst>
              <a:ext uri="{FF2B5EF4-FFF2-40B4-BE49-F238E27FC236}">
                <a16:creationId xmlns:a16="http://schemas.microsoft.com/office/drawing/2014/main" id="{E71F0203-4A69-2A84-7E98-74D225F485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92EFDB-4F72-2623-AEB2-0B9DB34780CF}"/>
              </a:ext>
            </a:extLst>
          </p:cNvPr>
          <p:cNvSpPr>
            <a:spLocks noGrp="1"/>
          </p:cNvSpPr>
          <p:nvPr>
            <p:ph type="sldNum" sz="quarter" idx="12"/>
          </p:nvPr>
        </p:nvSpPr>
        <p:spPr/>
        <p:txBody>
          <a:bodyPr/>
          <a:lstStyle/>
          <a:p>
            <a:fld id="{11E0D6F0-32FF-504C-8D8F-C31B192D0C2F}" type="slidenum">
              <a:rPr lang="en-US" smtClean="0"/>
              <a:t>‹#›</a:t>
            </a:fld>
            <a:endParaRPr lang="en-US"/>
          </a:p>
        </p:txBody>
      </p:sp>
    </p:spTree>
    <p:extLst>
      <p:ext uri="{BB962C8B-B14F-4D97-AF65-F5344CB8AC3E}">
        <p14:creationId xmlns:p14="http://schemas.microsoft.com/office/powerpoint/2010/main" val="22669069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4569F-B0E7-FFA1-9C1C-2E117566C1A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5527A77-C2CE-21FB-1A80-9D976E9DCC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01BC6E9-4C75-C35E-3D77-A90D3842C35F}"/>
              </a:ext>
            </a:extLst>
          </p:cNvPr>
          <p:cNvSpPr>
            <a:spLocks noGrp="1"/>
          </p:cNvSpPr>
          <p:nvPr>
            <p:ph type="dt" sz="half" idx="10"/>
          </p:nvPr>
        </p:nvSpPr>
        <p:spPr/>
        <p:txBody>
          <a:bodyPr/>
          <a:lstStyle/>
          <a:p>
            <a:fld id="{5B68CF71-6525-4140-8DEF-9AA1039D86D1}" type="datetimeFigureOut">
              <a:rPr lang="en-US" smtClean="0"/>
              <a:t>11/19/23</a:t>
            </a:fld>
            <a:endParaRPr lang="en-US"/>
          </a:p>
        </p:txBody>
      </p:sp>
      <p:sp>
        <p:nvSpPr>
          <p:cNvPr id="5" name="Footer Placeholder 4">
            <a:extLst>
              <a:ext uri="{FF2B5EF4-FFF2-40B4-BE49-F238E27FC236}">
                <a16:creationId xmlns:a16="http://schemas.microsoft.com/office/drawing/2014/main" id="{CE1BA365-0251-5271-AADA-074395EBDB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9F8983-DA07-5922-7B07-7D10BAEEB24F}"/>
              </a:ext>
            </a:extLst>
          </p:cNvPr>
          <p:cNvSpPr>
            <a:spLocks noGrp="1"/>
          </p:cNvSpPr>
          <p:nvPr>
            <p:ph type="sldNum" sz="quarter" idx="12"/>
          </p:nvPr>
        </p:nvSpPr>
        <p:spPr/>
        <p:txBody>
          <a:bodyPr/>
          <a:lstStyle/>
          <a:p>
            <a:fld id="{11E0D6F0-32FF-504C-8D8F-C31B192D0C2F}" type="slidenum">
              <a:rPr lang="en-US" smtClean="0"/>
              <a:t>‹#›</a:t>
            </a:fld>
            <a:endParaRPr lang="en-US"/>
          </a:p>
        </p:txBody>
      </p:sp>
    </p:spTree>
    <p:extLst>
      <p:ext uri="{BB962C8B-B14F-4D97-AF65-F5344CB8AC3E}">
        <p14:creationId xmlns:p14="http://schemas.microsoft.com/office/powerpoint/2010/main" val="1349015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631F1A-7E46-6D03-859D-9CC2E1448D8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236CD41-B275-A1F5-6F02-F945371B3C2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25E40F6-12AE-AE3A-3B2B-FFF9B005A052}"/>
              </a:ext>
            </a:extLst>
          </p:cNvPr>
          <p:cNvSpPr>
            <a:spLocks noGrp="1"/>
          </p:cNvSpPr>
          <p:nvPr>
            <p:ph type="dt" sz="half" idx="10"/>
          </p:nvPr>
        </p:nvSpPr>
        <p:spPr/>
        <p:txBody>
          <a:bodyPr/>
          <a:lstStyle/>
          <a:p>
            <a:fld id="{5B68CF71-6525-4140-8DEF-9AA1039D86D1}" type="datetimeFigureOut">
              <a:rPr lang="en-US" smtClean="0"/>
              <a:t>11/19/23</a:t>
            </a:fld>
            <a:endParaRPr lang="en-US"/>
          </a:p>
        </p:txBody>
      </p:sp>
      <p:sp>
        <p:nvSpPr>
          <p:cNvPr id="5" name="Footer Placeholder 4">
            <a:extLst>
              <a:ext uri="{FF2B5EF4-FFF2-40B4-BE49-F238E27FC236}">
                <a16:creationId xmlns:a16="http://schemas.microsoft.com/office/drawing/2014/main" id="{CD914A26-E6EB-0A69-C1B4-254179E3B0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E8D032-D8F3-68F4-70B7-9D3E4A64D06D}"/>
              </a:ext>
            </a:extLst>
          </p:cNvPr>
          <p:cNvSpPr>
            <a:spLocks noGrp="1"/>
          </p:cNvSpPr>
          <p:nvPr>
            <p:ph type="sldNum" sz="quarter" idx="12"/>
          </p:nvPr>
        </p:nvSpPr>
        <p:spPr/>
        <p:txBody>
          <a:bodyPr/>
          <a:lstStyle/>
          <a:p>
            <a:fld id="{11E0D6F0-32FF-504C-8D8F-C31B192D0C2F}" type="slidenum">
              <a:rPr lang="en-US" smtClean="0"/>
              <a:t>‹#›</a:t>
            </a:fld>
            <a:endParaRPr lang="en-US"/>
          </a:p>
        </p:txBody>
      </p:sp>
    </p:spTree>
    <p:extLst>
      <p:ext uri="{BB962C8B-B14F-4D97-AF65-F5344CB8AC3E}">
        <p14:creationId xmlns:p14="http://schemas.microsoft.com/office/powerpoint/2010/main" val="447850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74A665-B754-F52B-3032-11C41360644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B17281F-FF69-56E5-C0DF-4DB6EA4B61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6CB7065-1AD9-E24A-87D3-F9BBB44F18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68CF71-6525-4140-8DEF-9AA1039D86D1}" type="datetimeFigureOut">
              <a:rPr lang="en-US" smtClean="0"/>
              <a:t>11/19/23</a:t>
            </a:fld>
            <a:endParaRPr lang="en-US"/>
          </a:p>
        </p:txBody>
      </p:sp>
      <p:sp>
        <p:nvSpPr>
          <p:cNvPr id="5" name="Footer Placeholder 4">
            <a:extLst>
              <a:ext uri="{FF2B5EF4-FFF2-40B4-BE49-F238E27FC236}">
                <a16:creationId xmlns:a16="http://schemas.microsoft.com/office/drawing/2014/main" id="{21918BFC-27D2-20B3-CE03-BC06699F66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F22CBB6-7470-6F43-C442-94E143BE35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E0D6F0-32FF-504C-8D8F-C31B192D0C2F}" type="slidenum">
              <a:rPr lang="en-US" smtClean="0"/>
              <a:t>‹#›</a:t>
            </a:fld>
            <a:endParaRPr lang="en-US"/>
          </a:p>
        </p:txBody>
      </p:sp>
    </p:spTree>
    <p:extLst>
      <p:ext uri="{BB962C8B-B14F-4D97-AF65-F5344CB8AC3E}">
        <p14:creationId xmlns:p14="http://schemas.microsoft.com/office/powerpoint/2010/main" val="604471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3200" b="1" dirty="0"/>
              <a:t>BMIH4003 </a:t>
            </a:r>
            <a:br>
              <a:rPr lang="en-GB" sz="3200" b="1" dirty="0"/>
            </a:br>
            <a:r>
              <a:rPr lang="en-GB" sz="3200" b="1" dirty="0"/>
              <a:t>Hospitality and Guest Services</a:t>
            </a:r>
            <a:br>
              <a:rPr lang="en-GB" sz="3200" b="1" dirty="0"/>
            </a:br>
            <a:r>
              <a:rPr lang="en-GB" sz="3200" b="1" dirty="0"/>
              <a:t>Presentation: </a:t>
            </a:r>
            <a:r>
              <a:rPr lang="en-US" sz="3200" b="1" dirty="0"/>
              <a:t>The role and importance of </a:t>
            </a:r>
            <a:r>
              <a:rPr lang="en-GB" sz="3200" b="1" dirty="0"/>
              <a:t>quality service, hospitality, </a:t>
            </a:r>
            <a:r>
              <a:rPr lang="en-US" sz="3200" b="1" dirty="0"/>
              <a:t>and guest services within the </a:t>
            </a:r>
            <a:r>
              <a:rPr lang="en-GB" sz="3200" b="1" dirty="0"/>
              <a:t>hotel Industry</a:t>
            </a:r>
          </a:p>
        </p:txBody>
      </p:sp>
      <p:sp>
        <p:nvSpPr>
          <p:cNvPr id="3" name="Subtitle 2"/>
          <p:cNvSpPr>
            <a:spLocks noGrp="1"/>
          </p:cNvSpPr>
          <p:nvPr>
            <p:ph type="subTitle" idx="1"/>
          </p:nvPr>
        </p:nvSpPr>
        <p:spPr/>
        <p:txBody>
          <a:bodyPr/>
          <a:lstStyle/>
          <a:p>
            <a:r>
              <a:rPr lang="en-GB" dirty="0"/>
              <a:t>Name: Florin </a:t>
            </a:r>
            <a:r>
              <a:rPr lang="en-GB" dirty="0" err="1"/>
              <a:t>Buzan</a:t>
            </a:r>
            <a:endParaRPr lang="en-GB" dirty="0"/>
          </a:p>
          <a:p>
            <a:r>
              <a:rPr lang="en-GB" dirty="0"/>
              <a:t>ID: </a:t>
            </a:r>
          </a:p>
        </p:txBody>
      </p:sp>
    </p:spTree>
    <p:extLst>
      <p:ext uri="{BB962C8B-B14F-4D97-AF65-F5344CB8AC3E}">
        <p14:creationId xmlns:p14="http://schemas.microsoft.com/office/powerpoint/2010/main" val="16836040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Contents </a:t>
            </a:r>
          </a:p>
        </p:txBody>
      </p:sp>
      <p:sp>
        <p:nvSpPr>
          <p:cNvPr id="3" name="Content Placeholder 2"/>
          <p:cNvSpPr>
            <a:spLocks noGrp="1"/>
          </p:cNvSpPr>
          <p:nvPr>
            <p:ph idx="1"/>
          </p:nvPr>
        </p:nvSpPr>
        <p:spPr/>
        <p:txBody>
          <a:bodyPr>
            <a:normAutofit/>
          </a:bodyPr>
          <a:lstStyle/>
          <a:p>
            <a:r>
              <a:rPr lang="en-GB" dirty="0">
                <a:solidFill>
                  <a:srgbClr val="00B050"/>
                </a:solidFill>
              </a:rPr>
              <a:t>Introduction</a:t>
            </a:r>
          </a:p>
          <a:p>
            <a:r>
              <a:rPr lang="en-GB" dirty="0">
                <a:solidFill>
                  <a:srgbClr val="00B050"/>
                </a:solidFill>
              </a:rPr>
              <a:t>Short overview of St. Regis Hotels </a:t>
            </a:r>
          </a:p>
          <a:p>
            <a:r>
              <a:rPr lang="en-GB" dirty="0">
                <a:solidFill>
                  <a:srgbClr val="00B050"/>
                </a:solidFill>
              </a:rPr>
              <a:t>Main customers.</a:t>
            </a:r>
          </a:p>
          <a:p>
            <a:r>
              <a:rPr lang="en-GB" dirty="0">
                <a:solidFill>
                  <a:srgbClr val="00B050"/>
                </a:solidFill>
              </a:rPr>
              <a:t>Guest services and facilities: nature, scope, and role</a:t>
            </a:r>
          </a:p>
          <a:p>
            <a:r>
              <a:rPr lang="en-GB" dirty="0">
                <a:solidFill>
                  <a:srgbClr val="00B050"/>
                </a:solidFill>
              </a:rPr>
              <a:t>Consider guest services' role and function</a:t>
            </a:r>
          </a:p>
          <a:p>
            <a:r>
              <a:rPr lang="en-GB" dirty="0">
                <a:solidFill>
                  <a:srgbClr val="00B050"/>
                </a:solidFill>
              </a:rPr>
              <a:t>The Value of Hospitality and Exceeding Guest Expectations</a:t>
            </a:r>
          </a:p>
          <a:p>
            <a:r>
              <a:rPr lang="en-US" dirty="0">
                <a:solidFill>
                  <a:srgbClr val="00B050"/>
                </a:solidFill>
              </a:rPr>
              <a:t>Conclusion </a:t>
            </a:r>
          </a:p>
          <a:p>
            <a:r>
              <a:rPr lang="en-US" dirty="0">
                <a:solidFill>
                  <a:srgbClr val="00B050"/>
                </a:solidFill>
              </a:rPr>
              <a:t>References </a:t>
            </a:r>
            <a:endParaRPr lang="en-GB" dirty="0">
              <a:solidFill>
                <a:srgbClr val="00B050"/>
              </a:solidFill>
            </a:endParaRPr>
          </a:p>
        </p:txBody>
      </p:sp>
    </p:spTree>
    <p:extLst>
      <p:ext uri="{BB962C8B-B14F-4D97-AF65-F5344CB8AC3E}">
        <p14:creationId xmlns:p14="http://schemas.microsoft.com/office/powerpoint/2010/main" val="2884194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endParaRPr lang="en-GB" dirty="0"/>
          </a:p>
        </p:txBody>
      </p:sp>
      <p:sp>
        <p:nvSpPr>
          <p:cNvPr id="3" name="Content Placeholder 2"/>
          <p:cNvSpPr>
            <a:spLocks noGrp="1"/>
          </p:cNvSpPr>
          <p:nvPr>
            <p:ph idx="1"/>
          </p:nvPr>
        </p:nvSpPr>
        <p:spPr/>
        <p:txBody>
          <a:bodyPr numCol="2"/>
          <a:lstStyle/>
          <a:p>
            <a:pPr algn="just"/>
            <a:r>
              <a:rPr lang="en-US" dirty="0"/>
              <a:t>Luxury and perfection are synonymous with the hospitality business, which pushes service boundaries to satisfy discerning travelers. </a:t>
            </a:r>
          </a:p>
          <a:p>
            <a:pPr algn="just"/>
            <a:r>
              <a:rPr lang="en-US" dirty="0"/>
              <a:t>St. Regis Hotels are known for their luxury and excellent service. </a:t>
            </a:r>
          </a:p>
          <a:p>
            <a:pPr algn="just"/>
            <a:r>
              <a:rPr lang="en-US" dirty="0"/>
              <a:t>This task examines St. Regis Hotels, part of the Marriott hotel group, to understand the value of quality service, hospitality, and guest services in the hotel sector.</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8785" y="2805503"/>
            <a:ext cx="4889587" cy="3144360"/>
          </a:xfrm>
          <a:prstGeom prst="rect">
            <a:avLst/>
          </a:prstGeom>
        </p:spPr>
      </p:pic>
    </p:spTree>
    <p:extLst>
      <p:ext uri="{BB962C8B-B14F-4D97-AF65-F5344CB8AC3E}">
        <p14:creationId xmlns:p14="http://schemas.microsoft.com/office/powerpoint/2010/main" val="3775663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24431"/>
          </a:xfrm>
        </p:spPr>
        <p:txBody>
          <a:bodyPr>
            <a:normAutofit fontScale="90000"/>
          </a:bodyPr>
          <a:lstStyle/>
          <a:p>
            <a:r>
              <a:rPr lang="en-GB" b="1" dirty="0">
                <a:solidFill>
                  <a:srgbClr val="00B050"/>
                </a:solidFill>
              </a:rPr>
              <a:t>Short overview of St. Regis Hotels </a:t>
            </a:r>
          </a:p>
        </p:txBody>
      </p:sp>
      <p:graphicFrame>
        <p:nvGraphicFramePr>
          <p:cNvPr id="4" name="Content Placeholder 3"/>
          <p:cNvGraphicFramePr>
            <a:graphicFrameLocks noGrp="1"/>
          </p:cNvGraphicFramePr>
          <p:nvPr>
            <p:ph idx="1"/>
          </p:nvPr>
        </p:nvGraphicFramePr>
        <p:xfrm>
          <a:off x="838200" y="1227551"/>
          <a:ext cx="10515600" cy="4949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60712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B050"/>
                </a:solidFill>
              </a:rPr>
              <a:t>Main customers</a:t>
            </a:r>
          </a:p>
        </p:txBody>
      </p:sp>
      <p:sp>
        <p:nvSpPr>
          <p:cNvPr id="3" name="Content Placeholder 2"/>
          <p:cNvSpPr>
            <a:spLocks noGrp="1"/>
          </p:cNvSpPr>
          <p:nvPr>
            <p:ph idx="1"/>
          </p:nvPr>
        </p:nvSpPr>
        <p:spPr/>
        <p:txBody>
          <a:bodyPr numCol="2"/>
          <a:lstStyle/>
          <a:p>
            <a:pPr algn="just"/>
            <a:r>
              <a:rPr lang="en-US" dirty="0"/>
              <a:t>St. Regis Hotels target affluent travelers who value elegance and exclusivity. </a:t>
            </a:r>
          </a:p>
          <a:p>
            <a:pPr algn="just"/>
            <a:r>
              <a:rPr lang="en-US" dirty="0"/>
              <a:t>This elite clientele includes celebrities, businesspeople, and wealthy travelers (</a:t>
            </a:r>
            <a:r>
              <a:rPr lang="en-US" dirty="0" err="1"/>
              <a:t>Parmar</a:t>
            </a:r>
            <a:r>
              <a:rPr lang="en-US" dirty="0"/>
              <a:t>, 2023). </a:t>
            </a:r>
          </a:p>
          <a:p>
            <a:pPr algn="just"/>
            <a:r>
              <a:rPr lang="en-US" dirty="0"/>
              <a:t>St. Regis is known for giving these discerning visitors an experience beyond the ordinary. </a:t>
            </a:r>
          </a:p>
          <a:p>
            <a:pPr algn="just"/>
            <a:r>
              <a:rPr lang="en-US" dirty="0"/>
              <a:t>Understanding such clients' expectations is key to understanding the importance of quality service and hospitality in the hotel sector.</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3429" y="3511044"/>
            <a:ext cx="4732325" cy="2576605"/>
          </a:xfrm>
          <a:prstGeom prst="rect">
            <a:avLst/>
          </a:prstGeom>
        </p:spPr>
      </p:pic>
    </p:spTree>
    <p:extLst>
      <p:ext uri="{BB962C8B-B14F-4D97-AF65-F5344CB8AC3E}">
        <p14:creationId xmlns:p14="http://schemas.microsoft.com/office/powerpoint/2010/main" val="10962957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9690"/>
          </a:xfrm>
        </p:spPr>
        <p:txBody>
          <a:bodyPr>
            <a:normAutofit/>
          </a:bodyPr>
          <a:lstStyle/>
          <a:p>
            <a:pPr algn="just"/>
            <a:r>
              <a:rPr lang="en-GB" sz="3200" b="1" dirty="0">
                <a:solidFill>
                  <a:srgbClr val="00B050"/>
                </a:solidFill>
              </a:rPr>
              <a:t>Guest services and facilities: nature, scope, and role</a:t>
            </a:r>
          </a:p>
        </p:txBody>
      </p:sp>
      <p:graphicFrame>
        <p:nvGraphicFramePr>
          <p:cNvPr id="4" name="Content Placeholder 3"/>
          <p:cNvGraphicFramePr>
            <a:graphicFrameLocks noGrp="1"/>
          </p:cNvGraphicFramePr>
          <p:nvPr>
            <p:ph idx="1"/>
          </p:nvPr>
        </p:nvGraphicFramePr>
        <p:xfrm>
          <a:off x="838200" y="1240078"/>
          <a:ext cx="10515600" cy="49368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54079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Continued… </a:t>
            </a:r>
          </a:p>
        </p:txBody>
      </p:sp>
      <p:sp>
        <p:nvSpPr>
          <p:cNvPr id="3" name="Content Placeholder 2"/>
          <p:cNvSpPr>
            <a:spLocks noGrp="1"/>
          </p:cNvSpPr>
          <p:nvPr>
            <p:ph idx="1"/>
          </p:nvPr>
        </p:nvSpPr>
        <p:spPr/>
        <p:txBody>
          <a:bodyPr numCol="2"/>
          <a:lstStyle/>
          <a:p>
            <a:pPr algn="just"/>
            <a:r>
              <a:rPr lang="en-US" dirty="0"/>
              <a:t>These services and amenities should exceed guest expectations. </a:t>
            </a:r>
          </a:p>
          <a:p>
            <a:pPr algn="just"/>
            <a:r>
              <a:rPr lang="en-US" dirty="0"/>
              <a:t>Beyond accommodation, it's about an engaging and private experience (Jackson, 2018). </a:t>
            </a:r>
          </a:p>
          <a:p>
            <a:pPr algn="just"/>
            <a:r>
              <a:rPr lang="en-US" dirty="0"/>
              <a:t>Each detail is designed to give the guest a sense of richness and exclusivity, representing St. Regis Hotels and Marriott's ideals.</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30300" y="2031696"/>
            <a:ext cx="3941459" cy="3341970"/>
          </a:xfrm>
          <a:prstGeom prst="rect">
            <a:avLst/>
          </a:prstGeom>
        </p:spPr>
      </p:pic>
    </p:spTree>
    <p:extLst>
      <p:ext uri="{BB962C8B-B14F-4D97-AF65-F5344CB8AC3E}">
        <p14:creationId xmlns:p14="http://schemas.microsoft.com/office/powerpoint/2010/main" val="4192344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24431"/>
          </a:xfrm>
        </p:spPr>
        <p:txBody>
          <a:bodyPr>
            <a:normAutofit/>
          </a:bodyPr>
          <a:lstStyle/>
          <a:p>
            <a:r>
              <a:rPr lang="en-GB" sz="3200" b="1" dirty="0">
                <a:solidFill>
                  <a:srgbClr val="00B050"/>
                </a:solidFill>
              </a:rPr>
              <a:t>Consider guest services' role and function</a:t>
            </a:r>
          </a:p>
        </p:txBody>
      </p:sp>
      <p:graphicFrame>
        <p:nvGraphicFramePr>
          <p:cNvPr id="4" name="Content Placeholder 3"/>
          <p:cNvGraphicFramePr>
            <a:graphicFrameLocks noGrp="1"/>
          </p:cNvGraphicFramePr>
          <p:nvPr>
            <p:ph idx="1"/>
          </p:nvPr>
        </p:nvGraphicFramePr>
        <p:xfrm>
          <a:off x="838200" y="1290181"/>
          <a:ext cx="10515600" cy="48867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6578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Continued…. </a:t>
            </a:r>
          </a:p>
        </p:txBody>
      </p:sp>
      <p:sp>
        <p:nvSpPr>
          <p:cNvPr id="3" name="Content Placeholder 2"/>
          <p:cNvSpPr>
            <a:spLocks noGrp="1"/>
          </p:cNvSpPr>
          <p:nvPr>
            <p:ph idx="1"/>
          </p:nvPr>
        </p:nvSpPr>
        <p:spPr/>
        <p:txBody>
          <a:bodyPr numCol="2"/>
          <a:lstStyle/>
          <a:p>
            <a:pPr algn="just"/>
            <a:r>
              <a:rPr lang="en-US" dirty="0"/>
              <a:t>Guest services help hotels make memories and leave an impression. </a:t>
            </a:r>
          </a:p>
          <a:p>
            <a:pPr algn="just"/>
            <a:r>
              <a:rPr lang="en-US" dirty="0"/>
              <a:t>They may make a stay memorable, build guest loyalty, and generate positive word-of-mouth and internet reviews (</a:t>
            </a:r>
            <a:r>
              <a:rPr lang="en-US" dirty="0" err="1"/>
              <a:t>Harnjo</a:t>
            </a:r>
            <a:r>
              <a:rPr lang="en-US" dirty="0"/>
              <a:t> et al., 2021). </a:t>
            </a:r>
          </a:p>
          <a:p>
            <a:pPr algn="just"/>
            <a:r>
              <a:rPr lang="en-US" dirty="0"/>
              <a:t>These services are carefully designed to meet the needs of St. </a:t>
            </a:r>
          </a:p>
          <a:p>
            <a:pPr algn="just"/>
            <a:r>
              <a:rPr lang="en-US" dirty="0"/>
              <a:t>Regis Hotels' discriminating customers, ensuring the brand's reputation for elegance and excellence.</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46794" y="3546497"/>
            <a:ext cx="4726422" cy="2415892"/>
          </a:xfrm>
          <a:prstGeom prst="rect">
            <a:avLst/>
          </a:prstGeom>
        </p:spPr>
      </p:pic>
    </p:spTree>
    <p:extLst>
      <p:ext uri="{BB962C8B-B14F-4D97-AF65-F5344CB8AC3E}">
        <p14:creationId xmlns:p14="http://schemas.microsoft.com/office/powerpoint/2010/main" val="1711120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3252" y="166255"/>
            <a:ext cx="10515600" cy="942110"/>
          </a:xfrm>
        </p:spPr>
        <p:txBody>
          <a:bodyPr>
            <a:normAutofit/>
          </a:bodyPr>
          <a:lstStyle/>
          <a:p>
            <a:r>
              <a:rPr lang="en-GB" sz="3200" b="1" dirty="0">
                <a:solidFill>
                  <a:srgbClr val="00B050"/>
                </a:solidFill>
              </a:rPr>
              <a:t>The Value of Hospitality and Exceeding Guest Expectations</a:t>
            </a:r>
          </a:p>
        </p:txBody>
      </p:sp>
      <p:graphicFrame>
        <p:nvGraphicFramePr>
          <p:cNvPr id="4" name="Content Placeholder 3"/>
          <p:cNvGraphicFramePr>
            <a:graphicFrameLocks noGrp="1"/>
          </p:cNvGraphicFramePr>
          <p:nvPr>
            <p:ph idx="1"/>
          </p:nvPr>
        </p:nvGraphicFramePr>
        <p:xfrm>
          <a:off x="838200" y="1440493"/>
          <a:ext cx="10515600" cy="4736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2517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Continued… </a:t>
            </a:r>
          </a:p>
        </p:txBody>
      </p:sp>
      <p:sp>
        <p:nvSpPr>
          <p:cNvPr id="3" name="Content Placeholder 2"/>
          <p:cNvSpPr>
            <a:spLocks noGrp="1"/>
          </p:cNvSpPr>
          <p:nvPr>
            <p:ph idx="1"/>
          </p:nvPr>
        </p:nvSpPr>
        <p:spPr/>
        <p:txBody>
          <a:bodyPr numCol="2"/>
          <a:lstStyle/>
          <a:p>
            <a:pPr algn="just"/>
            <a:r>
              <a:rPr lang="en-US" dirty="0"/>
              <a:t>In hospitality, personalized care and attention to detail are crucial. </a:t>
            </a:r>
          </a:p>
          <a:p>
            <a:pPr algn="just"/>
            <a:r>
              <a:rPr lang="en-US" dirty="0"/>
              <a:t>These traits set Marriott's St. Regis Hotels apart. </a:t>
            </a:r>
          </a:p>
          <a:p>
            <a:pPr algn="just"/>
            <a:r>
              <a:rPr lang="en-US" dirty="0"/>
              <a:t>Beyond lodging, the brand's dedication to exceeding guest expectations enhances the experience (Walker, 2017). </a:t>
            </a:r>
          </a:p>
          <a:p>
            <a:pPr algn="just"/>
            <a:r>
              <a:rPr lang="en-US" dirty="0"/>
              <a:t>St. Regis' magnificent suites, fine dining, and personalized butler service make each guest feel welcome and valued.</a:t>
            </a: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1114" y="2855934"/>
            <a:ext cx="4722102" cy="3043825"/>
          </a:xfrm>
          <a:prstGeom prst="rect">
            <a:avLst/>
          </a:prstGeom>
        </p:spPr>
      </p:pic>
    </p:spTree>
    <p:extLst>
      <p:ext uri="{BB962C8B-B14F-4D97-AF65-F5344CB8AC3E}">
        <p14:creationId xmlns:p14="http://schemas.microsoft.com/office/powerpoint/2010/main" val="1519768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 </a:t>
            </a:r>
          </a:p>
        </p:txBody>
      </p:sp>
      <p:sp>
        <p:nvSpPr>
          <p:cNvPr id="3" name="Content Placeholder 2"/>
          <p:cNvSpPr>
            <a:spLocks noGrp="1"/>
          </p:cNvSpPr>
          <p:nvPr>
            <p:ph idx="1"/>
          </p:nvPr>
        </p:nvSpPr>
        <p:spPr/>
        <p:txBody>
          <a:bodyPr/>
          <a:lstStyle/>
          <a:p>
            <a:pPr algn="just"/>
            <a:r>
              <a:rPr lang="en-US" dirty="0"/>
              <a:t>St. Regis Hotels, part of Marriott, are noted for their elegance and excellent service. </a:t>
            </a:r>
          </a:p>
          <a:p>
            <a:pPr algn="just"/>
            <a:r>
              <a:rPr lang="en-US" dirty="0"/>
              <a:t>This article has shown how important excellent service, hospitality, and guest services are in the hotel sector, particularly at St. Regis Hotels. </a:t>
            </a:r>
          </a:p>
          <a:p>
            <a:pPr algn="just"/>
            <a:r>
              <a:rPr lang="en-US" dirty="0"/>
              <a:t>Success comes from the brand's main customers, who want luxury and exclusivity. </a:t>
            </a:r>
          </a:p>
          <a:p>
            <a:pPr algn="just"/>
            <a:r>
              <a:rPr lang="en-US" dirty="0"/>
              <a:t>Meeting and exceeding these high standards has earned St. Regis a reputation for elegance and guest loyalty.</a:t>
            </a:r>
            <a:endParaRPr lang="en-GB" dirty="0"/>
          </a:p>
        </p:txBody>
      </p:sp>
    </p:spTree>
    <p:extLst>
      <p:ext uri="{BB962C8B-B14F-4D97-AF65-F5344CB8AC3E}">
        <p14:creationId xmlns:p14="http://schemas.microsoft.com/office/powerpoint/2010/main" val="820982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7234"/>
            <a:ext cx="10515600" cy="361385"/>
          </a:xfrm>
        </p:spPr>
        <p:txBody>
          <a:bodyPr>
            <a:normAutofit fontScale="90000"/>
          </a:bodyPr>
          <a:lstStyle/>
          <a:p>
            <a:r>
              <a:rPr lang="en-US" b="1" dirty="0">
                <a:solidFill>
                  <a:srgbClr val="00B050"/>
                </a:solidFill>
              </a:rPr>
              <a:t>References</a:t>
            </a:r>
            <a:endParaRPr lang="en-GB" b="1" dirty="0">
              <a:solidFill>
                <a:srgbClr val="00B050"/>
              </a:solidFill>
            </a:endParaRPr>
          </a:p>
        </p:txBody>
      </p:sp>
      <p:pic>
        <p:nvPicPr>
          <p:cNvPr id="4" name="Content Placeholder 3"/>
          <p:cNvPicPr>
            <a:picLocks noGrp="1"/>
          </p:cNvPicPr>
          <p:nvPr>
            <p:ph idx="1"/>
          </p:nvPr>
        </p:nvPicPr>
        <p:blipFill rotWithShape="1">
          <a:blip r:embed="rId3"/>
          <a:srcRect l="6824" t="9503" r="6369" b="12125"/>
          <a:stretch/>
        </p:blipFill>
        <p:spPr>
          <a:xfrm>
            <a:off x="498764" y="762000"/>
            <a:ext cx="11180618" cy="5597236"/>
          </a:xfrm>
          <a:prstGeom prst="rect">
            <a:avLst/>
          </a:prstGeom>
        </p:spPr>
      </p:pic>
    </p:spTree>
    <p:extLst>
      <p:ext uri="{BB962C8B-B14F-4D97-AF65-F5344CB8AC3E}">
        <p14:creationId xmlns:p14="http://schemas.microsoft.com/office/powerpoint/2010/main" val="40765140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9445517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1631</Words>
  <Application>Microsoft Macintosh PowerPoint</Application>
  <PresentationFormat>Widescreen</PresentationFormat>
  <Paragraphs>85</Paragraphs>
  <Slides>14</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BMIH4003  Hospitality and Guest Services Presentation: The role and importance of quality service, hospitality, and guest services within the hotel Industry</vt:lpstr>
      <vt:lpstr>Contents </vt:lpstr>
      <vt:lpstr>Introduction</vt:lpstr>
      <vt:lpstr>Short overview of St. Regis Hotels </vt:lpstr>
      <vt:lpstr>Main customers</vt:lpstr>
      <vt:lpstr>Guest services and facilities: nature, scope, and role</vt:lpstr>
      <vt:lpstr>Continued… </vt:lpstr>
      <vt:lpstr>Consider guest services' role and function</vt:lpstr>
      <vt:lpstr>Continued…. </vt:lpstr>
      <vt:lpstr>The Value of Hospitality and Exceeding Guest Expectations</vt:lpstr>
      <vt:lpstr>Continued… </vt:lpstr>
      <vt:lpstr>Conclusion </vt:lpstr>
      <vt:lpstr>References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and Guest Services Presentation: The role and importance of quality service, hospitality, and guest services within the hotel Industry</dc:title>
  <dc:subject/>
  <dc:creator>Vasile Florin Buzan (2222994)</dc:creator>
  <cp:keywords/>
  <dc:description/>
  <cp:lastModifiedBy>Vasile Florin Buzan (2222994)</cp:lastModifiedBy>
  <cp:revision>2</cp:revision>
  <dcterms:created xsi:type="dcterms:W3CDTF">2023-11-13T18:38:46Z</dcterms:created>
  <dcterms:modified xsi:type="dcterms:W3CDTF">2023-11-19T18:32:26Z</dcterms:modified>
  <cp:category/>
</cp:coreProperties>
</file>