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60" r:id="rId2"/>
    <p:sldId id="262" r:id="rId3"/>
    <p:sldId id="263" r:id="rId4"/>
    <p:sldId id="258" r:id="rId5"/>
    <p:sldId id="264" r:id="rId6"/>
    <p:sldId id="259"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6" d="100"/>
          <a:sy n="56" d="100"/>
        </p:scale>
        <p:origin x="129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ina Kousar" userId="b32882f388b8ec3e" providerId="LiveId" clId="{679CFE0A-5DCE-48F7-87D4-927317CF8642}"/>
    <pc:docChg chg="modSld">
      <pc:chgData name="Robina Kousar" userId="b32882f388b8ec3e" providerId="LiveId" clId="{679CFE0A-5DCE-48F7-87D4-927317CF8642}" dt="2025-10-07T11:34:31.745" v="1" actId="1036"/>
      <pc:docMkLst>
        <pc:docMk/>
      </pc:docMkLst>
      <pc:sldChg chg="modSp mod">
        <pc:chgData name="Robina Kousar" userId="b32882f388b8ec3e" providerId="LiveId" clId="{679CFE0A-5DCE-48F7-87D4-927317CF8642}" dt="2025-10-07T11:34:31.745" v="1" actId="1036"/>
        <pc:sldMkLst>
          <pc:docMk/>
          <pc:sldMk cId="4242320838" sldId="260"/>
        </pc:sldMkLst>
        <pc:spChg chg="mod">
          <ac:chgData name="Robina Kousar" userId="b32882f388b8ec3e" providerId="LiveId" clId="{679CFE0A-5DCE-48F7-87D4-927317CF8642}" dt="2025-10-07T11:34:31.745" v="1" actId="1036"/>
          <ac:spMkLst>
            <pc:docMk/>
            <pc:sldMk cId="4242320838" sldId="260"/>
            <ac:spMk id="8" creationId="{8A82A53C-A7AE-82E4-AE86-DA9EAB33944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76661E-6738-430D-952D-D418C246DA8B}"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US"/>
        </a:p>
      </dgm:t>
    </dgm:pt>
    <dgm:pt modelId="{3876A1C5-C0D0-4BFC-B1CE-6AEA0C644D42}">
      <dgm:prSet/>
      <dgm:spPr>
        <a:noFill/>
      </dgm:spPr>
      <dgm:t>
        <a:bodyPr/>
        <a:lstStyle/>
        <a:p>
          <a:r>
            <a:rPr lang="en-GB">
              <a:solidFill>
                <a:schemeClr val="tx1"/>
              </a:solidFill>
            </a:rPr>
            <a:t>Robina Kousar 2409093</a:t>
          </a:r>
          <a:endParaRPr lang="en-US">
            <a:solidFill>
              <a:schemeClr val="tx1"/>
            </a:solidFill>
          </a:endParaRPr>
        </a:p>
      </dgm:t>
    </dgm:pt>
    <dgm:pt modelId="{68BDDA77-27B9-407C-BB8F-2FB64BDC3347}" type="parTrans" cxnId="{FFD635E7-C9AA-4663-9DE6-F6A10155CA49}">
      <dgm:prSet/>
      <dgm:spPr/>
      <dgm:t>
        <a:bodyPr/>
        <a:lstStyle/>
        <a:p>
          <a:endParaRPr lang="en-US">
            <a:solidFill>
              <a:schemeClr val="tx1"/>
            </a:solidFill>
          </a:endParaRPr>
        </a:p>
      </dgm:t>
    </dgm:pt>
    <dgm:pt modelId="{DB18E729-6A2F-48EB-A732-9AC42D22FED5}" type="sibTrans" cxnId="{FFD635E7-C9AA-4663-9DE6-F6A10155CA49}">
      <dgm:prSet/>
      <dgm:spPr/>
      <dgm:t>
        <a:bodyPr/>
        <a:lstStyle/>
        <a:p>
          <a:endParaRPr lang="en-US">
            <a:solidFill>
              <a:schemeClr val="tx1"/>
            </a:solidFill>
          </a:endParaRPr>
        </a:p>
      </dgm:t>
    </dgm:pt>
    <dgm:pt modelId="{ABC667D1-007E-4D55-9771-C3CB4C39123F}">
      <dgm:prSet/>
      <dgm:spPr>
        <a:noFill/>
      </dgm:spPr>
      <dgm:t>
        <a:bodyPr/>
        <a:lstStyle/>
        <a:p>
          <a:r>
            <a:rPr lang="en-GB">
              <a:solidFill>
                <a:schemeClr val="tx1"/>
              </a:solidFill>
            </a:rPr>
            <a:t>Professional Development within Health and Social Care</a:t>
          </a:r>
          <a:endParaRPr lang="en-US">
            <a:solidFill>
              <a:schemeClr val="tx1"/>
            </a:solidFill>
          </a:endParaRPr>
        </a:p>
      </dgm:t>
    </dgm:pt>
    <dgm:pt modelId="{B9674725-066C-48BD-A86D-93FD432D18E0}" type="parTrans" cxnId="{83D9FA1F-0ACC-4BD0-8E1E-5DFD40A8355C}">
      <dgm:prSet/>
      <dgm:spPr/>
      <dgm:t>
        <a:bodyPr/>
        <a:lstStyle/>
        <a:p>
          <a:endParaRPr lang="en-US">
            <a:solidFill>
              <a:schemeClr val="tx1"/>
            </a:solidFill>
          </a:endParaRPr>
        </a:p>
      </dgm:t>
    </dgm:pt>
    <dgm:pt modelId="{4A91B2F7-6109-4072-AC62-08DC4DBAA953}" type="sibTrans" cxnId="{83D9FA1F-0ACC-4BD0-8E1E-5DFD40A8355C}">
      <dgm:prSet/>
      <dgm:spPr/>
      <dgm:t>
        <a:bodyPr/>
        <a:lstStyle/>
        <a:p>
          <a:endParaRPr lang="en-US">
            <a:solidFill>
              <a:schemeClr val="tx1"/>
            </a:solidFill>
          </a:endParaRPr>
        </a:p>
      </dgm:t>
    </dgm:pt>
    <dgm:pt modelId="{77E7A47F-8D57-40D3-A77C-7B33E5B8FE37}">
      <dgm:prSet/>
      <dgm:spPr>
        <a:noFill/>
      </dgm:spPr>
      <dgm:t>
        <a:bodyPr/>
        <a:lstStyle/>
        <a:p>
          <a:r>
            <a:rPr lang="en-GB">
              <a:solidFill>
                <a:schemeClr val="tx1"/>
              </a:solidFill>
            </a:rPr>
            <a:t>LCHS4009</a:t>
          </a:r>
          <a:endParaRPr lang="en-US">
            <a:solidFill>
              <a:schemeClr val="tx1"/>
            </a:solidFill>
          </a:endParaRPr>
        </a:p>
      </dgm:t>
    </dgm:pt>
    <dgm:pt modelId="{CA7C7194-02B2-475D-9DC6-BD90E221D2BB}" type="parTrans" cxnId="{396D2AFE-41A8-4B0D-9537-974E3B31B386}">
      <dgm:prSet/>
      <dgm:spPr/>
      <dgm:t>
        <a:bodyPr/>
        <a:lstStyle/>
        <a:p>
          <a:endParaRPr lang="en-US">
            <a:solidFill>
              <a:schemeClr val="tx1"/>
            </a:solidFill>
          </a:endParaRPr>
        </a:p>
      </dgm:t>
    </dgm:pt>
    <dgm:pt modelId="{3D41603F-45F4-4BFC-895F-37A209C51C88}" type="sibTrans" cxnId="{396D2AFE-41A8-4B0D-9537-974E3B31B386}">
      <dgm:prSet/>
      <dgm:spPr/>
      <dgm:t>
        <a:bodyPr/>
        <a:lstStyle/>
        <a:p>
          <a:endParaRPr lang="en-US">
            <a:solidFill>
              <a:schemeClr val="tx1"/>
            </a:solidFill>
          </a:endParaRPr>
        </a:p>
      </dgm:t>
    </dgm:pt>
    <dgm:pt modelId="{6CDD984C-0BF7-4BA7-9AA2-BB0BBC404BD5}" type="pres">
      <dgm:prSet presAssocID="{E376661E-6738-430D-952D-D418C246DA8B}" presName="linear" presStyleCnt="0">
        <dgm:presLayoutVars>
          <dgm:animLvl val="lvl"/>
          <dgm:resizeHandles val="exact"/>
        </dgm:presLayoutVars>
      </dgm:prSet>
      <dgm:spPr/>
    </dgm:pt>
    <dgm:pt modelId="{DBE2FE61-C04E-462E-8911-7B141FF7FCBA}" type="pres">
      <dgm:prSet presAssocID="{3876A1C5-C0D0-4BFC-B1CE-6AEA0C644D42}" presName="parentText" presStyleLbl="node1" presStyleIdx="0" presStyleCnt="3" custLinFactY="-64947" custLinFactNeighborX="1470" custLinFactNeighborY="-100000">
        <dgm:presLayoutVars>
          <dgm:chMax val="0"/>
          <dgm:bulletEnabled val="1"/>
        </dgm:presLayoutVars>
      </dgm:prSet>
      <dgm:spPr/>
    </dgm:pt>
    <dgm:pt modelId="{9A40C200-FDF6-484D-8FF0-B1F0EFB6EC15}" type="pres">
      <dgm:prSet presAssocID="{DB18E729-6A2F-48EB-A732-9AC42D22FED5}" presName="spacer" presStyleCnt="0"/>
      <dgm:spPr/>
    </dgm:pt>
    <dgm:pt modelId="{E9F3AC0D-3F75-44A6-80C0-0580D8582A39}" type="pres">
      <dgm:prSet presAssocID="{ABC667D1-007E-4D55-9771-C3CB4C39123F}" presName="parentText" presStyleLbl="node1" presStyleIdx="1" presStyleCnt="3">
        <dgm:presLayoutVars>
          <dgm:chMax val="0"/>
          <dgm:bulletEnabled val="1"/>
        </dgm:presLayoutVars>
      </dgm:prSet>
      <dgm:spPr/>
    </dgm:pt>
    <dgm:pt modelId="{39613F45-02F6-4EBB-9118-F6DA8966331D}" type="pres">
      <dgm:prSet presAssocID="{4A91B2F7-6109-4072-AC62-08DC4DBAA953}" presName="spacer" presStyleCnt="0"/>
      <dgm:spPr/>
    </dgm:pt>
    <dgm:pt modelId="{B0D3E7BE-5BAC-4F56-9C90-E2D04F9436A6}" type="pres">
      <dgm:prSet presAssocID="{77E7A47F-8D57-40D3-A77C-7B33E5B8FE37}" presName="parentText" presStyleLbl="node1" presStyleIdx="2" presStyleCnt="3">
        <dgm:presLayoutVars>
          <dgm:chMax val="0"/>
          <dgm:bulletEnabled val="1"/>
        </dgm:presLayoutVars>
      </dgm:prSet>
      <dgm:spPr/>
    </dgm:pt>
  </dgm:ptLst>
  <dgm:cxnLst>
    <dgm:cxn modelId="{83D9FA1F-0ACC-4BD0-8E1E-5DFD40A8355C}" srcId="{E376661E-6738-430D-952D-D418C246DA8B}" destId="{ABC667D1-007E-4D55-9771-C3CB4C39123F}" srcOrd="1" destOrd="0" parTransId="{B9674725-066C-48BD-A86D-93FD432D18E0}" sibTransId="{4A91B2F7-6109-4072-AC62-08DC4DBAA953}"/>
    <dgm:cxn modelId="{C1CD9126-3C47-4AB2-B070-A9481C2ADB5B}" type="presOf" srcId="{77E7A47F-8D57-40D3-A77C-7B33E5B8FE37}" destId="{B0D3E7BE-5BAC-4F56-9C90-E2D04F9436A6}" srcOrd="0" destOrd="0" presId="urn:microsoft.com/office/officeart/2005/8/layout/vList2"/>
    <dgm:cxn modelId="{5319D838-DB46-49D3-B433-9AF926BB343F}" type="presOf" srcId="{3876A1C5-C0D0-4BFC-B1CE-6AEA0C644D42}" destId="{DBE2FE61-C04E-462E-8911-7B141FF7FCBA}" srcOrd="0" destOrd="0" presId="urn:microsoft.com/office/officeart/2005/8/layout/vList2"/>
    <dgm:cxn modelId="{7D76C8BC-9B6B-4C4F-9C3A-66965B4C5887}" type="presOf" srcId="{ABC667D1-007E-4D55-9771-C3CB4C39123F}" destId="{E9F3AC0D-3F75-44A6-80C0-0580D8582A39}" srcOrd="0" destOrd="0" presId="urn:microsoft.com/office/officeart/2005/8/layout/vList2"/>
    <dgm:cxn modelId="{FEB9A1E5-DEA6-4081-B143-22372983EC46}" type="presOf" srcId="{E376661E-6738-430D-952D-D418C246DA8B}" destId="{6CDD984C-0BF7-4BA7-9AA2-BB0BBC404BD5}" srcOrd="0" destOrd="0" presId="urn:microsoft.com/office/officeart/2005/8/layout/vList2"/>
    <dgm:cxn modelId="{FFD635E7-C9AA-4663-9DE6-F6A10155CA49}" srcId="{E376661E-6738-430D-952D-D418C246DA8B}" destId="{3876A1C5-C0D0-4BFC-B1CE-6AEA0C644D42}" srcOrd="0" destOrd="0" parTransId="{68BDDA77-27B9-407C-BB8F-2FB64BDC3347}" sibTransId="{DB18E729-6A2F-48EB-A732-9AC42D22FED5}"/>
    <dgm:cxn modelId="{396D2AFE-41A8-4B0D-9537-974E3B31B386}" srcId="{E376661E-6738-430D-952D-D418C246DA8B}" destId="{77E7A47F-8D57-40D3-A77C-7B33E5B8FE37}" srcOrd="2" destOrd="0" parTransId="{CA7C7194-02B2-475D-9DC6-BD90E221D2BB}" sibTransId="{3D41603F-45F4-4BFC-895F-37A209C51C88}"/>
    <dgm:cxn modelId="{904A182D-872B-48DD-9D7D-9CECCA4B66CB}" type="presParOf" srcId="{6CDD984C-0BF7-4BA7-9AA2-BB0BBC404BD5}" destId="{DBE2FE61-C04E-462E-8911-7B141FF7FCBA}" srcOrd="0" destOrd="0" presId="urn:microsoft.com/office/officeart/2005/8/layout/vList2"/>
    <dgm:cxn modelId="{0A46786E-F523-4D85-9B75-1D2A5F430DAA}" type="presParOf" srcId="{6CDD984C-0BF7-4BA7-9AA2-BB0BBC404BD5}" destId="{9A40C200-FDF6-484D-8FF0-B1F0EFB6EC15}" srcOrd="1" destOrd="0" presId="urn:microsoft.com/office/officeart/2005/8/layout/vList2"/>
    <dgm:cxn modelId="{0E9867CD-C95B-4ADE-87F8-12D40F667AFA}" type="presParOf" srcId="{6CDD984C-0BF7-4BA7-9AA2-BB0BBC404BD5}" destId="{E9F3AC0D-3F75-44A6-80C0-0580D8582A39}" srcOrd="2" destOrd="0" presId="urn:microsoft.com/office/officeart/2005/8/layout/vList2"/>
    <dgm:cxn modelId="{DB767AF9-0911-4EF4-B5F6-D14106777F0B}" type="presParOf" srcId="{6CDD984C-0BF7-4BA7-9AA2-BB0BBC404BD5}" destId="{39613F45-02F6-4EBB-9118-F6DA8966331D}" srcOrd="3" destOrd="0" presId="urn:microsoft.com/office/officeart/2005/8/layout/vList2"/>
    <dgm:cxn modelId="{67B61193-12B9-4FF6-8286-BE3B685FB7BB}" type="presParOf" srcId="{6CDD984C-0BF7-4BA7-9AA2-BB0BBC404BD5}" destId="{B0D3E7BE-5BAC-4F56-9C90-E2D04F9436A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E2FE61-C04E-462E-8911-7B141FF7FCBA}">
      <dsp:nvSpPr>
        <dsp:cNvPr id="0" name=""/>
        <dsp:cNvSpPr/>
      </dsp:nvSpPr>
      <dsp:spPr>
        <a:xfrm>
          <a:off x="0" y="0"/>
          <a:ext cx="10653579" cy="1831232"/>
        </a:xfrm>
        <a:prstGeom prst="roundRect">
          <a:avLst/>
        </a:prstGeom>
        <a:no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solidFill>
                <a:schemeClr val="tx1"/>
              </a:solidFill>
            </a:rPr>
            <a:t>Robina Kousar 2409093</a:t>
          </a:r>
          <a:endParaRPr lang="en-US" sz="4500" kern="1200">
            <a:solidFill>
              <a:schemeClr val="tx1"/>
            </a:solidFill>
          </a:endParaRPr>
        </a:p>
      </dsp:txBody>
      <dsp:txXfrm>
        <a:off x="89393" y="89393"/>
        <a:ext cx="10474793" cy="1652446"/>
      </dsp:txXfrm>
    </dsp:sp>
    <dsp:sp modelId="{E9F3AC0D-3F75-44A6-80C0-0580D8582A39}">
      <dsp:nvSpPr>
        <dsp:cNvPr id="0" name=""/>
        <dsp:cNvSpPr/>
      </dsp:nvSpPr>
      <dsp:spPr>
        <a:xfrm>
          <a:off x="0" y="1963018"/>
          <a:ext cx="10653579" cy="1831232"/>
        </a:xfrm>
        <a:prstGeom prst="roundRect">
          <a:avLst/>
        </a:prstGeom>
        <a:no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solidFill>
                <a:schemeClr val="tx1"/>
              </a:solidFill>
            </a:rPr>
            <a:t>Professional Development within Health and Social Care</a:t>
          </a:r>
          <a:endParaRPr lang="en-US" sz="4500" kern="1200">
            <a:solidFill>
              <a:schemeClr val="tx1"/>
            </a:solidFill>
          </a:endParaRPr>
        </a:p>
      </dsp:txBody>
      <dsp:txXfrm>
        <a:off x="89393" y="2052411"/>
        <a:ext cx="10474793" cy="1652446"/>
      </dsp:txXfrm>
    </dsp:sp>
    <dsp:sp modelId="{B0D3E7BE-5BAC-4F56-9C90-E2D04F9436A6}">
      <dsp:nvSpPr>
        <dsp:cNvPr id="0" name=""/>
        <dsp:cNvSpPr/>
      </dsp:nvSpPr>
      <dsp:spPr>
        <a:xfrm>
          <a:off x="0" y="3923850"/>
          <a:ext cx="10653579" cy="1831232"/>
        </a:xfrm>
        <a:prstGeom prst="roundRect">
          <a:avLst/>
        </a:prstGeom>
        <a:no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solidFill>
                <a:schemeClr val="tx1"/>
              </a:solidFill>
            </a:rPr>
            <a:t>LCHS4009</a:t>
          </a:r>
          <a:endParaRPr lang="en-US" sz="4500" kern="1200">
            <a:solidFill>
              <a:schemeClr val="tx1"/>
            </a:solidFill>
          </a:endParaRPr>
        </a:p>
      </dsp:txBody>
      <dsp:txXfrm>
        <a:off x="89393" y="4013243"/>
        <a:ext cx="10474793" cy="16524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vert="horz" lIns="91440" tIns="45720" rIns="91440" bIns="45720" rtlCol="0" anchor="b">
            <a:normAutofit/>
          </a:bodyPr>
          <a:lstStyle>
            <a:lvl1pPr>
              <a:defRPr lang="en-US" sz="4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vert="horz" lIns="91440" tIns="45720" rIns="91440" bIns="45720" rtlCol="0">
            <a:normAutofit/>
          </a:bodyPr>
          <a:lstStyle>
            <a:lvl1pPr marL="0" indent="0">
              <a:buNone/>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567B50E4-2343-4B20-80BE-1605C97DFB16}" type="datetime1">
              <a:rPr lang="en-US" smtClean="0"/>
              <a:t>10/16/2025</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77496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02DE44A-7CD8-4860-9BDC-2BE4C911F6D0}" type="datetime1">
              <a:rPr lang="en-US" smtClean="0"/>
              <a:t>10/16/2025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21976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vert="horz" lIns="91440" tIns="45720" rIns="91440" bIns="45720" rtlCol="0" anchor="b">
            <a:normAutofit/>
          </a:bodyPr>
          <a:lstStyle>
            <a:lvl1pPr>
              <a:defRPr lang="en-US" sz="5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E38EAEAF-D16E-446F-97F9-D23FB245CB45}" type="datetime1">
              <a:rPr lang="en-US" smtClean="0"/>
              <a:t>10/16/2025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8095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vert="horz" lIns="91440" tIns="45720" rIns="91440" bIns="45720" rtlCol="0" anchor="t">
            <a:normAutofit/>
          </a:bodyPr>
          <a:lstStyle>
            <a:lvl1pPr>
              <a:defRPr lang="en-US" sz="52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vert="horz" lIns="91440" tIns="45720" rIns="91440" bIns="45720" rtlCol="0" anchor="b">
            <a:normAutofit/>
          </a:bodyPr>
          <a:lstStyle>
            <a:lvl1pPr marL="0" indent="0">
              <a:buNone/>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96128" y="0"/>
            <a:ext cx="6595872"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782E7A21-5BA8-4C4C-9705-3A1EA342AD8A}" type="datetime1">
              <a:rPr lang="en-US" smtClean="0"/>
              <a:t>10/16/2025</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25389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vert="horz" lIns="91440" tIns="45720" rIns="91440" bIns="45720" rtlCol="0" anchor="t">
            <a:normAutofit/>
          </a:bodyPr>
          <a:lstStyle>
            <a:lvl1pPr>
              <a:defRPr lang="en-US" sz="7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473553"/>
            <a:ext cx="6655522" cy="1545336"/>
          </a:xfrm>
        </p:spPr>
        <p:txBody>
          <a:bodyPr vert="horz" lIns="91440" tIns="45720" rIns="91440" bIns="45720" rtlCol="0" anchor="b">
            <a:normAutofit/>
          </a:bodyPr>
          <a:lstStyle>
            <a:lvl1pPr marL="0" indent="0">
              <a:buNone/>
              <a:defRPr lang="en-US" sz="2200" dirty="0"/>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CBE73BE-5F1F-40EF-8F67-E3F24D65884D}" type="datetime1">
              <a:rPr lang="en-US" smtClean="0"/>
              <a:t>10/16/2025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67021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vert="horz" lIns="91440" tIns="45720" rIns="91440" bIns="45720" rtlCol="0" anchor="b">
            <a:normAutofit/>
          </a:bodyPr>
          <a:lstStyle>
            <a:lvl1pPr>
              <a:defRPr lang="en-US" sz="72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4617138"/>
            <a:ext cx="7375466" cy="1014984"/>
          </a:xfrm>
        </p:spPr>
        <p:txBody>
          <a:bodyPr vert="horz" lIns="91440" tIns="45720" rIns="91440" bIns="45720" rtlCol="0">
            <a:normAutofit/>
          </a:bodyPr>
          <a:lstStyle>
            <a:lvl1pPr marL="0" indent="0">
              <a:buNone/>
              <a:defRPr lang="en-US" dirty="0"/>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3C868EF1-668D-4AD0-8652-1F3B3622EDC2}" type="datetime1">
              <a:rPr lang="en-US" smtClean="0"/>
              <a:t>10/16/2025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46111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E95609F-9B5B-4E29-8DB1-457A85E01A27}" type="datetime1">
              <a:rPr lang="en-US" smtClean="0"/>
              <a:t>10/16/2025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78369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vert="horz" lIns="91440" tIns="45720" rIns="91440" bIns="45720" rtlCol="0" anchor="b">
            <a:normAutofit/>
          </a:bodyPr>
          <a:lstStyle>
            <a:lvl1pPr>
              <a:defRPr lang="en-US" sz="7400" dirty="0"/>
            </a:lvl1pPr>
          </a:lstStyle>
          <a:p>
            <a:pPr lvl="0"/>
            <a:r>
              <a:rPr lang="en-US" dirty="0"/>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6A0DE37-B9D6-425C-B79B-6C6DFFBD0DA2}" type="datetime1">
              <a:rPr lang="en-US" smtClean="0"/>
              <a:t>10/16/2025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2474185"/>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1045B0EE-4023-4E3C-8875-10AA631453CF}" type="datetime1">
              <a:rPr lang="en-US" smtClean="0"/>
              <a:t>10/16/2025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66513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161288"/>
            <a:ext cx="4663440" cy="1554480"/>
          </a:xfrm>
        </p:spPr>
        <p:txBody>
          <a:bodyPr anchor="b">
            <a:normAutofit/>
          </a:bodyPr>
          <a:lstStyle>
            <a:lvl1pPr>
              <a:defRPr sz="4000"/>
            </a:lvl1pPr>
          </a:lstStyle>
          <a:p>
            <a:r>
              <a:rPr lang="en-US" dirty="0"/>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0" y="0"/>
            <a:ext cx="6099048"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25496"/>
            <a:ext cx="4663440" cy="3337560"/>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CE6CA204-B091-40ED-8158-331EE628B522}" type="datetime1">
              <a:rPr lang="en-US" smtClean="0"/>
              <a:t>10/16/2025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92530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3692F09-9D88-4105-92F6-7298804EAA90}" type="datetime1">
              <a:rPr lang="en-US" smtClean="0"/>
              <a:t>10/16/2025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3853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3744F96-061D-4D71-97A2-2371A43FDE7C}" type="datetime1">
              <a:rPr lang="en-US" smtClean="0"/>
              <a:t>10/16/2025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66415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C5FE133-02A7-439F-9131-2680F754099D}" type="datetime1">
              <a:rPr lang="en-US" smtClean="0"/>
              <a:t>10/16/2025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81078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91BF7DD-C7D0-4333-B18D-CCAF5427F9DD}" type="datetime1">
              <a:rPr lang="en-US" smtClean="0"/>
              <a:t>10/16/2025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968711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0415979-091A-4302-A385-56FC1CE52E32}" type="datetime1">
              <a:rPr lang="en-US" smtClean="0"/>
              <a:t>10/16/2025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41804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38937" y="548640"/>
            <a:ext cx="6093225" cy="1143000"/>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7836D543-476D-434F-B209-1A114B2E3F04}" type="datetime1">
              <a:rPr lang="en-US" smtClean="0"/>
              <a:t>10/16/2025</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325355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83DD0F20-7689-42E6-8664-6AA00B79F132}" type="datetime1">
              <a:rPr lang="en-US" smtClean="0"/>
              <a:t>10/16/2025</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30230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320040"/>
            <a:ext cx="6858000" cy="932688"/>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30F2F577-5BDA-4749-9F3F-0D340DC0D6A8}" type="datetime1">
              <a:rPr lang="en-US" smtClean="0"/>
              <a:t>10/16/2025</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984351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AC9378AD-A6D7-4162-BB5C-47C49B2E145B}" type="datetime1">
              <a:rPr lang="en-US" smtClean="0"/>
              <a:t>10/16/2025</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001259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584339"/>
            <a:ext cx="4361688" cy="1527048"/>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12975"/>
            <a:ext cx="4362450"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C67B65D3-547A-48A8-9F1F-13ED0B55ACC6}" type="datetime1">
              <a:rPr lang="en-US" smtClean="0"/>
              <a:t>10/16/2025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601673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436168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4360863"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76A7CFE7-E645-4439-AA6B-DA8CF856D63E}" type="datetime1">
              <a:rPr lang="en-US" smtClean="0"/>
              <a:t>10/16/2025</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6399244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320040"/>
            <a:ext cx="4522936" cy="932688"/>
          </a:xfrm>
        </p:spPr>
        <p:txBody>
          <a:bodyPr anchor="b"/>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649224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380744"/>
            <a:ext cx="4512601"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fld id="{E8B2C0DB-994F-48B0-91F4-5F06C3B86E32}" type="datetime1">
              <a:rPr lang="en-US" smtClean="0"/>
              <a:t>10/16/2025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215962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380744"/>
            <a:ext cx="4572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D3F6A089-BE3E-4BB0-98EE-FDF712FF3613}" type="datetime1">
              <a:rPr lang="en-US" smtClean="0"/>
              <a:t>10/16/2025</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298067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8"/>
          </a:xfrm>
        </p:spPr>
        <p:txBody>
          <a:bodyPr anchor="b">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12975"/>
            <a:ext cx="3401568"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AC101298-AE91-4071-9C72-5A98117ABE14}" type="datetime1">
              <a:rPr lang="en-US" smtClean="0"/>
              <a:t>10/16/2025</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923368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3401568" cy="1527048"/>
          </a:xfrm>
        </p:spPr>
        <p:txBody>
          <a:bodyPr anchor="b">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3401568"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EABE4333-790C-44CD-B503-F52418ED809A}" type="datetime1">
              <a:rPr lang="en-US" smtClean="0"/>
              <a:t>10/16/2025</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4522892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781365"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fld id="{D2397CCD-8E49-4379-8DCB-9F17CAEDFC10}" type="datetime1">
              <a:rPr lang="en-US" smtClean="0"/>
              <a:t>10/16/2025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51798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6146F6-C62B-441B-BAD2-D550454B4D53}" type="datetime1">
              <a:rPr lang="en-US" smtClean="0"/>
              <a:t>10/16/2025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876743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0383A68-D563-4FD5-B11F-54F8D5F1E37F}" type="datetime1">
              <a:rPr lang="en-US" smtClean="0"/>
              <a:t>10/16/2025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395871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3148FABB-02FF-476F-AB37-BDD0E354E780}" type="datetime1">
              <a:rPr lang="en-US" smtClean="0"/>
              <a:t>10/16/2025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21256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12645" y="1828800"/>
            <a:ext cx="6172200" cy="4425696"/>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A428D3-736A-4038-886C-8BF662AA2745}" type="datetime1">
              <a:rPr lang="en-US" smtClean="0"/>
              <a:t>10/16/2025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997242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12648" y="2290890"/>
            <a:ext cx="4672584" cy="4041648"/>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ED1DDEB-9B85-4E99-8A3D-ABE66C6280C3}" type="datetime1">
              <a:rPr lang="en-US" smtClean="0"/>
              <a:t>10/16/2025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462524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4"/>
            <a:ext cx="3490176" cy="4041648"/>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A65DCA-443F-4667-9ED1-418507CE45A8}" type="datetime1">
              <a:rPr lang="en-US" smtClean="0"/>
              <a:t>10/16/2025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17204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94944" y="4718304"/>
            <a:ext cx="5897880" cy="1353312"/>
          </a:xfrm>
        </p:spPr>
        <p:txBody>
          <a:bodyPr vert="horz" lIns="91440" tIns="45720" rIns="91440" bIns="45720" rtlCol="0" anchor="t">
            <a:normAutofit/>
          </a:bodyPr>
          <a:lstStyle>
            <a:lvl1pPr>
              <a:lnSpc>
                <a:spcPct val="120000"/>
              </a:lnSpc>
              <a:defRPr lang="en-US" sz="2800" b="0" dirty="0">
                <a:solidFill>
                  <a:schemeClr val="accent1">
                    <a:lumMod val="75000"/>
                  </a:schemeClr>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9496" y="603503"/>
            <a:ext cx="10826496" cy="4334256"/>
          </a:xfrm>
        </p:spPr>
        <p:txBody>
          <a:bodyPr vert="horz" lIns="91440" tIns="45720" rIns="91440" bIns="45720" rtlCol="0" anchor="b">
            <a:normAutofit/>
          </a:bodyPr>
          <a:lstStyle>
            <a:lvl1pPr marL="0" indent="0">
              <a:lnSpc>
                <a:spcPct val="90000"/>
              </a:lnSpc>
              <a:spcBef>
                <a:spcPts val="0"/>
              </a:spcBef>
              <a:buNone/>
              <a:defRPr lang="en-US" sz="23200" b="1" dirty="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8CA1557D-4816-44D0-B6EE-6CAC6E30B54D}" type="datetime1">
              <a:rPr lang="en-US" smtClean="0"/>
              <a:t>10/16/2025</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405641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accent1">
                    <a:lumMod val="75000"/>
                  </a:schemeClr>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651F872E-5ED2-46B0-83A4-0C1AF0E0D91C}" type="datetime1">
              <a:rPr lang="en-US" smtClean="0"/>
              <a:t>10/16/2025</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553747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4B1ECB8-9E10-D2F3-E361-7D268551E2E2}"/>
              </a:ext>
            </a:extLst>
          </p:cNvPr>
          <p:cNvSpPr/>
          <p:nvPr/>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C6218575-0C6E-47B4-936E-32183810D7BF}" type="datetime1">
              <a:rPr lang="en-US" smtClean="0"/>
              <a:t>10/16/2025</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27969257"/>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1C29FB5-1C86-423F-AEAA-2683840666C3}" type="datetime1">
              <a:rPr lang="en-US" smtClean="0"/>
              <a:t>10/16/2025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3474884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11CCB4E-88AF-46AC-B7C5-30308F179659}" type="datetime1">
              <a:rPr lang="en-US" smtClean="0"/>
              <a:t>10/16/2025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8369389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A915B6-CC2A-4462-A7E5-B3080DF8F97D}" type="datetime1">
              <a:rPr lang="en-US" smtClean="0"/>
              <a:t>10/16/2025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6191865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8" y="5431536"/>
            <a:ext cx="9021471" cy="466344"/>
          </a:xfrm>
        </p:spPr>
        <p:txBody>
          <a:bodyPr anchor="ctr">
            <a:normAutofit/>
          </a:bodyPr>
          <a:lstStyle>
            <a:lvl1pPr>
              <a:lnSpc>
                <a:spcPct val="120000"/>
              </a:lnSpc>
              <a:defRPr sz="220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657600"/>
          </a:xfrm>
        </p:spPr>
        <p:txBody>
          <a:bodyPr anchor="ctr">
            <a:normAutofit/>
          </a:bodyPr>
          <a:lstStyle>
            <a:lvl1pPr marL="164592" indent="-164592">
              <a:lnSpc>
                <a:spcPct val="100000"/>
              </a:lnSpc>
              <a:spcBef>
                <a:spcPts val="0"/>
              </a:spcBef>
              <a:buNone/>
              <a:defRPr sz="40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06188F7-A494-4EEB-A53D-2B97B1D4CD3C}" type="datetime1">
              <a:rPr lang="en-US" smtClean="0"/>
              <a:t>10/16/2025</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208117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6DECC02-1725-49EE-C93B-A4C2C4049458}"/>
              </a:ext>
            </a:extLst>
          </p:cNvPr>
          <p:cNvSpPr/>
          <p:nvPr/>
        </p:nvSpPr>
        <p:spPr>
          <a:xfrm>
            <a:off x="0" y="1"/>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100000"/>
              </a:lnSpc>
              <a:spcBef>
                <a:spcPts val="0"/>
              </a:spcBef>
              <a:buNone/>
              <a:defRPr sz="40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9F406BC0-1562-42E5-89A2-925CA193C8A6}" type="datetime1">
              <a:rPr lang="en-US" smtClean="0"/>
              <a:t>10/16/2025</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50157318"/>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100000"/>
              </a:lnSpc>
              <a:spcBef>
                <a:spcPts val="0"/>
              </a:spcBef>
              <a:buNone/>
              <a:defRPr sz="42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07F376A-778D-45CF-8340-DB03B2DA6A3E}" type="datetime1">
              <a:rPr lang="en-US" smtClean="0"/>
              <a:t>10/16/2025</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2475869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12775"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B9DFF5A-622E-43FE-9EE9-BAAB78AB2046}" type="datetime1">
              <a:rPr lang="en-US" smtClean="0"/>
              <a:t>10/16/2025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2289949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09600" y="2387600"/>
            <a:ext cx="51577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72200" y="2387600"/>
            <a:ext cx="51831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F55C09E-FF30-4AA0-A227-171955622259}" type="datetime1">
              <a:rPr lang="en-US" smtClean="0"/>
              <a:t>10/16/2025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1578104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7B279FF-407B-4B41-9E69-DE66ED04A328}" type="datetime1">
              <a:rPr lang="en-US" smtClean="0"/>
              <a:t>10/16/2025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01509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03E812-757D-4139-AF81-227C72D4B544}" type="datetime1">
              <a:rPr lang="en-US" smtClean="0"/>
              <a:t>10/16/2025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019241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7D6A7E1-C424-43A5-938A-12DEC0A1D59D}" type="datetime1">
              <a:rPr lang="en-US" smtClean="0"/>
              <a:t>10/16/2025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673407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57784"/>
            <a:ext cx="3595634" cy="2212313"/>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063319" y="557784"/>
            <a:ext cx="6519080" cy="5779007"/>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807C4FC2-B89B-4919-A96B-662A3584681C}" type="datetime1">
              <a:rPr lang="en-US" smtClean="0"/>
              <a:t>10/16/2025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190288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10888473" cy="1133856"/>
          </a:xfrm>
        </p:spPr>
        <p:txBody>
          <a:bodyPr anchor="b">
            <a:normAutofit/>
          </a:bodyPr>
          <a:lstStyle>
            <a:lvl1pPr>
              <a:defRPr sz="6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C24BE51-D660-433D-AABA-154BE028E64E}" type="datetime1">
              <a:rPr lang="en-US" smtClean="0"/>
              <a:t>10/16/2025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68021981"/>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rm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B61F76E-6064-4431-B5C4-29A511725BCF}" type="datetime1">
              <a:rPr lang="en-US" smtClean="0"/>
              <a:t>10/16/2025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9865967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5EE9E671-1C83-40F7-9D33-FE8AAC7F721F}" type="datetime1">
              <a:rPr lang="en-US" smtClean="0"/>
              <a:t>10/16/2025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054266393"/>
      </p:ext>
    </p:extLst>
  </p:cSld>
  <p:clrMap bg1="lt1" tx1="dk1" bg2="lt2" tx2="dk2" accent1="accent1" accent2="accent2" accent3="accent3" accent4="accent4" accent5="accent5" accent6="accent6" hlink="hlink" folHlink="folHlink"/>
  <p:sldLayoutIdLst>
    <p:sldLayoutId id="2147483749" r:id="rId1"/>
    <p:sldLayoutId id="2147483748" r:id="rId2"/>
    <p:sldLayoutId id="2147483750"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 id="2147483717" r:id="rId19"/>
    <p:sldLayoutId id="2147483718" r:id="rId20"/>
    <p:sldLayoutId id="2147483719" r:id="rId21"/>
    <p:sldLayoutId id="2147483720" r:id="rId22"/>
    <p:sldLayoutId id="2147483721" r:id="rId23"/>
    <p:sldLayoutId id="2147483722" r:id="rId24"/>
    <p:sldLayoutId id="2147483723" r:id="rId25"/>
    <p:sldLayoutId id="2147483724" r:id="rId26"/>
    <p:sldLayoutId id="2147483725" r:id="rId27"/>
    <p:sldLayoutId id="2147483726" r:id="rId28"/>
    <p:sldLayoutId id="2147483727" r:id="rId29"/>
    <p:sldLayoutId id="2147483728" r:id="rId30"/>
    <p:sldLayoutId id="2147483729" r:id="rId31"/>
    <p:sldLayoutId id="2147483730" r:id="rId32"/>
    <p:sldLayoutId id="2147483731" r:id="rId33"/>
    <p:sldLayoutId id="2147483732" r:id="rId34"/>
    <p:sldLayoutId id="2147483733" r:id="rId35"/>
    <p:sldLayoutId id="2147483734" r:id="rId36"/>
    <p:sldLayoutId id="2147483735" r:id="rId37"/>
    <p:sldLayoutId id="2147483736" r:id="rId38"/>
    <p:sldLayoutId id="2147483737" r:id="rId39"/>
    <p:sldLayoutId id="2147483738" r:id="rId40"/>
    <p:sldLayoutId id="2147483739" r:id="rId41"/>
    <p:sldLayoutId id="2147483740" r:id="rId42"/>
    <p:sldLayoutId id="2147483741" r:id="rId43"/>
    <p:sldLayoutId id="2147483742" r:id="rId44"/>
    <p:sldLayoutId id="2147483743" r:id="rId45"/>
    <p:sldLayoutId id="2147483744" r:id="rId46"/>
    <p:sldLayoutId id="2147483745" r:id="rId47"/>
    <p:sldLayoutId id="2147483746" r:id="rId48"/>
    <p:sldLayoutId id="2147483747" r:id="rId49"/>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hyperlink" Target="https://www.bitesizelearning.co.uk/resources/swot-analysis-explained-examples-templates" TargetMode="External"/><Relationship Id="rId2" Type="http://schemas.openxmlformats.org/officeDocument/2006/relationships/hyperlink" Target="https://corporatefinanceinstitute.com/resources/management/swot-analysis/"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C41CF3E-7C3B-A78C-7D1B-1F662B51D838}"/>
              </a:ext>
            </a:extLst>
          </p:cNvPr>
          <p:cNvPicPr>
            <a:picLocks noChangeAspect="1"/>
          </p:cNvPicPr>
          <p:nvPr/>
        </p:nvPicPr>
        <p:blipFill>
          <a:blip r:embed="rId2"/>
          <a:stretch>
            <a:fillRect/>
          </a:stretch>
        </p:blipFill>
        <p:spPr>
          <a:xfrm>
            <a:off x="0" y="0"/>
            <a:ext cx="12192000" cy="6857999"/>
          </a:xfrm>
          <a:prstGeom prst="rect">
            <a:avLst/>
          </a:prstGeom>
        </p:spPr>
      </p:pic>
      <p:graphicFrame>
        <p:nvGraphicFramePr>
          <p:cNvPr id="11" name="Picture Placeholder 2">
            <a:extLst>
              <a:ext uri="{FF2B5EF4-FFF2-40B4-BE49-F238E27FC236}">
                <a16:creationId xmlns:a16="http://schemas.microsoft.com/office/drawing/2014/main" id="{C6128C34-3626-85AF-45DF-256F7682415B}"/>
              </a:ext>
            </a:extLst>
          </p:cNvPr>
          <p:cNvGraphicFramePr/>
          <p:nvPr>
            <p:extLst>
              <p:ext uri="{D42A27DB-BD31-4B8C-83A1-F6EECF244321}">
                <p14:modId xmlns:p14="http://schemas.microsoft.com/office/powerpoint/2010/main" val="4062023135"/>
              </p:ext>
            </p:extLst>
          </p:nvPr>
        </p:nvGraphicFramePr>
        <p:xfrm>
          <a:off x="612647" y="552091"/>
          <a:ext cx="10653579" cy="57572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2320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Picture Placeholder 2">
            <a:extLst>
              <a:ext uri="{FF2B5EF4-FFF2-40B4-BE49-F238E27FC236}">
                <a16:creationId xmlns:a16="http://schemas.microsoft.com/office/drawing/2014/main" id="{231B1DFD-EF61-C723-2F89-5897397D0A20}"/>
              </a:ext>
            </a:extLst>
          </p:cNvPr>
          <p:cNvSpPr>
            <a:spLocks noGrp="1"/>
          </p:cNvSpPr>
          <p:nvPr>
            <p:ph type="pic" sz="quarter" idx="13"/>
          </p:nvPr>
        </p:nvSpPr>
        <p:spPr>
          <a:xfrm>
            <a:off x="0" y="0"/>
            <a:ext cx="12192000" cy="6858000"/>
          </a:xfrm>
        </p:spPr>
        <p:txBody>
          <a:bodyPr/>
          <a:lstStyle/>
          <a:p>
            <a:endParaRPr lang="en-GB"/>
          </a:p>
        </p:txBody>
      </p:sp>
      <p:sp>
        <p:nvSpPr>
          <p:cNvPr id="5" name="TextBox 4">
            <a:extLst>
              <a:ext uri="{FF2B5EF4-FFF2-40B4-BE49-F238E27FC236}">
                <a16:creationId xmlns:a16="http://schemas.microsoft.com/office/drawing/2014/main" id="{227BD71B-D774-A34E-5A31-F14F4FAD76F5}"/>
              </a:ext>
            </a:extLst>
          </p:cNvPr>
          <p:cNvSpPr txBox="1"/>
          <p:nvPr/>
        </p:nvSpPr>
        <p:spPr>
          <a:xfrm>
            <a:off x="4030653" y="0"/>
            <a:ext cx="4130693" cy="976615"/>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2800" b="1" kern="1200" dirty="0">
                <a:latin typeface="+mj-lt"/>
                <a:ea typeface="+mj-ea"/>
                <a:cs typeface="+mj-cs"/>
              </a:rPr>
              <a:t>What is a SWOT analysis?</a:t>
            </a:r>
          </a:p>
        </p:txBody>
      </p:sp>
      <p:sp>
        <p:nvSpPr>
          <p:cNvPr id="6" name="TextBox 5">
            <a:extLst>
              <a:ext uri="{FF2B5EF4-FFF2-40B4-BE49-F238E27FC236}">
                <a16:creationId xmlns:a16="http://schemas.microsoft.com/office/drawing/2014/main" id="{293E0570-F8BD-43A5-B850-D4579802BF36}"/>
              </a:ext>
            </a:extLst>
          </p:cNvPr>
          <p:cNvSpPr txBox="1"/>
          <p:nvPr/>
        </p:nvSpPr>
        <p:spPr>
          <a:xfrm>
            <a:off x="0" y="1224951"/>
            <a:ext cx="12370279" cy="5633049"/>
          </a:xfrm>
          <a:prstGeom prst="rect">
            <a:avLst/>
          </a:prstGeom>
        </p:spPr>
        <p:txBody>
          <a:bodyPr vert="horz" lIns="91440" tIns="45720" rIns="91440" bIns="45720" rtlCol="0">
            <a:normAutofit/>
          </a:bodyPr>
          <a:lstStyle/>
          <a:p>
            <a:pPr>
              <a:lnSpc>
                <a:spcPct val="110000"/>
              </a:lnSpc>
              <a:spcBef>
                <a:spcPts val="1000"/>
              </a:spcBef>
            </a:pPr>
            <a:r>
              <a:rPr lang="en-US" sz="1600" dirty="0"/>
              <a:t>A </a:t>
            </a:r>
            <a:r>
              <a:rPr lang="en-US" sz="1600" b="1" dirty="0"/>
              <a:t>SWOT analysis</a:t>
            </a:r>
            <a:r>
              <a:rPr lang="en-US" sz="1600" dirty="0"/>
              <a:t> is a simple tool used to assess where you or your organization stand. It looks at four areas:</a:t>
            </a:r>
          </a:p>
          <a:p>
            <a:pPr>
              <a:lnSpc>
                <a:spcPct val="110000"/>
              </a:lnSpc>
              <a:spcBef>
                <a:spcPts val="1000"/>
              </a:spcBef>
            </a:pPr>
            <a:r>
              <a:rPr lang="en-US" sz="1600" b="1" dirty="0"/>
              <a:t>Strengths</a:t>
            </a:r>
            <a:r>
              <a:rPr lang="en-US" sz="1600" dirty="0"/>
              <a:t> (what you do well)</a:t>
            </a:r>
          </a:p>
          <a:p>
            <a:pPr>
              <a:lnSpc>
                <a:spcPct val="110000"/>
              </a:lnSpc>
              <a:spcBef>
                <a:spcPts val="1000"/>
              </a:spcBef>
            </a:pPr>
            <a:r>
              <a:rPr lang="en-US" sz="1600" b="1" dirty="0"/>
              <a:t>Weaknesses</a:t>
            </a:r>
            <a:r>
              <a:rPr lang="en-US" sz="1600" dirty="0"/>
              <a:t> (where you struggle)</a:t>
            </a:r>
          </a:p>
          <a:p>
            <a:pPr>
              <a:lnSpc>
                <a:spcPct val="110000"/>
              </a:lnSpc>
              <a:spcBef>
                <a:spcPts val="1000"/>
              </a:spcBef>
            </a:pPr>
            <a:r>
              <a:rPr lang="en-US" sz="1600" b="1" dirty="0"/>
              <a:t>Opportunities</a:t>
            </a:r>
            <a:r>
              <a:rPr lang="en-US" sz="1600" dirty="0"/>
              <a:t> (external chances to grow)</a:t>
            </a:r>
          </a:p>
          <a:p>
            <a:pPr>
              <a:lnSpc>
                <a:spcPct val="110000"/>
              </a:lnSpc>
              <a:spcBef>
                <a:spcPts val="1000"/>
              </a:spcBef>
            </a:pPr>
            <a:r>
              <a:rPr lang="en-US" sz="1600" b="1" dirty="0"/>
              <a:t>Threats</a:t>
            </a:r>
            <a:r>
              <a:rPr lang="en-US" sz="1600" dirty="0"/>
              <a:t> (external risks or challenges)</a:t>
            </a:r>
          </a:p>
          <a:p>
            <a:pPr>
              <a:lnSpc>
                <a:spcPct val="110000"/>
              </a:lnSpc>
              <a:spcBef>
                <a:spcPts val="1000"/>
              </a:spcBef>
            </a:pPr>
            <a:endParaRPr lang="en-US" sz="1600" dirty="0"/>
          </a:p>
          <a:p>
            <a:pPr>
              <a:lnSpc>
                <a:spcPct val="110000"/>
              </a:lnSpc>
              <a:spcBef>
                <a:spcPts val="1000"/>
              </a:spcBef>
            </a:pPr>
            <a:r>
              <a:rPr lang="en-US" sz="1600" dirty="0"/>
              <a:t>SWOT is helpful for planning and support. For example, a local pharmacy might be strong in community relationships, but struggle with funding. It could benefit from growing demand for mental health support, while facing challenges like staff shortages.</a:t>
            </a:r>
          </a:p>
          <a:p>
            <a:pPr>
              <a:lnSpc>
                <a:spcPct val="110000"/>
              </a:lnSpc>
              <a:spcBef>
                <a:spcPts val="1000"/>
              </a:spcBef>
            </a:pPr>
            <a:endParaRPr lang="en-US" sz="1600" dirty="0"/>
          </a:p>
          <a:p>
            <a:pPr>
              <a:lnSpc>
                <a:spcPct val="110000"/>
              </a:lnSpc>
              <a:spcBef>
                <a:spcPts val="1000"/>
              </a:spcBef>
            </a:pPr>
            <a:r>
              <a:rPr lang="en-US" sz="1600" dirty="0"/>
              <a:t>As </a:t>
            </a:r>
            <a:r>
              <a:rPr lang="en-US" sz="1600" dirty="0" err="1"/>
              <a:t>Peterdy</a:t>
            </a:r>
            <a:r>
              <a:rPr lang="en-US" sz="1600" dirty="0"/>
              <a:t> (2025) notes, SWOT helps align internal skills with external truths. </a:t>
            </a:r>
            <a:r>
              <a:rPr lang="en-US" sz="1600" dirty="0" err="1"/>
              <a:t>BiteSize</a:t>
            </a:r>
            <a:r>
              <a:rPr lang="en-US" sz="1600" dirty="0"/>
              <a:t> Learning (2025) adds that it works best when used collaboratively.</a:t>
            </a:r>
          </a:p>
          <a:p>
            <a:pPr>
              <a:lnSpc>
                <a:spcPct val="110000"/>
              </a:lnSpc>
              <a:spcBef>
                <a:spcPts val="1000"/>
              </a:spcBef>
            </a:pPr>
            <a:endParaRPr lang="en-US" sz="1600" dirty="0"/>
          </a:p>
          <a:p>
            <a:pPr>
              <a:lnSpc>
                <a:spcPct val="110000"/>
              </a:lnSpc>
              <a:spcBef>
                <a:spcPts val="1000"/>
              </a:spcBef>
            </a:pPr>
            <a:endParaRPr lang="en-US" sz="1600" dirty="0"/>
          </a:p>
        </p:txBody>
      </p:sp>
    </p:spTree>
    <p:extLst>
      <p:ext uri="{BB962C8B-B14F-4D97-AF65-F5344CB8AC3E}">
        <p14:creationId xmlns:p14="http://schemas.microsoft.com/office/powerpoint/2010/main" val="352429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D16A154-396D-43E2-0714-1A5FAA31471E}"/>
              </a:ext>
            </a:extLst>
          </p:cNvPr>
          <p:cNvPicPr>
            <a:picLocks noChangeAspect="1"/>
          </p:cNvPicPr>
          <p:nvPr/>
        </p:nvPicPr>
        <p:blipFill>
          <a:blip r:embed="rId2"/>
          <a:stretch>
            <a:fillRect/>
          </a:stretch>
        </p:blipFill>
        <p:spPr>
          <a:xfrm>
            <a:off x="-37380" y="0"/>
            <a:ext cx="12229379" cy="6857999"/>
          </a:xfrm>
          <a:prstGeom prst="rect">
            <a:avLst/>
          </a:prstGeom>
        </p:spPr>
      </p:pic>
      <p:sp>
        <p:nvSpPr>
          <p:cNvPr id="5" name="TextBox 4">
            <a:extLst>
              <a:ext uri="{FF2B5EF4-FFF2-40B4-BE49-F238E27FC236}">
                <a16:creationId xmlns:a16="http://schemas.microsoft.com/office/drawing/2014/main" id="{E19E836E-7A70-75A3-1983-8E84D8C4B72B}"/>
              </a:ext>
            </a:extLst>
          </p:cNvPr>
          <p:cNvSpPr txBox="1"/>
          <p:nvPr/>
        </p:nvSpPr>
        <p:spPr>
          <a:xfrm>
            <a:off x="638355" y="4108861"/>
            <a:ext cx="6096000" cy="369332"/>
          </a:xfrm>
          <a:prstGeom prst="rect">
            <a:avLst/>
          </a:prstGeom>
          <a:noFill/>
        </p:spPr>
        <p:txBody>
          <a:bodyPr wrap="square">
            <a:spAutoFit/>
          </a:bodyPr>
          <a:lstStyle/>
          <a:p>
            <a:r>
              <a:rPr lang="en-GB" dirty="0"/>
              <a:t> </a:t>
            </a:r>
          </a:p>
        </p:txBody>
      </p:sp>
      <p:sp>
        <p:nvSpPr>
          <p:cNvPr id="10" name="Rectangle 2">
            <a:extLst>
              <a:ext uri="{FF2B5EF4-FFF2-40B4-BE49-F238E27FC236}">
                <a16:creationId xmlns:a16="http://schemas.microsoft.com/office/drawing/2014/main" id="{2B41CF08-972A-0501-01FD-0261637E47F7}"/>
              </a:ext>
            </a:extLst>
          </p:cNvPr>
          <p:cNvSpPr>
            <a:spLocks noChangeArrowheads="1"/>
          </p:cNvSpPr>
          <p:nvPr/>
        </p:nvSpPr>
        <p:spPr bwMode="auto">
          <a:xfrm>
            <a:off x="0" y="0"/>
            <a:ext cx="6133379" cy="7140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tabLst/>
            </a:pPr>
            <a:r>
              <a:rPr kumimoji="0" lang="en-US" altLang="en-US" sz="2400" b="1" i="0" u="none" strike="noStrike" cap="none" normalizeH="0" baseline="0" dirty="0">
                <a:ln>
                  <a:noFill/>
                </a:ln>
                <a:solidFill>
                  <a:schemeClr val="tx1"/>
                </a:solidFill>
                <a:effectLst/>
                <a:latin typeface="Arial" panose="020B0604020202020204" pitchFamily="34" charset="0"/>
              </a:rPr>
              <a:t>My strengths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400"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care about people and treat them with kindness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 always aim to make others feel valued, heard, and supported in every interaction.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speak clearly and listen well to others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 communicate with warmth and clarity, and I take time to understand what others are really saying.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understand how to keep people safe and respect their privacy</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 follow safeguarding principles and handle sensitive information with care and discretion.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work well with people from different backgrounds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 build positive relationships by being open-minded, respectful, and inclusive.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can stay calm in busy or stressful situations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 stay focused and reassuring, helping others feel safe even when things get challenging.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know some key rules and laws in care work</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 understand the importance of professional boundaries, duty of care, and confidentiality.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enjoy working in a team and learning new things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 contribute positively to group efforts and actively seek opportunities to grow and improve.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cxnSp>
        <p:nvCxnSpPr>
          <p:cNvPr id="12" name="Straight Connector 11">
            <a:extLst>
              <a:ext uri="{FF2B5EF4-FFF2-40B4-BE49-F238E27FC236}">
                <a16:creationId xmlns:a16="http://schemas.microsoft.com/office/drawing/2014/main" id="{A6C919F5-C6A1-B82E-E83E-DB954FC9C60C}"/>
              </a:ext>
            </a:extLst>
          </p:cNvPr>
          <p:cNvCxnSpPr>
            <a:cxnSpLocks/>
            <a:stCxn id="6" idx="0"/>
            <a:endCxn id="6" idx="2"/>
          </p:cNvCxnSpPr>
          <p:nvPr/>
        </p:nvCxnSpPr>
        <p:spPr>
          <a:xfrm>
            <a:off x="6077310" y="0"/>
            <a:ext cx="0" cy="6857999"/>
          </a:xfrm>
          <a:prstGeom prst="line">
            <a:avLst/>
          </a:prstGeom>
        </p:spPr>
        <p:style>
          <a:lnRef idx="1">
            <a:schemeClr val="accent1"/>
          </a:lnRef>
          <a:fillRef idx="0">
            <a:schemeClr val="accent1"/>
          </a:fillRef>
          <a:effectRef idx="0">
            <a:schemeClr val="accent1"/>
          </a:effectRef>
          <a:fontRef idx="minor">
            <a:schemeClr val="tx1"/>
          </a:fontRef>
        </p:style>
      </p:cxnSp>
      <p:sp>
        <p:nvSpPr>
          <p:cNvPr id="13" name="Rectangle 3">
            <a:extLst>
              <a:ext uri="{FF2B5EF4-FFF2-40B4-BE49-F238E27FC236}">
                <a16:creationId xmlns:a16="http://schemas.microsoft.com/office/drawing/2014/main" id="{11FC4425-B37E-994C-AF1A-9BE83F2BB0BF}"/>
              </a:ext>
            </a:extLst>
          </p:cNvPr>
          <p:cNvSpPr>
            <a:spLocks noChangeArrowheads="1"/>
          </p:cNvSpPr>
          <p:nvPr/>
        </p:nvSpPr>
        <p:spPr bwMode="auto">
          <a:xfrm rot="10800000" flipV="1">
            <a:off x="6170759" y="0"/>
            <a:ext cx="5929083" cy="63401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tabLst/>
            </a:pPr>
            <a:r>
              <a:rPr kumimoji="0" lang="en-US" altLang="en-US" sz="2800" b="1" i="0" u="none" strike="noStrike" cap="none" normalizeH="0" baseline="0" dirty="0">
                <a:ln>
                  <a:noFill/>
                </a:ln>
                <a:solidFill>
                  <a:schemeClr val="tx1"/>
                </a:solidFill>
                <a:effectLst/>
                <a:latin typeface="Arial" panose="020B0604020202020204" pitchFamily="34" charset="0"/>
              </a:rPr>
              <a:t>My weaknesses</a:t>
            </a:r>
          </a:p>
          <a:p>
            <a:pPr marL="0" marR="0" lvl="0" indent="0" defTabSz="914400" rtl="0" eaLnBrk="0" fontAlgn="base" latinLnBrk="0" hangingPunct="0">
              <a:lnSpc>
                <a:spcPct val="100000"/>
              </a:lnSpc>
              <a:spcBef>
                <a:spcPct val="0"/>
              </a:spcBef>
              <a:spcAft>
                <a:spcPct val="0"/>
              </a:spcAft>
              <a:buClrTx/>
              <a:buSzTx/>
              <a:buFontTx/>
              <a:buChar char="•"/>
              <a:tabLst/>
            </a:pPr>
            <a:endParaRPr lang="en-US" altLang="en-US" sz="1400" b="1" dirty="0">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don’t have much hands-on experience in some care areas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I’m still building confidence in certain tasks, but I’m keen to learn and open to guidance. </a:t>
            </a:r>
          </a:p>
          <a:p>
            <a:pPr marL="0" marR="0" lvl="0" indent="0"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find it hard to use some computer systems for care records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 sometimes need extra time or support with digital tools, but I’m improving through practice and training. </a:t>
            </a:r>
          </a:p>
          <a:p>
            <a:pPr marL="0" marR="0" lvl="0" indent="0"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get nervous in tough situations like end-of-life care</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These moments can feel overwhelming, but I try to stay present and learn from more experienced colleagues. </a:t>
            </a:r>
          </a:p>
          <a:p>
            <a:pPr marL="0" marR="0" lvl="0" indent="0"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struggle with writing long reports or reflections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 find it challenging to express everything clearly in writing, though I’m working on structuring my thoughts better. </a:t>
            </a:r>
          </a:p>
          <a:p>
            <a:pPr marL="0" marR="0" lvl="0" indent="0"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sometimes find it hard to manage my time</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 can get caught up in tasks, but I’m learning to </a:t>
            </a:r>
            <a:r>
              <a:rPr kumimoji="0" lang="en-US" altLang="en-US" sz="1400" b="0" i="0" u="none" strike="noStrike" cap="none" normalizeH="0" baseline="0" dirty="0" err="1">
                <a:ln>
                  <a:noFill/>
                </a:ln>
                <a:solidFill>
                  <a:schemeClr val="tx1"/>
                </a:solidFill>
                <a:effectLst/>
                <a:latin typeface="Arial" panose="020B0604020202020204" pitchFamily="34" charset="0"/>
              </a:rPr>
              <a:t>prioritise</a:t>
            </a:r>
            <a:r>
              <a:rPr kumimoji="0" lang="en-US" altLang="en-US" sz="1400" b="0" i="0" u="none" strike="noStrike" cap="none" normalizeH="0" baseline="0" dirty="0">
                <a:ln>
                  <a:noFill/>
                </a:ln>
                <a:solidFill>
                  <a:schemeClr val="tx1"/>
                </a:solidFill>
                <a:effectLst/>
                <a:latin typeface="Arial" panose="020B0604020202020204" pitchFamily="34" charset="0"/>
              </a:rPr>
              <a:t> and use planning tools to stay on track. </a:t>
            </a:r>
          </a:p>
          <a:p>
            <a:pPr marL="0" marR="0" lvl="0" indent="0"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I’m not very confident when leading others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 prefer supporting from the side, though I’m gradually learning how to take initiative when needed. </a:t>
            </a: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6591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9E383BC-499D-950D-B440-F05A99864C17}"/>
              </a:ext>
            </a:extLst>
          </p:cNvPr>
          <p:cNvSpPr>
            <a:spLocks noGrp="1"/>
          </p:cNvSpPr>
          <p:nvPr>
            <p:ph type="pic" sz="quarter" idx="13"/>
          </p:nvPr>
        </p:nvSpPr>
        <p:spPr>
          <a:xfrm>
            <a:off x="0" y="0"/>
            <a:ext cx="12192000" cy="6858000"/>
          </a:xfrm>
        </p:spPr>
        <p:txBody>
          <a:bodyPr/>
          <a:lstStyle/>
          <a:p>
            <a:endParaRPr lang="en-GB" dirty="0"/>
          </a:p>
          <a:p>
            <a:r>
              <a:rPr lang="en-GB" dirty="0"/>
              <a:t> </a:t>
            </a:r>
          </a:p>
          <a:p>
            <a:endParaRPr lang="en-GB" u="sng" dirty="0"/>
          </a:p>
        </p:txBody>
      </p:sp>
      <p:sp>
        <p:nvSpPr>
          <p:cNvPr id="2" name="Rectangle 1">
            <a:extLst>
              <a:ext uri="{FF2B5EF4-FFF2-40B4-BE49-F238E27FC236}">
                <a16:creationId xmlns:a16="http://schemas.microsoft.com/office/drawing/2014/main" id="{66509328-7931-2F59-FC6A-F6AB4136F485}"/>
              </a:ext>
            </a:extLst>
          </p:cNvPr>
          <p:cNvSpPr>
            <a:spLocks noChangeArrowheads="1"/>
          </p:cNvSpPr>
          <p:nvPr/>
        </p:nvSpPr>
        <p:spPr bwMode="auto">
          <a:xfrm>
            <a:off x="-48126" y="136655"/>
            <a:ext cx="6160168"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My Opportunities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400"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can join free or funded training courses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This gives me a chance to build new skills without financial pressure, and stay up to date with best practice.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can move into roles like nurse, social worker, or care coordinator</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With the right support and qualifications, I can progress into roles that make an even bigger impact.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can meet other professionals and learn from them</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Networking helps me gain insights, share experiences, and feel part of a wider care community.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can volunteer or shadow staff in specialist areas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This lets me explore different settings, build confidence, and see what roles might suit me best.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can learn online at my own pace</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Flexible learning means I can fit study around my life and choose topics that interest me most.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New jobs are opening up in care because of changes in the system</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As services evolve, there are more chances to find meaningful work that matches my values and strengths.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cxnSp>
        <p:nvCxnSpPr>
          <p:cNvPr id="5" name="Straight Connector 4">
            <a:extLst>
              <a:ext uri="{FF2B5EF4-FFF2-40B4-BE49-F238E27FC236}">
                <a16:creationId xmlns:a16="http://schemas.microsoft.com/office/drawing/2014/main" id="{93115CC6-959A-1F83-979B-542CDD9C1CE7}"/>
              </a:ext>
            </a:extLst>
          </p:cNvPr>
          <p:cNvCxnSpPr>
            <a:cxnSpLocks/>
            <a:endCxn id="3" idx="2"/>
          </p:cNvCxnSpPr>
          <p:nvPr/>
        </p:nvCxnSpPr>
        <p:spPr>
          <a:xfrm>
            <a:off x="6096000" y="0"/>
            <a:ext cx="0" cy="6858000"/>
          </a:xfrm>
          <a:prstGeom prst="line">
            <a:avLst/>
          </a:prstGeom>
        </p:spPr>
        <p:style>
          <a:lnRef idx="1">
            <a:schemeClr val="accent1"/>
          </a:lnRef>
          <a:fillRef idx="0">
            <a:schemeClr val="accent1"/>
          </a:fillRef>
          <a:effectRef idx="0">
            <a:schemeClr val="accent1"/>
          </a:effectRef>
          <a:fontRef idx="minor">
            <a:schemeClr val="tx1"/>
          </a:fontRef>
        </p:style>
      </p:cxnSp>
      <p:sp>
        <p:nvSpPr>
          <p:cNvPr id="8" name="Rectangle 2">
            <a:extLst>
              <a:ext uri="{FF2B5EF4-FFF2-40B4-BE49-F238E27FC236}">
                <a16:creationId xmlns:a16="http://schemas.microsoft.com/office/drawing/2014/main" id="{43D679B6-8807-B523-991B-55BE44D043D4}"/>
              </a:ext>
            </a:extLst>
          </p:cNvPr>
          <p:cNvSpPr>
            <a:spLocks noChangeArrowheads="1"/>
          </p:cNvSpPr>
          <p:nvPr/>
        </p:nvSpPr>
        <p:spPr bwMode="auto">
          <a:xfrm>
            <a:off x="6160168" y="136655"/>
            <a:ext cx="6063916" cy="61247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My Threats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400"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might feel tired or stressed from heavy workloads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Long shifts and emotional demands can take a toll, so it’s important I find ways to rest and recharge.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Budget cuts could affect training or job roles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Reduced funding may limit opportunities, but I can stay proactive by seeking out free or low-cost resources.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There’s strong competition for some jobs or placements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It can be hard to stand out, but I can strengthen my applications by highlighting my values and real-world experience.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Rules and laws keep changing, so I need to keep learning</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Staying updated takes effort, but it helps me stay confident and provide safe, informed care.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Some people don’t value care work, which can affect morale</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Misunderstandings about the role can be disheartening, but I remind myself of the difference I make every day.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I might not get enough support or guidance at work</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Lack of supervision can feel isolating, so I try to build connections and ask for feedback when I need it.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99955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140B5CD0-5D49-6196-7D82-71177D542E00}"/>
              </a:ext>
            </a:extLst>
          </p:cNvPr>
          <p:cNvSpPr>
            <a:spLocks noGrp="1"/>
          </p:cNvSpPr>
          <p:nvPr>
            <p:ph type="pic" sz="quarter" idx="13"/>
          </p:nvPr>
        </p:nvSpPr>
        <p:spPr>
          <a:xfrm>
            <a:off x="0" y="0"/>
            <a:ext cx="12192000" cy="6858000"/>
          </a:xfrm>
        </p:spPr>
        <p:txBody>
          <a:bodyPr/>
          <a:lstStyle/>
          <a:p>
            <a:endParaRPr lang="en-GB"/>
          </a:p>
        </p:txBody>
      </p:sp>
      <p:sp>
        <p:nvSpPr>
          <p:cNvPr id="6" name="TextBox 5">
            <a:extLst>
              <a:ext uri="{FF2B5EF4-FFF2-40B4-BE49-F238E27FC236}">
                <a16:creationId xmlns:a16="http://schemas.microsoft.com/office/drawing/2014/main" id="{87E97458-09D8-928E-26EC-D5A7E02A24B1}"/>
              </a:ext>
            </a:extLst>
          </p:cNvPr>
          <p:cNvSpPr txBox="1"/>
          <p:nvPr/>
        </p:nvSpPr>
        <p:spPr>
          <a:xfrm>
            <a:off x="0" y="255270"/>
            <a:ext cx="11963400" cy="3139321"/>
          </a:xfrm>
          <a:prstGeom prst="rect">
            <a:avLst/>
          </a:prstGeom>
          <a:noFill/>
        </p:spPr>
        <p:txBody>
          <a:bodyPr wrap="square">
            <a:spAutoFit/>
          </a:bodyPr>
          <a:lstStyle/>
          <a:p>
            <a:pPr>
              <a:buNone/>
            </a:pPr>
            <a:r>
              <a:rPr lang="en-GB" dirty="0"/>
              <a:t>Having a strategy means setting realistic goals and choosing steps that help you move forward with confidence. One useful approach is to focus on small, achievable actions — for example, setting aside time each week for learning, whether that’s through online courses, reading, or shadowing experienced staff (Skills for Care, 2023). This builds knowledge gradually and helps reduce feelings of overwhelm.</a:t>
            </a:r>
          </a:p>
          <a:p>
            <a:pPr>
              <a:buNone/>
            </a:pPr>
            <a:r>
              <a:rPr lang="en-GB" dirty="0"/>
              <a:t>It’s also important to reflect regularly on your strengths and challenges. Using tools like SWOT analysis or a personal development plan can help you track progress and stay motivated (Thompson, 2010). Seeking feedback from trusted colleagues or mentors adds another layer of support and helps you grow in areas like leadership or report writing.</a:t>
            </a:r>
          </a:p>
          <a:p>
            <a:pPr>
              <a:buNone/>
            </a:pPr>
            <a:r>
              <a:rPr lang="en-GB" dirty="0"/>
              <a:t>Staying connected to your values — such as kindness, inclusion, and teamwork — gives your work purpose and helps you stay resilient, even when things get tough. And by keeping an eye on opportunities, like access courses or new roles in care, you can shape a path that fits your skills and passions</a:t>
            </a:r>
          </a:p>
        </p:txBody>
      </p:sp>
    </p:spTree>
    <p:extLst>
      <p:ext uri="{BB962C8B-B14F-4D97-AF65-F5344CB8AC3E}">
        <p14:creationId xmlns:p14="http://schemas.microsoft.com/office/powerpoint/2010/main" val="2525347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42FBB25-7479-275F-C436-65E1570B8C0C}"/>
              </a:ext>
            </a:extLst>
          </p:cNvPr>
          <p:cNvSpPr>
            <a:spLocks noGrp="1"/>
          </p:cNvSpPr>
          <p:nvPr>
            <p:ph type="pic" sz="quarter" idx="13"/>
          </p:nvPr>
        </p:nvSpPr>
        <p:spPr>
          <a:xfrm>
            <a:off x="0" y="0"/>
            <a:ext cx="12192000" cy="6858000"/>
          </a:xfrm>
        </p:spPr>
        <p:txBody>
          <a:bodyPr/>
          <a:lstStyle/>
          <a:p>
            <a:endParaRPr lang="en-GB" dirty="0"/>
          </a:p>
          <a:p>
            <a:r>
              <a:rPr lang="en-GB" dirty="0"/>
              <a:t> </a:t>
            </a:r>
          </a:p>
          <a:p>
            <a:br>
              <a:rPr lang="en-GB" dirty="0"/>
            </a:br>
            <a:endParaRPr lang="en-GB" u="sng" dirty="0"/>
          </a:p>
        </p:txBody>
      </p:sp>
      <p:sp>
        <p:nvSpPr>
          <p:cNvPr id="4" name="TextBox 3">
            <a:extLst>
              <a:ext uri="{FF2B5EF4-FFF2-40B4-BE49-F238E27FC236}">
                <a16:creationId xmlns:a16="http://schemas.microsoft.com/office/drawing/2014/main" id="{9D8B747D-306E-134A-8BF9-16CB55859AA7}"/>
              </a:ext>
            </a:extLst>
          </p:cNvPr>
          <p:cNvSpPr txBox="1"/>
          <p:nvPr/>
        </p:nvSpPr>
        <p:spPr>
          <a:xfrm>
            <a:off x="104775" y="152400"/>
            <a:ext cx="11982450" cy="5570756"/>
          </a:xfrm>
          <a:prstGeom prst="rect">
            <a:avLst/>
          </a:prstGeom>
          <a:noFill/>
        </p:spPr>
        <p:txBody>
          <a:bodyPr wrap="square">
            <a:spAutoFit/>
          </a:bodyPr>
          <a:lstStyle/>
          <a:p>
            <a:pPr algn="ctr">
              <a:buNone/>
            </a:pPr>
            <a:r>
              <a:rPr lang="en-GB" sz="3200" dirty="0"/>
              <a:t>Minimising Threats and Weaknesses in Care Work</a:t>
            </a:r>
          </a:p>
          <a:p>
            <a:pPr>
              <a:buNone/>
            </a:pPr>
            <a:endParaRPr lang="en-GB" dirty="0"/>
          </a:p>
          <a:p>
            <a:pPr>
              <a:buNone/>
            </a:pPr>
            <a:endParaRPr lang="en-GB" dirty="0"/>
          </a:p>
          <a:p>
            <a:pPr>
              <a:buNone/>
            </a:pPr>
            <a:r>
              <a:rPr lang="en-GB" dirty="0"/>
              <a:t>Everyone has areas they’re still growing in, and care work can bring its own set of challenges. To manage stress and avoid burnout, it helps to build in regular time for reflection and supervision — talking things through with a trusted colleague or mentor can make a real difference (Thompson, 2010).</a:t>
            </a:r>
          </a:p>
          <a:p>
            <a:pPr>
              <a:buNone/>
            </a:pPr>
            <a:r>
              <a:rPr lang="en-GB" dirty="0"/>
              <a:t> If time management is tricky, using simple tools like to-do lists or digital planners can help keep things on track (Cottrell, 2015).</a:t>
            </a:r>
          </a:p>
          <a:p>
            <a:pPr>
              <a:buNone/>
            </a:pPr>
            <a:endParaRPr lang="en-GB" dirty="0"/>
          </a:p>
          <a:p>
            <a:pPr>
              <a:buNone/>
            </a:pPr>
            <a:r>
              <a:rPr lang="en-GB" dirty="0"/>
              <a:t>For areas like report writing or digital systems, short online courses or peer support can boost confidence without feeling overwhelming (Skills for Care, 2023). Staying up to date with changes in law and policy might feel daunting, but breaking it into small, regular learning sessions makes it more manageable. </a:t>
            </a:r>
          </a:p>
          <a:p>
            <a:pPr>
              <a:buNone/>
            </a:pPr>
            <a:endParaRPr lang="en-GB" dirty="0"/>
          </a:p>
          <a:p>
            <a:pPr>
              <a:buNone/>
            </a:pPr>
            <a:r>
              <a:rPr lang="en-GB" dirty="0"/>
              <a:t>Connecting with others — whether through volunteering, shadowing, or just chatting with experienced staff — can also help build skills and morale, especially when care work isn’t always recognised for the value it brings (Lishman, 2009).</a:t>
            </a:r>
          </a:p>
          <a:p>
            <a:pPr>
              <a:buNone/>
            </a:pPr>
            <a:endParaRPr lang="en-GB" dirty="0"/>
          </a:p>
          <a:p>
            <a:pPr>
              <a:buNone/>
            </a:pPr>
            <a:r>
              <a:rPr lang="en-GB" dirty="0"/>
              <a:t>And finally, knowing your own learning style can help you choose the right kind of support — whether that’s hands-on practice, visual aids, or talking things through (Honey and Mumford, 1986).</a:t>
            </a:r>
          </a:p>
        </p:txBody>
      </p:sp>
    </p:spTree>
    <p:extLst>
      <p:ext uri="{BB962C8B-B14F-4D97-AF65-F5344CB8AC3E}">
        <p14:creationId xmlns:p14="http://schemas.microsoft.com/office/powerpoint/2010/main" val="291655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85CB3A2-FF4D-E19B-DE67-B36EBE02974A}"/>
              </a:ext>
            </a:extLst>
          </p:cNvPr>
          <p:cNvSpPr txBox="1"/>
          <p:nvPr/>
        </p:nvSpPr>
        <p:spPr>
          <a:xfrm>
            <a:off x="194094" y="0"/>
            <a:ext cx="11997906" cy="3693319"/>
          </a:xfrm>
          <a:prstGeom prst="rect">
            <a:avLst/>
          </a:prstGeom>
          <a:noFill/>
        </p:spPr>
        <p:txBody>
          <a:bodyPr wrap="square">
            <a:spAutoFit/>
          </a:bodyPr>
          <a:lstStyle/>
          <a:p>
            <a:r>
              <a:rPr lang="en-GB" b="1" dirty="0" err="1"/>
              <a:t>Peterdy</a:t>
            </a:r>
            <a:r>
              <a:rPr lang="en-GB" b="1" dirty="0"/>
              <a:t>, K., 2025.</a:t>
            </a:r>
            <a:r>
              <a:rPr lang="en-GB" dirty="0"/>
              <a:t> </a:t>
            </a:r>
            <a:r>
              <a:rPr lang="en-GB" i="1" dirty="0"/>
              <a:t>SWOT Analysis</a:t>
            </a:r>
            <a:r>
              <a:rPr lang="en-GB" dirty="0"/>
              <a:t>. Corporate Finance Institute. Available at: </a:t>
            </a:r>
            <a:r>
              <a:rPr lang="en-GB" dirty="0">
                <a:hlinkClick r:id="rId2"/>
              </a:rPr>
              <a:t>https://corporatefinanceinstitute.com/resources/management/swot-analysis/</a:t>
            </a:r>
            <a:r>
              <a:rPr lang="en-GB" dirty="0"/>
              <a:t> [Accessed 5 Oct. 2025].</a:t>
            </a:r>
          </a:p>
          <a:p>
            <a:r>
              <a:rPr lang="en-GB" b="1" dirty="0" err="1"/>
              <a:t>BiteSize</a:t>
            </a:r>
            <a:r>
              <a:rPr lang="en-GB" b="1" dirty="0"/>
              <a:t> Learning, 2025.</a:t>
            </a:r>
            <a:r>
              <a:rPr lang="en-GB" dirty="0"/>
              <a:t> </a:t>
            </a:r>
            <a:r>
              <a:rPr lang="en-GB" i="1" dirty="0"/>
              <a:t>The SWOT analysis, explained</a:t>
            </a:r>
            <a:r>
              <a:rPr lang="en-GB" dirty="0"/>
              <a:t>. </a:t>
            </a:r>
            <a:r>
              <a:rPr lang="en-GB" dirty="0" err="1"/>
              <a:t>BiteSize</a:t>
            </a:r>
            <a:r>
              <a:rPr lang="en-GB" dirty="0"/>
              <a:t> Learning. Available at: </a:t>
            </a:r>
            <a:r>
              <a:rPr lang="en-GB" dirty="0">
                <a:hlinkClick r:id="rId3"/>
              </a:rPr>
              <a:t>https://www.bitesizelearning.co.uk/resources/swot-analysis-explained-examples-templates</a:t>
            </a:r>
            <a:r>
              <a:rPr lang="en-GB" dirty="0"/>
              <a:t> [Accessed 5 Oct. 2025].</a:t>
            </a:r>
          </a:p>
          <a:p>
            <a:r>
              <a:rPr lang="en-GB" dirty="0"/>
              <a:t>Cottrell, S. (2015) Skills for Success: Personal Development and Employability. 3rd </a:t>
            </a:r>
            <a:r>
              <a:rPr lang="en-GB" dirty="0" err="1"/>
              <a:t>edn</a:t>
            </a:r>
            <a:r>
              <a:rPr lang="en-GB" dirty="0"/>
              <a:t>. London: Palgrave Macmillan.</a:t>
            </a:r>
          </a:p>
          <a:p>
            <a:r>
              <a:rPr lang="en-GB" dirty="0"/>
              <a:t>Honey, P. and Mumford, A. (1986) The Manual of Learning Styles. Maidenhead: Peter Honey Publications.</a:t>
            </a:r>
          </a:p>
          <a:p>
            <a:r>
              <a:rPr lang="en-GB" dirty="0"/>
              <a:t>Lishman, J. (2009) Communication in Social Work. 2nd </a:t>
            </a:r>
            <a:r>
              <a:rPr lang="en-GB" dirty="0" err="1"/>
              <a:t>edn</a:t>
            </a:r>
            <a:r>
              <a:rPr lang="en-GB" dirty="0"/>
              <a:t>. Basingstoke: Palgrave Macmillan.</a:t>
            </a:r>
          </a:p>
          <a:p>
            <a:r>
              <a:rPr lang="en-GB" dirty="0"/>
              <a:t>Skills for Care (2023) Learning and Development. Available at: https://www.skillsforcare.org.uk/ (Accessed: 16 October 2025).</a:t>
            </a:r>
          </a:p>
          <a:p>
            <a:r>
              <a:rPr lang="en-GB" dirty="0"/>
              <a:t>Thompson, N. (2010) The Critically Reflective Practitioner. Basingstoke: Palgrave Macmillan.</a:t>
            </a:r>
          </a:p>
          <a:p>
            <a:endParaRPr lang="en-GB" dirty="0"/>
          </a:p>
        </p:txBody>
      </p:sp>
    </p:spTree>
    <p:extLst>
      <p:ext uri="{BB962C8B-B14F-4D97-AF65-F5344CB8AC3E}">
        <p14:creationId xmlns:p14="http://schemas.microsoft.com/office/powerpoint/2010/main" val="1949939923"/>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D43F4A-02D5-42AD-9542-27487597C212}" vid="{14154C61-C2E2-42F2-9833-4EC39495D4C7}"/>
    </a:ext>
  </a:extLst>
</a:theme>
</file>

<file path=docProps/app.xml><?xml version="1.0" encoding="utf-8"?>
<Properties xmlns="http://schemas.openxmlformats.org/officeDocument/2006/extended-properties" xmlns:vt="http://schemas.openxmlformats.org/officeDocument/2006/docPropsVTypes">
  <TotalTime>160</TotalTime>
  <Words>1480</Words>
  <Application>Microsoft Office PowerPoint</Application>
  <PresentationFormat>Widescreen</PresentationFormat>
  <Paragraphs>98</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Neue Haas Grotesk Text Pro</vt:lpstr>
      <vt:lpstr>Helena</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Robina Kousar</dc:creator>
  <cp:lastModifiedBy>Robina Kousar</cp:lastModifiedBy>
  <cp:revision>4</cp:revision>
  <dcterms:created xsi:type="dcterms:W3CDTF">2025-10-05T19:29:14Z</dcterms:created>
  <dcterms:modified xsi:type="dcterms:W3CDTF">2025-10-16T18:42:44Z</dcterms:modified>
</cp:coreProperties>
</file>