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69"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922" autoAdjust="0"/>
    <p:restoredTop sz="83146" autoAdjust="0"/>
  </p:normalViewPr>
  <p:slideViewPr>
    <p:cSldViewPr snapToGrid="0">
      <p:cViewPr varScale="1">
        <p:scale>
          <a:sx n="95" d="100"/>
          <a:sy n="95" d="100"/>
        </p:scale>
        <p:origin x="62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FA123A-2CD8-4037-AA73-EBAC5EB450F3}"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IN"/>
        </a:p>
      </dgm:t>
    </dgm:pt>
    <dgm:pt modelId="{E2B8FA9A-8AAF-42D7-84E8-F25884893CA0}">
      <dgm:prSet phldrT="[Text]"/>
      <dgm:spPr/>
      <dgm:t>
        <a:bodyPr/>
        <a:lstStyle/>
        <a:p>
          <a:r>
            <a:rPr lang="en-US" dirty="0">
              <a:latin typeface="Times New Roman" panose="02020603050405020304" pitchFamily="18" charset="0"/>
              <a:cs typeface="Times New Roman" panose="02020603050405020304" pitchFamily="18" charset="0"/>
            </a:rPr>
            <a:t>Employee retention</a:t>
          </a:r>
          <a:endParaRPr lang="en-IN" dirty="0">
            <a:latin typeface="Times New Roman" panose="02020603050405020304" pitchFamily="18" charset="0"/>
            <a:cs typeface="Times New Roman" panose="02020603050405020304" pitchFamily="18" charset="0"/>
          </a:endParaRPr>
        </a:p>
      </dgm:t>
    </dgm:pt>
    <dgm:pt modelId="{5D9C0DB2-24D6-4F94-B08D-E1371A32F96C}" type="parTrans" cxnId="{E562A487-F141-470F-A589-B57CA860AC5E}">
      <dgm:prSet/>
      <dgm:spPr/>
      <dgm:t>
        <a:bodyPr/>
        <a:lstStyle/>
        <a:p>
          <a:endParaRPr lang="en-IN"/>
        </a:p>
      </dgm:t>
    </dgm:pt>
    <dgm:pt modelId="{3824AECA-4DE8-4D02-A96C-661396A0E14E}" type="sibTrans" cxnId="{E562A487-F141-470F-A589-B57CA860AC5E}">
      <dgm:prSet/>
      <dgm:spPr/>
      <dgm:t>
        <a:bodyPr/>
        <a:lstStyle/>
        <a:p>
          <a:endParaRPr lang="en-IN"/>
        </a:p>
      </dgm:t>
    </dgm:pt>
    <dgm:pt modelId="{31141CC3-53FC-4DF1-A781-D881DFCDFAD0}">
      <dgm:prSet phldrT="[Text]"/>
      <dgm:spPr/>
      <dgm:t>
        <a:bodyPr/>
        <a:lstStyle/>
        <a:p>
          <a:pPr>
            <a:buFont typeface="+mj-lt"/>
            <a:buAutoNum type="arabicPeriod"/>
          </a:pPr>
          <a:r>
            <a:rPr lang="en-IN" b="0" i="0" dirty="0">
              <a:latin typeface="Times New Roman" panose="02020603050405020304" pitchFamily="18" charset="0"/>
              <a:cs typeface="Times New Roman" panose="02020603050405020304" pitchFamily="18" charset="0"/>
            </a:rPr>
            <a:t>Improve company culture.</a:t>
          </a:r>
          <a:endParaRPr lang="en-IN" dirty="0">
            <a:latin typeface="Times New Roman" panose="02020603050405020304" pitchFamily="18" charset="0"/>
            <a:cs typeface="Times New Roman" panose="02020603050405020304" pitchFamily="18" charset="0"/>
          </a:endParaRPr>
        </a:p>
      </dgm:t>
    </dgm:pt>
    <dgm:pt modelId="{04B88F59-6709-4837-A7F2-538BF6D3E262}" type="parTrans" cxnId="{872DF391-0E39-40DA-9973-AB1614F0C947}">
      <dgm:prSet/>
      <dgm:spPr/>
      <dgm:t>
        <a:bodyPr/>
        <a:lstStyle/>
        <a:p>
          <a:endParaRPr lang="en-IN"/>
        </a:p>
      </dgm:t>
    </dgm:pt>
    <dgm:pt modelId="{C4372DF7-0DD2-4C48-A7D2-EC337B472C78}" type="sibTrans" cxnId="{872DF391-0E39-40DA-9973-AB1614F0C947}">
      <dgm:prSet/>
      <dgm:spPr/>
      <dgm:t>
        <a:bodyPr/>
        <a:lstStyle/>
        <a:p>
          <a:endParaRPr lang="en-IN"/>
        </a:p>
      </dgm:t>
    </dgm:pt>
    <dgm:pt modelId="{75DDBB7F-4473-4A9C-A2D2-32D7A3E782FA}">
      <dgm:prSet/>
      <dgm:spPr/>
      <dgm:t>
        <a:bodyPr/>
        <a:lstStyle/>
        <a:p>
          <a:pPr>
            <a:buFont typeface="+mj-lt"/>
            <a:buAutoNum type="arabicPeriod"/>
          </a:pPr>
          <a:r>
            <a:rPr lang="en-IN" b="0" i="0" dirty="0">
              <a:latin typeface="Times New Roman" panose="02020603050405020304" pitchFamily="18" charset="0"/>
              <a:cs typeface="Times New Roman" panose="02020603050405020304" pitchFamily="18" charset="0"/>
            </a:rPr>
            <a:t>Increase salary and benefits.</a:t>
          </a:r>
        </a:p>
      </dgm:t>
    </dgm:pt>
    <dgm:pt modelId="{4F3EA487-B8BB-4022-81BE-24FA87843203}" type="parTrans" cxnId="{31D884B5-DFAC-4913-81C6-422310F43A44}">
      <dgm:prSet/>
      <dgm:spPr/>
      <dgm:t>
        <a:bodyPr/>
        <a:lstStyle/>
        <a:p>
          <a:endParaRPr lang="en-IN"/>
        </a:p>
      </dgm:t>
    </dgm:pt>
    <dgm:pt modelId="{A08CD5D9-CD3A-4599-9A39-60EF91D74609}" type="sibTrans" cxnId="{31D884B5-DFAC-4913-81C6-422310F43A44}">
      <dgm:prSet/>
      <dgm:spPr/>
      <dgm:t>
        <a:bodyPr/>
        <a:lstStyle/>
        <a:p>
          <a:endParaRPr lang="en-IN"/>
        </a:p>
      </dgm:t>
    </dgm:pt>
    <dgm:pt modelId="{D276F9D6-92AF-49BA-AEE4-651BAC1B7194}">
      <dgm:prSet/>
      <dgm:spPr/>
      <dgm:t>
        <a:bodyPr/>
        <a:lstStyle/>
        <a:p>
          <a:pPr>
            <a:buFont typeface="+mj-lt"/>
            <a:buAutoNum type="arabicPeriod"/>
          </a:pPr>
          <a:r>
            <a:rPr lang="en-IN" b="0" i="0" dirty="0">
              <a:latin typeface="Times New Roman" panose="02020603050405020304" pitchFamily="18" charset="0"/>
              <a:cs typeface="Times New Roman" panose="02020603050405020304" pitchFamily="18" charset="0"/>
            </a:rPr>
            <a:t>Assess the hiring process.</a:t>
          </a:r>
        </a:p>
      </dgm:t>
    </dgm:pt>
    <dgm:pt modelId="{CFDDBAE8-0613-44A2-A9EF-E9BA2D2D60DC}" type="parTrans" cxnId="{F6E204F5-DB13-456D-9507-9CEED0D1AC1D}">
      <dgm:prSet/>
      <dgm:spPr/>
      <dgm:t>
        <a:bodyPr/>
        <a:lstStyle/>
        <a:p>
          <a:endParaRPr lang="en-IN"/>
        </a:p>
      </dgm:t>
    </dgm:pt>
    <dgm:pt modelId="{FF8031ED-ADEE-4086-890F-98FF10AB8512}" type="sibTrans" cxnId="{F6E204F5-DB13-456D-9507-9CEED0D1AC1D}">
      <dgm:prSet/>
      <dgm:spPr/>
      <dgm:t>
        <a:bodyPr/>
        <a:lstStyle/>
        <a:p>
          <a:endParaRPr lang="en-IN"/>
        </a:p>
      </dgm:t>
    </dgm:pt>
    <dgm:pt modelId="{3B008024-8DB4-425E-A2DC-C1F7D7BA7E90}">
      <dgm:prSet/>
      <dgm:spPr/>
      <dgm:t>
        <a:bodyPr/>
        <a:lstStyle/>
        <a:p>
          <a:pPr>
            <a:buFont typeface="+mj-lt"/>
            <a:buAutoNum type="arabicPeriod"/>
          </a:pPr>
          <a:r>
            <a:rPr lang="en-IN" b="0" i="0" dirty="0">
              <a:latin typeface="Times New Roman" panose="02020603050405020304" pitchFamily="18" charset="0"/>
              <a:cs typeface="Times New Roman" panose="02020603050405020304" pitchFamily="18" charset="0"/>
            </a:rPr>
            <a:t>Alleviate frustrations.</a:t>
          </a:r>
        </a:p>
      </dgm:t>
    </dgm:pt>
    <dgm:pt modelId="{AFD5BD0C-DB0F-4249-9BAB-96CF670CEE75}" type="parTrans" cxnId="{5A8D1AF9-D45B-48C9-A767-8D48EBCB801C}">
      <dgm:prSet/>
      <dgm:spPr/>
      <dgm:t>
        <a:bodyPr/>
        <a:lstStyle/>
        <a:p>
          <a:endParaRPr lang="en-IN"/>
        </a:p>
      </dgm:t>
    </dgm:pt>
    <dgm:pt modelId="{609C91C0-D4C4-4A6B-851A-1B1309BDC996}" type="sibTrans" cxnId="{5A8D1AF9-D45B-48C9-A767-8D48EBCB801C}">
      <dgm:prSet/>
      <dgm:spPr/>
      <dgm:t>
        <a:bodyPr/>
        <a:lstStyle/>
        <a:p>
          <a:endParaRPr lang="en-IN"/>
        </a:p>
      </dgm:t>
    </dgm:pt>
    <dgm:pt modelId="{D821C972-FAF1-4B75-B939-A2B83C7D4C7A}" type="pres">
      <dgm:prSet presAssocID="{EEFA123A-2CD8-4037-AA73-EBAC5EB450F3}" presName="Name0" presStyleCnt="0">
        <dgm:presLayoutVars>
          <dgm:chMax val="1"/>
          <dgm:dir/>
          <dgm:animLvl val="ctr"/>
          <dgm:resizeHandles val="exact"/>
        </dgm:presLayoutVars>
      </dgm:prSet>
      <dgm:spPr/>
    </dgm:pt>
    <dgm:pt modelId="{5B67E385-262D-45BD-AF53-BA09CB55F7A4}" type="pres">
      <dgm:prSet presAssocID="{E2B8FA9A-8AAF-42D7-84E8-F25884893CA0}" presName="centerShape" presStyleLbl="node0" presStyleIdx="0" presStyleCnt="1"/>
      <dgm:spPr/>
    </dgm:pt>
    <dgm:pt modelId="{B888CD5D-EA58-4C45-AA7C-D0E2DDDEDF9A}" type="pres">
      <dgm:prSet presAssocID="{31141CC3-53FC-4DF1-A781-D881DFCDFAD0}" presName="node" presStyleLbl="node1" presStyleIdx="0" presStyleCnt="4">
        <dgm:presLayoutVars>
          <dgm:bulletEnabled val="1"/>
        </dgm:presLayoutVars>
      </dgm:prSet>
      <dgm:spPr/>
    </dgm:pt>
    <dgm:pt modelId="{51C917F7-82BB-4C89-8E8E-F5844D336911}" type="pres">
      <dgm:prSet presAssocID="{31141CC3-53FC-4DF1-A781-D881DFCDFAD0}" presName="dummy" presStyleCnt="0"/>
      <dgm:spPr/>
    </dgm:pt>
    <dgm:pt modelId="{1ED5A00B-1EA7-49EF-A691-A3ACB5DEA689}" type="pres">
      <dgm:prSet presAssocID="{C4372DF7-0DD2-4C48-A7D2-EC337B472C78}" presName="sibTrans" presStyleLbl="sibTrans2D1" presStyleIdx="0" presStyleCnt="4"/>
      <dgm:spPr/>
    </dgm:pt>
    <dgm:pt modelId="{677B1E3C-942D-494C-867E-E70401D1628E}" type="pres">
      <dgm:prSet presAssocID="{75DDBB7F-4473-4A9C-A2D2-32D7A3E782FA}" presName="node" presStyleLbl="node1" presStyleIdx="1" presStyleCnt="4">
        <dgm:presLayoutVars>
          <dgm:bulletEnabled val="1"/>
        </dgm:presLayoutVars>
      </dgm:prSet>
      <dgm:spPr/>
    </dgm:pt>
    <dgm:pt modelId="{49E835DF-FAB8-42E5-A751-0E07237248B5}" type="pres">
      <dgm:prSet presAssocID="{75DDBB7F-4473-4A9C-A2D2-32D7A3E782FA}" presName="dummy" presStyleCnt="0"/>
      <dgm:spPr/>
    </dgm:pt>
    <dgm:pt modelId="{B1ADDC69-F13C-490E-924D-8F03C46B1873}" type="pres">
      <dgm:prSet presAssocID="{A08CD5D9-CD3A-4599-9A39-60EF91D74609}" presName="sibTrans" presStyleLbl="sibTrans2D1" presStyleIdx="1" presStyleCnt="4"/>
      <dgm:spPr/>
    </dgm:pt>
    <dgm:pt modelId="{6C315BAF-6875-48B4-A2B0-6259A615C062}" type="pres">
      <dgm:prSet presAssocID="{D276F9D6-92AF-49BA-AEE4-651BAC1B7194}" presName="node" presStyleLbl="node1" presStyleIdx="2" presStyleCnt="4">
        <dgm:presLayoutVars>
          <dgm:bulletEnabled val="1"/>
        </dgm:presLayoutVars>
      </dgm:prSet>
      <dgm:spPr/>
    </dgm:pt>
    <dgm:pt modelId="{28593C07-2F7D-4E59-BE3A-0FE9378664D4}" type="pres">
      <dgm:prSet presAssocID="{D276F9D6-92AF-49BA-AEE4-651BAC1B7194}" presName="dummy" presStyleCnt="0"/>
      <dgm:spPr/>
    </dgm:pt>
    <dgm:pt modelId="{DCA57521-5898-40BC-9F2B-CE6BB99581C1}" type="pres">
      <dgm:prSet presAssocID="{FF8031ED-ADEE-4086-890F-98FF10AB8512}" presName="sibTrans" presStyleLbl="sibTrans2D1" presStyleIdx="2" presStyleCnt="4"/>
      <dgm:spPr/>
    </dgm:pt>
    <dgm:pt modelId="{F045CAEA-FF4D-4E91-97B0-917BA418264E}" type="pres">
      <dgm:prSet presAssocID="{3B008024-8DB4-425E-A2DC-C1F7D7BA7E90}" presName="node" presStyleLbl="node1" presStyleIdx="3" presStyleCnt="4">
        <dgm:presLayoutVars>
          <dgm:bulletEnabled val="1"/>
        </dgm:presLayoutVars>
      </dgm:prSet>
      <dgm:spPr/>
    </dgm:pt>
    <dgm:pt modelId="{841CCE77-3ECF-4905-A47F-309EF84CC5B6}" type="pres">
      <dgm:prSet presAssocID="{3B008024-8DB4-425E-A2DC-C1F7D7BA7E90}" presName="dummy" presStyleCnt="0"/>
      <dgm:spPr/>
    </dgm:pt>
    <dgm:pt modelId="{0D31D262-9CCC-479F-A645-01BF94939F7F}" type="pres">
      <dgm:prSet presAssocID="{609C91C0-D4C4-4A6B-851A-1B1309BDC996}" presName="sibTrans" presStyleLbl="sibTrans2D1" presStyleIdx="3" presStyleCnt="4"/>
      <dgm:spPr/>
    </dgm:pt>
  </dgm:ptLst>
  <dgm:cxnLst>
    <dgm:cxn modelId="{0F6E0801-382A-452A-8889-CA54CD6DAA00}" type="presOf" srcId="{FF8031ED-ADEE-4086-890F-98FF10AB8512}" destId="{DCA57521-5898-40BC-9F2B-CE6BB99581C1}" srcOrd="0" destOrd="0" presId="urn:microsoft.com/office/officeart/2005/8/layout/radial6"/>
    <dgm:cxn modelId="{05B5D427-3CFB-4B0F-B955-040CF16246EE}" type="presOf" srcId="{31141CC3-53FC-4DF1-A781-D881DFCDFAD0}" destId="{B888CD5D-EA58-4C45-AA7C-D0E2DDDEDF9A}" srcOrd="0" destOrd="0" presId="urn:microsoft.com/office/officeart/2005/8/layout/radial6"/>
    <dgm:cxn modelId="{6B83B72D-6760-42B0-B11F-AA088BFFCE12}" type="presOf" srcId="{C4372DF7-0DD2-4C48-A7D2-EC337B472C78}" destId="{1ED5A00B-1EA7-49EF-A691-A3ACB5DEA689}" srcOrd="0" destOrd="0" presId="urn:microsoft.com/office/officeart/2005/8/layout/radial6"/>
    <dgm:cxn modelId="{B6D18F32-5286-450D-9E7B-DE36BDA096B2}" type="presOf" srcId="{EEFA123A-2CD8-4037-AA73-EBAC5EB450F3}" destId="{D821C972-FAF1-4B75-B939-A2B83C7D4C7A}" srcOrd="0" destOrd="0" presId="urn:microsoft.com/office/officeart/2005/8/layout/radial6"/>
    <dgm:cxn modelId="{B4B9365E-D7F7-4654-8F01-1EAAF56D5B4B}" type="presOf" srcId="{A08CD5D9-CD3A-4599-9A39-60EF91D74609}" destId="{B1ADDC69-F13C-490E-924D-8F03C46B1873}" srcOrd="0" destOrd="0" presId="urn:microsoft.com/office/officeart/2005/8/layout/radial6"/>
    <dgm:cxn modelId="{99098F4B-7DD7-43E9-8076-7EEC011B63E8}" type="presOf" srcId="{75DDBB7F-4473-4A9C-A2D2-32D7A3E782FA}" destId="{677B1E3C-942D-494C-867E-E70401D1628E}" srcOrd="0" destOrd="0" presId="urn:microsoft.com/office/officeart/2005/8/layout/radial6"/>
    <dgm:cxn modelId="{D7EEB56F-679B-483F-AE14-A15B4337BF1F}" type="presOf" srcId="{D276F9D6-92AF-49BA-AEE4-651BAC1B7194}" destId="{6C315BAF-6875-48B4-A2B0-6259A615C062}" srcOrd="0" destOrd="0" presId="urn:microsoft.com/office/officeart/2005/8/layout/radial6"/>
    <dgm:cxn modelId="{A2896280-9DDB-43F7-B57C-DD6EF063A2B8}" type="presOf" srcId="{3B008024-8DB4-425E-A2DC-C1F7D7BA7E90}" destId="{F045CAEA-FF4D-4E91-97B0-917BA418264E}" srcOrd="0" destOrd="0" presId="urn:microsoft.com/office/officeart/2005/8/layout/radial6"/>
    <dgm:cxn modelId="{E562A487-F141-470F-A589-B57CA860AC5E}" srcId="{EEFA123A-2CD8-4037-AA73-EBAC5EB450F3}" destId="{E2B8FA9A-8AAF-42D7-84E8-F25884893CA0}" srcOrd="0" destOrd="0" parTransId="{5D9C0DB2-24D6-4F94-B08D-E1371A32F96C}" sibTransId="{3824AECA-4DE8-4D02-A96C-661396A0E14E}"/>
    <dgm:cxn modelId="{872DF391-0E39-40DA-9973-AB1614F0C947}" srcId="{E2B8FA9A-8AAF-42D7-84E8-F25884893CA0}" destId="{31141CC3-53FC-4DF1-A781-D881DFCDFAD0}" srcOrd="0" destOrd="0" parTransId="{04B88F59-6709-4837-A7F2-538BF6D3E262}" sibTransId="{C4372DF7-0DD2-4C48-A7D2-EC337B472C78}"/>
    <dgm:cxn modelId="{31D884B5-DFAC-4913-81C6-422310F43A44}" srcId="{E2B8FA9A-8AAF-42D7-84E8-F25884893CA0}" destId="{75DDBB7F-4473-4A9C-A2D2-32D7A3E782FA}" srcOrd="1" destOrd="0" parTransId="{4F3EA487-B8BB-4022-81BE-24FA87843203}" sibTransId="{A08CD5D9-CD3A-4599-9A39-60EF91D74609}"/>
    <dgm:cxn modelId="{2055C8C3-C3B4-4B2E-87C9-C31ADA1BBFF5}" type="presOf" srcId="{609C91C0-D4C4-4A6B-851A-1B1309BDC996}" destId="{0D31D262-9CCC-479F-A645-01BF94939F7F}" srcOrd="0" destOrd="0" presId="urn:microsoft.com/office/officeart/2005/8/layout/radial6"/>
    <dgm:cxn modelId="{307172DA-0A8F-4EC4-86D6-80587887282B}" type="presOf" srcId="{E2B8FA9A-8AAF-42D7-84E8-F25884893CA0}" destId="{5B67E385-262D-45BD-AF53-BA09CB55F7A4}" srcOrd="0" destOrd="0" presId="urn:microsoft.com/office/officeart/2005/8/layout/radial6"/>
    <dgm:cxn modelId="{F6E204F5-DB13-456D-9507-9CEED0D1AC1D}" srcId="{E2B8FA9A-8AAF-42D7-84E8-F25884893CA0}" destId="{D276F9D6-92AF-49BA-AEE4-651BAC1B7194}" srcOrd="2" destOrd="0" parTransId="{CFDDBAE8-0613-44A2-A9EF-E9BA2D2D60DC}" sibTransId="{FF8031ED-ADEE-4086-890F-98FF10AB8512}"/>
    <dgm:cxn modelId="{5A8D1AF9-D45B-48C9-A767-8D48EBCB801C}" srcId="{E2B8FA9A-8AAF-42D7-84E8-F25884893CA0}" destId="{3B008024-8DB4-425E-A2DC-C1F7D7BA7E90}" srcOrd="3" destOrd="0" parTransId="{AFD5BD0C-DB0F-4249-9BAB-96CF670CEE75}" sibTransId="{609C91C0-D4C4-4A6B-851A-1B1309BDC996}"/>
    <dgm:cxn modelId="{2E7CF392-42BA-4386-A547-AE0A2A95ED12}" type="presParOf" srcId="{D821C972-FAF1-4B75-B939-A2B83C7D4C7A}" destId="{5B67E385-262D-45BD-AF53-BA09CB55F7A4}" srcOrd="0" destOrd="0" presId="urn:microsoft.com/office/officeart/2005/8/layout/radial6"/>
    <dgm:cxn modelId="{9567995D-34C9-472F-B5DE-A0CC771E86EE}" type="presParOf" srcId="{D821C972-FAF1-4B75-B939-A2B83C7D4C7A}" destId="{B888CD5D-EA58-4C45-AA7C-D0E2DDDEDF9A}" srcOrd="1" destOrd="0" presId="urn:microsoft.com/office/officeart/2005/8/layout/radial6"/>
    <dgm:cxn modelId="{AAE7A9B0-61AD-45FD-9557-862A2813098F}" type="presParOf" srcId="{D821C972-FAF1-4B75-B939-A2B83C7D4C7A}" destId="{51C917F7-82BB-4C89-8E8E-F5844D336911}" srcOrd="2" destOrd="0" presId="urn:microsoft.com/office/officeart/2005/8/layout/radial6"/>
    <dgm:cxn modelId="{12178153-5DC5-4CFE-B968-6F3F555F1024}" type="presParOf" srcId="{D821C972-FAF1-4B75-B939-A2B83C7D4C7A}" destId="{1ED5A00B-1EA7-49EF-A691-A3ACB5DEA689}" srcOrd="3" destOrd="0" presId="urn:microsoft.com/office/officeart/2005/8/layout/radial6"/>
    <dgm:cxn modelId="{05284DE8-4C86-4C9A-921C-DD926BC7314D}" type="presParOf" srcId="{D821C972-FAF1-4B75-B939-A2B83C7D4C7A}" destId="{677B1E3C-942D-494C-867E-E70401D1628E}" srcOrd="4" destOrd="0" presId="urn:microsoft.com/office/officeart/2005/8/layout/radial6"/>
    <dgm:cxn modelId="{0327ED01-6910-4667-96DA-9A15B576B596}" type="presParOf" srcId="{D821C972-FAF1-4B75-B939-A2B83C7D4C7A}" destId="{49E835DF-FAB8-42E5-A751-0E07237248B5}" srcOrd="5" destOrd="0" presId="urn:microsoft.com/office/officeart/2005/8/layout/radial6"/>
    <dgm:cxn modelId="{DB685B22-FA5E-44DC-AD79-516F8877855E}" type="presParOf" srcId="{D821C972-FAF1-4B75-B939-A2B83C7D4C7A}" destId="{B1ADDC69-F13C-490E-924D-8F03C46B1873}" srcOrd="6" destOrd="0" presId="urn:microsoft.com/office/officeart/2005/8/layout/radial6"/>
    <dgm:cxn modelId="{63D77FB6-1774-4EBC-90D8-FE487DE9B1D9}" type="presParOf" srcId="{D821C972-FAF1-4B75-B939-A2B83C7D4C7A}" destId="{6C315BAF-6875-48B4-A2B0-6259A615C062}" srcOrd="7" destOrd="0" presId="urn:microsoft.com/office/officeart/2005/8/layout/radial6"/>
    <dgm:cxn modelId="{FC983EF6-8965-4676-AD36-CD377A8E0BA7}" type="presParOf" srcId="{D821C972-FAF1-4B75-B939-A2B83C7D4C7A}" destId="{28593C07-2F7D-4E59-BE3A-0FE9378664D4}" srcOrd="8" destOrd="0" presId="urn:microsoft.com/office/officeart/2005/8/layout/radial6"/>
    <dgm:cxn modelId="{84717E5C-8878-43BD-9136-14B2069B9FEF}" type="presParOf" srcId="{D821C972-FAF1-4B75-B939-A2B83C7D4C7A}" destId="{DCA57521-5898-40BC-9F2B-CE6BB99581C1}" srcOrd="9" destOrd="0" presId="urn:microsoft.com/office/officeart/2005/8/layout/radial6"/>
    <dgm:cxn modelId="{4146A698-057C-4DC6-B875-D6855D49E648}" type="presParOf" srcId="{D821C972-FAF1-4B75-B939-A2B83C7D4C7A}" destId="{F045CAEA-FF4D-4E91-97B0-917BA418264E}" srcOrd="10" destOrd="0" presId="urn:microsoft.com/office/officeart/2005/8/layout/radial6"/>
    <dgm:cxn modelId="{C31822FC-B4F0-4C75-9B75-08DFF8D8A284}" type="presParOf" srcId="{D821C972-FAF1-4B75-B939-A2B83C7D4C7A}" destId="{841CCE77-3ECF-4905-A47F-309EF84CC5B6}" srcOrd="11" destOrd="0" presId="urn:microsoft.com/office/officeart/2005/8/layout/radial6"/>
    <dgm:cxn modelId="{18E0859A-5A07-49FB-AF1B-E637E59C413C}" type="presParOf" srcId="{D821C972-FAF1-4B75-B939-A2B83C7D4C7A}" destId="{0D31D262-9CCC-479F-A645-01BF94939F7F}"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BD892F-DA4C-481C-8470-6523018986C6}"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IN"/>
        </a:p>
      </dgm:t>
    </dgm:pt>
    <dgm:pt modelId="{08082B82-F4B4-4D62-BAF6-9EE5BCFE7BA5}">
      <dgm:prSet phldrT="[Text]"/>
      <dgm:spPr/>
      <dgm:t>
        <a:bodyPr/>
        <a:lstStyle/>
        <a:p>
          <a:r>
            <a:rPr lang="en-US" dirty="0"/>
            <a:t>Functions of management</a:t>
          </a:r>
          <a:endParaRPr lang="en-IN" dirty="0"/>
        </a:p>
      </dgm:t>
    </dgm:pt>
    <dgm:pt modelId="{CB3BDC69-BA6E-49A9-A9B0-E802BB6CC009}" type="parTrans" cxnId="{92AA26ED-2525-4480-AF3B-0CCB8F7BEC7A}">
      <dgm:prSet/>
      <dgm:spPr/>
      <dgm:t>
        <a:bodyPr/>
        <a:lstStyle/>
        <a:p>
          <a:endParaRPr lang="en-IN"/>
        </a:p>
      </dgm:t>
    </dgm:pt>
    <dgm:pt modelId="{D12ECB08-EBA3-4C12-A0EF-AD07CE2C7123}" type="sibTrans" cxnId="{92AA26ED-2525-4480-AF3B-0CCB8F7BEC7A}">
      <dgm:prSet/>
      <dgm:spPr/>
      <dgm:t>
        <a:bodyPr/>
        <a:lstStyle/>
        <a:p>
          <a:endParaRPr lang="en-IN"/>
        </a:p>
      </dgm:t>
    </dgm:pt>
    <dgm:pt modelId="{603F8BD7-4371-4C42-8788-027A387EFE1B}">
      <dgm:prSet phldrT="[Text]"/>
      <dgm:spPr/>
      <dgm:t>
        <a:bodyPr/>
        <a:lstStyle/>
        <a:p>
          <a:pPr>
            <a:buFont typeface="Arial" panose="020B0604020202020204" pitchFamily="34" charset="0"/>
            <a:buChar char="•"/>
          </a:pPr>
          <a:r>
            <a:rPr lang="en-IN" b="0" i="0" dirty="0"/>
            <a:t>Planning</a:t>
          </a:r>
          <a:endParaRPr lang="en-IN" dirty="0"/>
        </a:p>
      </dgm:t>
    </dgm:pt>
    <dgm:pt modelId="{F8FB0FD2-E417-4B6F-96FB-137F7D19F9F9}" type="parTrans" cxnId="{59A0AB01-7F19-4A49-8B04-FFA2380F479A}">
      <dgm:prSet/>
      <dgm:spPr/>
      <dgm:t>
        <a:bodyPr/>
        <a:lstStyle/>
        <a:p>
          <a:endParaRPr lang="en-IN" dirty="0"/>
        </a:p>
      </dgm:t>
    </dgm:pt>
    <dgm:pt modelId="{EC9F9160-2536-42F7-B0D8-ECDFE05EED5E}" type="sibTrans" cxnId="{59A0AB01-7F19-4A49-8B04-FFA2380F479A}">
      <dgm:prSet/>
      <dgm:spPr/>
      <dgm:t>
        <a:bodyPr/>
        <a:lstStyle/>
        <a:p>
          <a:endParaRPr lang="en-IN"/>
        </a:p>
      </dgm:t>
    </dgm:pt>
    <dgm:pt modelId="{1BF2BBC6-662C-4708-B385-B61E5D9AE405}">
      <dgm:prSet/>
      <dgm:spPr/>
      <dgm:t>
        <a:bodyPr/>
        <a:lstStyle/>
        <a:p>
          <a:pPr>
            <a:buFont typeface="Arial" panose="020B0604020202020204" pitchFamily="34" charset="0"/>
            <a:buChar char="•"/>
          </a:pPr>
          <a:r>
            <a:rPr lang="en-IN" b="0" i="0" dirty="0"/>
            <a:t>Organizing</a:t>
          </a:r>
        </a:p>
      </dgm:t>
    </dgm:pt>
    <dgm:pt modelId="{06996846-B923-449C-AB57-CA90C0BF662B}" type="parTrans" cxnId="{821E7C18-B8FD-4DBA-B5AE-FAC52263328F}">
      <dgm:prSet/>
      <dgm:spPr/>
      <dgm:t>
        <a:bodyPr/>
        <a:lstStyle/>
        <a:p>
          <a:endParaRPr lang="en-IN" dirty="0"/>
        </a:p>
      </dgm:t>
    </dgm:pt>
    <dgm:pt modelId="{99D8E3B9-C272-4E39-ACAC-7D0C7A9B1D40}" type="sibTrans" cxnId="{821E7C18-B8FD-4DBA-B5AE-FAC52263328F}">
      <dgm:prSet/>
      <dgm:spPr/>
      <dgm:t>
        <a:bodyPr/>
        <a:lstStyle/>
        <a:p>
          <a:endParaRPr lang="en-IN"/>
        </a:p>
      </dgm:t>
    </dgm:pt>
    <dgm:pt modelId="{4F30F85E-7B48-4D6A-A27E-43D0ACDA2A3F}">
      <dgm:prSet/>
      <dgm:spPr/>
      <dgm:t>
        <a:bodyPr/>
        <a:lstStyle/>
        <a:p>
          <a:pPr>
            <a:buFont typeface="Arial" panose="020B0604020202020204" pitchFamily="34" charset="0"/>
            <a:buChar char="•"/>
          </a:pPr>
          <a:r>
            <a:rPr lang="en-IN" b="0" i="0" dirty="0"/>
            <a:t>Leading</a:t>
          </a:r>
        </a:p>
      </dgm:t>
    </dgm:pt>
    <dgm:pt modelId="{97484309-AF4C-4330-8313-BB5AB4497A5F}" type="parTrans" cxnId="{06341174-EC4B-4BAA-8F02-FA043A237284}">
      <dgm:prSet/>
      <dgm:spPr/>
      <dgm:t>
        <a:bodyPr/>
        <a:lstStyle/>
        <a:p>
          <a:endParaRPr lang="en-IN" dirty="0"/>
        </a:p>
      </dgm:t>
    </dgm:pt>
    <dgm:pt modelId="{16C8B950-5230-406C-B20A-D8ABAE4C8221}" type="sibTrans" cxnId="{06341174-EC4B-4BAA-8F02-FA043A237284}">
      <dgm:prSet/>
      <dgm:spPr/>
      <dgm:t>
        <a:bodyPr/>
        <a:lstStyle/>
        <a:p>
          <a:endParaRPr lang="en-IN"/>
        </a:p>
      </dgm:t>
    </dgm:pt>
    <dgm:pt modelId="{1C81B54C-9768-49C1-B20D-96AC782FCDC3}">
      <dgm:prSet/>
      <dgm:spPr/>
      <dgm:t>
        <a:bodyPr/>
        <a:lstStyle/>
        <a:p>
          <a:pPr>
            <a:buFont typeface="Arial" panose="020B0604020202020204" pitchFamily="34" charset="0"/>
            <a:buChar char="•"/>
          </a:pPr>
          <a:r>
            <a:rPr lang="en-IN" b="0" i="0" dirty="0"/>
            <a:t>Controlling</a:t>
          </a:r>
        </a:p>
      </dgm:t>
    </dgm:pt>
    <dgm:pt modelId="{2B5BBBAB-648A-4316-B89F-B3B27D2999A8}" type="parTrans" cxnId="{DDDF8474-5CB3-42C8-AE5E-87C4E3538F3E}">
      <dgm:prSet/>
      <dgm:spPr/>
      <dgm:t>
        <a:bodyPr/>
        <a:lstStyle/>
        <a:p>
          <a:endParaRPr lang="en-IN" dirty="0"/>
        </a:p>
      </dgm:t>
    </dgm:pt>
    <dgm:pt modelId="{A200531D-04E7-4490-9E75-8BB78C0BBE78}" type="sibTrans" cxnId="{DDDF8474-5CB3-42C8-AE5E-87C4E3538F3E}">
      <dgm:prSet/>
      <dgm:spPr/>
      <dgm:t>
        <a:bodyPr/>
        <a:lstStyle/>
        <a:p>
          <a:endParaRPr lang="en-IN"/>
        </a:p>
      </dgm:t>
    </dgm:pt>
    <dgm:pt modelId="{27D03193-DA7C-42B3-A609-1B2C23676AA3}" type="pres">
      <dgm:prSet presAssocID="{40BD892F-DA4C-481C-8470-6523018986C6}" presName="cycle" presStyleCnt="0">
        <dgm:presLayoutVars>
          <dgm:chMax val="1"/>
          <dgm:dir/>
          <dgm:animLvl val="ctr"/>
          <dgm:resizeHandles val="exact"/>
        </dgm:presLayoutVars>
      </dgm:prSet>
      <dgm:spPr/>
    </dgm:pt>
    <dgm:pt modelId="{7690C72D-A564-42B9-B110-44A3455C9F7E}" type="pres">
      <dgm:prSet presAssocID="{08082B82-F4B4-4D62-BAF6-9EE5BCFE7BA5}" presName="centerShape" presStyleLbl="node0" presStyleIdx="0" presStyleCnt="1"/>
      <dgm:spPr/>
    </dgm:pt>
    <dgm:pt modelId="{785527AA-077E-45E1-B372-AC4479DC9FB8}" type="pres">
      <dgm:prSet presAssocID="{F8FB0FD2-E417-4B6F-96FB-137F7D19F9F9}" presName="Name9" presStyleLbl="parChTrans1D2" presStyleIdx="0" presStyleCnt="4"/>
      <dgm:spPr/>
    </dgm:pt>
    <dgm:pt modelId="{429E606D-1636-4FBE-B66F-84EF584E8A00}" type="pres">
      <dgm:prSet presAssocID="{F8FB0FD2-E417-4B6F-96FB-137F7D19F9F9}" presName="connTx" presStyleLbl="parChTrans1D2" presStyleIdx="0" presStyleCnt="4"/>
      <dgm:spPr/>
    </dgm:pt>
    <dgm:pt modelId="{8762F0E3-3811-4D84-9A8D-F23C767AE048}" type="pres">
      <dgm:prSet presAssocID="{603F8BD7-4371-4C42-8788-027A387EFE1B}" presName="node" presStyleLbl="node1" presStyleIdx="0" presStyleCnt="4">
        <dgm:presLayoutVars>
          <dgm:bulletEnabled val="1"/>
        </dgm:presLayoutVars>
      </dgm:prSet>
      <dgm:spPr/>
    </dgm:pt>
    <dgm:pt modelId="{1734781C-7950-4C31-B2C4-B8A2ED9EB9AD}" type="pres">
      <dgm:prSet presAssocID="{06996846-B923-449C-AB57-CA90C0BF662B}" presName="Name9" presStyleLbl="parChTrans1D2" presStyleIdx="1" presStyleCnt="4"/>
      <dgm:spPr/>
    </dgm:pt>
    <dgm:pt modelId="{827D109E-3AE2-476C-8F69-63150F4F7A6E}" type="pres">
      <dgm:prSet presAssocID="{06996846-B923-449C-AB57-CA90C0BF662B}" presName="connTx" presStyleLbl="parChTrans1D2" presStyleIdx="1" presStyleCnt="4"/>
      <dgm:spPr/>
    </dgm:pt>
    <dgm:pt modelId="{01A46FA0-A974-447B-B739-CA941106182A}" type="pres">
      <dgm:prSet presAssocID="{1BF2BBC6-662C-4708-B385-B61E5D9AE405}" presName="node" presStyleLbl="node1" presStyleIdx="1" presStyleCnt="4">
        <dgm:presLayoutVars>
          <dgm:bulletEnabled val="1"/>
        </dgm:presLayoutVars>
      </dgm:prSet>
      <dgm:spPr/>
    </dgm:pt>
    <dgm:pt modelId="{51A9430B-3699-4300-9821-22DB97B87524}" type="pres">
      <dgm:prSet presAssocID="{97484309-AF4C-4330-8313-BB5AB4497A5F}" presName="Name9" presStyleLbl="parChTrans1D2" presStyleIdx="2" presStyleCnt="4"/>
      <dgm:spPr/>
    </dgm:pt>
    <dgm:pt modelId="{A2FA0693-673E-48AF-B949-1341B6DEAA9B}" type="pres">
      <dgm:prSet presAssocID="{97484309-AF4C-4330-8313-BB5AB4497A5F}" presName="connTx" presStyleLbl="parChTrans1D2" presStyleIdx="2" presStyleCnt="4"/>
      <dgm:spPr/>
    </dgm:pt>
    <dgm:pt modelId="{0FFDADBC-79FC-4FE9-A6F6-669903D5EECA}" type="pres">
      <dgm:prSet presAssocID="{4F30F85E-7B48-4D6A-A27E-43D0ACDA2A3F}" presName="node" presStyleLbl="node1" presStyleIdx="2" presStyleCnt="4">
        <dgm:presLayoutVars>
          <dgm:bulletEnabled val="1"/>
        </dgm:presLayoutVars>
      </dgm:prSet>
      <dgm:spPr/>
    </dgm:pt>
    <dgm:pt modelId="{CDD63408-1D23-4E31-ABCD-9B464A4C3BD1}" type="pres">
      <dgm:prSet presAssocID="{2B5BBBAB-648A-4316-B89F-B3B27D2999A8}" presName="Name9" presStyleLbl="parChTrans1D2" presStyleIdx="3" presStyleCnt="4"/>
      <dgm:spPr/>
    </dgm:pt>
    <dgm:pt modelId="{27790D1A-C261-4F58-BA7C-7BC992C02119}" type="pres">
      <dgm:prSet presAssocID="{2B5BBBAB-648A-4316-B89F-B3B27D2999A8}" presName="connTx" presStyleLbl="parChTrans1D2" presStyleIdx="3" presStyleCnt="4"/>
      <dgm:spPr/>
    </dgm:pt>
    <dgm:pt modelId="{26427367-EF19-452A-840B-A56124F6A236}" type="pres">
      <dgm:prSet presAssocID="{1C81B54C-9768-49C1-B20D-96AC782FCDC3}" presName="node" presStyleLbl="node1" presStyleIdx="3" presStyleCnt="4">
        <dgm:presLayoutVars>
          <dgm:bulletEnabled val="1"/>
        </dgm:presLayoutVars>
      </dgm:prSet>
      <dgm:spPr/>
    </dgm:pt>
  </dgm:ptLst>
  <dgm:cxnLst>
    <dgm:cxn modelId="{7953B500-8212-4591-8FEC-9FD53C3DC8BA}" type="presOf" srcId="{F8FB0FD2-E417-4B6F-96FB-137F7D19F9F9}" destId="{429E606D-1636-4FBE-B66F-84EF584E8A00}" srcOrd="1" destOrd="0" presId="urn:microsoft.com/office/officeart/2005/8/layout/radial1"/>
    <dgm:cxn modelId="{59A0AB01-7F19-4A49-8B04-FFA2380F479A}" srcId="{08082B82-F4B4-4D62-BAF6-9EE5BCFE7BA5}" destId="{603F8BD7-4371-4C42-8788-027A387EFE1B}" srcOrd="0" destOrd="0" parTransId="{F8FB0FD2-E417-4B6F-96FB-137F7D19F9F9}" sibTransId="{EC9F9160-2536-42F7-B0D8-ECDFE05EED5E}"/>
    <dgm:cxn modelId="{821E7C18-B8FD-4DBA-B5AE-FAC52263328F}" srcId="{08082B82-F4B4-4D62-BAF6-9EE5BCFE7BA5}" destId="{1BF2BBC6-662C-4708-B385-B61E5D9AE405}" srcOrd="1" destOrd="0" parTransId="{06996846-B923-449C-AB57-CA90C0BF662B}" sibTransId="{99D8E3B9-C272-4E39-ACAC-7D0C7A9B1D40}"/>
    <dgm:cxn modelId="{3229333F-0DEE-4C70-8EBB-F5A4DC86ED4F}" type="presOf" srcId="{2B5BBBAB-648A-4316-B89F-B3B27D2999A8}" destId="{27790D1A-C261-4F58-BA7C-7BC992C02119}" srcOrd="1" destOrd="0" presId="urn:microsoft.com/office/officeart/2005/8/layout/radial1"/>
    <dgm:cxn modelId="{26EDA245-B7F3-4E1C-BF74-C5E497CF627B}" type="presOf" srcId="{08082B82-F4B4-4D62-BAF6-9EE5BCFE7BA5}" destId="{7690C72D-A564-42B9-B110-44A3455C9F7E}" srcOrd="0" destOrd="0" presId="urn:microsoft.com/office/officeart/2005/8/layout/radial1"/>
    <dgm:cxn modelId="{1218616B-27DF-4E89-B24E-8B43CF177744}" type="presOf" srcId="{1BF2BBC6-662C-4708-B385-B61E5D9AE405}" destId="{01A46FA0-A974-447B-B739-CA941106182A}" srcOrd="0" destOrd="0" presId="urn:microsoft.com/office/officeart/2005/8/layout/radial1"/>
    <dgm:cxn modelId="{EAC4EA51-5084-4820-9E09-D8D614477619}" type="presOf" srcId="{97484309-AF4C-4330-8313-BB5AB4497A5F}" destId="{A2FA0693-673E-48AF-B949-1341B6DEAA9B}" srcOrd="1" destOrd="0" presId="urn:microsoft.com/office/officeart/2005/8/layout/radial1"/>
    <dgm:cxn modelId="{06341174-EC4B-4BAA-8F02-FA043A237284}" srcId="{08082B82-F4B4-4D62-BAF6-9EE5BCFE7BA5}" destId="{4F30F85E-7B48-4D6A-A27E-43D0ACDA2A3F}" srcOrd="2" destOrd="0" parTransId="{97484309-AF4C-4330-8313-BB5AB4497A5F}" sibTransId="{16C8B950-5230-406C-B20A-D8ABAE4C8221}"/>
    <dgm:cxn modelId="{DDDF8474-5CB3-42C8-AE5E-87C4E3538F3E}" srcId="{08082B82-F4B4-4D62-BAF6-9EE5BCFE7BA5}" destId="{1C81B54C-9768-49C1-B20D-96AC782FCDC3}" srcOrd="3" destOrd="0" parTransId="{2B5BBBAB-648A-4316-B89F-B3B27D2999A8}" sibTransId="{A200531D-04E7-4490-9E75-8BB78C0BBE78}"/>
    <dgm:cxn modelId="{0112AD7E-877C-407A-A00A-B4E2BC52B9CA}" type="presOf" srcId="{40BD892F-DA4C-481C-8470-6523018986C6}" destId="{27D03193-DA7C-42B3-A609-1B2C23676AA3}" srcOrd="0" destOrd="0" presId="urn:microsoft.com/office/officeart/2005/8/layout/radial1"/>
    <dgm:cxn modelId="{2F546F89-DD75-468F-8BF6-51D06B94AE6E}" type="presOf" srcId="{2B5BBBAB-648A-4316-B89F-B3B27D2999A8}" destId="{CDD63408-1D23-4E31-ABCD-9B464A4C3BD1}" srcOrd="0" destOrd="0" presId="urn:microsoft.com/office/officeart/2005/8/layout/radial1"/>
    <dgm:cxn modelId="{4797D497-744D-46F8-9231-2CD7AC1F4944}" type="presOf" srcId="{603F8BD7-4371-4C42-8788-027A387EFE1B}" destId="{8762F0E3-3811-4D84-9A8D-F23C767AE048}" srcOrd="0" destOrd="0" presId="urn:microsoft.com/office/officeart/2005/8/layout/radial1"/>
    <dgm:cxn modelId="{84C3C7A6-4013-4C25-B9EA-7C6D9CB0B774}" type="presOf" srcId="{97484309-AF4C-4330-8313-BB5AB4497A5F}" destId="{51A9430B-3699-4300-9821-22DB97B87524}" srcOrd="0" destOrd="0" presId="urn:microsoft.com/office/officeart/2005/8/layout/radial1"/>
    <dgm:cxn modelId="{4E9F5DC0-2787-4CBB-95C6-53710B360AB7}" type="presOf" srcId="{F8FB0FD2-E417-4B6F-96FB-137F7D19F9F9}" destId="{785527AA-077E-45E1-B372-AC4479DC9FB8}" srcOrd="0" destOrd="0" presId="urn:microsoft.com/office/officeart/2005/8/layout/radial1"/>
    <dgm:cxn modelId="{CE2A82CB-3D77-4112-B733-1EDC8DEF9945}" type="presOf" srcId="{06996846-B923-449C-AB57-CA90C0BF662B}" destId="{1734781C-7950-4C31-B2C4-B8A2ED9EB9AD}" srcOrd="0" destOrd="0" presId="urn:microsoft.com/office/officeart/2005/8/layout/radial1"/>
    <dgm:cxn modelId="{0233D6D8-3733-4C5C-ADAE-4B8C0BB18464}" type="presOf" srcId="{06996846-B923-449C-AB57-CA90C0BF662B}" destId="{827D109E-3AE2-476C-8F69-63150F4F7A6E}" srcOrd="1" destOrd="0" presId="urn:microsoft.com/office/officeart/2005/8/layout/radial1"/>
    <dgm:cxn modelId="{92AA26ED-2525-4480-AF3B-0CCB8F7BEC7A}" srcId="{40BD892F-DA4C-481C-8470-6523018986C6}" destId="{08082B82-F4B4-4D62-BAF6-9EE5BCFE7BA5}" srcOrd="0" destOrd="0" parTransId="{CB3BDC69-BA6E-49A9-A9B0-E802BB6CC009}" sibTransId="{D12ECB08-EBA3-4C12-A0EF-AD07CE2C7123}"/>
    <dgm:cxn modelId="{CCE372F0-FB59-4A09-92FF-2D9CB6687E1A}" type="presOf" srcId="{4F30F85E-7B48-4D6A-A27E-43D0ACDA2A3F}" destId="{0FFDADBC-79FC-4FE9-A6F6-669903D5EECA}" srcOrd="0" destOrd="0" presId="urn:microsoft.com/office/officeart/2005/8/layout/radial1"/>
    <dgm:cxn modelId="{1EB01CF9-D7BC-4480-9A93-995F523C7C99}" type="presOf" srcId="{1C81B54C-9768-49C1-B20D-96AC782FCDC3}" destId="{26427367-EF19-452A-840B-A56124F6A236}" srcOrd="0" destOrd="0" presId="urn:microsoft.com/office/officeart/2005/8/layout/radial1"/>
    <dgm:cxn modelId="{036929A8-BC3F-4C04-8B5A-1EE8B396A348}" type="presParOf" srcId="{27D03193-DA7C-42B3-A609-1B2C23676AA3}" destId="{7690C72D-A564-42B9-B110-44A3455C9F7E}" srcOrd="0" destOrd="0" presId="urn:microsoft.com/office/officeart/2005/8/layout/radial1"/>
    <dgm:cxn modelId="{57291D17-285A-4749-8E73-9FD3FE49FF97}" type="presParOf" srcId="{27D03193-DA7C-42B3-A609-1B2C23676AA3}" destId="{785527AA-077E-45E1-B372-AC4479DC9FB8}" srcOrd="1" destOrd="0" presId="urn:microsoft.com/office/officeart/2005/8/layout/radial1"/>
    <dgm:cxn modelId="{D633F6CB-53CD-4F65-9C6C-E26A43C4881A}" type="presParOf" srcId="{785527AA-077E-45E1-B372-AC4479DC9FB8}" destId="{429E606D-1636-4FBE-B66F-84EF584E8A00}" srcOrd="0" destOrd="0" presId="urn:microsoft.com/office/officeart/2005/8/layout/radial1"/>
    <dgm:cxn modelId="{977566D8-3E16-464B-B1A8-4DD8CEE0C4C7}" type="presParOf" srcId="{27D03193-DA7C-42B3-A609-1B2C23676AA3}" destId="{8762F0E3-3811-4D84-9A8D-F23C767AE048}" srcOrd="2" destOrd="0" presId="urn:microsoft.com/office/officeart/2005/8/layout/radial1"/>
    <dgm:cxn modelId="{A462535A-634B-4D19-BBC0-0E9D0AF39CEC}" type="presParOf" srcId="{27D03193-DA7C-42B3-A609-1B2C23676AA3}" destId="{1734781C-7950-4C31-B2C4-B8A2ED9EB9AD}" srcOrd="3" destOrd="0" presId="urn:microsoft.com/office/officeart/2005/8/layout/radial1"/>
    <dgm:cxn modelId="{0B3DCCC4-861A-4FBF-B515-6F5A025BA737}" type="presParOf" srcId="{1734781C-7950-4C31-B2C4-B8A2ED9EB9AD}" destId="{827D109E-3AE2-476C-8F69-63150F4F7A6E}" srcOrd="0" destOrd="0" presId="urn:microsoft.com/office/officeart/2005/8/layout/radial1"/>
    <dgm:cxn modelId="{8211ABE1-31AA-43A4-94E4-6A643302D4F3}" type="presParOf" srcId="{27D03193-DA7C-42B3-A609-1B2C23676AA3}" destId="{01A46FA0-A974-447B-B739-CA941106182A}" srcOrd="4" destOrd="0" presId="urn:microsoft.com/office/officeart/2005/8/layout/radial1"/>
    <dgm:cxn modelId="{B6968C23-69FE-40E2-B278-28AEC406CDC0}" type="presParOf" srcId="{27D03193-DA7C-42B3-A609-1B2C23676AA3}" destId="{51A9430B-3699-4300-9821-22DB97B87524}" srcOrd="5" destOrd="0" presId="urn:microsoft.com/office/officeart/2005/8/layout/radial1"/>
    <dgm:cxn modelId="{6442177B-248B-4D7D-9B43-5D5CE7688167}" type="presParOf" srcId="{51A9430B-3699-4300-9821-22DB97B87524}" destId="{A2FA0693-673E-48AF-B949-1341B6DEAA9B}" srcOrd="0" destOrd="0" presId="urn:microsoft.com/office/officeart/2005/8/layout/radial1"/>
    <dgm:cxn modelId="{D15346B1-C181-4FCF-9FA0-D7A1B5B45A45}" type="presParOf" srcId="{27D03193-DA7C-42B3-A609-1B2C23676AA3}" destId="{0FFDADBC-79FC-4FE9-A6F6-669903D5EECA}" srcOrd="6" destOrd="0" presId="urn:microsoft.com/office/officeart/2005/8/layout/radial1"/>
    <dgm:cxn modelId="{F826CCF4-68AF-4EB7-8031-762519EEB0D4}" type="presParOf" srcId="{27D03193-DA7C-42B3-A609-1B2C23676AA3}" destId="{CDD63408-1D23-4E31-ABCD-9B464A4C3BD1}" srcOrd="7" destOrd="0" presId="urn:microsoft.com/office/officeart/2005/8/layout/radial1"/>
    <dgm:cxn modelId="{14CCF53D-EBF8-4659-897D-A097B7AB1BC2}" type="presParOf" srcId="{CDD63408-1D23-4E31-ABCD-9B464A4C3BD1}" destId="{27790D1A-C261-4F58-BA7C-7BC992C02119}" srcOrd="0" destOrd="0" presId="urn:microsoft.com/office/officeart/2005/8/layout/radial1"/>
    <dgm:cxn modelId="{46BE19DD-C24B-409A-B8AC-F0FE727E3CF2}" type="presParOf" srcId="{27D03193-DA7C-42B3-A609-1B2C23676AA3}" destId="{26427367-EF19-452A-840B-A56124F6A236}"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1D262-9CCC-479F-A645-01BF94939F7F}">
      <dsp:nvSpPr>
        <dsp:cNvPr id="0" name=""/>
        <dsp:cNvSpPr/>
      </dsp:nvSpPr>
      <dsp:spPr>
        <a:xfrm>
          <a:off x="1073023" y="462947"/>
          <a:ext cx="3096830" cy="3096830"/>
        </a:xfrm>
        <a:prstGeom prst="blockArc">
          <a:avLst>
            <a:gd name="adj1" fmla="val 10800000"/>
            <a:gd name="adj2" fmla="val 16200000"/>
            <a:gd name="adj3" fmla="val 4633"/>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A57521-5898-40BC-9F2B-CE6BB99581C1}">
      <dsp:nvSpPr>
        <dsp:cNvPr id="0" name=""/>
        <dsp:cNvSpPr/>
      </dsp:nvSpPr>
      <dsp:spPr>
        <a:xfrm>
          <a:off x="1073023" y="462947"/>
          <a:ext cx="3096830" cy="3096830"/>
        </a:xfrm>
        <a:prstGeom prst="blockArc">
          <a:avLst>
            <a:gd name="adj1" fmla="val 5400000"/>
            <a:gd name="adj2" fmla="val 10800000"/>
            <a:gd name="adj3" fmla="val 4633"/>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ADDC69-F13C-490E-924D-8F03C46B1873}">
      <dsp:nvSpPr>
        <dsp:cNvPr id="0" name=""/>
        <dsp:cNvSpPr/>
      </dsp:nvSpPr>
      <dsp:spPr>
        <a:xfrm>
          <a:off x="1073023" y="462947"/>
          <a:ext cx="3096830" cy="3096830"/>
        </a:xfrm>
        <a:prstGeom prst="blockArc">
          <a:avLst>
            <a:gd name="adj1" fmla="val 0"/>
            <a:gd name="adj2" fmla="val 5400000"/>
            <a:gd name="adj3" fmla="val 4633"/>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D5A00B-1EA7-49EF-A691-A3ACB5DEA689}">
      <dsp:nvSpPr>
        <dsp:cNvPr id="0" name=""/>
        <dsp:cNvSpPr/>
      </dsp:nvSpPr>
      <dsp:spPr>
        <a:xfrm>
          <a:off x="1073023" y="462947"/>
          <a:ext cx="3096830" cy="3096830"/>
        </a:xfrm>
        <a:prstGeom prst="blockArc">
          <a:avLst>
            <a:gd name="adj1" fmla="val 16200000"/>
            <a:gd name="adj2" fmla="val 0"/>
            <a:gd name="adj3" fmla="val 4633"/>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67E385-262D-45BD-AF53-BA09CB55F7A4}">
      <dsp:nvSpPr>
        <dsp:cNvPr id="0" name=""/>
        <dsp:cNvSpPr/>
      </dsp:nvSpPr>
      <dsp:spPr>
        <a:xfrm>
          <a:off x="1909758" y="1299682"/>
          <a:ext cx="1423359" cy="142335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Employee retention</a:t>
          </a:r>
          <a:endParaRPr lang="en-IN" sz="1800" kern="1200" dirty="0">
            <a:latin typeface="Times New Roman" panose="02020603050405020304" pitchFamily="18" charset="0"/>
            <a:cs typeface="Times New Roman" panose="02020603050405020304" pitchFamily="18" charset="0"/>
          </a:endParaRPr>
        </a:p>
      </dsp:txBody>
      <dsp:txXfrm>
        <a:off x="2118204" y="1508128"/>
        <a:ext cx="1006467" cy="1006467"/>
      </dsp:txXfrm>
    </dsp:sp>
    <dsp:sp modelId="{B888CD5D-EA58-4C45-AA7C-D0E2DDDEDF9A}">
      <dsp:nvSpPr>
        <dsp:cNvPr id="0" name=""/>
        <dsp:cNvSpPr/>
      </dsp:nvSpPr>
      <dsp:spPr>
        <a:xfrm>
          <a:off x="2123262" y="640"/>
          <a:ext cx="996351" cy="996351"/>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Font typeface="+mj-lt"/>
            <a:buNone/>
          </a:pPr>
          <a:r>
            <a:rPr lang="en-IN" sz="1100" b="0" i="0" kern="1200" dirty="0">
              <a:latin typeface="Times New Roman" panose="02020603050405020304" pitchFamily="18" charset="0"/>
              <a:cs typeface="Times New Roman" panose="02020603050405020304" pitchFamily="18" charset="0"/>
            </a:rPr>
            <a:t>Improve company culture.</a:t>
          </a:r>
          <a:endParaRPr lang="en-IN" sz="1100" kern="1200" dirty="0">
            <a:latin typeface="Times New Roman" panose="02020603050405020304" pitchFamily="18" charset="0"/>
            <a:cs typeface="Times New Roman" panose="02020603050405020304" pitchFamily="18" charset="0"/>
          </a:endParaRPr>
        </a:p>
      </dsp:txBody>
      <dsp:txXfrm>
        <a:off x="2269174" y="146552"/>
        <a:ext cx="704527" cy="704527"/>
      </dsp:txXfrm>
    </dsp:sp>
    <dsp:sp modelId="{677B1E3C-942D-494C-867E-E70401D1628E}">
      <dsp:nvSpPr>
        <dsp:cNvPr id="0" name=""/>
        <dsp:cNvSpPr/>
      </dsp:nvSpPr>
      <dsp:spPr>
        <a:xfrm>
          <a:off x="3635809" y="1513186"/>
          <a:ext cx="996351" cy="996351"/>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Font typeface="+mj-lt"/>
            <a:buNone/>
          </a:pPr>
          <a:r>
            <a:rPr lang="en-IN" sz="1100" b="0" i="0" kern="1200" dirty="0">
              <a:latin typeface="Times New Roman" panose="02020603050405020304" pitchFamily="18" charset="0"/>
              <a:cs typeface="Times New Roman" panose="02020603050405020304" pitchFamily="18" charset="0"/>
            </a:rPr>
            <a:t>Increase salary and benefits.</a:t>
          </a:r>
        </a:p>
      </dsp:txBody>
      <dsp:txXfrm>
        <a:off x="3781721" y="1659098"/>
        <a:ext cx="704527" cy="704527"/>
      </dsp:txXfrm>
    </dsp:sp>
    <dsp:sp modelId="{6C315BAF-6875-48B4-A2B0-6259A615C062}">
      <dsp:nvSpPr>
        <dsp:cNvPr id="0" name=""/>
        <dsp:cNvSpPr/>
      </dsp:nvSpPr>
      <dsp:spPr>
        <a:xfrm>
          <a:off x="2123262" y="3025733"/>
          <a:ext cx="996351" cy="996351"/>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Font typeface="+mj-lt"/>
            <a:buNone/>
          </a:pPr>
          <a:r>
            <a:rPr lang="en-IN" sz="1100" b="0" i="0" kern="1200" dirty="0">
              <a:latin typeface="Times New Roman" panose="02020603050405020304" pitchFamily="18" charset="0"/>
              <a:cs typeface="Times New Roman" panose="02020603050405020304" pitchFamily="18" charset="0"/>
            </a:rPr>
            <a:t>Assess the hiring process.</a:t>
          </a:r>
        </a:p>
      </dsp:txBody>
      <dsp:txXfrm>
        <a:off x="2269174" y="3171645"/>
        <a:ext cx="704527" cy="704527"/>
      </dsp:txXfrm>
    </dsp:sp>
    <dsp:sp modelId="{F045CAEA-FF4D-4E91-97B0-917BA418264E}">
      <dsp:nvSpPr>
        <dsp:cNvPr id="0" name=""/>
        <dsp:cNvSpPr/>
      </dsp:nvSpPr>
      <dsp:spPr>
        <a:xfrm>
          <a:off x="610716" y="1513186"/>
          <a:ext cx="996351" cy="996351"/>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Font typeface="+mj-lt"/>
            <a:buNone/>
          </a:pPr>
          <a:r>
            <a:rPr lang="en-IN" sz="1100" b="0" i="0" kern="1200" dirty="0">
              <a:latin typeface="Times New Roman" panose="02020603050405020304" pitchFamily="18" charset="0"/>
              <a:cs typeface="Times New Roman" panose="02020603050405020304" pitchFamily="18" charset="0"/>
            </a:rPr>
            <a:t>Alleviate frustrations.</a:t>
          </a:r>
        </a:p>
      </dsp:txBody>
      <dsp:txXfrm>
        <a:off x="756628" y="1659098"/>
        <a:ext cx="704527" cy="7045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0C72D-A564-42B9-B110-44A3455C9F7E}">
      <dsp:nvSpPr>
        <dsp:cNvPr id="0" name=""/>
        <dsp:cNvSpPr/>
      </dsp:nvSpPr>
      <dsp:spPr>
        <a:xfrm>
          <a:off x="2164260" y="1457664"/>
          <a:ext cx="1107395" cy="110739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Functions of management</a:t>
          </a:r>
          <a:endParaRPr lang="en-IN" sz="1100" kern="1200" dirty="0"/>
        </a:p>
      </dsp:txBody>
      <dsp:txXfrm>
        <a:off x="2326434" y="1619838"/>
        <a:ext cx="783047" cy="783047"/>
      </dsp:txXfrm>
    </dsp:sp>
    <dsp:sp modelId="{785527AA-077E-45E1-B372-AC4479DC9FB8}">
      <dsp:nvSpPr>
        <dsp:cNvPr id="0" name=""/>
        <dsp:cNvSpPr/>
      </dsp:nvSpPr>
      <dsp:spPr>
        <a:xfrm rot="16200000">
          <a:off x="2550597" y="1271969"/>
          <a:ext cx="334721" cy="36669"/>
        </a:xfrm>
        <a:custGeom>
          <a:avLst/>
          <a:gdLst/>
          <a:ahLst/>
          <a:cxnLst/>
          <a:rect l="0" t="0" r="0" b="0"/>
          <a:pathLst>
            <a:path>
              <a:moveTo>
                <a:pt x="0" y="18334"/>
              </a:moveTo>
              <a:lnTo>
                <a:pt x="334721" y="1833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2709590" y="1281935"/>
        <a:ext cx="16736" cy="16736"/>
      </dsp:txXfrm>
    </dsp:sp>
    <dsp:sp modelId="{8762F0E3-3811-4D84-9A8D-F23C767AE048}">
      <dsp:nvSpPr>
        <dsp:cNvPr id="0" name=""/>
        <dsp:cNvSpPr/>
      </dsp:nvSpPr>
      <dsp:spPr>
        <a:xfrm>
          <a:off x="2164260" y="15547"/>
          <a:ext cx="1107395" cy="110739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0" i="0" kern="1200" dirty="0"/>
            <a:t>Planning</a:t>
          </a:r>
          <a:endParaRPr lang="en-IN" sz="1300" kern="1200" dirty="0"/>
        </a:p>
      </dsp:txBody>
      <dsp:txXfrm>
        <a:off x="2326434" y="177721"/>
        <a:ext cx="783047" cy="783047"/>
      </dsp:txXfrm>
    </dsp:sp>
    <dsp:sp modelId="{1734781C-7950-4C31-B2C4-B8A2ED9EB9AD}">
      <dsp:nvSpPr>
        <dsp:cNvPr id="0" name=""/>
        <dsp:cNvSpPr/>
      </dsp:nvSpPr>
      <dsp:spPr>
        <a:xfrm>
          <a:off x="3271656" y="1993027"/>
          <a:ext cx="334721" cy="36669"/>
        </a:xfrm>
        <a:custGeom>
          <a:avLst/>
          <a:gdLst/>
          <a:ahLst/>
          <a:cxnLst/>
          <a:rect l="0" t="0" r="0" b="0"/>
          <a:pathLst>
            <a:path>
              <a:moveTo>
                <a:pt x="0" y="18334"/>
              </a:moveTo>
              <a:lnTo>
                <a:pt x="334721" y="1833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3430648" y="2002994"/>
        <a:ext cx="16736" cy="16736"/>
      </dsp:txXfrm>
    </dsp:sp>
    <dsp:sp modelId="{01A46FA0-A974-447B-B739-CA941106182A}">
      <dsp:nvSpPr>
        <dsp:cNvPr id="0" name=""/>
        <dsp:cNvSpPr/>
      </dsp:nvSpPr>
      <dsp:spPr>
        <a:xfrm>
          <a:off x="3606378" y="1457664"/>
          <a:ext cx="1107395" cy="110739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0" i="0" kern="1200" dirty="0"/>
            <a:t>Organizing</a:t>
          </a:r>
        </a:p>
      </dsp:txBody>
      <dsp:txXfrm>
        <a:off x="3768552" y="1619838"/>
        <a:ext cx="783047" cy="783047"/>
      </dsp:txXfrm>
    </dsp:sp>
    <dsp:sp modelId="{51A9430B-3699-4300-9821-22DB97B87524}">
      <dsp:nvSpPr>
        <dsp:cNvPr id="0" name=""/>
        <dsp:cNvSpPr/>
      </dsp:nvSpPr>
      <dsp:spPr>
        <a:xfrm rot="5400000">
          <a:off x="2550597" y="2714086"/>
          <a:ext cx="334721" cy="36669"/>
        </a:xfrm>
        <a:custGeom>
          <a:avLst/>
          <a:gdLst/>
          <a:ahLst/>
          <a:cxnLst/>
          <a:rect l="0" t="0" r="0" b="0"/>
          <a:pathLst>
            <a:path>
              <a:moveTo>
                <a:pt x="0" y="18334"/>
              </a:moveTo>
              <a:lnTo>
                <a:pt x="334721" y="1833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2709590" y="2724052"/>
        <a:ext cx="16736" cy="16736"/>
      </dsp:txXfrm>
    </dsp:sp>
    <dsp:sp modelId="{0FFDADBC-79FC-4FE9-A6F6-669903D5EECA}">
      <dsp:nvSpPr>
        <dsp:cNvPr id="0" name=""/>
        <dsp:cNvSpPr/>
      </dsp:nvSpPr>
      <dsp:spPr>
        <a:xfrm>
          <a:off x="2164260" y="2899782"/>
          <a:ext cx="1107395" cy="110739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0" i="0" kern="1200" dirty="0"/>
            <a:t>Leading</a:t>
          </a:r>
        </a:p>
      </dsp:txBody>
      <dsp:txXfrm>
        <a:off x="2326434" y="3061956"/>
        <a:ext cx="783047" cy="783047"/>
      </dsp:txXfrm>
    </dsp:sp>
    <dsp:sp modelId="{CDD63408-1D23-4E31-ABCD-9B464A4C3BD1}">
      <dsp:nvSpPr>
        <dsp:cNvPr id="0" name=""/>
        <dsp:cNvSpPr/>
      </dsp:nvSpPr>
      <dsp:spPr>
        <a:xfrm rot="10800000">
          <a:off x="1829538" y="1993027"/>
          <a:ext cx="334721" cy="36669"/>
        </a:xfrm>
        <a:custGeom>
          <a:avLst/>
          <a:gdLst/>
          <a:ahLst/>
          <a:cxnLst/>
          <a:rect l="0" t="0" r="0" b="0"/>
          <a:pathLst>
            <a:path>
              <a:moveTo>
                <a:pt x="0" y="18334"/>
              </a:moveTo>
              <a:lnTo>
                <a:pt x="334721" y="1833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rot="10800000">
        <a:off x="1988531" y="2002994"/>
        <a:ext cx="16736" cy="16736"/>
      </dsp:txXfrm>
    </dsp:sp>
    <dsp:sp modelId="{26427367-EF19-452A-840B-A56124F6A236}">
      <dsp:nvSpPr>
        <dsp:cNvPr id="0" name=""/>
        <dsp:cNvSpPr/>
      </dsp:nvSpPr>
      <dsp:spPr>
        <a:xfrm>
          <a:off x="722143" y="1457664"/>
          <a:ext cx="1107395" cy="110739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0" i="0" kern="1200" dirty="0"/>
            <a:t>Controlling</a:t>
          </a:r>
        </a:p>
      </dsp:txBody>
      <dsp:txXfrm>
        <a:off x="884317" y="1619838"/>
        <a:ext cx="783047" cy="78304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101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108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81626-F6AE-42AB-AB8D-85786AFC390C}" type="datetimeFigureOut">
              <a:rPr lang="en-IN" smtClean="0"/>
              <a:t>21-10-2022</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17B9D5-3F75-4C2C-A4B9-764EE3955D97}" type="slidenum">
              <a:rPr lang="en-IN" smtClean="0"/>
              <a:t>‹#›</a:t>
            </a:fld>
            <a:endParaRPr lang="en-IN" dirty="0"/>
          </a:p>
        </p:txBody>
      </p:sp>
    </p:spTree>
    <p:extLst>
      <p:ext uri="{BB962C8B-B14F-4D97-AF65-F5344CB8AC3E}">
        <p14:creationId xmlns:p14="http://schemas.microsoft.com/office/powerpoint/2010/main" val="4114429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aims to Analyze, using the applicable hierarchical model, the extent of the human resources of the way leaders make the concerns of developing, motivating and involving employees in different organizations, and the best way to take care of maintenance, motivation and commitment to association.</a:t>
            </a:r>
          </a:p>
          <a:p>
            <a:r>
              <a:rPr lang="en-US" dirty="0"/>
              <a:t>author will introduce a variety of important guidelines and classifications to support the conceptual goals of author's research. Using this type of strategic plan, the presentation should have a broad and clear relevance to the company. Students' ability to analyze, analyze, organize, and of course research using ideas in practice will be assessed.</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3</a:t>
            </a:fld>
            <a:endParaRPr lang="en-IN" dirty="0"/>
          </a:p>
        </p:txBody>
      </p:sp>
    </p:spTree>
    <p:extLst>
      <p:ext uri="{BB962C8B-B14F-4D97-AF65-F5344CB8AC3E}">
        <p14:creationId xmlns:p14="http://schemas.microsoft.com/office/powerpoint/2010/main" val="2303020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Structure and culture are key factors in the success of an organization. When an association focuses on these things, it becomes easier to get customers and increases the power. Whether the organization is small or large, it always comes down to how things are organized. This hierarchical construct is created for living, which determines the ability of the company to change effectively. Agent engagement is associated with organizational achievement.</a:t>
            </a:r>
          </a:p>
          <a:p>
            <a:r>
              <a:rPr lang="en-US" dirty="0"/>
              <a:t>What impact does representational thinking have on business metrics? </a:t>
            </a:r>
          </a:p>
          <a:p>
            <a:r>
              <a:rPr lang="en-US" dirty="0"/>
              <a:t>What is a key execution indicator? A step-by-step guide to distinguishing the metrics that matter to your association </a:t>
            </a:r>
          </a:p>
          <a:p>
            <a:r>
              <a:rPr lang="en-US" dirty="0"/>
              <a:t>The most efficient way to obtain and use the elimination index </a:t>
            </a:r>
          </a:p>
          <a:p>
            <a:r>
              <a:rPr lang="en-US" dirty="0"/>
              <a:t>Organization and culture are key factors in the success of an organization. If the business works and focuses on them, it becomes easier to buy customers and the competition increases. Whether an organization is small or large, it always depends on how things are organized. This hierarchical structure is created because of life, which determines the company's ability to change and be productive.</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4</a:t>
            </a:fld>
            <a:endParaRPr lang="en-IN" dirty="0"/>
          </a:p>
        </p:txBody>
      </p:sp>
    </p:spTree>
    <p:extLst>
      <p:ext uri="{BB962C8B-B14F-4D97-AF65-F5344CB8AC3E}">
        <p14:creationId xmlns:p14="http://schemas.microsoft.com/office/powerpoint/2010/main" val="1722187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Improve company culture </a:t>
            </a:r>
          </a:p>
          <a:p>
            <a:r>
              <a:rPr lang="en-US" dirty="0"/>
              <a:t>Organizational culture influences the decision making of employees. Representatives who are constantly stressed or under pressure at work will need a more pleasant atmosphere. Work with company culture by resolving conflicts and asking for direct input from representatives on any issues they feel can be worked on.</a:t>
            </a:r>
          </a:p>
          <a:p>
            <a:r>
              <a:rPr lang="en-US" dirty="0"/>
              <a:t>Compensation and benefits should be expanded. Many people choose to quit their jobs because competing companies offer higher wages. Increasing the cost or benefit is the main method for keeping the person. Be careful with this issue by quoting daily variable rates or performance-based salary increases.</a:t>
            </a:r>
          </a:p>
          <a:p>
            <a:r>
              <a:rPr lang="en-US" dirty="0"/>
              <a:t>Review the registration process </a:t>
            </a:r>
          </a:p>
          <a:p>
            <a:r>
              <a:rPr lang="en-US" dirty="0"/>
              <a:t>Build employee retention by recruiting the best competitor first. Hiring leaders need to consider who they recruit as the best match for the team. Try not to enroll people who have a history of leaving or who are reluctant to accept the situation. Reduce dissatisfaction </a:t>
            </a:r>
          </a:p>
          <a:p>
            <a:r>
              <a:rPr lang="en-US" dirty="0"/>
              <a:t>A few people quit their jobs because of abusive work environment like strict circle or lack of organizational letter. Understand and reduce employee frustration to retain employees.</a:t>
            </a:r>
          </a:p>
          <a:p>
            <a:r>
              <a:rPr lang="en-US" dirty="0"/>
              <a:t>Examples for retention of employee</a:t>
            </a:r>
          </a:p>
          <a:p>
            <a:r>
              <a:rPr lang="en-US" dirty="0"/>
              <a:t>CarMax makes life easier for agents </a:t>
            </a:r>
          </a:p>
          <a:p>
            <a:r>
              <a:rPr lang="en-US" dirty="0"/>
              <a:t>The recession of 2008 was a challenge for unions and their employees worldwide.</a:t>
            </a:r>
          </a:p>
          <a:p>
            <a:r>
              <a:rPr lang="en-US" dirty="0"/>
              <a:t>However, instead of freeing up money for the company by cutting employee benefits, wages and loyalty programs — and, of course, the reps themselves through cuts — CarMax chose that specific turnaround path. Charles Schwab treats its agents the same way it treats its customers.</a:t>
            </a:r>
          </a:p>
          <a:p>
            <a:r>
              <a:rPr lang="en-US" dirty="0"/>
              <a:t>Charles Schwab is more concerned with the financial success of his clients. The financial industry places a high degree of respect and consideration for the financial future of its employees.</a:t>
            </a:r>
          </a:p>
          <a:p>
            <a:r>
              <a:rPr lang="en-US" dirty="0"/>
              <a:t>Hyatt supports its agents for a long time. The housekeeping staff has been with Hyatt for more than 12 years. More than 14,000 of Hyatt's approximately 75,000 American employees have taken this job. Obviously, the hosting organization keeps its employees well. The preparation program at Hyatt is first class, and the organization is capable.</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5</a:t>
            </a:fld>
            <a:endParaRPr lang="en-IN" dirty="0"/>
          </a:p>
        </p:txBody>
      </p:sp>
    </p:spTree>
    <p:extLst>
      <p:ext uri="{BB962C8B-B14F-4D97-AF65-F5344CB8AC3E}">
        <p14:creationId xmlns:p14="http://schemas.microsoft.com/office/powerpoint/2010/main" val="3060109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Goal setting motivates the day's work of reps: Employees who remember the goal setting process are 3.6 times more likely to be locked in than those who are not. they have to escort to move the reps: </a:t>
            </a:r>
          </a:p>
          <a:p>
            <a:r>
              <a:rPr lang="en-US" dirty="0"/>
              <a:t>Determine what is generally expected of them. Help them think about the outcome of their situation.</a:t>
            </a:r>
          </a:p>
          <a:p>
            <a:r>
              <a:rPr lang="en-US" dirty="0"/>
              <a:t>Explain how their contribution helps the organization. Give weekly or monthly goals, regardless of annual or quarterly goals, to track what author's employees are achieving. These should not be execution- or target-oriented KPIs. They can be social or interpersonal, or they can focus on self-awareness, for example, creating goals to deal with problematic partners. Accomplishments require information about the problems author's family is facing. Do useful research </a:t>
            </a:r>
          </a:p>
          <a:p>
            <a:r>
              <a:rPr lang="en-US" dirty="0"/>
              <a:t>Respect is always valued, but it appears to be most important when it is applied to specific types. "Amazing, great performance" is good to hear, but "Amazing performance, author's comments on how this affects our customers will help us build customer confidence", provides a more accurate description of how human intervention works in associations. Focusing on key points, focused criticism shows that they are focused on author's representatives.</a:t>
            </a:r>
          </a:p>
          <a:p>
            <a:r>
              <a:rPr lang="en-US" dirty="0"/>
              <a:t>Support critical thinking and learning. Allow author's agents to solve their own problems. they can offer help and guidance, but it's important to let individuals begin to lead the pack with their own ideas and plans. In this way, they will know that their abilities and ideas are valued.</a:t>
            </a:r>
          </a:p>
          <a:p>
            <a:r>
              <a:rPr lang="en-US" dirty="0"/>
              <a:t>Examples are :  Social work at Inchcape makes the work important </a:t>
            </a:r>
          </a:p>
          <a:p>
            <a:r>
              <a:rPr lang="en-US" dirty="0"/>
              <a:t>Inchcape has a corporate promise called "Inchcape Unique", which focuses on creating what it considers to be a great workplace by supporting the region. Many of Inchcape's top-level features stem from its cultural and environmental impact. It is open about its carbon dioxide emissions and tries to reliably reduce its emissions of ozone-depleting substances while making all users, customers, and local communities visible in their data.</a:t>
            </a:r>
          </a:p>
          <a:p>
            <a:r>
              <a:rPr lang="en-US" dirty="0"/>
              <a:t> </a:t>
            </a:r>
          </a:p>
          <a:p>
            <a:r>
              <a:rPr lang="en-US" dirty="0"/>
              <a:t> Mars, Inc. is very liberal towards its employees.</a:t>
            </a:r>
          </a:p>
          <a:p>
            <a:r>
              <a:rPr lang="en-US" dirty="0"/>
              <a:t>Not only do employees get free M&amp;M's, but that really makes a difference. The outrageous combination of chocolate and food realizes that by showing its business values, it can show its respect to its employees.</a:t>
            </a:r>
          </a:p>
          <a:p>
            <a:r>
              <a:rPr lang="en-US" dirty="0"/>
              <a:t> </a:t>
            </a:r>
          </a:p>
          <a:p>
            <a:r>
              <a:rPr lang="en-US" dirty="0"/>
              <a:t>This can be the same thing in a 100% family business. The Mars family is known for its mystery. In any case, apparently, this feature makes the workers (or Martians) proud of the association.</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6</a:t>
            </a:fld>
            <a:endParaRPr lang="en-IN" dirty="0"/>
          </a:p>
        </p:txBody>
      </p:sp>
    </p:spTree>
    <p:extLst>
      <p:ext uri="{BB962C8B-B14F-4D97-AF65-F5344CB8AC3E}">
        <p14:creationId xmlns:p14="http://schemas.microsoft.com/office/powerpoint/2010/main" val="47139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Organize </a:t>
            </a:r>
          </a:p>
          <a:p>
            <a:r>
              <a:rPr lang="en-US" dirty="0"/>
              <a:t>Managers should set goals based on the needs of their business and the best way to achieve them. Scheduling allows directors to maintain full control over the entire company. Goal setting should also serve as a framework for future line activities.</a:t>
            </a:r>
          </a:p>
          <a:p>
            <a:r>
              <a:rPr lang="en-US" dirty="0"/>
              <a:t>Arrangement </a:t>
            </a:r>
          </a:p>
          <a:p>
            <a:r>
              <a:rPr lang="en-US" dirty="0"/>
              <a:t>The integration of the work environment is an important factor to improve efficiency. It allows the supervisor to express the purpose of the work in an appropriate way to the group and the assurance that everyone is happy with their position in the environment.</a:t>
            </a:r>
          </a:p>
          <a:p>
            <a:r>
              <a:rPr lang="en-US" dirty="0"/>
              <a:t>Practice </a:t>
            </a:r>
          </a:p>
          <a:p>
            <a:r>
              <a:rPr lang="en-US" dirty="0"/>
              <a:t>The team will be led by a supervisor, whether it's day-to-day work or critical points. Initiative is one of the most important roles of a leader because it motivates employees to put in more effort.</a:t>
            </a:r>
          </a:p>
          <a:p>
            <a:r>
              <a:rPr lang="en-US" dirty="0"/>
              <a:t>Management </a:t>
            </a:r>
          </a:p>
          <a:p>
            <a:r>
              <a:rPr lang="en-US" dirty="0"/>
              <a:t>The supervisor must have quality control performed by the group to ensure that it is truly based on the level. They can check the quality of cooperation by asking for regular reports, organizing meetings or tasting their work. Leading the quality of the post is the key to achieving great results. The management team must develop within the previously proven budget plan for the business to achieve sustainable success. Budgeting involves making sure that activities, materials, and uses stay within budget.</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7</a:t>
            </a:fld>
            <a:endParaRPr lang="en-IN" dirty="0"/>
          </a:p>
        </p:txBody>
      </p:sp>
    </p:spTree>
    <p:extLst>
      <p:ext uri="{BB962C8B-B14F-4D97-AF65-F5344CB8AC3E}">
        <p14:creationId xmlns:p14="http://schemas.microsoft.com/office/powerpoint/2010/main" val="4037582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task of the leaders in the income-generating activity is to meet with different partners. It usually involves providing value (for investors), creating important products at a good price (for customers), and providing satisfactory work opportunities (for representatives). Include the importance of maintaining donor trust in charity administration. In most management/control schemes, investors choose management, which is why they choose the top management. A few companies have attempted to use a selection process to select or evaluate directors (such as employee voting systems), although this is rarely the case. Citizens elect legislators to public office in countries that are organized as true people's governments. The legislature chooses a large number of leaders and managers in some countries, for example the United States, politicians lose their positions after the election of a foreign president / representative / mayor.</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8</a:t>
            </a:fld>
            <a:endParaRPr lang="en-IN" dirty="0"/>
          </a:p>
        </p:txBody>
      </p:sp>
    </p:spTree>
    <p:extLst>
      <p:ext uri="{BB962C8B-B14F-4D97-AF65-F5344CB8AC3E}">
        <p14:creationId xmlns:p14="http://schemas.microsoft.com/office/powerpoint/2010/main" val="1273321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 communication is a very important condition, good correspondence in the work environment and appropriate policies are not mutually exclusive. A strong pioneer should be an exceptional communicator, ready to use this ability in key associations, large networks and associations, and sometimes even on a global scale. The problem spreads here and the former rulers are those who do not have the necessary level or the necessary level of ability to find the true pioneers of the business. Pioneers who miss the mark in the field of communications, in turn, will affect employee satisfaction, motivation and performance levels. A pioneer cannot and should not expect their employees to lock in and connect with the work environment if it is not made into a seamless, multi-provided environment. others are not good at the progress of the business(</a:t>
            </a:r>
            <a:r>
              <a:rPr lang="en-US" b="0" i="0" dirty="0">
                <a:solidFill>
                  <a:srgbClr val="222222"/>
                </a:solidFill>
                <a:effectLst/>
                <a:latin typeface="Times New Roman" panose="02020603050405020304" pitchFamily="18" charset="0"/>
                <a:cs typeface="Times New Roman" panose="02020603050405020304" pitchFamily="18" charset="0"/>
              </a:rPr>
              <a:t>Mayo, 2016)</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9</a:t>
            </a:fld>
            <a:endParaRPr lang="en-IN" dirty="0"/>
          </a:p>
        </p:txBody>
      </p:sp>
    </p:spTree>
    <p:extLst>
      <p:ext uri="{BB962C8B-B14F-4D97-AF65-F5344CB8AC3E}">
        <p14:creationId xmlns:p14="http://schemas.microsoft.com/office/powerpoint/2010/main" val="453163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Engagement is spread through successful games.</a:t>
            </a:r>
          </a:p>
          <a:p>
            <a:r>
              <a:rPr lang="en-US" dirty="0"/>
              <a:t>Representative agreements are key because professionals work harder, stay in the company longer, provide better customer support, and help drive better business results. Employees are more likely to pursue important goals when they communicate effectively(</a:t>
            </a:r>
            <a:r>
              <a:rPr lang="en-US" b="0" i="0" dirty="0">
                <a:solidFill>
                  <a:srgbClr val="222222"/>
                </a:solidFill>
                <a:effectLst/>
                <a:latin typeface="Times New Roman" panose="02020603050405020304" pitchFamily="18" charset="0"/>
                <a:cs typeface="Times New Roman" panose="02020603050405020304" pitchFamily="18" charset="0"/>
              </a:rPr>
              <a:t>Aithal and Kumar, 2016)</a:t>
            </a:r>
            <a:r>
              <a:rPr lang="en-US" dirty="0"/>
              <a:t>.</a:t>
            </a:r>
          </a:p>
          <a:p>
            <a:r>
              <a:rPr lang="en-US" dirty="0"/>
              <a:t>Employees cannot be committed to the company's goals if they do not know what they are or do not understand them. They can't, depending on the answer.</a:t>
            </a:r>
          </a:p>
          <a:p>
            <a:r>
              <a:rPr lang="en-US" dirty="0"/>
              <a:t>It builds confidence and encourages acceptance. There is a growing confidence among many pioneers, from official pioneers to radical pioneers, from presidents to writers. No one is given the right to do what is right. In the same way, individuals are gradually rejecting the main issue, which is seen as political and confusing.</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10</a:t>
            </a:fld>
            <a:endParaRPr lang="en-IN" dirty="0"/>
          </a:p>
        </p:txBody>
      </p:sp>
    </p:spTree>
    <p:extLst>
      <p:ext uri="{BB962C8B-B14F-4D97-AF65-F5344CB8AC3E}">
        <p14:creationId xmlns:p14="http://schemas.microsoft.com/office/powerpoint/2010/main" val="1761258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phrase </a:t>
            </a:r>
            <a:r>
              <a:rPr lang="en-US" i="0" dirty="0">
                <a:solidFill>
                  <a:schemeClr val="tx1"/>
                </a:solidFill>
                <a:effectLst/>
                <a:latin typeface="Times New Roman" panose="02020603050405020304" pitchFamily="18" charset="0"/>
                <a:cs typeface="Times New Roman" panose="02020603050405020304" pitchFamily="18" charset="0"/>
              </a:rPr>
              <a:t>Human Relation </a:t>
            </a:r>
            <a:r>
              <a:rPr lang="en-US" dirty="0"/>
              <a:t> refers to how managers interact with their subordinates. Managers face many challenges since employees do not adhere to established and correct ethical standards. Proponents of social theory believe that management should understand employees' desire for recognition and social acceptance. Working groups need to look after themselves as a positive energy that can be put to good use. Therefore, managers should be both skilled and technical people. The social approach is an extension of the behavioral sciences. They values ​​the character, behavior, and performance of individuals and organizations. Proponents of behavioral science believe that human beings are much more complex than the economic representation of them. This approach focuses on the nature of the work and the extent to which it will meet people's needs for skills and abilities(</a:t>
            </a:r>
            <a:r>
              <a:rPr lang="en-US" b="0" i="0" dirty="0">
                <a:solidFill>
                  <a:srgbClr val="222222"/>
                </a:solidFill>
                <a:effectLst/>
                <a:latin typeface="Times New Roman" panose="02020603050405020304" pitchFamily="18" charset="0"/>
                <a:cs typeface="Times New Roman" panose="02020603050405020304" pitchFamily="18" charset="0"/>
              </a:rPr>
              <a:t>Martin and Siebert, 2016)</a:t>
            </a:r>
            <a:r>
              <a:rPr lang="en-US" dirty="0"/>
              <a:t>.</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11</a:t>
            </a:fld>
            <a:endParaRPr lang="en-IN" dirty="0"/>
          </a:p>
        </p:txBody>
      </p:sp>
    </p:spTree>
    <p:extLst>
      <p:ext uri="{BB962C8B-B14F-4D97-AF65-F5344CB8AC3E}">
        <p14:creationId xmlns:p14="http://schemas.microsoft.com/office/powerpoint/2010/main" val="2440342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Sector characteristics include income, education, identity, race, age, orientation, etc. Members support people from good income, who are specially educated, thing, etc. because they should work better compared to others. thing and energetic professionals with strong academic credentials and outstanding communication skills are always wanted. Corporate opinion research is important as it helps managers choose the best person for a particular position. Power and Ability: Power refers to a person's ability to accomplish something. Expertise is defined as the ability to do things in a way that a person can do well. The way each person behaves and acts affects power and strength(</a:t>
            </a:r>
            <a:r>
              <a:rPr lang="en-US" b="0" i="0" dirty="0">
                <a:solidFill>
                  <a:srgbClr val="222222"/>
                </a:solidFill>
                <a:effectLst/>
                <a:latin typeface="Times New Roman" panose="02020603050405020304" pitchFamily="18" charset="0"/>
                <a:cs typeface="Times New Roman" panose="02020603050405020304" pitchFamily="18" charset="0"/>
              </a:rPr>
              <a:t>Griffin, Phillips and Gully, 2016)</a:t>
            </a:r>
            <a:r>
              <a:rPr lang="en-US" dirty="0"/>
              <a:t>.</a:t>
            </a:r>
          </a:p>
          <a:p>
            <a:r>
              <a:rPr lang="en-US" dirty="0"/>
              <a:t>Cognition: Cognition refers to the way of thinking about dealing with external inputs in a meaningful way. Anyone can configure and detect external enhancements based on their settings. There are a few things that influence one's thinking. Supervisors benefit greatly from insight research. Managers must create good working conditions for employees to respect them properly. Agents will do well assuming that they are monitoring what is going well.</a:t>
            </a:r>
          </a:p>
          <a:p>
            <a:r>
              <a:rPr lang="en-US" dirty="0"/>
              <a:t> </a:t>
            </a:r>
          </a:p>
          <a:p>
            <a:r>
              <a:rPr lang="en-US" dirty="0"/>
              <a:t>Behavior: Clinicians define behavior as the ability to respond positively or negatively to specific things, people, or time. Family, society, culture, peers, and authority figures should be considered. Organizational leaders should focus on work-related issues so that the workplace is set up in a positive way so that representatives are encouraged to come up with ideas that enhance their different levels. Employees can perform better in an association if they organize constructive thoughts.</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12</a:t>
            </a:fld>
            <a:endParaRPr lang="en-IN" dirty="0"/>
          </a:p>
        </p:txBody>
      </p:sp>
    </p:spTree>
    <p:extLst>
      <p:ext uri="{BB962C8B-B14F-4D97-AF65-F5344CB8AC3E}">
        <p14:creationId xmlns:p14="http://schemas.microsoft.com/office/powerpoint/2010/main" val="1906200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has done the requirements of </a:t>
            </a:r>
            <a:r>
              <a:rPr lang="en-US" dirty="0">
                <a:latin typeface="Times New Roman" panose="02020603050405020304" pitchFamily="18" charset="0"/>
                <a:cs typeface="Times New Roman" panose="02020603050405020304" pitchFamily="18" charset="0"/>
              </a:rPr>
              <a:t>running a clear connection between the creator, organization, lifestyle, individuals and social structure.</a:t>
            </a:r>
          </a:p>
          <a:p>
            <a:r>
              <a:rPr lang="en-US" dirty="0"/>
              <a:t> Analyze, using the relevant authority models, the scope of the human resources of the leadership process to shed light on the maintenance, motivation and commitment of employees in the company, and the best way to manage the maintenance, motivation and commitment in fellowship.</a:t>
            </a:r>
          </a:p>
          <a:p>
            <a:r>
              <a:rPr lang="en-US" dirty="0"/>
              <a:t> </a:t>
            </a:r>
          </a:p>
          <a:p>
            <a:r>
              <a:rPr lang="en-US" dirty="0"/>
              <a:t>You need to introduce a variety of important guidelines and skills to help you focus your thinking and research. Using the necessary organizational structure, the presentation must have a great and clear meaning for the company. The ability of students to analyze, share, mix and evaluate the use of ideas through and through.</a:t>
            </a:r>
            <a:endParaRPr lang="en-IN" dirty="0"/>
          </a:p>
        </p:txBody>
      </p:sp>
      <p:sp>
        <p:nvSpPr>
          <p:cNvPr id="4" name="Slide Number Placeholder 3"/>
          <p:cNvSpPr>
            <a:spLocks noGrp="1"/>
          </p:cNvSpPr>
          <p:nvPr>
            <p:ph type="sldNum" sz="quarter" idx="5"/>
          </p:nvPr>
        </p:nvSpPr>
        <p:spPr/>
        <p:txBody>
          <a:bodyPr/>
          <a:lstStyle/>
          <a:p>
            <a:fld id="{6017B9D5-3F75-4C2C-A4B9-764EE3955D97}" type="slidenum">
              <a:rPr lang="en-IN" smtClean="0"/>
              <a:t>13</a:t>
            </a:fld>
            <a:endParaRPr lang="en-IN" dirty="0"/>
          </a:p>
        </p:txBody>
      </p:sp>
    </p:spTree>
    <p:extLst>
      <p:ext uri="{BB962C8B-B14F-4D97-AF65-F5344CB8AC3E}">
        <p14:creationId xmlns:p14="http://schemas.microsoft.com/office/powerpoint/2010/main" val="2213732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AED490-287A-4978-A7AF-8AFCB2A20FE3}" type="slidenum">
              <a:rPr lang="en-IN" smtClean="0"/>
              <a:t>‹#›</a:t>
            </a:fld>
            <a:endParaRPr lang="en-IN"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042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1801849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AED490-287A-4978-A7AF-8AFCB2A20FE3}" type="slidenum">
              <a:rPr lang="en-IN" smtClean="0"/>
              <a:t>‹#›</a:t>
            </a:fld>
            <a:endParaRPr lang="en-IN"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7280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4170386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2989294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247095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dirty="0"/>
          </a:p>
        </p:txBody>
      </p:sp>
      <p:sp>
        <p:nvSpPr>
          <p:cNvPr id="9" name="Slide Number Placeholder 8"/>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4225833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5EEB47E-2802-40F3-B33A-B2A636037051}" type="datetimeFigureOut">
              <a:rPr lang="en-IN" smtClean="0"/>
              <a:t>21-10-2022</a:t>
            </a:fld>
            <a:endParaRPr lang="en-IN"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AED490-287A-4978-A7AF-8AFCB2A20FE3}" type="slidenum">
              <a:rPr lang="en-IN" smtClean="0"/>
              <a:t>‹#›</a:t>
            </a:fld>
            <a:endParaRPr lang="en-IN" dirty="0"/>
          </a:p>
        </p:txBody>
      </p:sp>
    </p:spTree>
    <p:extLst>
      <p:ext uri="{BB962C8B-B14F-4D97-AF65-F5344CB8AC3E}">
        <p14:creationId xmlns:p14="http://schemas.microsoft.com/office/powerpoint/2010/main" val="2935796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109480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1895191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EB47E-2802-40F3-B33A-B2A636037051}" type="datetimeFigureOut">
              <a:rPr lang="en-IN" smtClean="0"/>
              <a:t>21-10-2022</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0AED490-287A-4978-A7AF-8AFCB2A20FE3}" type="slidenum">
              <a:rPr lang="en-IN" smtClean="0"/>
              <a:t>‹#›</a:t>
            </a:fld>
            <a:endParaRPr lang="en-IN" dirty="0"/>
          </a:p>
        </p:txBody>
      </p:sp>
    </p:spTree>
    <p:extLst>
      <p:ext uri="{BB962C8B-B14F-4D97-AF65-F5344CB8AC3E}">
        <p14:creationId xmlns:p14="http://schemas.microsoft.com/office/powerpoint/2010/main" val="4159111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5EEB47E-2802-40F3-B33A-B2A636037051}" type="datetimeFigureOut">
              <a:rPr lang="en-IN" smtClean="0"/>
              <a:t>21-10-2022</a:t>
            </a:fld>
            <a:endParaRPr lang="en-IN"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0AED490-287A-4978-A7AF-8AFCB2A20FE3}" type="slidenum">
              <a:rPr lang="en-IN" smtClean="0"/>
              <a:t>‹#›</a:t>
            </a:fld>
            <a:endParaRPr lang="en-IN"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573319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 Id="rId9" Type="http://schemas.openxmlformats.org/officeDocument/2006/relationships/image" Target="../media/image4.png"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7.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9.pn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 Id="rId4" Type="http://schemas.openxmlformats.org/officeDocument/2006/relationships/image" Target="../media/image13.png" /></Relationships>
</file>

<file path=ppt/slides/_rels/slide1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1.xml" /><Relationship Id="rId1" Type="http://schemas.openxmlformats.org/officeDocument/2006/relationships/slideLayout" Target="../slideLayouts/slideLayout2.xml" /><Relationship Id="rId4" Type="http://schemas.openxmlformats.org/officeDocument/2006/relationships/image" Target="../media/image15.png"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9B29-CE18-4663-FD41-85A8B9AE4D70}"/>
              </a:ext>
            </a:extLst>
          </p:cNvPr>
          <p:cNvSpPr>
            <a:spLocks noGrp="1"/>
          </p:cNvSpPr>
          <p:nvPr>
            <p:ph type="ctrTitle"/>
          </p:nvPr>
        </p:nvSpPr>
        <p:spPr/>
        <p:txBody>
          <a:bodyPr>
            <a:noAutofit/>
          </a:bodyPr>
          <a:lstStyle/>
          <a:p>
            <a:pPr algn="ctr"/>
            <a:r>
              <a:rPr lang="en-US" sz="7200" b="0" i="0" dirty="0">
                <a:solidFill>
                  <a:srgbClr val="000000"/>
                </a:solidFill>
                <a:effectLst/>
                <a:latin typeface="Times New Roman" panose="02020603050405020304" pitchFamily="18" charset="0"/>
              </a:rPr>
              <a:t>Employees Retention, Motivation And Engagement Issues In Organization</a:t>
            </a:r>
            <a:endParaRPr lang="en-IN" sz="7200" dirty="0"/>
          </a:p>
        </p:txBody>
      </p:sp>
      <p:sp>
        <p:nvSpPr>
          <p:cNvPr id="3" name="Subtitle 2">
            <a:extLst>
              <a:ext uri="{FF2B5EF4-FFF2-40B4-BE49-F238E27FC236}">
                <a16:creationId xmlns:a16="http://schemas.microsoft.com/office/drawing/2014/main" id="{A6593C06-4165-E922-4041-23D048A2DFB1}"/>
              </a:ext>
            </a:extLst>
          </p:cNvPr>
          <p:cNvSpPr>
            <a:spLocks noGrp="1"/>
          </p:cNvSpPr>
          <p:nvPr>
            <p:ph type="subTitle" idx="1"/>
          </p:nvPr>
        </p:nvSpPr>
        <p:spPr>
          <a:xfrm>
            <a:off x="1100051" y="4455620"/>
            <a:ext cx="10058400" cy="1643427"/>
          </a:xfrm>
        </p:spPr>
        <p:txBody>
          <a:bodyPr/>
          <a:lstStyle/>
          <a:p>
            <a:r>
              <a:rPr lang="en-US" dirty="0">
                <a:latin typeface="Times New Roman" panose="02020603050405020304" pitchFamily="18" charset="0"/>
                <a:cs typeface="Times New Roman" panose="02020603050405020304" pitchFamily="18" charset="0"/>
              </a:rPr>
              <a:t>Student name: Alexandru Mihai </a:t>
            </a:r>
            <a:r>
              <a:rPr lang="en-US" dirty="0" err="1">
                <a:latin typeface="Times New Roman" panose="02020603050405020304" pitchFamily="18" charset="0"/>
                <a:cs typeface="Times New Roman" panose="02020603050405020304" pitchFamily="18" charset="0"/>
              </a:rPr>
              <a:t>ilie</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Student id: 2113107</a:t>
            </a:r>
          </a:p>
        </p:txBody>
      </p:sp>
    </p:spTree>
    <p:extLst>
      <p:ext uri="{BB962C8B-B14F-4D97-AF65-F5344CB8AC3E}">
        <p14:creationId xmlns:p14="http://schemas.microsoft.com/office/powerpoint/2010/main" val="57009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6A19F-6057-4C2B-0CC0-9E92838C6C4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Table of content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90645B-B1E5-ED01-398A-4B17E62F28C2}"/>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US" dirty="0">
                <a:latin typeface="Times New Roman" panose="02020603050405020304" pitchFamily="18" charset="0"/>
                <a:cs typeface="Times New Roman" panose="02020603050405020304" pitchFamily="18" charset="0"/>
              </a:rPr>
              <a:t>Introduction</a:t>
            </a:r>
          </a:p>
          <a:p>
            <a:r>
              <a:rPr lang="en-US" i="0" dirty="0">
                <a:solidFill>
                  <a:schemeClr val="tx1"/>
                </a:solidFill>
                <a:effectLst/>
                <a:latin typeface="Times New Roman" panose="02020603050405020304" pitchFamily="18" charset="0"/>
                <a:cs typeface="Times New Roman" panose="02020603050405020304" pitchFamily="18" charset="0"/>
              </a:rPr>
              <a:t>Relationship Between Structure, Culture, People And </a:t>
            </a:r>
            <a:r>
              <a:rPr lang="en-US" i="0" dirty="0" err="1">
                <a:solidFill>
                  <a:schemeClr val="tx1"/>
                </a:solidFill>
                <a:effectLst/>
                <a:latin typeface="Times New Roman" panose="02020603050405020304" pitchFamily="18" charset="0"/>
                <a:cs typeface="Times New Roman" panose="02020603050405020304" pitchFamily="18" charset="0"/>
              </a:rPr>
              <a:t>Organisational</a:t>
            </a:r>
            <a:r>
              <a:rPr lang="en-US" i="0" dirty="0">
                <a:solidFill>
                  <a:schemeClr val="tx1"/>
                </a:solidFill>
                <a:effectLst/>
                <a:latin typeface="Times New Roman" panose="02020603050405020304" pitchFamily="18" charset="0"/>
                <a:cs typeface="Times New Roman" panose="02020603050405020304" pitchFamily="18" charset="0"/>
              </a:rPr>
              <a:t> Performance</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Strategies of Retention Of Employees</a:t>
            </a:r>
          </a:p>
          <a:p>
            <a:r>
              <a:rPr lang="en-US" dirty="0">
                <a:latin typeface="Times New Roman" panose="02020603050405020304" pitchFamily="18" charset="0"/>
                <a:cs typeface="Times New Roman" panose="02020603050405020304" pitchFamily="18" charset="0"/>
              </a:rPr>
              <a:t>Nature Of Managerial Work In Functional</a:t>
            </a:r>
          </a:p>
          <a:p>
            <a:r>
              <a:rPr lang="en-US" dirty="0">
                <a:latin typeface="Times New Roman" panose="02020603050405020304" pitchFamily="18" charset="0"/>
                <a:cs typeface="Times New Roman" panose="02020603050405020304" pitchFamily="18" charset="0"/>
              </a:rPr>
              <a:t>Nature of managerial work in processes  </a:t>
            </a:r>
          </a:p>
          <a:p>
            <a:r>
              <a:rPr lang="en-US" dirty="0">
                <a:latin typeface="Times New Roman" panose="02020603050405020304" pitchFamily="18" charset="0"/>
                <a:cs typeface="Times New Roman" panose="02020603050405020304" pitchFamily="18" charset="0"/>
              </a:rPr>
              <a:t>Commute the Role of leadership</a:t>
            </a:r>
          </a:p>
          <a:p>
            <a:r>
              <a:rPr lang="en-IN" b="0" i="0" dirty="0">
                <a:solidFill>
                  <a:srgbClr val="000000"/>
                </a:solidFill>
                <a:effectLst/>
                <a:latin typeface="Times New Roman" panose="02020603050405020304" pitchFamily="18" charset="0"/>
              </a:rPr>
              <a:t>How Communication Effective Management And Leadership</a:t>
            </a:r>
          </a:p>
          <a:p>
            <a:r>
              <a:rPr lang="en-US" dirty="0">
                <a:latin typeface="Times New Roman" panose="02020603050405020304" pitchFamily="18" charset="0"/>
                <a:cs typeface="Times New Roman" panose="02020603050405020304" pitchFamily="18" charset="0"/>
              </a:rPr>
              <a:t>Behavioural Approach To Management</a:t>
            </a:r>
          </a:p>
          <a:p>
            <a:r>
              <a:rPr lang="en-US" dirty="0">
                <a:latin typeface="Times New Roman" panose="02020603050405020304" pitchFamily="18" charset="0"/>
                <a:cs typeface="Times New Roman" panose="02020603050405020304" pitchFamily="18" charset="0"/>
              </a:rPr>
              <a:t>Factors Affect The Individual Behaviour</a:t>
            </a:r>
          </a:p>
          <a:p>
            <a:r>
              <a:rPr lang="en-US" dirty="0">
                <a:latin typeface="Times New Roman" panose="02020603050405020304" pitchFamily="18" charset="0"/>
                <a:cs typeface="Times New Roman" panose="02020603050405020304" pitchFamily="18" charset="0"/>
              </a:rPr>
              <a:t>Conclusion</a:t>
            </a:r>
          </a:p>
          <a:p>
            <a:r>
              <a:rPr lang="en-US" dirty="0">
                <a:latin typeface="Times New Roman" panose="02020603050405020304" pitchFamily="18" charset="0"/>
                <a:cs typeface="Times New Roman" panose="02020603050405020304" pitchFamily="18" charset="0"/>
              </a:rPr>
              <a:t> Reference</a:t>
            </a:r>
          </a:p>
        </p:txBody>
      </p:sp>
    </p:spTree>
    <p:extLst>
      <p:ext uri="{BB962C8B-B14F-4D97-AF65-F5344CB8AC3E}">
        <p14:creationId xmlns:p14="http://schemas.microsoft.com/office/powerpoint/2010/main" val="459925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56E87-FCDE-1019-30AD-6B3DF4AF7BB8}"/>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C03A1C-D401-0A4D-4446-0A9551B2AF7B}"/>
              </a:ext>
            </a:extLst>
          </p:cNvPr>
          <p:cNvSpPr>
            <a:spLocks noGrp="1"/>
          </p:cNvSpPr>
          <p:nvPr>
            <p:ph idx="1"/>
          </p:nvPr>
        </p:nvSpPr>
        <p:spPr>
          <a:xfrm>
            <a:off x="1097280" y="1845733"/>
            <a:ext cx="5401174" cy="4102305"/>
          </a:xfrm>
        </p:spPr>
        <p:style>
          <a:lnRef idx="2">
            <a:schemeClr val="accent1"/>
          </a:lnRef>
          <a:fillRef idx="1">
            <a:schemeClr val="lt1"/>
          </a:fillRef>
          <a:effectRef idx="0">
            <a:schemeClr val="accent1"/>
          </a:effectRef>
          <a:fontRef idx="minor">
            <a:schemeClr val="dk1"/>
          </a:fontRef>
        </p:style>
        <p:txBody>
          <a:bodyPr/>
          <a:lstStyle/>
          <a:p>
            <a:pPr algn="just"/>
            <a:r>
              <a:rPr lang="en-US" dirty="0">
                <a:latin typeface="Times New Roman" panose="02020603050405020304" pitchFamily="18" charset="0"/>
                <a:cs typeface="Times New Roman" panose="02020603050405020304" pitchFamily="18" charset="0"/>
              </a:rPr>
              <a:t>This Presentation Contains The Following Task Requirements That Are:</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Clear connections in the organization, culture, people, and process elimination.</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Determine the basic concept of the running board (in terms of both capacity and circuit),Be sensitive to the needs of capacity and the factors that affect management and planning. </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Examine the interpersonal approach to leadership with a focus on the factors that influence individual behavioral differences.</a:t>
            </a: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26072C1-A9DE-BB1A-9863-82D92C359D70}"/>
              </a:ext>
            </a:extLst>
          </p:cNvPr>
          <p:cNvPicPr>
            <a:picLocks noChangeAspect="1"/>
          </p:cNvPicPr>
          <p:nvPr/>
        </p:nvPicPr>
        <p:blipFill>
          <a:blip r:embed="rId3"/>
          <a:stretch>
            <a:fillRect/>
          </a:stretch>
        </p:blipFill>
        <p:spPr>
          <a:xfrm>
            <a:off x="6498454" y="1845733"/>
            <a:ext cx="3381375" cy="2247900"/>
          </a:xfrm>
          <a:prstGeom prst="rect">
            <a:avLst/>
          </a:prstGeom>
        </p:spPr>
      </p:pic>
      <p:pic>
        <p:nvPicPr>
          <p:cNvPr id="5" name="Picture 4">
            <a:extLst>
              <a:ext uri="{FF2B5EF4-FFF2-40B4-BE49-F238E27FC236}">
                <a16:creationId xmlns:a16="http://schemas.microsoft.com/office/drawing/2014/main" id="{33CE9FC0-CD19-DFEE-39D9-9EA95EDF2D20}"/>
              </a:ext>
            </a:extLst>
          </p:cNvPr>
          <p:cNvPicPr>
            <a:picLocks noChangeAspect="1"/>
          </p:cNvPicPr>
          <p:nvPr/>
        </p:nvPicPr>
        <p:blipFill>
          <a:blip r:embed="rId4"/>
          <a:stretch>
            <a:fillRect/>
          </a:stretch>
        </p:blipFill>
        <p:spPr>
          <a:xfrm>
            <a:off x="8557260" y="4103794"/>
            <a:ext cx="3543300" cy="2190750"/>
          </a:xfrm>
          <a:prstGeom prst="rect">
            <a:avLst/>
          </a:prstGeom>
        </p:spPr>
      </p:pic>
    </p:spTree>
    <p:extLst>
      <p:ext uri="{BB962C8B-B14F-4D97-AF65-F5344CB8AC3E}">
        <p14:creationId xmlns:p14="http://schemas.microsoft.com/office/powerpoint/2010/main" val="2939452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3099F-F9B1-DB40-B736-A2A2F5AE859C}"/>
              </a:ext>
            </a:extLst>
          </p:cNvPr>
          <p:cNvSpPr>
            <a:spLocks noGrp="1"/>
          </p:cNvSpPr>
          <p:nvPr>
            <p:ph type="title"/>
          </p:nvPr>
        </p:nvSpPr>
        <p:spPr/>
        <p:txBody>
          <a:bodyPr>
            <a:normAutofit/>
          </a:bodyPr>
          <a:lstStyle/>
          <a:p>
            <a:r>
              <a:rPr lang="en-US" i="0" dirty="0">
                <a:solidFill>
                  <a:schemeClr val="tx1"/>
                </a:solidFill>
                <a:effectLst/>
                <a:latin typeface="Times New Roman" panose="02020603050405020304" pitchFamily="18" charset="0"/>
                <a:cs typeface="Times New Roman" panose="02020603050405020304" pitchFamily="18" charset="0"/>
              </a:rPr>
              <a:t>Relationship Between Structure, Culture, People And </a:t>
            </a:r>
            <a:r>
              <a:rPr lang="en-US" i="0" dirty="0" err="1">
                <a:solidFill>
                  <a:schemeClr val="tx1"/>
                </a:solidFill>
                <a:effectLst/>
                <a:latin typeface="Times New Roman" panose="02020603050405020304" pitchFamily="18" charset="0"/>
                <a:cs typeface="Times New Roman" panose="02020603050405020304" pitchFamily="18" charset="0"/>
              </a:rPr>
              <a:t>Organisational</a:t>
            </a:r>
            <a:r>
              <a:rPr lang="en-US" i="0" dirty="0">
                <a:solidFill>
                  <a:schemeClr val="tx1"/>
                </a:solidFill>
                <a:effectLst/>
                <a:latin typeface="Times New Roman" panose="02020603050405020304" pitchFamily="18" charset="0"/>
                <a:cs typeface="Times New Roman" panose="02020603050405020304" pitchFamily="18" charset="0"/>
              </a:rPr>
              <a:t> Performance</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F43E8D-4C1A-CBCD-B6E4-DE0EC1D5E119}"/>
              </a:ext>
            </a:extLst>
          </p:cNvPr>
          <p:cNvSpPr>
            <a:spLocks noGrp="1"/>
          </p:cNvSpPr>
          <p:nvPr>
            <p:ph idx="1"/>
          </p:nvPr>
        </p:nvSpPr>
        <p:spPr/>
        <p:txBody>
          <a:bodyPr/>
          <a:lstStyle/>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Structure: Organizational culture is an organized set of professional roles and authority relationships that govern how partners and managers interact with each other.</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Culture : The beliefs of the leaders and members of the group are described as leadership culture. It includes common mirrors, concepts, principles, guidelines and examples.</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People : The human part of the association is the individuals. Individuals contribute to the business of the association. In addition, people lead and manage the organization.</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Organizational Performance:</a:t>
            </a:r>
            <a:r>
              <a:rPr lang="en-I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Organizational structure is defined as the actual creation of an organization as opposed to its intended outcome. It is a beautiful area that cares about what the association does and can achieve when it joins hands with many of its partners.</a:t>
            </a:r>
          </a:p>
        </p:txBody>
      </p:sp>
    </p:spTree>
    <p:extLst>
      <p:ext uri="{BB962C8B-B14F-4D97-AF65-F5344CB8AC3E}">
        <p14:creationId xmlns:p14="http://schemas.microsoft.com/office/powerpoint/2010/main" val="3383302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5853-64C1-7BC1-6542-FF529E1A7D08}"/>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Strategies of Retention Of Employees </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EB049FB5-3368-4DC4-D253-2C769D385F4E}"/>
              </a:ext>
            </a:extLst>
          </p:cNvPr>
          <p:cNvGraphicFramePr>
            <a:graphicFrameLocks noGrp="1"/>
          </p:cNvGraphicFramePr>
          <p:nvPr>
            <p:ph idx="1"/>
            <p:extLst>
              <p:ext uri="{D42A27DB-BD31-4B8C-83A1-F6EECF244321}">
                <p14:modId xmlns:p14="http://schemas.microsoft.com/office/powerpoint/2010/main" val="3231565451"/>
              </p:ext>
            </p:extLst>
          </p:nvPr>
        </p:nvGraphicFramePr>
        <p:xfrm>
          <a:off x="1096963" y="1846263"/>
          <a:ext cx="5242877"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B03287D-5E8B-CDF4-6C6B-F0174CEDE554}"/>
              </a:ext>
            </a:extLst>
          </p:cNvPr>
          <p:cNvPicPr>
            <a:picLocks noChangeAspect="1"/>
          </p:cNvPicPr>
          <p:nvPr/>
        </p:nvPicPr>
        <p:blipFill>
          <a:blip r:embed="rId8"/>
          <a:stretch>
            <a:fillRect/>
          </a:stretch>
        </p:blipFill>
        <p:spPr>
          <a:xfrm>
            <a:off x="6339840" y="1846263"/>
            <a:ext cx="2857500" cy="2143125"/>
          </a:xfrm>
          <a:prstGeom prst="rect">
            <a:avLst/>
          </a:prstGeom>
        </p:spPr>
      </p:pic>
      <p:pic>
        <p:nvPicPr>
          <p:cNvPr id="6" name="Picture 5">
            <a:extLst>
              <a:ext uri="{FF2B5EF4-FFF2-40B4-BE49-F238E27FC236}">
                <a16:creationId xmlns:a16="http://schemas.microsoft.com/office/drawing/2014/main" id="{18BE5A8B-CE17-53AF-AC0C-3E55C9FB830D}"/>
              </a:ext>
            </a:extLst>
          </p:cNvPr>
          <p:cNvPicPr>
            <a:picLocks noChangeAspect="1"/>
          </p:cNvPicPr>
          <p:nvPr/>
        </p:nvPicPr>
        <p:blipFill>
          <a:blip r:embed="rId9"/>
          <a:stretch>
            <a:fillRect/>
          </a:stretch>
        </p:blipFill>
        <p:spPr>
          <a:xfrm>
            <a:off x="8637587" y="4098291"/>
            <a:ext cx="3248025" cy="2143125"/>
          </a:xfrm>
          <a:prstGeom prst="rect">
            <a:avLst/>
          </a:prstGeom>
        </p:spPr>
      </p:pic>
    </p:spTree>
    <p:extLst>
      <p:ext uri="{BB962C8B-B14F-4D97-AF65-F5344CB8AC3E}">
        <p14:creationId xmlns:p14="http://schemas.microsoft.com/office/powerpoint/2010/main" val="1980491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C712-7671-AF6C-C1BD-A14C6CC8808F}"/>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Strategies In Employee Motivation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3674603-A500-238C-6F90-7A530D22689C}"/>
              </a:ext>
            </a:extLst>
          </p:cNvPr>
          <p:cNvSpPr>
            <a:spLocks noGrp="1"/>
          </p:cNvSpPr>
          <p:nvPr>
            <p:ph idx="1"/>
          </p:nvPr>
        </p:nvSpPr>
        <p:spPr>
          <a:xfrm>
            <a:off x="1097280" y="1845734"/>
            <a:ext cx="5140960" cy="4179146"/>
          </a:xfrm>
        </p:spPr>
        <p:style>
          <a:lnRef idx="2">
            <a:schemeClr val="accent1"/>
          </a:lnRef>
          <a:fillRef idx="1">
            <a:schemeClr val="lt1"/>
          </a:fillRef>
          <a:effectRef idx="0">
            <a:schemeClr val="accent1"/>
          </a:effectRef>
          <a:fontRef idx="minor">
            <a:schemeClr val="dk1"/>
          </a:fontRef>
        </p:style>
        <p:txBody>
          <a:bodyPr/>
          <a:lstStyle/>
          <a:p>
            <a:pPr>
              <a:buFont typeface="Wingdings" panose="05000000000000000000" pitchFamily="2" charset="2"/>
              <a:buChar char="Ø"/>
            </a:pPr>
            <a:r>
              <a:rPr lang="en-US" i="0" dirty="0">
                <a:solidFill>
                  <a:srgbClr val="333333"/>
                </a:solidFill>
                <a:effectLst/>
                <a:latin typeface="Times New Roman" panose="02020603050405020304" pitchFamily="18" charset="0"/>
                <a:cs typeface="Times New Roman" panose="02020603050405020304" pitchFamily="18" charset="0"/>
              </a:rPr>
              <a:t>Here Are Some Of The Strategies Of Employee Motivation:</a:t>
            </a:r>
          </a:p>
          <a:p>
            <a:pPr>
              <a:buFont typeface="Wingdings" panose="05000000000000000000" pitchFamily="2" charset="2"/>
              <a:buChar char="Ø"/>
            </a:pPr>
            <a:r>
              <a:rPr lang="en-US" i="0" dirty="0">
                <a:solidFill>
                  <a:srgbClr val="333333"/>
                </a:solidFill>
                <a:effectLst/>
                <a:latin typeface="Times New Roman" panose="02020603050405020304" pitchFamily="18" charset="0"/>
                <a:cs typeface="Times New Roman" panose="02020603050405020304" pitchFamily="18" charset="0"/>
              </a:rPr>
              <a:t>Set Objectives to create meaning</a:t>
            </a:r>
          </a:p>
          <a:p>
            <a:pPr>
              <a:buFont typeface="Wingdings" panose="05000000000000000000" pitchFamily="2" charset="2"/>
              <a:buChar char="Ø"/>
            </a:pPr>
            <a:r>
              <a:rPr lang="en-US" i="0" dirty="0">
                <a:solidFill>
                  <a:srgbClr val="333333"/>
                </a:solidFill>
                <a:effectLst/>
                <a:latin typeface="Times New Roman" panose="02020603050405020304" pitchFamily="18" charset="0"/>
                <a:cs typeface="Times New Roman" panose="02020603050405020304" pitchFamily="18" charset="0"/>
              </a:rPr>
              <a:t>Celebrate milestones big and small</a:t>
            </a:r>
            <a:endParaRPr lang="en-US" dirty="0">
              <a:solidFill>
                <a:srgbClr val="333333"/>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IN" i="0" dirty="0">
                <a:solidFill>
                  <a:srgbClr val="333333"/>
                </a:solidFill>
                <a:effectLst/>
                <a:latin typeface="Times New Roman" panose="02020603050405020304" pitchFamily="18" charset="0"/>
                <a:cs typeface="Times New Roman" panose="02020603050405020304" pitchFamily="18" charset="0"/>
              </a:rPr>
              <a:t>Provide meaningful feedback</a:t>
            </a:r>
            <a:endParaRPr lang="en-US" i="0" dirty="0">
              <a:solidFill>
                <a:srgbClr val="333333"/>
              </a:solidFill>
              <a:effectLst/>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i="0" dirty="0">
                <a:solidFill>
                  <a:srgbClr val="333333"/>
                </a:solidFill>
                <a:effectLst/>
                <a:latin typeface="Times New Roman" panose="02020603050405020304" pitchFamily="18" charset="0"/>
                <a:cs typeface="Times New Roman" panose="02020603050405020304" pitchFamily="18" charset="0"/>
              </a:rPr>
              <a:t>Empower problem solving and learning</a:t>
            </a:r>
            <a:endParaRPr lang="en-IN" dirty="0">
              <a:latin typeface="Times New Roman" panose="02020603050405020304" pitchFamily="18" charset="0"/>
              <a:cs typeface="Times New Roman" panose="02020603050405020304" pitchFamily="18" charset="0"/>
            </a:endParaRPr>
          </a:p>
        </p:txBody>
      </p:sp>
      <p:pic>
        <p:nvPicPr>
          <p:cNvPr id="1026" name="Picture 2" descr="Image result for employees motivation">
            <a:extLst>
              <a:ext uri="{FF2B5EF4-FFF2-40B4-BE49-F238E27FC236}">
                <a16:creationId xmlns:a16="http://schemas.microsoft.com/office/drawing/2014/main" id="{BF70FBCE-402D-7965-E138-E09D73884E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9040" y="1845734"/>
            <a:ext cx="32480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CD98D67-85B7-718B-567E-9C029F397DF0}"/>
              </a:ext>
            </a:extLst>
          </p:cNvPr>
          <p:cNvPicPr>
            <a:picLocks noChangeAspect="1"/>
          </p:cNvPicPr>
          <p:nvPr/>
        </p:nvPicPr>
        <p:blipFill>
          <a:blip r:embed="rId4"/>
          <a:stretch>
            <a:fillRect/>
          </a:stretch>
        </p:blipFill>
        <p:spPr>
          <a:xfrm>
            <a:off x="8656321" y="4049078"/>
            <a:ext cx="3535680" cy="2266462"/>
          </a:xfrm>
          <a:prstGeom prst="rect">
            <a:avLst/>
          </a:prstGeom>
        </p:spPr>
      </p:pic>
    </p:spTree>
    <p:extLst>
      <p:ext uri="{BB962C8B-B14F-4D97-AF65-F5344CB8AC3E}">
        <p14:creationId xmlns:p14="http://schemas.microsoft.com/office/powerpoint/2010/main" val="311081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37ED9-3677-C339-EEAF-41DBBDC955EA}"/>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Nature Of Managerial Work In Functional</a:t>
            </a: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BE89259-61C4-570A-74E2-6F53B8C7C69A}"/>
              </a:ext>
            </a:extLst>
          </p:cNvPr>
          <p:cNvGraphicFramePr>
            <a:graphicFrameLocks noGrp="1"/>
          </p:cNvGraphicFramePr>
          <p:nvPr>
            <p:ph idx="1"/>
            <p:extLst>
              <p:ext uri="{D42A27DB-BD31-4B8C-83A1-F6EECF244321}">
                <p14:modId xmlns:p14="http://schemas.microsoft.com/office/powerpoint/2010/main" val="1737784162"/>
              </p:ext>
            </p:extLst>
          </p:nvPr>
        </p:nvGraphicFramePr>
        <p:xfrm>
          <a:off x="1259523" y="2039303"/>
          <a:ext cx="5435917"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765FBC77-CEEC-D966-D31F-B5092504547F}"/>
              </a:ext>
            </a:extLst>
          </p:cNvPr>
          <p:cNvPicPr>
            <a:picLocks noChangeAspect="1"/>
          </p:cNvPicPr>
          <p:nvPr/>
        </p:nvPicPr>
        <p:blipFill>
          <a:blip r:embed="rId8"/>
          <a:stretch>
            <a:fillRect/>
          </a:stretch>
        </p:blipFill>
        <p:spPr>
          <a:xfrm>
            <a:off x="7161529" y="2244030"/>
            <a:ext cx="4132661" cy="2492057"/>
          </a:xfrm>
          <a:prstGeom prst="rect">
            <a:avLst/>
          </a:prstGeom>
        </p:spPr>
      </p:pic>
    </p:spTree>
    <p:extLst>
      <p:ext uri="{BB962C8B-B14F-4D97-AF65-F5344CB8AC3E}">
        <p14:creationId xmlns:p14="http://schemas.microsoft.com/office/powerpoint/2010/main" val="2938103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2FD3E-F388-8FC4-AB75-CA28470B654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Nature of managerial work in processes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EB13ED2-DEFC-950B-2D29-A150C2F5851C}"/>
              </a:ext>
            </a:extLst>
          </p:cNvPr>
          <p:cNvSpPr>
            <a:spLocks noGrp="1"/>
          </p:cNvSpPr>
          <p:nvPr>
            <p:ph idx="1"/>
          </p:nvPr>
        </p:nvSpPr>
        <p:spPr>
          <a:xfrm>
            <a:off x="1097280" y="1845734"/>
            <a:ext cx="5720080" cy="2061210"/>
          </a:xfrm>
        </p:spPr>
        <p:style>
          <a:lnRef idx="2">
            <a:schemeClr val="accent2"/>
          </a:lnRef>
          <a:fillRef idx="1">
            <a:schemeClr val="lt1"/>
          </a:fillRef>
          <a:effectRef idx="0">
            <a:schemeClr val="accent2"/>
          </a:effectRef>
          <a:fontRef idx="minor">
            <a:schemeClr val="dk1"/>
          </a:fontRef>
        </p:style>
        <p:txBody>
          <a:bodyPr/>
          <a:lstStyle/>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main task of the leaders in the income-generating activity is to meet with different partners.</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 It usually involves providing value for investors, creating important products at a good price for customers, and providing satisfactory work opportunities for representatives</a:t>
            </a:r>
            <a:r>
              <a:rPr lang="en-US" dirty="0">
                <a:solidFill>
                  <a:srgbClr val="222222"/>
                </a:solidFill>
                <a:latin typeface="Times New Roman" panose="02020603050405020304" pitchFamily="18" charset="0"/>
                <a:cs typeface="Times New Roman" panose="02020603050405020304" pitchFamily="18" charset="0"/>
              </a:rPr>
              <a:t>(</a:t>
            </a:r>
            <a:r>
              <a:rPr lang="en-US" b="0" i="0" dirty="0">
                <a:solidFill>
                  <a:srgbClr val="222222"/>
                </a:solidFill>
                <a:effectLst/>
                <a:latin typeface="Times New Roman" panose="02020603050405020304" pitchFamily="18" charset="0"/>
                <a:cs typeface="Times New Roman" panose="02020603050405020304" pitchFamily="18" charset="0"/>
              </a:rPr>
              <a:t>Leroy, et al., 2018)</a:t>
            </a:r>
            <a:r>
              <a:rPr lang="en-US"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F44AD37-3A11-4467-49F6-CCFB02E25F68}"/>
              </a:ext>
            </a:extLst>
          </p:cNvPr>
          <p:cNvPicPr>
            <a:picLocks noChangeAspect="1"/>
          </p:cNvPicPr>
          <p:nvPr/>
        </p:nvPicPr>
        <p:blipFill>
          <a:blip r:embed="rId3"/>
          <a:stretch>
            <a:fillRect/>
          </a:stretch>
        </p:blipFill>
        <p:spPr>
          <a:xfrm>
            <a:off x="7381240" y="2005330"/>
            <a:ext cx="2748280" cy="2061210"/>
          </a:xfrm>
          <a:prstGeom prst="rect">
            <a:avLst/>
          </a:prstGeom>
        </p:spPr>
      </p:pic>
      <p:pic>
        <p:nvPicPr>
          <p:cNvPr id="5" name="Picture 4">
            <a:extLst>
              <a:ext uri="{FF2B5EF4-FFF2-40B4-BE49-F238E27FC236}">
                <a16:creationId xmlns:a16="http://schemas.microsoft.com/office/drawing/2014/main" id="{E3D934F4-C89B-F160-F117-272270C9D0F9}"/>
              </a:ext>
            </a:extLst>
          </p:cNvPr>
          <p:cNvPicPr>
            <a:picLocks noChangeAspect="1"/>
          </p:cNvPicPr>
          <p:nvPr/>
        </p:nvPicPr>
        <p:blipFill>
          <a:blip r:embed="rId4"/>
          <a:stretch>
            <a:fillRect/>
          </a:stretch>
        </p:blipFill>
        <p:spPr>
          <a:xfrm>
            <a:off x="1191068" y="4066540"/>
            <a:ext cx="3781425" cy="2162175"/>
          </a:xfrm>
          <a:prstGeom prst="rect">
            <a:avLst/>
          </a:prstGeom>
        </p:spPr>
      </p:pic>
    </p:spTree>
    <p:extLst>
      <p:ext uri="{BB962C8B-B14F-4D97-AF65-F5344CB8AC3E}">
        <p14:creationId xmlns:p14="http://schemas.microsoft.com/office/powerpoint/2010/main" val="1201953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990E6-A922-9D6D-A5A1-EF3F6C95E721}"/>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Commute the Role of leadership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F503C0-AECA-DE4E-E00F-8E8B3C8D0C86}"/>
              </a:ext>
            </a:extLst>
          </p:cNvPr>
          <p:cNvSpPr>
            <a:spLocks noGrp="1"/>
          </p:cNvSpPr>
          <p:nvPr>
            <p:ph idx="1"/>
          </p:nvPr>
        </p:nvSpPr>
        <p:spPr>
          <a:xfrm>
            <a:off x="1097280" y="1845734"/>
            <a:ext cx="10058400" cy="2787226"/>
          </a:xfrm>
        </p:spPr>
        <p:style>
          <a:lnRef idx="2">
            <a:schemeClr val="accent1"/>
          </a:lnRef>
          <a:fillRef idx="1">
            <a:schemeClr val="lt1"/>
          </a:fillRef>
          <a:effectRef idx="0">
            <a:schemeClr val="accent1"/>
          </a:effectRef>
          <a:fontRef idx="minor">
            <a:schemeClr val="dk1"/>
          </a:fontRef>
        </p:style>
        <p:txBody>
          <a:bodyPr/>
          <a:lstStyle/>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Representatives must fit into the company's culture.</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Change the employees and the important goals of the company. Trust the work environment.</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Keep their representatives inside. Encourage open dialogue and two-way communication.</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Encourage employees to participate and collaborate. Keep agents fresh.</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Communicate any upcoming changes clearly and immediately. Prevent internal misconceptions.</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Make master data accessible to users by dispersing it.</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7153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13C3E-ED7F-7289-1106-4F3FD9E9E6C8}"/>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IN" b="0" i="0" dirty="0">
                <a:solidFill>
                  <a:srgbClr val="000000"/>
                </a:solidFill>
                <a:effectLst/>
                <a:latin typeface="Times New Roman" panose="02020603050405020304" pitchFamily="18" charset="0"/>
              </a:rPr>
              <a:t>How Communication Effective Management And Leadership</a:t>
            </a:r>
            <a:endParaRPr lang="en-IN" dirty="0"/>
          </a:p>
        </p:txBody>
      </p:sp>
      <p:sp>
        <p:nvSpPr>
          <p:cNvPr id="3" name="Content Placeholder 2">
            <a:extLst>
              <a:ext uri="{FF2B5EF4-FFF2-40B4-BE49-F238E27FC236}">
                <a16:creationId xmlns:a16="http://schemas.microsoft.com/office/drawing/2014/main" id="{272A7B8D-D54E-64D9-1E03-6918959F464A}"/>
              </a:ext>
            </a:extLst>
          </p:cNvPr>
          <p:cNvSpPr>
            <a:spLocks noGrp="1"/>
          </p:cNvSpPr>
          <p:nvPr>
            <p:ph idx="1"/>
          </p:nvPr>
        </p:nvSpPr>
        <p:spPr>
          <a:xfrm>
            <a:off x="1097280" y="1845734"/>
            <a:ext cx="10058400" cy="1583266"/>
          </a:xfrm>
        </p:spPr>
        <p:style>
          <a:lnRef idx="2">
            <a:schemeClr val="accent1"/>
          </a:lnRef>
          <a:fillRef idx="1">
            <a:schemeClr val="lt1"/>
          </a:fillRef>
          <a:effectRef idx="0">
            <a:schemeClr val="accent1"/>
          </a:effectRef>
          <a:fontRef idx="minor">
            <a:schemeClr val="dk1"/>
          </a:fontRef>
        </p:style>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Engagement is increased through effective communication.</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Employees are more aligned with strategic goals when they communicate clearly.</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It fosters trust and encourages openness.</a:t>
            </a: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A924032-4226-B56D-37E5-2229F162340D}"/>
              </a:ext>
            </a:extLst>
          </p:cNvPr>
          <p:cNvPicPr>
            <a:picLocks noChangeAspect="1"/>
          </p:cNvPicPr>
          <p:nvPr/>
        </p:nvPicPr>
        <p:blipFill>
          <a:blip r:embed="rId3"/>
          <a:stretch>
            <a:fillRect/>
          </a:stretch>
        </p:blipFill>
        <p:spPr>
          <a:xfrm>
            <a:off x="1097280" y="3664267"/>
            <a:ext cx="3590925" cy="2333625"/>
          </a:xfrm>
          <a:prstGeom prst="rect">
            <a:avLst/>
          </a:prstGeom>
        </p:spPr>
      </p:pic>
      <p:pic>
        <p:nvPicPr>
          <p:cNvPr id="5" name="Picture 4">
            <a:extLst>
              <a:ext uri="{FF2B5EF4-FFF2-40B4-BE49-F238E27FC236}">
                <a16:creationId xmlns:a16="http://schemas.microsoft.com/office/drawing/2014/main" id="{5CAAED9E-BBEC-4A06-F6EB-BF9B72FD114F}"/>
              </a:ext>
            </a:extLst>
          </p:cNvPr>
          <p:cNvPicPr>
            <a:picLocks noChangeAspect="1"/>
          </p:cNvPicPr>
          <p:nvPr/>
        </p:nvPicPr>
        <p:blipFill>
          <a:blip r:embed="rId4"/>
          <a:stretch>
            <a:fillRect/>
          </a:stretch>
        </p:blipFill>
        <p:spPr>
          <a:xfrm>
            <a:off x="7896225" y="3664266"/>
            <a:ext cx="3105150" cy="2333625"/>
          </a:xfrm>
          <a:prstGeom prst="rect">
            <a:avLst/>
          </a:prstGeom>
        </p:spPr>
      </p:pic>
    </p:spTree>
    <p:extLst>
      <p:ext uri="{BB962C8B-B14F-4D97-AF65-F5344CB8AC3E}">
        <p14:creationId xmlns:p14="http://schemas.microsoft.com/office/powerpoint/2010/main" val="2487590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C562-4611-0460-DE3F-8BEBC72182C0}"/>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Behavioural Approach To Management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04516A-0370-841B-E1F1-AE707B63A902}"/>
              </a:ext>
            </a:extLst>
          </p:cNvPr>
          <p:cNvSpPr>
            <a:spLocks noGrp="1"/>
          </p:cNvSpPr>
          <p:nvPr>
            <p:ph idx="1"/>
          </p:nvPr>
        </p:nvSpPr>
        <p:spPr>
          <a:xfrm>
            <a:off x="1097280" y="1845734"/>
            <a:ext cx="10058400" cy="2787226"/>
          </a:xfrm>
        </p:spPr>
        <p:style>
          <a:lnRef idx="2">
            <a:schemeClr val="accent1"/>
          </a:lnRef>
          <a:fillRef idx="1">
            <a:schemeClr val="lt1"/>
          </a:fillRef>
          <a:effectRef idx="0">
            <a:schemeClr val="accent1"/>
          </a:effectRef>
          <a:fontRef idx="minor">
            <a:schemeClr val="dk1"/>
          </a:fontRef>
        </p:style>
        <p:txBody>
          <a:bodyPr/>
          <a:lstStyle/>
          <a:p>
            <a:pPr algn="just">
              <a:buFont typeface="Wingdings" panose="05000000000000000000" pitchFamily="2" charset="2"/>
              <a:buChar char="§"/>
            </a:pPr>
            <a:r>
              <a:rPr lang="en-IN" b="1" i="0" dirty="0">
                <a:solidFill>
                  <a:srgbClr val="000000"/>
                </a:solidFill>
                <a:effectLst/>
                <a:latin typeface="Times New Roman" panose="02020603050405020304" pitchFamily="18" charset="0"/>
                <a:cs typeface="Times New Roman" panose="02020603050405020304" pitchFamily="18" charset="0"/>
              </a:rPr>
              <a:t>Human Relations Approach: </a:t>
            </a:r>
          </a:p>
          <a:p>
            <a:pPr algn="just">
              <a:buFont typeface="Wingdings" panose="05000000000000000000" pitchFamily="2" charset="2"/>
              <a:buChar char="§"/>
            </a:pPr>
            <a:r>
              <a:rPr lang="en-US" i="0" dirty="0">
                <a:solidFill>
                  <a:schemeClr val="tx1"/>
                </a:solidFill>
                <a:effectLst/>
                <a:latin typeface="Times New Roman" panose="02020603050405020304" pitchFamily="18" charset="0"/>
                <a:cs typeface="Times New Roman" panose="02020603050405020304" pitchFamily="18" charset="0"/>
              </a:rPr>
              <a:t>The phrase Human Relation refers to how managers interact with their subordinates. Managers face many challenges since employees do not adhere to established and correct ethical standards.</a:t>
            </a:r>
            <a:endParaRPr lang="en-IN" i="0" dirty="0">
              <a:solidFill>
                <a:schemeClr val="tx1"/>
              </a:solidFill>
              <a:effectLst/>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IN" b="1" i="0" dirty="0">
                <a:solidFill>
                  <a:srgbClr val="000000"/>
                </a:solidFill>
                <a:effectLst/>
                <a:latin typeface="Times New Roman" panose="02020603050405020304" pitchFamily="18" charset="0"/>
                <a:cs typeface="Times New Roman" panose="02020603050405020304" pitchFamily="18" charset="0"/>
              </a:rPr>
              <a:t>Behavioural Science Approach:</a:t>
            </a:r>
          </a:p>
          <a:p>
            <a:pPr algn="just">
              <a:buFont typeface="Wingdings" panose="05000000000000000000" pitchFamily="2" charset="2"/>
              <a:buChar char="§"/>
            </a:pPr>
            <a:r>
              <a:rPr lang="en-US" i="0" dirty="0">
                <a:solidFill>
                  <a:schemeClr val="tx1"/>
                </a:solidFill>
                <a:effectLst/>
                <a:latin typeface="Times New Roman" panose="02020603050405020304" pitchFamily="18" charset="0"/>
                <a:cs typeface="Times New Roman" panose="02020603050405020304" pitchFamily="18" charset="0"/>
              </a:rPr>
              <a:t>The Behaviour Science approach is an extension of the behavioral sciences. </a:t>
            </a:r>
            <a:r>
              <a:rPr lang="en-US" dirty="0">
                <a:solidFill>
                  <a:schemeClr val="tx1"/>
                </a:solidFill>
                <a:latin typeface="Times New Roman" panose="02020603050405020304" pitchFamily="18" charset="0"/>
                <a:cs typeface="Times New Roman" panose="02020603050405020304" pitchFamily="18" charset="0"/>
              </a:rPr>
              <a:t>T</a:t>
            </a:r>
            <a:r>
              <a:rPr lang="en-US" i="0" dirty="0">
                <a:solidFill>
                  <a:schemeClr val="tx1"/>
                </a:solidFill>
                <a:effectLst/>
                <a:latin typeface="Times New Roman" panose="02020603050405020304" pitchFamily="18" charset="0"/>
                <a:cs typeface="Times New Roman" panose="02020603050405020304" pitchFamily="18" charset="0"/>
              </a:rPr>
              <a:t>hey values ​​the character, behavior, and performance of individuals and organizations.</a:t>
            </a: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8408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38FDA-A75A-126C-FA64-59AC1735C4CE}"/>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Factors Affect The Individual Behaviour</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9CB8E9-20B5-910E-80E2-5E7046E5E6BF}"/>
              </a:ext>
            </a:extLst>
          </p:cNvPr>
          <p:cNvSpPr>
            <a:spLocks noGrp="1"/>
          </p:cNvSpPr>
          <p:nvPr>
            <p:ph idx="1"/>
          </p:nvPr>
        </p:nvSpPr>
        <p:spPr>
          <a:xfrm>
            <a:off x="1097280" y="1845734"/>
            <a:ext cx="4744720" cy="1954106"/>
          </a:xfrm>
        </p:spPr>
        <p:style>
          <a:lnRef idx="2">
            <a:schemeClr val="accent1"/>
          </a:lnRef>
          <a:fillRef idx="1">
            <a:schemeClr val="lt1"/>
          </a:fillRef>
          <a:effectRef idx="0">
            <a:schemeClr val="accent1"/>
          </a:effectRef>
          <a:fontRef idx="minor">
            <a:schemeClr val="dk1"/>
          </a:fontRef>
        </p:style>
        <p:txBody>
          <a:bodyPr/>
          <a:lstStyle/>
          <a:p>
            <a:pPr>
              <a:buFont typeface="Wingdings" panose="05000000000000000000" pitchFamily="2" charset="2"/>
              <a:buChar char="Ø"/>
            </a:pPr>
            <a:r>
              <a:rPr lang="en-IN" b="0" i="0" dirty="0">
                <a:solidFill>
                  <a:srgbClr val="333333"/>
                </a:solidFill>
                <a:effectLst/>
                <a:latin typeface="Times New Roman" panose="02020603050405020304" pitchFamily="18" charset="0"/>
                <a:cs typeface="Times New Roman" panose="02020603050405020304" pitchFamily="18" charset="0"/>
              </a:rPr>
              <a:t>Demographic Factors</a:t>
            </a:r>
          </a:p>
          <a:p>
            <a:pPr>
              <a:buFont typeface="Wingdings" panose="05000000000000000000" pitchFamily="2" charset="2"/>
              <a:buChar char="Ø"/>
            </a:pPr>
            <a:r>
              <a:rPr lang="en-IN" b="0" i="0" dirty="0">
                <a:solidFill>
                  <a:srgbClr val="333333"/>
                </a:solidFill>
                <a:effectLst/>
                <a:latin typeface="Times New Roman" panose="02020603050405020304" pitchFamily="18" charset="0"/>
                <a:cs typeface="Times New Roman" panose="02020603050405020304" pitchFamily="18" charset="0"/>
              </a:rPr>
              <a:t>Abilities and Skills</a:t>
            </a:r>
            <a:endParaRPr lang="en-IN" dirty="0">
              <a:solidFill>
                <a:srgbClr val="333333"/>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IN" b="0" i="0" dirty="0">
                <a:solidFill>
                  <a:srgbClr val="333333"/>
                </a:solidFill>
                <a:effectLst/>
                <a:latin typeface="Times New Roman" panose="02020603050405020304" pitchFamily="18" charset="0"/>
                <a:cs typeface="Times New Roman" panose="02020603050405020304" pitchFamily="18" charset="0"/>
              </a:rPr>
              <a:t>Perception</a:t>
            </a:r>
          </a:p>
          <a:p>
            <a:pPr>
              <a:buFont typeface="Wingdings" panose="05000000000000000000" pitchFamily="2" charset="2"/>
              <a:buChar char="Ø"/>
            </a:pPr>
            <a:r>
              <a:rPr lang="en-IN" b="0" i="0" dirty="0">
                <a:solidFill>
                  <a:srgbClr val="333333"/>
                </a:solidFill>
                <a:effectLst/>
                <a:latin typeface="Times New Roman" panose="02020603050405020304" pitchFamily="18" charset="0"/>
                <a:cs typeface="Times New Roman" panose="02020603050405020304" pitchFamily="18" charset="0"/>
              </a:rPr>
              <a:t>Attitude</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D91E84F-F5C8-17AF-0066-DD2DBCEF1613}"/>
              </a:ext>
            </a:extLst>
          </p:cNvPr>
          <p:cNvPicPr>
            <a:picLocks noChangeAspect="1"/>
          </p:cNvPicPr>
          <p:nvPr/>
        </p:nvPicPr>
        <p:blipFill>
          <a:blip r:embed="rId3"/>
          <a:stretch>
            <a:fillRect/>
          </a:stretch>
        </p:blipFill>
        <p:spPr>
          <a:xfrm>
            <a:off x="1097280" y="3950932"/>
            <a:ext cx="3467100" cy="2174240"/>
          </a:xfrm>
          <a:prstGeom prst="rect">
            <a:avLst/>
          </a:prstGeom>
        </p:spPr>
      </p:pic>
      <p:pic>
        <p:nvPicPr>
          <p:cNvPr id="6" name="Picture 5">
            <a:extLst>
              <a:ext uri="{FF2B5EF4-FFF2-40B4-BE49-F238E27FC236}">
                <a16:creationId xmlns:a16="http://schemas.microsoft.com/office/drawing/2014/main" id="{8E99B995-A837-5AF3-5FE2-43855131F63D}"/>
              </a:ext>
            </a:extLst>
          </p:cNvPr>
          <p:cNvPicPr>
            <a:picLocks noChangeAspect="1"/>
          </p:cNvPicPr>
          <p:nvPr/>
        </p:nvPicPr>
        <p:blipFill>
          <a:blip r:embed="rId4"/>
          <a:stretch>
            <a:fillRect/>
          </a:stretch>
        </p:blipFill>
        <p:spPr>
          <a:xfrm>
            <a:off x="5930902" y="1845734"/>
            <a:ext cx="5712718" cy="3982951"/>
          </a:xfrm>
          <a:prstGeom prst="rect">
            <a:avLst/>
          </a:prstGeom>
        </p:spPr>
      </p:pic>
    </p:spTree>
    <p:extLst>
      <p:ext uri="{BB962C8B-B14F-4D97-AF65-F5344CB8AC3E}">
        <p14:creationId xmlns:p14="http://schemas.microsoft.com/office/powerpoint/2010/main" val="3673566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E8A31-E13F-5D64-5561-514F00E880F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US"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6A3408-E71C-9844-BEF7-588A3EFDB550}"/>
              </a:ext>
            </a:extLst>
          </p:cNvPr>
          <p:cNvSpPr>
            <a:spLocks noGrp="1"/>
          </p:cNvSpPr>
          <p:nvPr>
            <p:ph idx="1"/>
          </p:nvPr>
        </p:nvSpPr>
        <p:spPr>
          <a:xfrm>
            <a:off x="1097280" y="1845734"/>
            <a:ext cx="5579967" cy="4023360"/>
          </a:xfrm>
        </p:spPr>
        <p:style>
          <a:lnRef idx="2">
            <a:schemeClr val="accent1"/>
          </a:lnRef>
          <a:fillRef idx="1">
            <a:schemeClr val="lt1"/>
          </a:fillRef>
          <a:effectRef idx="0">
            <a:schemeClr val="accent1"/>
          </a:effectRef>
          <a:fontRef idx="minor">
            <a:schemeClr val="dk1"/>
          </a:fontRef>
        </p:style>
        <p:txBody>
          <a:bodyPr/>
          <a:lstStyle/>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This presentation added the requirements for running a clear connection between the creator, organization, lifestyle, individuals and social structure.</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Determine the basic concepts of the circuit board (about both the range and the circuit), </a:t>
            </a:r>
          </a:p>
          <a:p>
            <a:pPr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Know the scope of requirements and the factors that affect the frame and structure. Explore collaborative approaches to managing policies, focusing specifically on factors that influence individual behavioral differences.</a:t>
            </a: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86E57EF-67E1-B2DD-B6D1-559157DF2B9C}"/>
              </a:ext>
            </a:extLst>
          </p:cNvPr>
          <p:cNvPicPr>
            <a:picLocks noChangeAspect="1"/>
          </p:cNvPicPr>
          <p:nvPr/>
        </p:nvPicPr>
        <p:blipFill>
          <a:blip r:embed="rId3"/>
          <a:stretch>
            <a:fillRect/>
          </a:stretch>
        </p:blipFill>
        <p:spPr>
          <a:xfrm>
            <a:off x="6814805" y="1845734"/>
            <a:ext cx="3219450" cy="2143125"/>
          </a:xfrm>
          <a:prstGeom prst="rect">
            <a:avLst/>
          </a:prstGeom>
        </p:spPr>
      </p:pic>
      <p:pic>
        <p:nvPicPr>
          <p:cNvPr id="5" name="Picture 4">
            <a:extLst>
              <a:ext uri="{FF2B5EF4-FFF2-40B4-BE49-F238E27FC236}">
                <a16:creationId xmlns:a16="http://schemas.microsoft.com/office/drawing/2014/main" id="{EC893A05-DC7D-4E50-007B-5F27787DD3E5}"/>
              </a:ext>
            </a:extLst>
          </p:cNvPr>
          <p:cNvPicPr>
            <a:picLocks noChangeAspect="1"/>
          </p:cNvPicPr>
          <p:nvPr/>
        </p:nvPicPr>
        <p:blipFill>
          <a:blip r:embed="rId4"/>
          <a:stretch>
            <a:fillRect/>
          </a:stretch>
        </p:blipFill>
        <p:spPr>
          <a:xfrm>
            <a:off x="10108882" y="4049078"/>
            <a:ext cx="1971675" cy="2143125"/>
          </a:xfrm>
          <a:prstGeom prst="rect">
            <a:avLst/>
          </a:prstGeom>
        </p:spPr>
      </p:pic>
    </p:spTree>
    <p:extLst>
      <p:ext uri="{BB962C8B-B14F-4D97-AF65-F5344CB8AC3E}">
        <p14:creationId xmlns:p14="http://schemas.microsoft.com/office/powerpoint/2010/main" val="221360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47A7-BC0C-6AF6-BB71-FF305976DAA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582687F-F38A-6060-8D48-8464DF28E3F0}"/>
              </a:ext>
            </a:extLst>
          </p:cNvPr>
          <p:cNvSpPr>
            <a:spLocks noGrp="1"/>
          </p:cNvSpPr>
          <p:nvPr>
            <p:ph idx="1"/>
          </p:nvPr>
        </p:nvSpPr>
        <p:spPr/>
        <p:txBody>
          <a:bodyPr/>
          <a:lstStyle/>
          <a:p>
            <a:r>
              <a:rPr lang="en-US" b="0" i="0" dirty="0">
                <a:solidFill>
                  <a:srgbClr val="222222"/>
                </a:solidFill>
                <a:effectLst/>
                <a:latin typeface="Times New Roman" panose="02020603050405020304" pitchFamily="18" charset="0"/>
                <a:cs typeface="Times New Roman" panose="02020603050405020304" pitchFamily="18" charset="0"/>
              </a:rPr>
              <a:t>Griffin, R.W., Phillips, J.M. and Gully, S.M., 2016. </a:t>
            </a:r>
            <a:r>
              <a:rPr lang="en-US" b="0" i="1" dirty="0">
                <a:solidFill>
                  <a:srgbClr val="222222"/>
                </a:solidFill>
                <a:effectLst/>
                <a:latin typeface="Times New Roman" panose="02020603050405020304" pitchFamily="18" charset="0"/>
                <a:cs typeface="Times New Roman" panose="02020603050405020304" pitchFamily="18" charset="0"/>
              </a:rPr>
              <a:t>Organizational behavior: Managing people and organizations</a:t>
            </a:r>
            <a:r>
              <a:rPr lang="en-US" b="0" i="0" dirty="0">
                <a:solidFill>
                  <a:srgbClr val="222222"/>
                </a:solidFill>
                <a:effectLst/>
                <a:latin typeface="Times New Roman" panose="02020603050405020304" pitchFamily="18" charset="0"/>
                <a:cs typeface="Times New Roman" panose="02020603050405020304" pitchFamily="18" charset="0"/>
              </a:rPr>
              <a:t>. Cengage Learning.</a:t>
            </a:r>
          </a:p>
          <a:p>
            <a:r>
              <a:rPr lang="en-US" b="0" i="0" dirty="0">
                <a:solidFill>
                  <a:srgbClr val="222222"/>
                </a:solidFill>
                <a:effectLst/>
                <a:latin typeface="Times New Roman" panose="02020603050405020304" pitchFamily="18" charset="0"/>
                <a:cs typeface="Times New Roman" panose="02020603050405020304" pitchFamily="18" charset="0"/>
              </a:rPr>
              <a:t>Martin, G. and Siebert, S., 2016. </a:t>
            </a:r>
            <a:r>
              <a:rPr lang="en-US" b="0" i="1" dirty="0">
                <a:solidFill>
                  <a:srgbClr val="222222"/>
                </a:solidFill>
                <a:effectLst/>
                <a:latin typeface="Times New Roman" panose="02020603050405020304" pitchFamily="18" charset="0"/>
                <a:cs typeface="Times New Roman" panose="02020603050405020304" pitchFamily="18" charset="0"/>
              </a:rPr>
              <a:t>Managing people and organizations in changing contexts</a:t>
            </a:r>
            <a:r>
              <a:rPr lang="en-US" b="0" i="0" dirty="0">
                <a:solidFill>
                  <a:srgbClr val="222222"/>
                </a:solidFill>
                <a:effectLst/>
                <a:latin typeface="Times New Roman" panose="02020603050405020304" pitchFamily="18" charset="0"/>
                <a:cs typeface="Times New Roman" panose="02020603050405020304" pitchFamily="18" charset="0"/>
              </a:rPr>
              <a:t>. Routledge.</a:t>
            </a:r>
            <a:endParaRPr lang="en-US" dirty="0">
              <a:solidFill>
                <a:srgbClr val="222222"/>
              </a:solidFill>
              <a:latin typeface="Times New Roman" panose="02020603050405020304" pitchFamily="18" charset="0"/>
              <a:cs typeface="Times New Roman" panose="02020603050405020304" pitchFamily="18" charset="0"/>
            </a:endParaRPr>
          </a:p>
          <a:p>
            <a:r>
              <a:rPr lang="en-US" b="0" i="0" dirty="0">
                <a:solidFill>
                  <a:srgbClr val="222222"/>
                </a:solidFill>
                <a:effectLst/>
                <a:latin typeface="Times New Roman" panose="02020603050405020304" pitchFamily="18" charset="0"/>
                <a:cs typeface="Times New Roman" panose="02020603050405020304" pitchFamily="18" charset="0"/>
              </a:rPr>
              <a:t>Mayo, A., 2016. </a:t>
            </a:r>
            <a:r>
              <a:rPr lang="en-US" b="0" i="1" dirty="0">
                <a:solidFill>
                  <a:srgbClr val="222222"/>
                </a:solidFill>
                <a:effectLst/>
                <a:latin typeface="Times New Roman" panose="02020603050405020304" pitchFamily="18" charset="0"/>
                <a:cs typeface="Times New Roman" panose="02020603050405020304" pitchFamily="18" charset="0"/>
              </a:rPr>
              <a:t>Human resources or human capital?: Managing people as assets</a:t>
            </a:r>
            <a:r>
              <a:rPr lang="en-US" b="0" i="0" dirty="0">
                <a:solidFill>
                  <a:srgbClr val="222222"/>
                </a:solidFill>
                <a:effectLst/>
                <a:latin typeface="Times New Roman" panose="02020603050405020304" pitchFamily="18" charset="0"/>
                <a:cs typeface="Times New Roman" panose="02020603050405020304" pitchFamily="18" charset="0"/>
              </a:rPr>
              <a:t>. Routledge.</a:t>
            </a:r>
          </a:p>
          <a:p>
            <a:r>
              <a:rPr lang="en-US" b="0" i="0" dirty="0">
                <a:solidFill>
                  <a:srgbClr val="222222"/>
                </a:solidFill>
                <a:effectLst/>
                <a:latin typeface="Times New Roman" panose="02020603050405020304" pitchFamily="18" charset="0"/>
                <a:cs typeface="Times New Roman" panose="02020603050405020304" pitchFamily="18" charset="0"/>
              </a:rPr>
              <a:t>Aithal, P.S. and Kumar, P.M., 2016. Organizational behaviour in 21st century–'Theory A'for managing people for performance. </a:t>
            </a:r>
            <a:r>
              <a:rPr lang="en-US" b="0" i="1" dirty="0">
                <a:solidFill>
                  <a:srgbClr val="222222"/>
                </a:solidFill>
                <a:effectLst/>
                <a:latin typeface="Times New Roman" panose="02020603050405020304" pitchFamily="18" charset="0"/>
                <a:cs typeface="Times New Roman" panose="02020603050405020304" pitchFamily="18" charset="0"/>
              </a:rPr>
              <a:t>IOSR Journal of Business and Management (IOSR-JBM)</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18</a:t>
            </a:r>
            <a:r>
              <a:rPr lang="en-US" b="0" i="0" dirty="0">
                <a:solidFill>
                  <a:srgbClr val="222222"/>
                </a:solidFill>
                <a:effectLst/>
                <a:latin typeface="Times New Roman" panose="02020603050405020304" pitchFamily="18" charset="0"/>
                <a:cs typeface="Times New Roman" panose="02020603050405020304" pitchFamily="18" charset="0"/>
              </a:rPr>
              <a:t>(7), pp.126-134.</a:t>
            </a:r>
          </a:p>
          <a:p>
            <a:r>
              <a:rPr lang="en-US" b="0" i="0" dirty="0">
                <a:solidFill>
                  <a:srgbClr val="222222"/>
                </a:solidFill>
                <a:effectLst/>
                <a:latin typeface="Times New Roman" panose="02020603050405020304" pitchFamily="18" charset="0"/>
                <a:cs typeface="Times New Roman" panose="02020603050405020304" pitchFamily="18" charset="0"/>
              </a:rPr>
              <a:t>Leroy, H., Segers, J., Van Dierendonck, D. and Den Hartog, D., 2018. Managing people in organizations: Integrating the study of HRM and leadership. </a:t>
            </a:r>
            <a:r>
              <a:rPr lang="en-US" b="0" i="1" dirty="0">
                <a:solidFill>
                  <a:srgbClr val="222222"/>
                </a:solidFill>
                <a:effectLst/>
                <a:latin typeface="Times New Roman" panose="02020603050405020304" pitchFamily="18" charset="0"/>
                <a:cs typeface="Times New Roman" panose="02020603050405020304" pitchFamily="18" charset="0"/>
              </a:rPr>
              <a:t>Human Resource Management Review</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28</a:t>
            </a:r>
            <a:r>
              <a:rPr lang="en-US" b="0" i="0" dirty="0">
                <a:solidFill>
                  <a:srgbClr val="222222"/>
                </a:solidFill>
                <a:effectLst/>
                <a:latin typeface="Times New Roman" panose="02020603050405020304" pitchFamily="18" charset="0"/>
                <a:cs typeface="Times New Roman" panose="02020603050405020304" pitchFamily="18" charset="0"/>
              </a:rPr>
              <a:t>(3), pp.249-257.</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7175576"/>
      </p:ext>
    </p:extLst>
  </p:cSld>
  <p:clrMapOvr>
    <a:masterClrMapping/>
  </p:clrMapOvr>
</p:sld>
</file>

<file path=ppt/theme/theme1.xml><?xml version="1.0" encoding="utf-8"?>
<a:theme xmlns:a="http://schemas.openxmlformats.org/drawingml/2006/main" name="Retrospec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184</TotalTime>
  <Words>3205</Words>
  <Application>Microsoft Office PowerPoint</Application>
  <PresentationFormat>Widescreen</PresentationFormat>
  <Paragraphs>142</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Retrospect</vt:lpstr>
      <vt:lpstr>Employees Retention, Motivation And Engagement Issues In Organization</vt:lpstr>
      <vt:lpstr>Table of content</vt:lpstr>
      <vt:lpstr>Introduction</vt:lpstr>
      <vt:lpstr>Relationship Between Structure, Culture, People And Organisational Performance</vt:lpstr>
      <vt:lpstr>Strategies of Retention Of Employees </vt:lpstr>
      <vt:lpstr>Strategies In Employee Motivation </vt:lpstr>
      <vt:lpstr>Nature Of Managerial Work In Functional</vt:lpstr>
      <vt:lpstr>Nature of managerial work in processes </vt:lpstr>
      <vt:lpstr>Commute the Role of leadership </vt:lpstr>
      <vt:lpstr>How Communication Effective Management And Leadership</vt:lpstr>
      <vt:lpstr>Behavioural Approach To Management</vt:lpstr>
      <vt:lpstr>Factors Affect The Individual Behaviour</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Employees’ Retention, Motivation And Engagement Issues In Organization</dc:title>
  <dc:creator>samerth kumar</dc:creator>
  <cp:lastModifiedBy>Alexandru Mihai Ilie</cp:lastModifiedBy>
  <cp:revision>6</cp:revision>
  <dcterms:created xsi:type="dcterms:W3CDTF">2022-10-08T09:59:44Z</dcterms:created>
  <dcterms:modified xsi:type="dcterms:W3CDTF">2022-10-21T07:11:08Z</dcterms:modified>
</cp:coreProperties>
</file>