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8288000" cy="10287000"/>
  <p:notesSz cx="6858000" cy="9144000"/>
  <p:embeddedFontLst>
    <p:embeddedFont>
      <p:font typeface="Questrial" pitchFamily="2" charset="0"/>
      <p:regular r:id="rId16"/>
    </p:embeddedFont>
    <p:embeddedFont>
      <p:font typeface="เอฟซี เรนโบว์" panose="020B0604020202020204" charset="-34"/>
      <p:regular r:id="rId17"/>
    </p:embeddedFont>
    <p:embeddedFont>
      <p:font typeface="เอฟซี เรนโบว์ Bold" panose="020B0604020202020204" charset="-34"/>
      <p:regular r:id="rId1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56" d="100"/>
          <a:sy n="56" d="100"/>
        </p:scale>
        <p:origin x="195" y="45"/>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27.03.2025</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https://www.gov.uk/guidance/rates-of-vat-on-different-goods-and-services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3/27/2025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3/27/2025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3/27/2025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3/27/2025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6.sv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9.pn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12.svg"/><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12.svg"/><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12.svg"/><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12.svg"/><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12.svg"/><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12.svg"/><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13.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18.svg"/><Relationship Id="rId2" Type="http://schemas.openxmlformats.org/officeDocument/2006/relationships/image" Target="../media/image14.png"/><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image" Target="../media/image16.svg"/><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6.svg"/><Relationship Id="rId7" Type="http://schemas.openxmlformats.org/officeDocument/2006/relationships/image" Target="../media/image21.svg"/><Relationship Id="rId2" Type="http://schemas.openxmlformats.org/officeDocument/2006/relationships/image" Target="../media/image5.png"/><Relationship Id="rId1" Type="http://schemas.openxmlformats.org/officeDocument/2006/relationships/slideLayout" Target="../slideLayouts/slideLayout7.xml"/><Relationship Id="rId6" Type="http://schemas.openxmlformats.org/officeDocument/2006/relationships/image" Target="../media/image20.png"/><Relationship Id="rId11" Type="http://schemas.openxmlformats.org/officeDocument/2006/relationships/image" Target="../media/image25.svg"/><Relationship Id="rId5" Type="http://schemas.openxmlformats.org/officeDocument/2006/relationships/image" Target="../media/image19.png"/><Relationship Id="rId10" Type="http://schemas.openxmlformats.org/officeDocument/2006/relationships/image" Target="../media/image24.png"/><Relationship Id="rId4" Type="http://schemas.openxmlformats.org/officeDocument/2006/relationships/image" Target="../media/image3.png"/><Relationship Id="rId9" Type="http://schemas.openxmlformats.org/officeDocument/2006/relationships/image" Target="../media/image23.svg"/></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BFD"/>
        </a:solidFill>
        <a:effectLst/>
      </p:bgPr>
    </p:bg>
    <p:spTree>
      <p:nvGrpSpPr>
        <p:cNvPr id="1" name=""/>
        <p:cNvGrpSpPr/>
        <p:nvPr/>
      </p:nvGrpSpPr>
      <p:grpSpPr>
        <a:xfrm>
          <a:off x="0" y="0"/>
          <a:ext cx="0" cy="0"/>
          <a:chOff x="0" y="0"/>
          <a:chExt cx="0" cy="0"/>
        </a:xfrm>
      </p:grpSpPr>
      <p:sp>
        <p:nvSpPr>
          <p:cNvPr id="2" name="Freeform 2"/>
          <p:cNvSpPr/>
          <p:nvPr/>
        </p:nvSpPr>
        <p:spPr>
          <a:xfrm rot="-5400000">
            <a:off x="4131593" y="236776"/>
            <a:ext cx="10642196" cy="9458252"/>
          </a:xfrm>
          <a:custGeom>
            <a:avLst/>
            <a:gdLst/>
            <a:ahLst/>
            <a:cxnLst/>
            <a:rect l="l" t="t" r="r" b="b"/>
            <a:pathLst>
              <a:path w="10642196" h="9458252">
                <a:moveTo>
                  <a:pt x="0" y="0"/>
                </a:moveTo>
                <a:lnTo>
                  <a:pt x="10642196" y="0"/>
                </a:lnTo>
                <a:lnTo>
                  <a:pt x="10642196" y="9458252"/>
                </a:lnTo>
                <a:lnTo>
                  <a:pt x="0" y="9458252"/>
                </a:lnTo>
                <a:lnTo>
                  <a:pt x="0" y="0"/>
                </a:lnTo>
                <a:close/>
              </a:path>
            </a:pathLst>
          </a:custGeom>
          <a:blipFill>
            <a:blip r:embed="rId2">
              <a:alphaModFix amt="82000"/>
            </a:blip>
            <a:stretch>
              <a:fillRect/>
            </a:stretch>
          </a:blipFill>
        </p:spPr>
        <p:txBody>
          <a:bodyPr/>
          <a:lstStyle/>
          <a:p>
            <a:endParaRPr lang="en-GB"/>
          </a:p>
        </p:txBody>
      </p:sp>
      <p:sp>
        <p:nvSpPr>
          <p:cNvPr id="3" name="Freeform 3"/>
          <p:cNvSpPr/>
          <p:nvPr/>
        </p:nvSpPr>
        <p:spPr>
          <a:xfrm>
            <a:off x="10654949" y="-2349804"/>
            <a:ext cx="9855808" cy="8229600"/>
          </a:xfrm>
          <a:custGeom>
            <a:avLst/>
            <a:gdLst/>
            <a:ahLst/>
            <a:cxnLst/>
            <a:rect l="l" t="t" r="r" b="b"/>
            <a:pathLst>
              <a:path w="9855808" h="8229600">
                <a:moveTo>
                  <a:pt x="0" y="0"/>
                </a:moveTo>
                <a:lnTo>
                  <a:pt x="9855808" y="0"/>
                </a:lnTo>
                <a:lnTo>
                  <a:pt x="9855808" y="8229600"/>
                </a:lnTo>
                <a:lnTo>
                  <a:pt x="0" y="8229600"/>
                </a:lnTo>
                <a:lnTo>
                  <a:pt x="0" y="0"/>
                </a:lnTo>
                <a:close/>
              </a:path>
            </a:pathLst>
          </a:custGeom>
          <a:blipFill>
            <a:blip r:embed="rId3">
              <a:alphaModFix amt="65999"/>
            </a:blip>
            <a:stretch>
              <a:fillRect/>
            </a:stretch>
          </a:blipFill>
        </p:spPr>
        <p:txBody>
          <a:bodyPr/>
          <a:lstStyle/>
          <a:p>
            <a:endParaRPr lang="en-GB"/>
          </a:p>
        </p:txBody>
      </p:sp>
      <p:sp>
        <p:nvSpPr>
          <p:cNvPr id="4" name="Freeform 4"/>
          <p:cNvSpPr/>
          <p:nvPr/>
        </p:nvSpPr>
        <p:spPr>
          <a:xfrm rot="-10800000">
            <a:off x="-1757175" y="4795044"/>
            <a:ext cx="9855808" cy="8229600"/>
          </a:xfrm>
          <a:custGeom>
            <a:avLst/>
            <a:gdLst/>
            <a:ahLst/>
            <a:cxnLst/>
            <a:rect l="l" t="t" r="r" b="b"/>
            <a:pathLst>
              <a:path w="9855808" h="8229600">
                <a:moveTo>
                  <a:pt x="0" y="0"/>
                </a:moveTo>
                <a:lnTo>
                  <a:pt x="9855808" y="0"/>
                </a:lnTo>
                <a:lnTo>
                  <a:pt x="9855808" y="8229600"/>
                </a:lnTo>
                <a:lnTo>
                  <a:pt x="0" y="8229600"/>
                </a:lnTo>
                <a:lnTo>
                  <a:pt x="0" y="0"/>
                </a:lnTo>
                <a:close/>
              </a:path>
            </a:pathLst>
          </a:custGeom>
          <a:blipFill>
            <a:blip r:embed="rId3">
              <a:alphaModFix amt="65999"/>
            </a:blip>
            <a:stretch>
              <a:fillRect/>
            </a:stretch>
          </a:blipFill>
        </p:spPr>
        <p:txBody>
          <a:bodyPr/>
          <a:lstStyle/>
          <a:p>
            <a:endParaRPr lang="en-GB"/>
          </a:p>
        </p:txBody>
      </p:sp>
      <p:sp>
        <p:nvSpPr>
          <p:cNvPr id="5" name="TextBox 5"/>
          <p:cNvSpPr txBox="1"/>
          <p:nvPr/>
        </p:nvSpPr>
        <p:spPr>
          <a:xfrm>
            <a:off x="5397075" y="3298824"/>
            <a:ext cx="7493851" cy="3413128"/>
          </a:xfrm>
          <a:prstGeom prst="rect">
            <a:avLst/>
          </a:prstGeom>
        </p:spPr>
        <p:txBody>
          <a:bodyPr lIns="0" tIns="0" rIns="0" bIns="0" rtlCol="0" anchor="t">
            <a:spAutoFit/>
          </a:bodyPr>
          <a:lstStyle/>
          <a:p>
            <a:pPr algn="ctr">
              <a:lnSpc>
                <a:spcPts val="12799"/>
              </a:lnSpc>
            </a:pPr>
            <a:r>
              <a:rPr lang="en-US" sz="9999" u="sng">
                <a:solidFill>
                  <a:srgbClr val="000000"/>
                </a:solidFill>
                <a:latin typeface="เอฟซี เรนโบว์"/>
                <a:ea typeface="เอฟซี เรนโบว์"/>
                <a:cs typeface="เอฟซี เรนโบว์"/>
                <a:sym typeface="เอฟซี เรนโบว์"/>
              </a:rPr>
              <a:t>Taxation continued</a:t>
            </a:r>
          </a:p>
        </p:txBody>
      </p:sp>
      <p:sp>
        <p:nvSpPr>
          <p:cNvPr id="6" name="TextBox 6"/>
          <p:cNvSpPr txBox="1"/>
          <p:nvPr/>
        </p:nvSpPr>
        <p:spPr>
          <a:xfrm>
            <a:off x="4548554" y="7625675"/>
            <a:ext cx="9190891" cy="589914"/>
          </a:xfrm>
          <a:prstGeom prst="rect">
            <a:avLst/>
          </a:prstGeom>
        </p:spPr>
        <p:txBody>
          <a:bodyPr lIns="0" tIns="0" rIns="0" bIns="0" rtlCol="0" anchor="t">
            <a:spAutoFit/>
          </a:bodyPr>
          <a:lstStyle/>
          <a:p>
            <a:pPr algn="ctr">
              <a:lnSpc>
                <a:spcPts val="4760"/>
              </a:lnSpc>
            </a:pPr>
            <a:r>
              <a:rPr lang="en-US" sz="3400">
                <a:solidFill>
                  <a:srgbClr val="000000"/>
                </a:solidFill>
                <a:latin typeface="Questrial"/>
                <a:ea typeface="Questrial"/>
                <a:cs typeface="Questrial"/>
                <a:sym typeface="Questrial"/>
              </a:rPr>
              <a:t>By Zita Draper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613935" y="3435030"/>
            <a:ext cx="7591881" cy="7841380"/>
          </a:xfrm>
          <a:custGeom>
            <a:avLst/>
            <a:gdLst/>
            <a:ahLst/>
            <a:cxnLst/>
            <a:rect l="l" t="t" r="r" b="b"/>
            <a:pathLst>
              <a:path w="7591881" h="7841380">
                <a:moveTo>
                  <a:pt x="0" y="0"/>
                </a:moveTo>
                <a:lnTo>
                  <a:pt x="7591882" y="0"/>
                </a:lnTo>
                <a:lnTo>
                  <a:pt x="7591882" y="7841380"/>
                </a:lnTo>
                <a:lnTo>
                  <a:pt x="0" y="7841380"/>
                </a:lnTo>
                <a:lnTo>
                  <a:pt x="0" y="0"/>
                </a:lnTo>
                <a:close/>
              </a:path>
            </a:pathLst>
          </a:custGeom>
          <a:blipFill>
            <a:blip r:embed="rId2"/>
            <a:stretch>
              <a:fillRect/>
            </a:stretch>
          </a:blipFill>
        </p:spPr>
        <p:txBody>
          <a:bodyPr/>
          <a:lstStyle/>
          <a:p>
            <a:endParaRPr lang="en-GB"/>
          </a:p>
        </p:txBody>
      </p:sp>
      <p:sp>
        <p:nvSpPr>
          <p:cNvPr id="3" name="Freeform 3"/>
          <p:cNvSpPr/>
          <p:nvPr/>
        </p:nvSpPr>
        <p:spPr>
          <a:xfrm rot="1092138">
            <a:off x="-721992" y="6201530"/>
            <a:ext cx="3501384" cy="4369902"/>
          </a:xfrm>
          <a:custGeom>
            <a:avLst/>
            <a:gdLst/>
            <a:ahLst/>
            <a:cxnLst/>
            <a:rect l="l" t="t" r="r" b="b"/>
            <a:pathLst>
              <a:path w="3501384" h="4369902">
                <a:moveTo>
                  <a:pt x="0" y="0"/>
                </a:moveTo>
                <a:lnTo>
                  <a:pt x="3501384" y="0"/>
                </a:lnTo>
                <a:lnTo>
                  <a:pt x="3501384" y="4369902"/>
                </a:lnTo>
                <a:lnTo>
                  <a:pt x="0" y="4369902"/>
                </a:lnTo>
                <a:lnTo>
                  <a:pt x="0" y="0"/>
                </a:lnTo>
                <a:close/>
              </a:path>
            </a:pathLst>
          </a:custGeom>
          <a:blipFill>
            <a:blip r:embed="rId3"/>
            <a:stretch>
              <a:fillRect/>
            </a:stretch>
          </a:blipFill>
        </p:spPr>
        <p:txBody>
          <a:bodyPr/>
          <a:lstStyle/>
          <a:p>
            <a:endParaRPr lang="en-GB"/>
          </a:p>
        </p:txBody>
      </p:sp>
      <p:sp>
        <p:nvSpPr>
          <p:cNvPr id="4" name="TextBox 4"/>
          <p:cNvSpPr txBox="1"/>
          <p:nvPr/>
        </p:nvSpPr>
        <p:spPr>
          <a:xfrm>
            <a:off x="2952625" y="3505908"/>
            <a:ext cx="5534654" cy="1703706"/>
          </a:xfrm>
          <a:prstGeom prst="rect">
            <a:avLst/>
          </a:prstGeom>
        </p:spPr>
        <p:txBody>
          <a:bodyPr lIns="0" tIns="0" rIns="0" bIns="0" rtlCol="0" anchor="t">
            <a:spAutoFit/>
          </a:bodyPr>
          <a:lstStyle/>
          <a:p>
            <a:pPr algn="l">
              <a:lnSpc>
                <a:spcPts val="12159"/>
              </a:lnSpc>
            </a:pPr>
            <a:r>
              <a:rPr lang="en-US" sz="9499" u="sng">
                <a:solidFill>
                  <a:srgbClr val="000000"/>
                </a:solidFill>
                <a:latin typeface="เอฟซี เรนโบว์"/>
                <a:ea typeface="เอฟซี เรนโบว์"/>
                <a:cs typeface="เอฟซี เรนโบว์"/>
                <a:sym typeface="เอฟซี เรนโบว์"/>
              </a:rPr>
              <a:t>Content</a:t>
            </a:r>
          </a:p>
        </p:txBody>
      </p:sp>
      <p:sp>
        <p:nvSpPr>
          <p:cNvPr id="5" name="Freeform 5"/>
          <p:cNvSpPr/>
          <p:nvPr/>
        </p:nvSpPr>
        <p:spPr>
          <a:xfrm>
            <a:off x="9909583" y="2936281"/>
            <a:ext cx="736468" cy="736468"/>
          </a:xfrm>
          <a:custGeom>
            <a:avLst/>
            <a:gdLst/>
            <a:ahLst/>
            <a:cxnLst/>
            <a:rect l="l" t="t" r="r" b="b"/>
            <a:pathLst>
              <a:path w="736468" h="736468">
                <a:moveTo>
                  <a:pt x="0" y="0"/>
                </a:moveTo>
                <a:lnTo>
                  <a:pt x="736468" y="0"/>
                </a:lnTo>
                <a:lnTo>
                  <a:pt x="736468" y="736468"/>
                </a:lnTo>
                <a:lnTo>
                  <a:pt x="0" y="736468"/>
                </a:lnTo>
                <a:lnTo>
                  <a:pt x="0" y="0"/>
                </a:lnTo>
                <a:close/>
              </a:path>
            </a:pathLst>
          </a:custGeom>
          <a:blipFill>
            <a:blip r:embed="rId4">
              <a:alphaModFix amt="60000"/>
              <a:extLst>
                <a:ext uri="{96DAC541-7B7A-43D3-8B79-37D633B846F1}">
                  <asvg:svgBlip xmlns:asvg="http://schemas.microsoft.com/office/drawing/2016/SVG/main" r:embed="rId5"/>
                </a:ext>
              </a:extLst>
            </a:blip>
            <a:stretch>
              <a:fillRect/>
            </a:stretch>
          </a:blipFill>
        </p:spPr>
        <p:txBody>
          <a:bodyPr/>
          <a:lstStyle/>
          <a:p>
            <a:endParaRPr lang="en-GB"/>
          </a:p>
        </p:txBody>
      </p:sp>
      <p:sp>
        <p:nvSpPr>
          <p:cNvPr id="6" name="Freeform 6"/>
          <p:cNvSpPr/>
          <p:nvPr/>
        </p:nvSpPr>
        <p:spPr>
          <a:xfrm>
            <a:off x="9909583" y="4011948"/>
            <a:ext cx="736468" cy="736468"/>
          </a:xfrm>
          <a:custGeom>
            <a:avLst/>
            <a:gdLst/>
            <a:ahLst/>
            <a:cxnLst/>
            <a:rect l="l" t="t" r="r" b="b"/>
            <a:pathLst>
              <a:path w="736468" h="736468">
                <a:moveTo>
                  <a:pt x="0" y="0"/>
                </a:moveTo>
                <a:lnTo>
                  <a:pt x="736468" y="0"/>
                </a:lnTo>
                <a:lnTo>
                  <a:pt x="736468" y="736468"/>
                </a:lnTo>
                <a:lnTo>
                  <a:pt x="0" y="736468"/>
                </a:lnTo>
                <a:lnTo>
                  <a:pt x="0" y="0"/>
                </a:lnTo>
                <a:close/>
              </a:path>
            </a:pathLst>
          </a:custGeom>
          <a:blipFill>
            <a:blip r:embed="rId4">
              <a:alphaModFix amt="60000"/>
              <a:extLst>
                <a:ext uri="{96DAC541-7B7A-43D3-8B79-37D633B846F1}">
                  <asvg:svgBlip xmlns:asvg="http://schemas.microsoft.com/office/drawing/2016/SVG/main" r:embed="rId5"/>
                </a:ext>
              </a:extLst>
            </a:blip>
            <a:stretch>
              <a:fillRect/>
            </a:stretch>
          </a:blipFill>
        </p:spPr>
        <p:txBody>
          <a:bodyPr/>
          <a:lstStyle/>
          <a:p>
            <a:endParaRPr lang="en-GB"/>
          </a:p>
        </p:txBody>
      </p:sp>
      <p:sp>
        <p:nvSpPr>
          <p:cNvPr id="7" name="Freeform 7"/>
          <p:cNvSpPr/>
          <p:nvPr/>
        </p:nvSpPr>
        <p:spPr>
          <a:xfrm>
            <a:off x="9909583" y="5091316"/>
            <a:ext cx="736468" cy="736468"/>
          </a:xfrm>
          <a:custGeom>
            <a:avLst/>
            <a:gdLst/>
            <a:ahLst/>
            <a:cxnLst/>
            <a:rect l="l" t="t" r="r" b="b"/>
            <a:pathLst>
              <a:path w="736468" h="736468">
                <a:moveTo>
                  <a:pt x="0" y="0"/>
                </a:moveTo>
                <a:lnTo>
                  <a:pt x="736468" y="0"/>
                </a:lnTo>
                <a:lnTo>
                  <a:pt x="736468" y="736468"/>
                </a:lnTo>
                <a:lnTo>
                  <a:pt x="0" y="736468"/>
                </a:lnTo>
                <a:lnTo>
                  <a:pt x="0" y="0"/>
                </a:lnTo>
                <a:close/>
              </a:path>
            </a:pathLst>
          </a:custGeom>
          <a:blipFill>
            <a:blip r:embed="rId4">
              <a:alphaModFix amt="60000"/>
              <a:extLst>
                <a:ext uri="{96DAC541-7B7A-43D3-8B79-37D633B846F1}">
                  <asvg:svgBlip xmlns:asvg="http://schemas.microsoft.com/office/drawing/2016/SVG/main" r:embed="rId5"/>
                </a:ext>
              </a:extLst>
            </a:blip>
            <a:stretch>
              <a:fillRect/>
            </a:stretch>
          </a:blipFill>
        </p:spPr>
        <p:txBody>
          <a:bodyPr/>
          <a:lstStyle/>
          <a:p>
            <a:endParaRPr lang="en-GB"/>
          </a:p>
        </p:txBody>
      </p:sp>
      <p:sp>
        <p:nvSpPr>
          <p:cNvPr id="8" name="Freeform 8"/>
          <p:cNvSpPr/>
          <p:nvPr/>
        </p:nvSpPr>
        <p:spPr>
          <a:xfrm>
            <a:off x="9909583" y="6170684"/>
            <a:ext cx="736468" cy="736468"/>
          </a:xfrm>
          <a:custGeom>
            <a:avLst/>
            <a:gdLst/>
            <a:ahLst/>
            <a:cxnLst/>
            <a:rect l="l" t="t" r="r" b="b"/>
            <a:pathLst>
              <a:path w="736468" h="736468">
                <a:moveTo>
                  <a:pt x="0" y="0"/>
                </a:moveTo>
                <a:lnTo>
                  <a:pt x="736468" y="0"/>
                </a:lnTo>
                <a:lnTo>
                  <a:pt x="736468" y="736468"/>
                </a:lnTo>
                <a:lnTo>
                  <a:pt x="0" y="736468"/>
                </a:lnTo>
                <a:lnTo>
                  <a:pt x="0" y="0"/>
                </a:lnTo>
                <a:close/>
              </a:path>
            </a:pathLst>
          </a:custGeom>
          <a:blipFill>
            <a:blip r:embed="rId4">
              <a:alphaModFix amt="60000"/>
              <a:extLst>
                <a:ext uri="{96DAC541-7B7A-43D3-8B79-37D633B846F1}">
                  <asvg:svgBlip xmlns:asvg="http://schemas.microsoft.com/office/drawing/2016/SVG/main" r:embed="rId5"/>
                </a:ext>
              </a:extLst>
            </a:blip>
            <a:stretch>
              <a:fillRect/>
            </a:stretch>
          </a:blipFill>
        </p:spPr>
        <p:txBody>
          <a:bodyPr/>
          <a:lstStyle/>
          <a:p>
            <a:endParaRPr lang="en-GB"/>
          </a:p>
        </p:txBody>
      </p:sp>
      <p:sp>
        <p:nvSpPr>
          <p:cNvPr id="9" name="Freeform 9"/>
          <p:cNvSpPr/>
          <p:nvPr/>
        </p:nvSpPr>
        <p:spPr>
          <a:xfrm>
            <a:off x="9909583" y="7250052"/>
            <a:ext cx="736468" cy="736468"/>
          </a:xfrm>
          <a:custGeom>
            <a:avLst/>
            <a:gdLst/>
            <a:ahLst/>
            <a:cxnLst/>
            <a:rect l="l" t="t" r="r" b="b"/>
            <a:pathLst>
              <a:path w="736468" h="736468">
                <a:moveTo>
                  <a:pt x="0" y="0"/>
                </a:moveTo>
                <a:lnTo>
                  <a:pt x="736468" y="0"/>
                </a:lnTo>
                <a:lnTo>
                  <a:pt x="736468" y="736468"/>
                </a:lnTo>
                <a:lnTo>
                  <a:pt x="0" y="736468"/>
                </a:lnTo>
                <a:lnTo>
                  <a:pt x="0" y="0"/>
                </a:lnTo>
                <a:close/>
              </a:path>
            </a:pathLst>
          </a:custGeom>
          <a:blipFill>
            <a:blip r:embed="rId4">
              <a:alphaModFix amt="60000"/>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0" name="TextBox 10"/>
          <p:cNvSpPr txBox="1"/>
          <p:nvPr/>
        </p:nvSpPr>
        <p:spPr>
          <a:xfrm>
            <a:off x="10070881" y="2959329"/>
            <a:ext cx="413872" cy="595122"/>
          </a:xfrm>
          <a:prstGeom prst="rect">
            <a:avLst/>
          </a:prstGeom>
        </p:spPr>
        <p:txBody>
          <a:bodyPr lIns="0" tIns="0" rIns="0" bIns="0" rtlCol="0" anchor="t">
            <a:spAutoFit/>
          </a:bodyPr>
          <a:lstStyle/>
          <a:p>
            <a:pPr algn="ctr">
              <a:lnSpc>
                <a:spcPts val="4224"/>
              </a:lnSpc>
            </a:pPr>
            <a:r>
              <a:rPr lang="en-US" sz="3300">
                <a:solidFill>
                  <a:srgbClr val="000000"/>
                </a:solidFill>
                <a:latin typeface="เอฟซี เรนโบว์"/>
                <a:ea typeface="เอฟซี เรนโบว์"/>
                <a:cs typeface="เอฟซี เรนโบว์"/>
                <a:sym typeface="เอฟซี เรนโบว์"/>
              </a:rPr>
              <a:t>1</a:t>
            </a:r>
          </a:p>
        </p:txBody>
      </p:sp>
      <p:sp>
        <p:nvSpPr>
          <p:cNvPr id="11" name="TextBox 11"/>
          <p:cNvSpPr txBox="1"/>
          <p:nvPr/>
        </p:nvSpPr>
        <p:spPr>
          <a:xfrm>
            <a:off x="10070881" y="4034996"/>
            <a:ext cx="413872" cy="595122"/>
          </a:xfrm>
          <a:prstGeom prst="rect">
            <a:avLst/>
          </a:prstGeom>
        </p:spPr>
        <p:txBody>
          <a:bodyPr lIns="0" tIns="0" rIns="0" bIns="0" rtlCol="0" anchor="t">
            <a:spAutoFit/>
          </a:bodyPr>
          <a:lstStyle/>
          <a:p>
            <a:pPr algn="ctr">
              <a:lnSpc>
                <a:spcPts val="4224"/>
              </a:lnSpc>
            </a:pPr>
            <a:r>
              <a:rPr lang="en-US" sz="3300">
                <a:solidFill>
                  <a:srgbClr val="000000"/>
                </a:solidFill>
                <a:latin typeface="เอฟซี เรนโบว์"/>
                <a:ea typeface="เอฟซี เรนโบว์"/>
                <a:cs typeface="เอฟซี เรนโบว์"/>
                <a:sym typeface="เอฟซี เรนโบว์"/>
              </a:rPr>
              <a:t>2</a:t>
            </a:r>
          </a:p>
        </p:txBody>
      </p:sp>
      <p:sp>
        <p:nvSpPr>
          <p:cNvPr id="12" name="TextBox 12"/>
          <p:cNvSpPr txBox="1"/>
          <p:nvPr/>
        </p:nvSpPr>
        <p:spPr>
          <a:xfrm>
            <a:off x="10070881" y="5114364"/>
            <a:ext cx="413872" cy="595122"/>
          </a:xfrm>
          <a:prstGeom prst="rect">
            <a:avLst/>
          </a:prstGeom>
        </p:spPr>
        <p:txBody>
          <a:bodyPr lIns="0" tIns="0" rIns="0" bIns="0" rtlCol="0" anchor="t">
            <a:spAutoFit/>
          </a:bodyPr>
          <a:lstStyle/>
          <a:p>
            <a:pPr algn="ctr">
              <a:lnSpc>
                <a:spcPts val="4224"/>
              </a:lnSpc>
            </a:pPr>
            <a:r>
              <a:rPr lang="en-US" sz="3300">
                <a:solidFill>
                  <a:srgbClr val="000000"/>
                </a:solidFill>
                <a:latin typeface="เอฟซี เรนโบว์"/>
                <a:ea typeface="เอฟซี เรนโบว์"/>
                <a:cs typeface="เอฟซี เรนโบว์"/>
                <a:sym typeface="เอฟซี เรนโบว์"/>
              </a:rPr>
              <a:t>3</a:t>
            </a:r>
          </a:p>
        </p:txBody>
      </p:sp>
      <p:sp>
        <p:nvSpPr>
          <p:cNvPr id="13" name="TextBox 13"/>
          <p:cNvSpPr txBox="1"/>
          <p:nvPr/>
        </p:nvSpPr>
        <p:spPr>
          <a:xfrm>
            <a:off x="10070881" y="6193732"/>
            <a:ext cx="413872" cy="595122"/>
          </a:xfrm>
          <a:prstGeom prst="rect">
            <a:avLst/>
          </a:prstGeom>
        </p:spPr>
        <p:txBody>
          <a:bodyPr lIns="0" tIns="0" rIns="0" bIns="0" rtlCol="0" anchor="t">
            <a:spAutoFit/>
          </a:bodyPr>
          <a:lstStyle/>
          <a:p>
            <a:pPr algn="ctr">
              <a:lnSpc>
                <a:spcPts val="4224"/>
              </a:lnSpc>
            </a:pPr>
            <a:r>
              <a:rPr lang="en-US" sz="3300">
                <a:solidFill>
                  <a:srgbClr val="000000"/>
                </a:solidFill>
                <a:latin typeface="เอฟซี เรนโบว์"/>
                <a:ea typeface="เอฟซี เรนโบว์"/>
                <a:cs typeface="เอฟซี เรนโบว์"/>
                <a:sym typeface="เอฟซี เรนโบว์"/>
              </a:rPr>
              <a:t>4</a:t>
            </a:r>
          </a:p>
        </p:txBody>
      </p:sp>
      <p:sp>
        <p:nvSpPr>
          <p:cNvPr id="14" name="TextBox 14"/>
          <p:cNvSpPr txBox="1"/>
          <p:nvPr/>
        </p:nvSpPr>
        <p:spPr>
          <a:xfrm>
            <a:off x="10070881" y="7273100"/>
            <a:ext cx="413872" cy="595122"/>
          </a:xfrm>
          <a:prstGeom prst="rect">
            <a:avLst/>
          </a:prstGeom>
        </p:spPr>
        <p:txBody>
          <a:bodyPr lIns="0" tIns="0" rIns="0" bIns="0" rtlCol="0" anchor="t">
            <a:spAutoFit/>
          </a:bodyPr>
          <a:lstStyle/>
          <a:p>
            <a:pPr algn="ctr">
              <a:lnSpc>
                <a:spcPts val="4224"/>
              </a:lnSpc>
            </a:pPr>
            <a:r>
              <a:rPr lang="en-US" sz="3300">
                <a:solidFill>
                  <a:srgbClr val="000000"/>
                </a:solidFill>
                <a:latin typeface="เอฟซี เรนโบว์"/>
                <a:ea typeface="เอฟซี เรนโบว์"/>
                <a:cs typeface="เอฟซี เรนโบว์"/>
                <a:sym typeface="เอฟซี เรนโบว์"/>
              </a:rPr>
              <a:t>5</a:t>
            </a:r>
          </a:p>
        </p:txBody>
      </p:sp>
      <p:sp>
        <p:nvSpPr>
          <p:cNvPr id="15" name="TextBox 15"/>
          <p:cNvSpPr txBox="1"/>
          <p:nvPr/>
        </p:nvSpPr>
        <p:spPr>
          <a:xfrm>
            <a:off x="11040602" y="3017496"/>
            <a:ext cx="6218698" cy="507364"/>
          </a:xfrm>
          <a:prstGeom prst="rect">
            <a:avLst/>
          </a:prstGeom>
        </p:spPr>
        <p:txBody>
          <a:bodyPr lIns="0" tIns="0" rIns="0" bIns="0" rtlCol="0" anchor="t">
            <a:spAutoFit/>
          </a:bodyPr>
          <a:lstStyle/>
          <a:p>
            <a:pPr algn="l">
              <a:lnSpc>
                <a:spcPts val="4060"/>
              </a:lnSpc>
            </a:pPr>
            <a:r>
              <a:rPr lang="en-US" sz="2900">
                <a:solidFill>
                  <a:srgbClr val="000000"/>
                </a:solidFill>
                <a:latin typeface="Questrial"/>
                <a:ea typeface="Questrial"/>
                <a:cs typeface="Questrial"/>
                <a:sym typeface="Questrial"/>
              </a:rPr>
              <a:t>Corporation Tax</a:t>
            </a:r>
          </a:p>
        </p:txBody>
      </p:sp>
      <p:sp>
        <p:nvSpPr>
          <p:cNvPr id="16" name="TextBox 16"/>
          <p:cNvSpPr txBox="1"/>
          <p:nvPr/>
        </p:nvSpPr>
        <p:spPr>
          <a:xfrm>
            <a:off x="11040602" y="4093163"/>
            <a:ext cx="6218698" cy="507364"/>
          </a:xfrm>
          <a:prstGeom prst="rect">
            <a:avLst/>
          </a:prstGeom>
        </p:spPr>
        <p:txBody>
          <a:bodyPr lIns="0" tIns="0" rIns="0" bIns="0" rtlCol="0" anchor="t">
            <a:spAutoFit/>
          </a:bodyPr>
          <a:lstStyle/>
          <a:p>
            <a:pPr algn="l">
              <a:lnSpc>
                <a:spcPts val="4060"/>
              </a:lnSpc>
            </a:pPr>
            <a:r>
              <a:rPr lang="en-US" sz="2900">
                <a:solidFill>
                  <a:srgbClr val="000000"/>
                </a:solidFill>
                <a:latin typeface="Questrial"/>
                <a:ea typeface="Questrial"/>
                <a:cs typeface="Questrial"/>
                <a:sym typeface="Questrial"/>
              </a:rPr>
              <a:t>Stamp Duty Tax</a:t>
            </a:r>
          </a:p>
        </p:txBody>
      </p:sp>
      <p:sp>
        <p:nvSpPr>
          <p:cNvPr id="17" name="TextBox 17"/>
          <p:cNvSpPr txBox="1"/>
          <p:nvPr/>
        </p:nvSpPr>
        <p:spPr>
          <a:xfrm>
            <a:off x="11040602" y="5172531"/>
            <a:ext cx="6218698" cy="507364"/>
          </a:xfrm>
          <a:prstGeom prst="rect">
            <a:avLst/>
          </a:prstGeom>
        </p:spPr>
        <p:txBody>
          <a:bodyPr lIns="0" tIns="0" rIns="0" bIns="0" rtlCol="0" anchor="t">
            <a:spAutoFit/>
          </a:bodyPr>
          <a:lstStyle/>
          <a:p>
            <a:pPr algn="l">
              <a:lnSpc>
                <a:spcPts val="4060"/>
              </a:lnSpc>
            </a:pPr>
            <a:r>
              <a:rPr lang="en-US" sz="2900">
                <a:solidFill>
                  <a:srgbClr val="000000"/>
                </a:solidFill>
                <a:latin typeface="Questrial"/>
                <a:ea typeface="Questrial"/>
                <a:cs typeface="Questrial"/>
                <a:sym typeface="Questrial"/>
              </a:rPr>
              <a:t>Activity </a:t>
            </a:r>
          </a:p>
        </p:txBody>
      </p:sp>
      <p:sp>
        <p:nvSpPr>
          <p:cNvPr id="18" name="TextBox 18"/>
          <p:cNvSpPr txBox="1"/>
          <p:nvPr/>
        </p:nvSpPr>
        <p:spPr>
          <a:xfrm>
            <a:off x="11040602" y="6251899"/>
            <a:ext cx="6218698" cy="507364"/>
          </a:xfrm>
          <a:prstGeom prst="rect">
            <a:avLst/>
          </a:prstGeom>
        </p:spPr>
        <p:txBody>
          <a:bodyPr lIns="0" tIns="0" rIns="0" bIns="0" rtlCol="0" anchor="t">
            <a:spAutoFit/>
          </a:bodyPr>
          <a:lstStyle/>
          <a:p>
            <a:pPr algn="l">
              <a:lnSpc>
                <a:spcPts val="4060"/>
              </a:lnSpc>
            </a:pPr>
            <a:r>
              <a:rPr lang="en-US" sz="2900">
                <a:solidFill>
                  <a:srgbClr val="000000"/>
                </a:solidFill>
                <a:latin typeface="Questrial"/>
                <a:ea typeface="Questrial"/>
                <a:cs typeface="Questrial"/>
                <a:sym typeface="Questrial"/>
              </a:rPr>
              <a:t>An introduction to shares </a:t>
            </a:r>
          </a:p>
        </p:txBody>
      </p:sp>
      <p:sp>
        <p:nvSpPr>
          <p:cNvPr id="19" name="TextBox 19"/>
          <p:cNvSpPr txBox="1"/>
          <p:nvPr/>
        </p:nvSpPr>
        <p:spPr>
          <a:xfrm>
            <a:off x="11040602" y="7331266"/>
            <a:ext cx="6218698" cy="507364"/>
          </a:xfrm>
          <a:prstGeom prst="rect">
            <a:avLst/>
          </a:prstGeom>
        </p:spPr>
        <p:txBody>
          <a:bodyPr lIns="0" tIns="0" rIns="0" bIns="0" rtlCol="0" anchor="t">
            <a:spAutoFit/>
          </a:bodyPr>
          <a:lstStyle/>
          <a:p>
            <a:pPr algn="l">
              <a:lnSpc>
                <a:spcPts val="4060"/>
              </a:lnSpc>
            </a:pPr>
            <a:r>
              <a:rPr lang="en-US" sz="2900">
                <a:solidFill>
                  <a:srgbClr val="000000"/>
                </a:solidFill>
                <a:latin typeface="Questrial"/>
                <a:ea typeface="Questrial"/>
                <a:cs typeface="Questrial"/>
                <a:sym typeface="Questrial"/>
              </a:rPr>
              <a:t>Thank you, any questions?</a:t>
            </a:r>
          </a:p>
        </p:txBody>
      </p:sp>
      <p:sp>
        <p:nvSpPr>
          <p:cNvPr id="20" name="Freeform 20"/>
          <p:cNvSpPr/>
          <p:nvPr/>
        </p:nvSpPr>
        <p:spPr>
          <a:xfrm>
            <a:off x="14356192" y="-2022514"/>
            <a:ext cx="5125736" cy="5695263"/>
          </a:xfrm>
          <a:custGeom>
            <a:avLst/>
            <a:gdLst/>
            <a:ahLst/>
            <a:cxnLst/>
            <a:rect l="l" t="t" r="r" b="b"/>
            <a:pathLst>
              <a:path w="5125736" h="5695263">
                <a:moveTo>
                  <a:pt x="0" y="0"/>
                </a:moveTo>
                <a:lnTo>
                  <a:pt x="5125736" y="0"/>
                </a:lnTo>
                <a:lnTo>
                  <a:pt x="5125736" y="5695263"/>
                </a:lnTo>
                <a:lnTo>
                  <a:pt x="0" y="5695263"/>
                </a:lnTo>
                <a:lnTo>
                  <a:pt x="0" y="0"/>
                </a:lnTo>
                <a:close/>
              </a:path>
            </a:pathLst>
          </a:custGeom>
          <a:blipFill>
            <a:blip r:embed="rId6"/>
            <a:stretch>
              <a:fillRect/>
            </a:stretch>
          </a:blipFill>
        </p:spPr>
        <p:txBody>
          <a:bodyPr/>
          <a:lstStyle/>
          <a:p>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EEF3"/>
        </a:solidFill>
        <a:effectLst/>
      </p:bgPr>
    </p:bg>
    <p:spTree>
      <p:nvGrpSpPr>
        <p:cNvPr id="1" name=""/>
        <p:cNvGrpSpPr/>
        <p:nvPr/>
      </p:nvGrpSpPr>
      <p:grpSpPr>
        <a:xfrm>
          <a:off x="0" y="0"/>
          <a:ext cx="0" cy="0"/>
          <a:chOff x="0" y="0"/>
          <a:chExt cx="0" cy="0"/>
        </a:xfrm>
      </p:grpSpPr>
      <p:sp>
        <p:nvSpPr>
          <p:cNvPr id="2" name="Freeform 2"/>
          <p:cNvSpPr/>
          <p:nvPr/>
        </p:nvSpPr>
        <p:spPr>
          <a:xfrm rot="5297698">
            <a:off x="5629685" y="1238706"/>
            <a:ext cx="7028629" cy="7809588"/>
          </a:xfrm>
          <a:custGeom>
            <a:avLst/>
            <a:gdLst/>
            <a:ahLst/>
            <a:cxnLst/>
            <a:rect l="l" t="t" r="r" b="b"/>
            <a:pathLst>
              <a:path w="7028629" h="7809588">
                <a:moveTo>
                  <a:pt x="0" y="0"/>
                </a:moveTo>
                <a:lnTo>
                  <a:pt x="7028630" y="0"/>
                </a:lnTo>
                <a:lnTo>
                  <a:pt x="7028630" y="7809588"/>
                </a:lnTo>
                <a:lnTo>
                  <a:pt x="0" y="7809588"/>
                </a:lnTo>
                <a:lnTo>
                  <a:pt x="0" y="0"/>
                </a:lnTo>
                <a:close/>
              </a:path>
            </a:pathLst>
          </a:custGeom>
          <a:blipFill>
            <a:blip r:embed="rId2">
              <a:alphaModFix amt="58000"/>
            </a:blip>
            <a:stretch>
              <a:fillRect/>
            </a:stretch>
          </a:blipFill>
        </p:spPr>
        <p:txBody>
          <a:bodyPr/>
          <a:lstStyle/>
          <a:p>
            <a:endParaRPr lang="en-GB"/>
          </a:p>
        </p:txBody>
      </p:sp>
      <p:sp>
        <p:nvSpPr>
          <p:cNvPr id="3" name="Freeform 3"/>
          <p:cNvSpPr/>
          <p:nvPr/>
        </p:nvSpPr>
        <p:spPr>
          <a:xfrm rot="5400000">
            <a:off x="5019551" y="91806"/>
            <a:ext cx="4294900" cy="4772111"/>
          </a:xfrm>
          <a:custGeom>
            <a:avLst/>
            <a:gdLst/>
            <a:ahLst/>
            <a:cxnLst/>
            <a:rect l="l" t="t" r="r" b="b"/>
            <a:pathLst>
              <a:path w="4294900" h="4772111">
                <a:moveTo>
                  <a:pt x="0" y="0"/>
                </a:moveTo>
                <a:lnTo>
                  <a:pt x="4294900" y="0"/>
                </a:lnTo>
                <a:lnTo>
                  <a:pt x="4294900" y="4772111"/>
                </a:lnTo>
                <a:lnTo>
                  <a:pt x="0" y="4772111"/>
                </a:lnTo>
                <a:lnTo>
                  <a:pt x="0" y="0"/>
                </a:lnTo>
                <a:close/>
              </a:path>
            </a:pathLst>
          </a:custGeom>
          <a:blipFill>
            <a:blip r:embed="rId3"/>
            <a:stretch>
              <a:fillRect/>
            </a:stretch>
          </a:blipFill>
        </p:spPr>
        <p:txBody>
          <a:bodyPr/>
          <a:lstStyle/>
          <a:p>
            <a:endParaRPr lang="en-GB"/>
          </a:p>
        </p:txBody>
      </p:sp>
      <p:sp>
        <p:nvSpPr>
          <p:cNvPr id="4" name="Freeform 4"/>
          <p:cNvSpPr/>
          <p:nvPr/>
        </p:nvSpPr>
        <p:spPr>
          <a:xfrm rot="5400000">
            <a:off x="10685742" y="4238936"/>
            <a:ext cx="4294900" cy="4772111"/>
          </a:xfrm>
          <a:custGeom>
            <a:avLst/>
            <a:gdLst/>
            <a:ahLst/>
            <a:cxnLst/>
            <a:rect l="l" t="t" r="r" b="b"/>
            <a:pathLst>
              <a:path w="4294900" h="4772111">
                <a:moveTo>
                  <a:pt x="0" y="0"/>
                </a:moveTo>
                <a:lnTo>
                  <a:pt x="4294900" y="0"/>
                </a:lnTo>
                <a:lnTo>
                  <a:pt x="4294900" y="4772111"/>
                </a:lnTo>
                <a:lnTo>
                  <a:pt x="0" y="4772111"/>
                </a:lnTo>
                <a:lnTo>
                  <a:pt x="0" y="0"/>
                </a:lnTo>
                <a:close/>
              </a:path>
            </a:pathLst>
          </a:custGeom>
          <a:blipFill>
            <a:blip r:embed="rId3"/>
            <a:stretch>
              <a:fillRect/>
            </a:stretch>
          </a:blipFill>
        </p:spPr>
        <p:txBody>
          <a:bodyPr/>
          <a:lstStyle/>
          <a:p>
            <a:endParaRPr lang="en-GB"/>
          </a:p>
        </p:txBody>
      </p:sp>
      <p:sp>
        <p:nvSpPr>
          <p:cNvPr id="5" name="Freeform 5"/>
          <p:cNvSpPr/>
          <p:nvPr/>
        </p:nvSpPr>
        <p:spPr>
          <a:xfrm rot="-999793">
            <a:off x="8615597" y="1639422"/>
            <a:ext cx="3107580" cy="2594830"/>
          </a:xfrm>
          <a:custGeom>
            <a:avLst/>
            <a:gdLst/>
            <a:ahLst/>
            <a:cxnLst/>
            <a:rect l="l" t="t" r="r" b="b"/>
            <a:pathLst>
              <a:path w="3107580" h="2594830">
                <a:moveTo>
                  <a:pt x="0" y="0"/>
                </a:moveTo>
                <a:lnTo>
                  <a:pt x="3107580" y="0"/>
                </a:lnTo>
                <a:lnTo>
                  <a:pt x="3107580" y="2594829"/>
                </a:lnTo>
                <a:lnTo>
                  <a:pt x="0" y="2594829"/>
                </a:lnTo>
                <a:lnTo>
                  <a:pt x="0" y="0"/>
                </a:lnTo>
                <a:close/>
              </a:path>
            </a:pathLst>
          </a:custGeom>
          <a:blipFill>
            <a:blip r:embed="rId4">
              <a:alphaModFix amt="65999"/>
            </a:blip>
            <a:stretch>
              <a:fillRect/>
            </a:stretch>
          </a:blipFill>
        </p:spPr>
        <p:txBody>
          <a:bodyPr/>
          <a:lstStyle/>
          <a:p>
            <a:endParaRPr lang="en-GB"/>
          </a:p>
        </p:txBody>
      </p:sp>
      <p:sp>
        <p:nvSpPr>
          <p:cNvPr id="6" name="TextBox 6"/>
          <p:cNvSpPr txBox="1"/>
          <p:nvPr/>
        </p:nvSpPr>
        <p:spPr>
          <a:xfrm>
            <a:off x="4374488" y="3230126"/>
            <a:ext cx="9179928" cy="3246756"/>
          </a:xfrm>
          <a:prstGeom prst="rect">
            <a:avLst/>
          </a:prstGeom>
        </p:spPr>
        <p:txBody>
          <a:bodyPr lIns="0" tIns="0" rIns="0" bIns="0" rtlCol="0" anchor="t">
            <a:spAutoFit/>
          </a:bodyPr>
          <a:lstStyle/>
          <a:p>
            <a:pPr algn="ctr">
              <a:lnSpc>
                <a:spcPts val="12159"/>
              </a:lnSpc>
            </a:pPr>
            <a:r>
              <a:rPr lang="en-US" sz="9499">
                <a:solidFill>
                  <a:srgbClr val="000000"/>
                </a:solidFill>
                <a:latin typeface="เอฟซี เรนโบว์"/>
                <a:ea typeface="เอฟซี เรนโบว์"/>
                <a:cs typeface="เอฟซี เรนโบว์"/>
                <a:sym typeface="เอฟซี เรนโบว์"/>
              </a:rPr>
              <a:t>Corporation Tax</a:t>
            </a:r>
          </a:p>
        </p:txBody>
      </p:sp>
      <p:sp>
        <p:nvSpPr>
          <p:cNvPr id="7" name="Freeform 7"/>
          <p:cNvSpPr/>
          <p:nvPr/>
        </p:nvSpPr>
        <p:spPr>
          <a:xfrm rot="-10800000">
            <a:off x="6731391" y="6123894"/>
            <a:ext cx="2821665" cy="2356090"/>
          </a:xfrm>
          <a:custGeom>
            <a:avLst/>
            <a:gdLst/>
            <a:ahLst/>
            <a:cxnLst/>
            <a:rect l="l" t="t" r="r" b="b"/>
            <a:pathLst>
              <a:path w="2821665" h="2356090">
                <a:moveTo>
                  <a:pt x="0" y="0"/>
                </a:moveTo>
                <a:lnTo>
                  <a:pt x="2821666" y="0"/>
                </a:lnTo>
                <a:lnTo>
                  <a:pt x="2821666" y="2356090"/>
                </a:lnTo>
                <a:lnTo>
                  <a:pt x="0" y="2356090"/>
                </a:lnTo>
                <a:lnTo>
                  <a:pt x="0" y="0"/>
                </a:lnTo>
                <a:close/>
              </a:path>
            </a:pathLst>
          </a:custGeom>
          <a:blipFill>
            <a:blip r:embed="rId4">
              <a:alphaModFix amt="65999"/>
            </a:blip>
            <a:stretch>
              <a:fillRect/>
            </a:stretch>
          </a:blipFill>
        </p:spPr>
        <p:txBody>
          <a:bodyPr/>
          <a:lstStyle/>
          <a:p>
            <a:endParaRPr lang="en-GB"/>
          </a:p>
        </p:txBody>
      </p:sp>
      <p:sp>
        <p:nvSpPr>
          <p:cNvPr id="8" name="Freeform 8"/>
          <p:cNvSpPr/>
          <p:nvPr/>
        </p:nvSpPr>
        <p:spPr>
          <a:xfrm>
            <a:off x="-873650" y="6476883"/>
            <a:ext cx="4210927" cy="5073405"/>
          </a:xfrm>
          <a:custGeom>
            <a:avLst/>
            <a:gdLst/>
            <a:ahLst/>
            <a:cxnLst/>
            <a:rect l="l" t="t" r="r" b="b"/>
            <a:pathLst>
              <a:path w="4210927" h="5073405">
                <a:moveTo>
                  <a:pt x="0" y="0"/>
                </a:moveTo>
                <a:lnTo>
                  <a:pt x="4210926" y="0"/>
                </a:lnTo>
                <a:lnTo>
                  <a:pt x="4210926" y="5073405"/>
                </a:lnTo>
                <a:lnTo>
                  <a:pt x="0" y="5073405"/>
                </a:lnTo>
                <a:lnTo>
                  <a:pt x="0" y="0"/>
                </a:lnTo>
                <a:close/>
              </a:path>
            </a:pathLst>
          </a:custGeom>
          <a:blipFill>
            <a:blip r:embed="rId5"/>
            <a:stretch>
              <a:fillRect/>
            </a:stretch>
          </a:blipFill>
        </p:spPr>
        <p:txBody>
          <a:bodyPr/>
          <a:lstStyle/>
          <a:p>
            <a:endParaRPr lang="en-GB"/>
          </a:p>
        </p:txBody>
      </p:sp>
      <p:sp>
        <p:nvSpPr>
          <p:cNvPr id="9" name="Freeform 9"/>
          <p:cNvSpPr/>
          <p:nvPr/>
        </p:nvSpPr>
        <p:spPr>
          <a:xfrm>
            <a:off x="15219247" y="-1508003"/>
            <a:ext cx="4210927" cy="5073405"/>
          </a:xfrm>
          <a:custGeom>
            <a:avLst/>
            <a:gdLst/>
            <a:ahLst/>
            <a:cxnLst/>
            <a:rect l="l" t="t" r="r" b="b"/>
            <a:pathLst>
              <a:path w="4210927" h="5073405">
                <a:moveTo>
                  <a:pt x="0" y="0"/>
                </a:moveTo>
                <a:lnTo>
                  <a:pt x="4210927" y="0"/>
                </a:lnTo>
                <a:lnTo>
                  <a:pt x="4210927" y="5073406"/>
                </a:lnTo>
                <a:lnTo>
                  <a:pt x="0" y="5073406"/>
                </a:lnTo>
                <a:lnTo>
                  <a:pt x="0" y="0"/>
                </a:lnTo>
                <a:close/>
              </a:path>
            </a:pathLst>
          </a:custGeom>
          <a:blipFill>
            <a:blip r:embed="rId5"/>
            <a:stretch>
              <a:fillRect/>
            </a:stretch>
          </a:blipFill>
        </p:spPr>
        <p:txBody>
          <a:bodyPr/>
          <a:lstStyle/>
          <a:p>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BFD"/>
        </a:solidFill>
        <a:effectLst/>
      </p:bgPr>
    </p:bg>
    <p:spTree>
      <p:nvGrpSpPr>
        <p:cNvPr id="1" name=""/>
        <p:cNvGrpSpPr/>
        <p:nvPr/>
      </p:nvGrpSpPr>
      <p:grpSpPr>
        <a:xfrm>
          <a:off x="0" y="0"/>
          <a:ext cx="0" cy="0"/>
          <a:chOff x="0" y="0"/>
          <a:chExt cx="0" cy="0"/>
        </a:xfrm>
      </p:grpSpPr>
      <p:sp>
        <p:nvSpPr>
          <p:cNvPr id="2" name="Freeform 2"/>
          <p:cNvSpPr/>
          <p:nvPr/>
        </p:nvSpPr>
        <p:spPr>
          <a:xfrm rot="2893084">
            <a:off x="-343433" y="-2092184"/>
            <a:ext cx="6715726" cy="6936430"/>
          </a:xfrm>
          <a:custGeom>
            <a:avLst/>
            <a:gdLst/>
            <a:ahLst/>
            <a:cxnLst/>
            <a:rect l="l" t="t" r="r" b="b"/>
            <a:pathLst>
              <a:path w="6715726" h="6936430">
                <a:moveTo>
                  <a:pt x="0" y="0"/>
                </a:moveTo>
                <a:lnTo>
                  <a:pt x="6715725" y="0"/>
                </a:lnTo>
                <a:lnTo>
                  <a:pt x="6715725" y="6936431"/>
                </a:lnTo>
                <a:lnTo>
                  <a:pt x="0" y="6936431"/>
                </a:lnTo>
                <a:lnTo>
                  <a:pt x="0" y="0"/>
                </a:lnTo>
                <a:close/>
              </a:path>
            </a:pathLst>
          </a:custGeom>
          <a:blipFill>
            <a:blip r:embed="rId2"/>
            <a:stretch>
              <a:fillRect/>
            </a:stretch>
          </a:blipFill>
        </p:spPr>
        <p:txBody>
          <a:bodyPr/>
          <a:lstStyle/>
          <a:p>
            <a:endParaRPr lang="en-GB"/>
          </a:p>
        </p:txBody>
      </p:sp>
      <p:sp>
        <p:nvSpPr>
          <p:cNvPr id="3" name="Freeform 3"/>
          <p:cNvSpPr/>
          <p:nvPr/>
        </p:nvSpPr>
        <p:spPr>
          <a:xfrm rot="-10800000">
            <a:off x="-584770" y="-331591"/>
            <a:ext cx="4486062" cy="5293288"/>
          </a:xfrm>
          <a:custGeom>
            <a:avLst/>
            <a:gdLst/>
            <a:ahLst/>
            <a:cxnLst/>
            <a:rect l="l" t="t" r="r" b="b"/>
            <a:pathLst>
              <a:path w="4486062" h="5293288">
                <a:moveTo>
                  <a:pt x="0" y="0"/>
                </a:moveTo>
                <a:lnTo>
                  <a:pt x="4486061" y="0"/>
                </a:lnTo>
                <a:lnTo>
                  <a:pt x="4486061" y="5293288"/>
                </a:lnTo>
                <a:lnTo>
                  <a:pt x="0" y="5293288"/>
                </a:lnTo>
                <a:lnTo>
                  <a:pt x="0" y="0"/>
                </a:lnTo>
                <a:close/>
              </a:path>
            </a:pathLst>
          </a:custGeom>
          <a:blipFill>
            <a:blip r:embed="rId3"/>
            <a:stretch>
              <a:fillRect/>
            </a:stretch>
          </a:blipFill>
        </p:spPr>
        <p:txBody>
          <a:bodyPr/>
          <a:lstStyle/>
          <a:p>
            <a:endParaRPr lang="en-GB"/>
          </a:p>
        </p:txBody>
      </p:sp>
      <p:sp>
        <p:nvSpPr>
          <p:cNvPr id="4" name="Freeform 4"/>
          <p:cNvSpPr/>
          <p:nvPr/>
        </p:nvSpPr>
        <p:spPr>
          <a:xfrm rot="-7716179">
            <a:off x="15658628" y="7006715"/>
            <a:ext cx="3201345" cy="4503170"/>
          </a:xfrm>
          <a:custGeom>
            <a:avLst/>
            <a:gdLst/>
            <a:ahLst/>
            <a:cxnLst/>
            <a:rect l="l" t="t" r="r" b="b"/>
            <a:pathLst>
              <a:path w="3201345" h="4503170">
                <a:moveTo>
                  <a:pt x="0" y="0"/>
                </a:moveTo>
                <a:lnTo>
                  <a:pt x="3201344" y="0"/>
                </a:lnTo>
                <a:lnTo>
                  <a:pt x="3201344" y="4503170"/>
                </a:lnTo>
                <a:lnTo>
                  <a:pt x="0" y="4503170"/>
                </a:lnTo>
                <a:lnTo>
                  <a:pt x="0" y="0"/>
                </a:lnTo>
                <a:close/>
              </a:path>
            </a:pathLst>
          </a:custGeom>
          <a:blipFill>
            <a:blip r:embed="rId4">
              <a:alphaModFix amt="74000"/>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Freeform 5"/>
          <p:cNvSpPr/>
          <p:nvPr/>
        </p:nvSpPr>
        <p:spPr>
          <a:xfrm>
            <a:off x="133855" y="7869213"/>
            <a:ext cx="2785137" cy="2778174"/>
          </a:xfrm>
          <a:custGeom>
            <a:avLst/>
            <a:gdLst/>
            <a:ahLst/>
            <a:cxnLst/>
            <a:rect l="l" t="t" r="r" b="b"/>
            <a:pathLst>
              <a:path w="2785137" h="2778174">
                <a:moveTo>
                  <a:pt x="0" y="0"/>
                </a:moveTo>
                <a:lnTo>
                  <a:pt x="2785137" y="0"/>
                </a:lnTo>
                <a:lnTo>
                  <a:pt x="2785137" y="2778174"/>
                </a:lnTo>
                <a:lnTo>
                  <a:pt x="0" y="2778174"/>
                </a:lnTo>
                <a:lnTo>
                  <a:pt x="0" y="0"/>
                </a:lnTo>
                <a:close/>
              </a:path>
            </a:pathLst>
          </a:custGeom>
          <a:blipFill>
            <a:blip r:embed="rId6">
              <a:alphaModFix amt="62000"/>
            </a:blip>
            <a:stretch>
              <a:fillRect/>
            </a:stretch>
          </a:blipFill>
        </p:spPr>
        <p:txBody>
          <a:bodyPr/>
          <a:lstStyle/>
          <a:p>
            <a:endParaRPr lang="en-GB"/>
          </a:p>
        </p:txBody>
      </p:sp>
      <p:sp>
        <p:nvSpPr>
          <p:cNvPr id="6" name="TextBox 6"/>
          <p:cNvSpPr txBox="1"/>
          <p:nvPr/>
        </p:nvSpPr>
        <p:spPr>
          <a:xfrm>
            <a:off x="4457760" y="771525"/>
            <a:ext cx="11440123" cy="1703706"/>
          </a:xfrm>
          <a:prstGeom prst="rect">
            <a:avLst/>
          </a:prstGeom>
        </p:spPr>
        <p:txBody>
          <a:bodyPr lIns="0" tIns="0" rIns="0" bIns="0" rtlCol="0" anchor="t">
            <a:spAutoFit/>
          </a:bodyPr>
          <a:lstStyle/>
          <a:p>
            <a:pPr algn="ctr">
              <a:lnSpc>
                <a:spcPts val="12159"/>
              </a:lnSpc>
            </a:pPr>
            <a:r>
              <a:rPr lang="en-US" sz="9499" b="1" u="sng">
                <a:solidFill>
                  <a:srgbClr val="000000"/>
                </a:solidFill>
                <a:latin typeface="เอฟซี เรนโบว์ Bold"/>
                <a:ea typeface="เอฟซี เรนโบว์ Bold"/>
                <a:cs typeface="เอฟซี เรนโบว์ Bold"/>
                <a:sym typeface="เอฟซี เรนโบว์ Bold"/>
              </a:rPr>
              <a:t>Corporation Tax</a:t>
            </a:r>
          </a:p>
        </p:txBody>
      </p:sp>
      <p:sp>
        <p:nvSpPr>
          <p:cNvPr id="7" name="TextBox 7"/>
          <p:cNvSpPr txBox="1"/>
          <p:nvPr/>
        </p:nvSpPr>
        <p:spPr>
          <a:xfrm>
            <a:off x="3688336" y="2790204"/>
            <a:ext cx="11606496" cy="6656068"/>
          </a:xfrm>
          <a:prstGeom prst="rect">
            <a:avLst/>
          </a:prstGeom>
        </p:spPr>
        <p:txBody>
          <a:bodyPr lIns="0" tIns="0" rIns="0" bIns="0" rtlCol="0" anchor="t">
            <a:spAutoFit/>
          </a:bodyPr>
          <a:lstStyle/>
          <a:p>
            <a:pPr marL="582943" lvl="1" indent="-291471" algn="l">
              <a:lnSpc>
                <a:spcPts val="3780"/>
              </a:lnSpc>
              <a:buFont typeface="Arial"/>
              <a:buChar char="•"/>
            </a:pPr>
            <a:r>
              <a:rPr lang="en-US" sz="2700">
                <a:solidFill>
                  <a:srgbClr val="000000"/>
                </a:solidFill>
                <a:latin typeface="Questrial"/>
                <a:ea typeface="Questrial"/>
                <a:cs typeface="Questrial"/>
                <a:sym typeface="Questrial"/>
              </a:rPr>
              <a:t>Paid by companies in place of income tax and Capital gain tax.</a:t>
            </a:r>
          </a:p>
          <a:p>
            <a:pPr algn="l">
              <a:lnSpc>
                <a:spcPts val="3780"/>
              </a:lnSpc>
            </a:pPr>
            <a:endParaRPr lang="en-US" sz="2700">
              <a:solidFill>
                <a:srgbClr val="000000"/>
              </a:solidFill>
              <a:latin typeface="Questrial"/>
              <a:ea typeface="Questrial"/>
              <a:cs typeface="Questrial"/>
              <a:sym typeface="Questrial"/>
            </a:endParaRPr>
          </a:p>
          <a:p>
            <a:pPr marL="582943" lvl="1" indent="-291471" algn="l">
              <a:lnSpc>
                <a:spcPts val="3780"/>
              </a:lnSpc>
              <a:buFont typeface="Arial"/>
              <a:buChar char="•"/>
            </a:pPr>
            <a:r>
              <a:rPr lang="en-US" sz="2700">
                <a:solidFill>
                  <a:srgbClr val="000000"/>
                </a:solidFill>
                <a:latin typeface="Questrial"/>
                <a:ea typeface="Questrial"/>
                <a:cs typeface="Questrial"/>
                <a:sym typeface="Questrial"/>
              </a:rPr>
              <a:t>The principle for calculating is similar to that of calculating income tax and capital gains tax. </a:t>
            </a:r>
          </a:p>
          <a:p>
            <a:pPr algn="l">
              <a:lnSpc>
                <a:spcPts val="3780"/>
              </a:lnSpc>
            </a:pPr>
            <a:endParaRPr lang="en-US" sz="2700">
              <a:solidFill>
                <a:srgbClr val="000000"/>
              </a:solidFill>
              <a:latin typeface="Questrial"/>
              <a:ea typeface="Questrial"/>
              <a:cs typeface="Questrial"/>
              <a:sym typeface="Questrial"/>
            </a:endParaRPr>
          </a:p>
          <a:p>
            <a:pPr marL="582943" lvl="1" indent="-291471" algn="l">
              <a:lnSpc>
                <a:spcPts val="3780"/>
              </a:lnSpc>
              <a:buFont typeface="Arial"/>
              <a:buChar char="•"/>
            </a:pPr>
            <a:r>
              <a:rPr lang="en-US" sz="2700">
                <a:solidFill>
                  <a:srgbClr val="000000"/>
                </a:solidFill>
                <a:latin typeface="Questrial"/>
                <a:ea typeface="Questrial"/>
                <a:cs typeface="Questrial"/>
                <a:sym typeface="Questrial"/>
              </a:rPr>
              <a:t>How is it done? </a:t>
            </a:r>
          </a:p>
          <a:p>
            <a:pPr algn="l">
              <a:lnSpc>
                <a:spcPts val="3780"/>
              </a:lnSpc>
            </a:pPr>
            <a:endParaRPr lang="en-US" sz="2700">
              <a:solidFill>
                <a:srgbClr val="000000"/>
              </a:solidFill>
              <a:latin typeface="Questrial"/>
              <a:ea typeface="Questrial"/>
              <a:cs typeface="Questrial"/>
              <a:sym typeface="Questrial"/>
            </a:endParaRPr>
          </a:p>
          <a:p>
            <a:pPr marL="582943" lvl="1" indent="-291471" algn="l">
              <a:lnSpc>
                <a:spcPts val="3780"/>
              </a:lnSpc>
              <a:buFont typeface="Arial"/>
              <a:buChar char="•"/>
            </a:pPr>
            <a:r>
              <a:rPr lang="en-US" sz="2700">
                <a:solidFill>
                  <a:srgbClr val="000000"/>
                </a:solidFill>
                <a:latin typeface="Questrial"/>
                <a:ea typeface="Questrial"/>
                <a:cs typeface="Questrial"/>
                <a:sym typeface="Questrial"/>
              </a:rPr>
              <a:t>1/ Income profits + Chargeable Gains = Profit </a:t>
            </a:r>
          </a:p>
          <a:p>
            <a:pPr marL="582943" lvl="1" indent="-291471" algn="l">
              <a:lnSpc>
                <a:spcPts val="3780"/>
              </a:lnSpc>
              <a:buFont typeface="Arial"/>
              <a:buChar char="•"/>
            </a:pPr>
            <a:r>
              <a:rPr lang="en-US" sz="2700">
                <a:solidFill>
                  <a:srgbClr val="000000"/>
                </a:solidFill>
                <a:latin typeface="Questrial"/>
                <a:ea typeface="Questrial"/>
                <a:cs typeface="Questrial"/>
                <a:sym typeface="Questrial"/>
              </a:rPr>
              <a:t>2/ Deduction of reliefs = Taxable Profits </a:t>
            </a:r>
          </a:p>
          <a:p>
            <a:pPr marL="582943" lvl="1" indent="-291471" algn="l">
              <a:lnSpc>
                <a:spcPts val="3780"/>
              </a:lnSpc>
              <a:buFont typeface="Arial"/>
              <a:buChar char="•"/>
            </a:pPr>
            <a:r>
              <a:rPr lang="en-US" sz="2700">
                <a:solidFill>
                  <a:srgbClr val="000000"/>
                </a:solidFill>
                <a:latin typeface="Questrial"/>
                <a:ea typeface="Questrial"/>
                <a:cs typeface="Questrial"/>
                <a:sym typeface="Questrial"/>
              </a:rPr>
              <a:t>3/ Application of tax rate for the year = Corporation tax liability.</a:t>
            </a:r>
          </a:p>
          <a:p>
            <a:pPr algn="l">
              <a:lnSpc>
                <a:spcPts val="3780"/>
              </a:lnSpc>
            </a:pPr>
            <a:endParaRPr lang="en-US" sz="2700">
              <a:solidFill>
                <a:srgbClr val="000000"/>
              </a:solidFill>
              <a:latin typeface="Questrial"/>
              <a:ea typeface="Questrial"/>
              <a:cs typeface="Questrial"/>
              <a:sym typeface="Questrial"/>
            </a:endParaRPr>
          </a:p>
          <a:p>
            <a:pPr algn="l">
              <a:lnSpc>
                <a:spcPts val="3780"/>
              </a:lnSpc>
            </a:pPr>
            <a:endParaRPr lang="en-US" sz="2700">
              <a:solidFill>
                <a:srgbClr val="000000"/>
              </a:solidFill>
              <a:latin typeface="Questrial"/>
              <a:ea typeface="Questrial"/>
              <a:cs typeface="Questrial"/>
              <a:sym typeface="Questrial"/>
            </a:endParaRPr>
          </a:p>
          <a:p>
            <a:pPr algn="l">
              <a:lnSpc>
                <a:spcPts val="3780"/>
              </a:lnSpc>
            </a:pPr>
            <a:endParaRPr lang="en-US" sz="2700">
              <a:solidFill>
                <a:srgbClr val="000000"/>
              </a:solidFill>
              <a:latin typeface="Questrial"/>
              <a:ea typeface="Questrial"/>
              <a:cs typeface="Questrial"/>
              <a:sym typeface="Questrial"/>
            </a:endParaRPr>
          </a:p>
          <a:p>
            <a:pPr algn="l">
              <a:lnSpc>
                <a:spcPts val="3780"/>
              </a:lnSpc>
              <a:spcBef>
                <a:spcPct val="0"/>
              </a:spcBef>
            </a:pPr>
            <a:endParaRPr lang="en-US" sz="2700">
              <a:solidFill>
                <a:srgbClr val="000000"/>
              </a:solidFill>
              <a:latin typeface="Questrial"/>
              <a:ea typeface="Questrial"/>
              <a:cs typeface="Questrial"/>
              <a:sym typeface="Questria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BFD"/>
        </a:solidFill>
        <a:effectLst/>
      </p:bgPr>
    </p:bg>
    <p:spTree>
      <p:nvGrpSpPr>
        <p:cNvPr id="1" name=""/>
        <p:cNvGrpSpPr/>
        <p:nvPr/>
      </p:nvGrpSpPr>
      <p:grpSpPr>
        <a:xfrm>
          <a:off x="0" y="0"/>
          <a:ext cx="0" cy="0"/>
          <a:chOff x="0" y="0"/>
          <a:chExt cx="0" cy="0"/>
        </a:xfrm>
      </p:grpSpPr>
      <p:sp>
        <p:nvSpPr>
          <p:cNvPr id="2" name="Freeform 2"/>
          <p:cNvSpPr/>
          <p:nvPr/>
        </p:nvSpPr>
        <p:spPr>
          <a:xfrm rot="2893084">
            <a:off x="10106602" y="3357603"/>
            <a:ext cx="6715726" cy="6936430"/>
          </a:xfrm>
          <a:custGeom>
            <a:avLst/>
            <a:gdLst/>
            <a:ahLst/>
            <a:cxnLst/>
            <a:rect l="l" t="t" r="r" b="b"/>
            <a:pathLst>
              <a:path w="6715726" h="6936430">
                <a:moveTo>
                  <a:pt x="0" y="0"/>
                </a:moveTo>
                <a:lnTo>
                  <a:pt x="6715726" y="0"/>
                </a:lnTo>
                <a:lnTo>
                  <a:pt x="6715726" y="6936430"/>
                </a:lnTo>
                <a:lnTo>
                  <a:pt x="0" y="6936430"/>
                </a:lnTo>
                <a:lnTo>
                  <a:pt x="0" y="0"/>
                </a:lnTo>
                <a:close/>
              </a:path>
            </a:pathLst>
          </a:custGeom>
          <a:blipFill>
            <a:blip r:embed="rId2"/>
            <a:stretch>
              <a:fillRect/>
            </a:stretch>
          </a:blipFill>
        </p:spPr>
        <p:txBody>
          <a:bodyPr/>
          <a:lstStyle/>
          <a:p>
            <a:endParaRPr lang="en-GB"/>
          </a:p>
        </p:txBody>
      </p:sp>
      <p:sp>
        <p:nvSpPr>
          <p:cNvPr id="3" name="Freeform 3"/>
          <p:cNvSpPr/>
          <p:nvPr/>
        </p:nvSpPr>
        <p:spPr>
          <a:xfrm rot="-10800000">
            <a:off x="-1064718" y="-894678"/>
            <a:ext cx="4486062" cy="5293288"/>
          </a:xfrm>
          <a:custGeom>
            <a:avLst/>
            <a:gdLst/>
            <a:ahLst/>
            <a:cxnLst/>
            <a:rect l="l" t="t" r="r" b="b"/>
            <a:pathLst>
              <a:path w="4486062" h="5293288">
                <a:moveTo>
                  <a:pt x="0" y="0"/>
                </a:moveTo>
                <a:lnTo>
                  <a:pt x="4486062" y="0"/>
                </a:lnTo>
                <a:lnTo>
                  <a:pt x="4486062" y="5293288"/>
                </a:lnTo>
                <a:lnTo>
                  <a:pt x="0" y="5293288"/>
                </a:lnTo>
                <a:lnTo>
                  <a:pt x="0" y="0"/>
                </a:lnTo>
                <a:close/>
              </a:path>
            </a:pathLst>
          </a:custGeom>
          <a:blipFill>
            <a:blip r:embed="rId3"/>
            <a:stretch>
              <a:fillRect/>
            </a:stretch>
          </a:blipFill>
        </p:spPr>
        <p:txBody>
          <a:bodyPr/>
          <a:lstStyle/>
          <a:p>
            <a:endParaRPr lang="en-GB"/>
          </a:p>
        </p:txBody>
      </p:sp>
      <p:sp>
        <p:nvSpPr>
          <p:cNvPr id="4" name="Freeform 4"/>
          <p:cNvSpPr/>
          <p:nvPr/>
        </p:nvSpPr>
        <p:spPr>
          <a:xfrm rot="-7716179">
            <a:off x="15658628" y="7006715"/>
            <a:ext cx="3201345" cy="4503170"/>
          </a:xfrm>
          <a:custGeom>
            <a:avLst/>
            <a:gdLst/>
            <a:ahLst/>
            <a:cxnLst/>
            <a:rect l="l" t="t" r="r" b="b"/>
            <a:pathLst>
              <a:path w="3201345" h="4503170">
                <a:moveTo>
                  <a:pt x="0" y="0"/>
                </a:moveTo>
                <a:lnTo>
                  <a:pt x="3201344" y="0"/>
                </a:lnTo>
                <a:lnTo>
                  <a:pt x="3201344" y="4503170"/>
                </a:lnTo>
                <a:lnTo>
                  <a:pt x="0" y="4503170"/>
                </a:lnTo>
                <a:lnTo>
                  <a:pt x="0" y="0"/>
                </a:lnTo>
                <a:close/>
              </a:path>
            </a:pathLst>
          </a:custGeom>
          <a:blipFill>
            <a:blip r:embed="rId4">
              <a:alphaModFix amt="74000"/>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Freeform 5"/>
          <p:cNvSpPr/>
          <p:nvPr/>
        </p:nvSpPr>
        <p:spPr>
          <a:xfrm>
            <a:off x="133855" y="7869213"/>
            <a:ext cx="2785137" cy="2778174"/>
          </a:xfrm>
          <a:custGeom>
            <a:avLst/>
            <a:gdLst/>
            <a:ahLst/>
            <a:cxnLst/>
            <a:rect l="l" t="t" r="r" b="b"/>
            <a:pathLst>
              <a:path w="2785137" h="2778174">
                <a:moveTo>
                  <a:pt x="0" y="0"/>
                </a:moveTo>
                <a:lnTo>
                  <a:pt x="2785137" y="0"/>
                </a:lnTo>
                <a:lnTo>
                  <a:pt x="2785137" y="2778174"/>
                </a:lnTo>
                <a:lnTo>
                  <a:pt x="0" y="2778174"/>
                </a:lnTo>
                <a:lnTo>
                  <a:pt x="0" y="0"/>
                </a:lnTo>
                <a:close/>
              </a:path>
            </a:pathLst>
          </a:custGeom>
          <a:blipFill>
            <a:blip r:embed="rId6">
              <a:alphaModFix amt="62000"/>
            </a:blip>
            <a:stretch>
              <a:fillRect/>
            </a:stretch>
          </a:blipFill>
        </p:spPr>
        <p:txBody>
          <a:bodyPr/>
          <a:lstStyle/>
          <a:p>
            <a:endParaRPr lang="en-GB"/>
          </a:p>
        </p:txBody>
      </p:sp>
      <p:sp>
        <p:nvSpPr>
          <p:cNvPr id="6" name="TextBox 6"/>
          <p:cNvSpPr txBox="1"/>
          <p:nvPr/>
        </p:nvSpPr>
        <p:spPr>
          <a:xfrm>
            <a:off x="4457760" y="771525"/>
            <a:ext cx="11440123" cy="1703706"/>
          </a:xfrm>
          <a:prstGeom prst="rect">
            <a:avLst/>
          </a:prstGeom>
        </p:spPr>
        <p:txBody>
          <a:bodyPr lIns="0" tIns="0" rIns="0" bIns="0" rtlCol="0" anchor="t">
            <a:spAutoFit/>
          </a:bodyPr>
          <a:lstStyle/>
          <a:p>
            <a:pPr algn="ctr">
              <a:lnSpc>
                <a:spcPts val="12159"/>
              </a:lnSpc>
            </a:pPr>
            <a:r>
              <a:rPr lang="en-US" sz="9499" b="1" u="sng">
                <a:solidFill>
                  <a:srgbClr val="000000"/>
                </a:solidFill>
                <a:latin typeface="เอฟซี เรนโบว์ Bold"/>
                <a:ea typeface="เอฟซี เรนโบว์ Bold"/>
                <a:cs typeface="เอฟซี เรนโบว์ Bold"/>
                <a:sym typeface="เอฟซี เรนโบว์ Bold"/>
              </a:rPr>
              <a:t>Corporation Tax</a:t>
            </a:r>
          </a:p>
        </p:txBody>
      </p:sp>
      <p:sp>
        <p:nvSpPr>
          <p:cNvPr id="7" name="TextBox 7"/>
          <p:cNvSpPr txBox="1"/>
          <p:nvPr/>
        </p:nvSpPr>
        <p:spPr>
          <a:xfrm>
            <a:off x="3421344" y="2790204"/>
            <a:ext cx="13129923" cy="6179818"/>
          </a:xfrm>
          <a:prstGeom prst="rect">
            <a:avLst/>
          </a:prstGeom>
        </p:spPr>
        <p:txBody>
          <a:bodyPr lIns="0" tIns="0" rIns="0" bIns="0" rtlCol="0" anchor="t">
            <a:spAutoFit/>
          </a:bodyPr>
          <a:lstStyle/>
          <a:p>
            <a:pPr algn="l">
              <a:lnSpc>
                <a:spcPts val="3780"/>
              </a:lnSpc>
            </a:pPr>
            <a:r>
              <a:rPr lang="en-US" sz="2700">
                <a:solidFill>
                  <a:srgbClr val="000000"/>
                </a:solidFill>
                <a:latin typeface="Questrial"/>
                <a:ea typeface="Questrial"/>
                <a:cs typeface="Questrial"/>
                <a:sym typeface="Questrial"/>
              </a:rPr>
              <a:t>Income - Revenue - deductible expenditure. </a:t>
            </a:r>
          </a:p>
          <a:p>
            <a:pPr algn="l">
              <a:lnSpc>
                <a:spcPts val="3780"/>
              </a:lnSpc>
            </a:pPr>
            <a:endParaRPr lang="en-US" sz="2700">
              <a:solidFill>
                <a:srgbClr val="000000"/>
              </a:solidFill>
              <a:latin typeface="Questrial"/>
              <a:ea typeface="Questrial"/>
              <a:cs typeface="Questrial"/>
              <a:sym typeface="Questrial"/>
            </a:endParaRPr>
          </a:p>
          <a:p>
            <a:pPr algn="l">
              <a:lnSpc>
                <a:spcPts val="3780"/>
              </a:lnSpc>
            </a:pPr>
            <a:r>
              <a:rPr lang="en-US" sz="2700">
                <a:solidFill>
                  <a:srgbClr val="000000"/>
                </a:solidFill>
                <a:latin typeface="Questrial"/>
                <a:ea typeface="Questrial"/>
                <a:cs typeface="Questrial"/>
                <a:sym typeface="Questrial"/>
              </a:rPr>
              <a:t>There is also the ability to claim capital allowances. </a:t>
            </a:r>
          </a:p>
          <a:p>
            <a:pPr algn="l">
              <a:lnSpc>
                <a:spcPts val="3780"/>
              </a:lnSpc>
            </a:pPr>
            <a:endParaRPr lang="en-US" sz="2700">
              <a:solidFill>
                <a:srgbClr val="000000"/>
              </a:solidFill>
              <a:latin typeface="Questrial"/>
              <a:ea typeface="Questrial"/>
              <a:cs typeface="Questrial"/>
              <a:sym typeface="Questrial"/>
            </a:endParaRPr>
          </a:p>
          <a:p>
            <a:pPr algn="l">
              <a:lnSpc>
                <a:spcPts val="3780"/>
              </a:lnSpc>
            </a:pPr>
            <a:r>
              <a:rPr lang="en-US" sz="2700">
                <a:solidFill>
                  <a:srgbClr val="000000"/>
                </a:solidFill>
                <a:latin typeface="Questrial"/>
                <a:ea typeface="Questrial"/>
                <a:cs typeface="Questrial"/>
                <a:sym typeface="Questrial"/>
              </a:rPr>
              <a:t>Elements that </a:t>
            </a:r>
            <a:r>
              <a:rPr lang="en-US" sz="2700" u="sng">
                <a:solidFill>
                  <a:srgbClr val="000000"/>
                </a:solidFill>
                <a:latin typeface="Questrial"/>
                <a:ea typeface="Questrial"/>
                <a:cs typeface="Questrial"/>
                <a:sym typeface="Questrial"/>
              </a:rPr>
              <a:t>can and cannot be deducted</a:t>
            </a:r>
            <a:r>
              <a:rPr lang="en-US" sz="2700">
                <a:solidFill>
                  <a:srgbClr val="000000"/>
                </a:solidFill>
                <a:latin typeface="Questrial"/>
                <a:ea typeface="Questrial"/>
                <a:cs typeface="Questrial"/>
                <a:sym typeface="Questrial"/>
              </a:rPr>
              <a:t> from profit include; </a:t>
            </a:r>
          </a:p>
          <a:p>
            <a:pPr algn="l">
              <a:lnSpc>
                <a:spcPts val="3780"/>
              </a:lnSpc>
            </a:pPr>
            <a:endParaRPr lang="en-US" sz="2700">
              <a:solidFill>
                <a:srgbClr val="000000"/>
              </a:solidFill>
              <a:latin typeface="Questrial"/>
              <a:ea typeface="Questrial"/>
              <a:cs typeface="Questrial"/>
              <a:sym typeface="Questrial"/>
            </a:endParaRPr>
          </a:p>
          <a:p>
            <a:pPr algn="l">
              <a:lnSpc>
                <a:spcPts val="3780"/>
              </a:lnSpc>
            </a:pPr>
            <a:r>
              <a:rPr lang="en-US" sz="2700" u="sng">
                <a:solidFill>
                  <a:srgbClr val="000000"/>
                </a:solidFill>
                <a:latin typeface="Questrial"/>
                <a:ea typeface="Questrial"/>
                <a:cs typeface="Questrial"/>
                <a:sym typeface="Questrial"/>
              </a:rPr>
              <a:t>Not deducted</a:t>
            </a:r>
            <a:r>
              <a:rPr lang="en-US" sz="2700">
                <a:solidFill>
                  <a:srgbClr val="000000"/>
                </a:solidFill>
                <a:latin typeface="Questrial"/>
                <a:ea typeface="Questrial"/>
                <a:cs typeface="Questrial"/>
                <a:sym typeface="Questrial"/>
              </a:rPr>
              <a:t> - pay-outs by the company on dividends, profit is taxed before dividends are calculated and then shareholders pay tax. </a:t>
            </a:r>
          </a:p>
          <a:p>
            <a:pPr algn="l">
              <a:lnSpc>
                <a:spcPts val="3780"/>
              </a:lnSpc>
            </a:pPr>
            <a:endParaRPr lang="en-US" sz="2700">
              <a:solidFill>
                <a:srgbClr val="000000"/>
              </a:solidFill>
              <a:latin typeface="Questrial"/>
              <a:ea typeface="Questrial"/>
              <a:cs typeface="Questrial"/>
              <a:sym typeface="Questrial"/>
            </a:endParaRPr>
          </a:p>
          <a:p>
            <a:pPr algn="l">
              <a:lnSpc>
                <a:spcPts val="3780"/>
              </a:lnSpc>
            </a:pPr>
            <a:r>
              <a:rPr lang="en-US" sz="2700" u="sng">
                <a:solidFill>
                  <a:srgbClr val="000000"/>
                </a:solidFill>
                <a:latin typeface="Questrial"/>
                <a:ea typeface="Questrial"/>
                <a:cs typeface="Questrial"/>
                <a:sym typeface="Questrial"/>
              </a:rPr>
              <a:t>Can be deducted</a:t>
            </a:r>
            <a:r>
              <a:rPr lang="en-US" sz="2700">
                <a:solidFill>
                  <a:srgbClr val="000000"/>
                </a:solidFill>
                <a:latin typeface="Questrial"/>
                <a:ea typeface="Questrial"/>
                <a:cs typeface="Questrial"/>
                <a:sym typeface="Questrial"/>
              </a:rPr>
              <a:t> - Salaries / Research and development spending/ transactions of assets - rolled over. </a:t>
            </a:r>
          </a:p>
          <a:p>
            <a:pPr algn="l">
              <a:lnSpc>
                <a:spcPts val="3780"/>
              </a:lnSpc>
            </a:pPr>
            <a:endParaRPr lang="en-US" sz="2700">
              <a:solidFill>
                <a:srgbClr val="000000"/>
              </a:solidFill>
              <a:latin typeface="Questrial"/>
              <a:ea typeface="Questrial"/>
              <a:cs typeface="Questrial"/>
              <a:sym typeface="Questrial"/>
            </a:endParaRPr>
          </a:p>
          <a:p>
            <a:pPr algn="l">
              <a:lnSpc>
                <a:spcPts val="3780"/>
              </a:lnSpc>
              <a:spcBef>
                <a:spcPct val="0"/>
              </a:spcBef>
            </a:pPr>
            <a:endParaRPr lang="en-US" sz="2700">
              <a:solidFill>
                <a:srgbClr val="000000"/>
              </a:solidFill>
              <a:latin typeface="Questrial"/>
              <a:ea typeface="Questrial"/>
              <a:cs typeface="Questrial"/>
              <a:sym typeface="Questria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BFD"/>
        </a:solidFill>
        <a:effectLst/>
      </p:bgPr>
    </p:bg>
    <p:spTree>
      <p:nvGrpSpPr>
        <p:cNvPr id="1" name=""/>
        <p:cNvGrpSpPr/>
        <p:nvPr/>
      </p:nvGrpSpPr>
      <p:grpSpPr>
        <a:xfrm>
          <a:off x="0" y="0"/>
          <a:ext cx="0" cy="0"/>
          <a:chOff x="0" y="0"/>
          <a:chExt cx="0" cy="0"/>
        </a:xfrm>
      </p:grpSpPr>
      <p:sp>
        <p:nvSpPr>
          <p:cNvPr id="2" name="Freeform 2"/>
          <p:cNvSpPr/>
          <p:nvPr/>
        </p:nvSpPr>
        <p:spPr>
          <a:xfrm rot="2893084">
            <a:off x="-343433" y="-2092184"/>
            <a:ext cx="6715726" cy="6936430"/>
          </a:xfrm>
          <a:custGeom>
            <a:avLst/>
            <a:gdLst/>
            <a:ahLst/>
            <a:cxnLst/>
            <a:rect l="l" t="t" r="r" b="b"/>
            <a:pathLst>
              <a:path w="6715726" h="6936430">
                <a:moveTo>
                  <a:pt x="0" y="0"/>
                </a:moveTo>
                <a:lnTo>
                  <a:pt x="6715725" y="0"/>
                </a:lnTo>
                <a:lnTo>
                  <a:pt x="6715725" y="6936431"/>
                </a:lnTo>
                <a:lnTo>
                  <a:pt x="0" y="6936431"/>
                </a:lnTo>
                <a:lnTo>
                  <a:pt x="0" y="0"/>
                </a:lnTo>
                <a:close/>
              </a:path>
            </a:pathLst>
          </a:custGeom>
          <a:blipFill>
            <a:blip r:embed="rId2"/>
            <a:stretch>
              <a:fillRect/>
            </a:stretch>
          </a:blipFill>
        </p:spPr>
        <p:txBody>
          <a:bodyPr/>
          <a:lstStyle/>
          <a:p>
            <a:endParaRPr lang="en-GB"/>
          </a:p>
        </p:txBody>
      </p:sp>
      <p:sp>
        <p:nvSpPr>
          <p:cNvPr id="3" name="Freeform 3"/>
          <p:cNvSpPr/>
          <p:nvPr/>
        </p:nvSpPr>
        <p:spPr>
          <a:xfrm rot="-10800000">
            <a:off x="-584770" y="-331591"/>
            <a:ext cx="4486062" cy="5293288"/>
          </a:xfrm>
          <a:custGeom>
            <a:avLst/>
            <a:gdLst/>
            <a:ahLst/>
            <a:cxnLst/>
            <a:rect l="l" t="t" r="r" b="b"/>
            <a:pathLst>
              <a:path w="4486062" h="5293288">
                <a:moveTo>
                  <a:pt x="0" y="0"/>
                </a:moveTo>
                <a:lnTo>
                  <a:pt x="4486061" y="0"/>
                </a:lnTo>
                <a:lnTo>
                  <a:pt x="4486061" y="5293288"/>
                </a:lnTo>
                <a:lnTo>
                  <a:pt x="0" y="5293288"/>
                </a:lnTo>
                <a:lnTo>
                  <a:pt x="0" y="0"/>
                </a:lnTo>
                <a:close/>
              </a:path>
            </a:pathLst>
          </a:custGeom>
          <a:blipFill>
            <a:blip r:embed="rId3"/>
            <a:stretch>
              <a:fillRect/>
            </a:stretch>
          </a:blipFill>
        </p:spPr>
        <p:txBody>
          <a:bodyPr/>
          <a:lstStyle/>
          <a:p>
            <a:endParaRPr lang="en-GB"/>
          </a:p>
        </p:txBody>
      </p:sp>
      <p:sp>
        <p:nvSpPr>
          <p:cNvPr id="4" name="Freeform 4"/>
          <p:cNvSpPr/>
          <p:nvPr/>
        </p:nvSpPr>
        <p:spPr>
          <a:xfrm rot="-7716179">
            <a:off x="15658628" y="7006715"/>
            <a:ext cx="3201345" cy="4503170"/>
          </a:xfrm>
          <a:custGeom>
            <a:avLst/>
            <a:gdLst/>
            <a:ahLst/>
            <a:cxnLst/>
            <a:rect l="l" t="t" r="r" b="b"/>
            <a:pathLst>
              <a:path w="3201345" h="4503170">
                <a:moveTo>
                  <a:pt x="0" y="0"/>
                </a:moveTo>
                <a:lnTo>
                  <a:pt x="3201344" y="0"/>
                </a:lnTo>
                <a:lnTo>
                  <a:pt x="3201344" y="4503170"/>
                </a:lnTo>
                <a:lnTo>
                  <a:pt x="0" y="4503170"/>
                </a:lnTo>
                <a:lnTo>
                  <a:pt x="0" y="0"/>
                </a:lnTo>
                <a:close/>
              </a:path>
            </a:pathLst>
          </a:custGeom>
          <a:blipFill>
            <a:blip r:embed="rId4">
              <a:alphaModFix amt="74000"/>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Freeform 5"/>
          <p:cNvSpPr/>
          <p:nvPr/>
        </p:nvSpPr>
        <p:spPr>
          <a:xfrm>
            <a:off x="133855" y="7869213"/>
            <a:ext cx="2785137" cy="2778174"/>
          </a:xfrm>
          <a:custGeom>
            <a:avLst/>
            <a:gdLst/>
            <a:ahLst/>
            <a:cxnLst/>
            <a:rect l="l" t="t" r="r" b="b"/>
            <a:pathLst>
              <a:path w="2785137" h="2778174">
                <a:moveTo>
                  <a:pt x="0" y="0"/>
                </a:moveTo>
                <a:lnTo>
                  <a:pt x="2785137" y="0"/>
                </a:lnTo>
                <a:lnTo>
                  <a:pt x="2785137" y="2778174"/>
                </a:lnTo>
                <a:lnTo>
                  <a:pt x="0" y="2778174"/>
                </a:lnTo>
                <a:lnTo>
                  <a:pt x="0" y="0"/>
                </a:lnTo>
                <a:close/>
              </a:path>
            </a:pathLst>
          </a:custGeom>
          <a:blipFill>
            <a:blip r:embed="rId6">
              <a:alphaModFix amt="62000"/>
            </a:blip>
            <a:stretch>
              <a:fillRect/>
            </a:stretch>
          </a:blipFill>
        </p:spPr>
        <p:txBody>
          <a:bodyPr/>
          <a:lstStyle/>
          <a:p>
            <a:endParaRPr lang="en-GB"/>
          </a:p>
        </p:txBody>
      </p:sp>
      <p:sp>
        <p:nvSpPr>
          <p:cNvPr id="6" name="TextBox 6"/>
          <p:cNvSpPr txBox="1"/>
          <p:nvPr/>
        </p:nvSpPr>
        <p:spPr>
          <a:xfrm>
            <a:off x="4457760" y="771525"/>
            <a:ext cx="11440123" cy="1703706"/>
          </a:xfrm>
          <a:prstGeom prst="rect">
            <a:avLst/>
          </a:prstGeom>
        </p:spPr>
        <p:txBody>
          <a:bodyPr lIns="0" tIns="0" rIns="0" bIns="0" rtlCol="0" anchor="t">
            <a:spAutoFit/>
          </a:bodyPr>
          <a:lstStyle/>
          <a:p>
            <a:pPr algn="ctr">
              <a:lnSpc>
                <a:spcPts val="12159"/>
              </a:lnSpc>
            </a:pPr>
            <a:r>
              <a:rPr lang="en-US" sz="9499" b="1" u="sng">
                <a:solidFill>
                  <a:srgbClr val="000000"/>
                </a:solidFill>
                <a:latin typeface="เอฟซี เรนโบว์ Bold"/>
                <a:ea typeface="เอฟซี เรนโบว์ Bold"/>
                <a:cs typeface="เอฟซี เรนโบว์ Bold"/>
                <a:sym typeface="เอฟซี เรนโบว์ Bold"/>
              </a:rPr>
              <a:t>Corporation Tax</a:t>
            </a:r>
          </a:p>
        </p:txBody>
      </p:sp>
      <p:sp>
        <p:nvSpPr>
          <p:cNvPr id="7" name="TextBox 7"/>
          <p:cNvSpPr txBox="1"/>
          <p:nvPr/>
        </p:nvSpPr>
        <p:spPr>
          <a:xfrm>
            <a:off x="3688336" y="2790204"/>
            <a:ext cx="11606496" cy="7132318"/>
          </a:xfrm>
          <a:prstGeom prst="rect">
            <a:avLst/>
          </a:prstGeom>
        </p:spPr>
        <p:txBody>
          <a:bodyPr lIns="0" tIns="0" rIns="0" bIns="0" rtlCol="0" anchor="t">
            <a:spAutoFit/>
          </a:bodyPr>
          <a:lstStyle/>
          <a:p>
            <a:pPr marL="582943" lvl="1" indent="-291471" algn="l">
              <a:lnSpc>
                <a:spcPts val="3780"/>
              </a:lnSpc>
              <a:buFont typeface="Arial"/>
              <a:buChar char="•"/>
            </a:pPr>
            <a:r>
              <a:rPr lang="en-US" sz="2700">
                <a:solidFill>
                  <a:srgbClr val="000000"/>
                </a:solidFill>
                <a:latin typeface="Questrial"/>
                <a:ea typeface="Questrial"/>
                <a:cs typeface="Questrial"/>
                <a:sym typeface="Questrial"/>
              </a:rPr>
              <a:t>In relation to CG - calculated in the same way as previously discussed. </a:t>
            </a:r>
          </a:p>
          <a:p>
            <a:pPr algn="l">
              <a:lnSpc>
                <a:spcPts val="3780"/>
              </a:lnSpc>
            </a:pPr>
            <a:endParaRPr lang="en-US" sz="2700">
              <a:solidFill>
                <a:srgbClr val="000000"/>
              </a:solidFill>
              <a:latin typeface="Questrial"/>
              <a:ea typeface="Questrial"/>
              <a:cs typeface="Questrial"/>
              <a:sym typeface="Questrial"/>
            </a:endParaRPr>
          </a:p>
          <a:p>
            <a:pPr marL="582943" lvl="1" indent="-291471" algn="l">
              <a:lnSpc>
                <a:spcPts val="3780"/>
              </a:lnSpc>
              <a:buFont typeface="Arial"/>
              <a:buChar char="•"/>
            </a:pPr>
            <a:r>
              <a:rPr lang="en-US" sz="2700">
                <a:solidFill>
                  <a:srgbClr val="000000"/>
                </a:solidFill>
                <a:latin typeface="Questrial"/>
                <a:ea typeface="Questrial"/>
                <a:cs typeface="Questrial"/>
                <a:sym typeface="Questrial"/>
              </a:rPr>
              <a:t>However, the company will not be able to claims some of the exemptions or reliefs. </a:t>
            </a:r>
          </a:p>
          <a:p>
            <a:pPr marL="582943" lvl="1" indent="-291471" algn="l">
              <a:lnSpc>
                <a:spcPts val="3780"/>
              </a:lnSpc>
              <a:buFont typeface="Arial"/>
              <a:buChar char="•"/>
            </a:pPr>
            <a:r>
              <a:rPr lang="en-US" sz="2700">
                <a:solidFill>
                  <a:srgbClr val="000000"/>
                </a:solidFill>
                <a:latin typeface="Questrial"/>
                <a:ea typeface="Questrial"/>
                <a:cs typeface="Questrial"/>
                <a:sym typeface="Questrial"/>
              </a:rPr>
              <a:t>However, some assets can claim roll over. </a:t>
            </a:r>
          </a:p>
          <a:p>
            <a:pPr marL="582943" lvl="1" indent="-291471" algn="l">
              <a:lnSpc>
                <a:spcPts val="3780"/>
              </a:lnSpc>
              <a:buFont typeface="Arial"/>
              <a:buChar char="•"/>
            </a:pPr>
            <a:r>
              <a:rPr lang="en-US" sz="2700">
                <a:solidFill>
                  <a:srgbClr val="000000"/>
                </a:solidFill>
                <a:latin typeface="Questrial"/>
                <a:ea typeface="Questrial"/>
                <a:cs typeface="Questrial"/>
                <a:sym typeface="Questrial"/>
              </a:rPr>
              <a:t>Exception being disposal of substantial shareholdings. </a:t>
            </a:r>
          </a:p>
          <a:p>
            <a:pPr marL="582943" lvl="1" indent="-291471" algn="l">
              <a:lnSpc>
                <a:spcPts val="3780"/>
              </a:lnSpc>
              <a:buFont typeface="Arial"/>
              <a:buChar char="•"/>
            </a:pPr>
            <a:r>
              <a:rPr lang="en-US" sz="2700">
                <a:solidFill>
                  <a:srgbClr val="000000"/>
                </a:solidFill>
                <a:latin typeface="Questrial"/>
                <a:ea typeface="Questrial"/>
                <a:cs typeface="Questrial"/>
                <a:sym typeface="Questrial"/>
              </a:rPr>
              <a:t>Relief; donation to charity. </a:t>
            </a:r>
          </a:p>
          <a:p>
            <a:pPr marL="582943" lvl="1" indent="-291471" algn="l">
              <a:lnSpc>
                <a:spcPts val="3780"/>
              </a:lnSpc>
              <a:buFont typeface="Arial"/>
              <a:buChar char="•"/>
            </a:pPr>
            <a:r>
              <a:rPr lang="en-US" sz="2700">
                <a:solidFill>
                  <a:srgbClr val="000000"/>
                </a:solidFill>
                <a:latin typeface="Questrial"/>
                <a:ea typeface="Questrial"/>
                <a:cs typeface="Questrial"/>
                <a:sym typeface="Questrial"/>
              </a:rPr>
              <a:t>set losses against its profit. </a:t>
            </a:r>
          </a:p>
          <a:p>
            <a:pPr marL="582943" lvl="1" indent="-291471" algn="l">
              <a:lnSpc>
                <a:spcPts val="3780"/>
              </a:lnSpc>
              <a:buFont typeface="Arial"/>
              <a:buChar char="•"/>
            </a:pPr>
            <a:r>
              <a:rPr lang="en-US" sz="2700">
                <a:solidFill>
                  <a:srgbClr val="000000"/>
                </a:solidFill>
                <a:latin typeface="Questrial"/>
                <a:ea typeface="Questrial"/>
                <a:cs typeface="Questrial"/>
                <a:sym typeface="Questrial"/>
              </a:rPr>
              <a:t>If made a loss and not enough profit to offset the loss , may be able to carry basic and set against profits from previous year. </a:t>
            </a:r>
          </a:p>
          <a:p>
            <a:pPr marL="582943" lvl="1" indent="-291471" algn="l">
              <a:lnSpc>
                <a:spcPts val="3780"/>
              </a:lnSpc>
              <a:buFont typeface="Arial"/>
              <a:buChar char="•"/>
            </a:pPr>
            <a:r>
              <a:rPr lang="en-US" sz="2700">
                <a:solidFill>
                  <a:srgbClr val="000000"/>
                </a:solidFill>
                <a:latin typeface="Questrial"/>
                <a:ea typeface="Questrial"/>
                <a:cs typeface="Questrial"/>
                <a:sym typeface="Questrial"/>
              </a:rPr>
              <a:t>Tax will need to be recalculated. </a:t>
            </a:r>
          </a:p>
          <a:p>
            <a:pPr marL="582943" lvl="1" indent="-291471" algn="l">
              <a:lnSpc>
                <a:spcPts val="3780"/>
              </a:lnSpc>
              <a:buFont typeface="Arial"/>
              <a:buChar char="•"/>
            </a:pPr>
            <a:r>
              <a:rPr lang="en-US" sz="2700">
                <a:solidFill>
                  <a:srgbClr val="000000"/>
                </a:solidFill>
                <a:latin typeface="Questrial"/>
                <a:ea typeface="Questrial"/>
                <a:cs typeface="Questrial"/>
                <a:sym typeface="Questrial"/>
              </a:rPr>
              <a:t>Carry losses forward.</a:t>
            </a:r>
          </a:p>
          <a:p>
            <a:pPr algn="l">
              <a:lnSpc>
                <a:spcPts val="3780"/>
              </a:lnSpc>
            </a:pPr>
            <a:endParaRPr lang="en-US" sz="2700">
              <a:solidFill>
                <a:srgbClr val="000000"/>
              </a:solidFill>
              <a:latin typeface="Questrial"/>
              <a:ea typeface="Questrial"/>
              <a:cs typeface="Questrial"/>
              <a:sym typeface="Questrial"/>
            </a:endParaRPr>
          </a:p>
          <a:p>
            <a:pPr algn="l">
              <a:lnSpc>
                <a:spcPts val="3780"/>
              </a:lnSpc>
            </a:pPr>
            <a:endParaRPr lang="en-US" sz="2700">
              <a:solidFill>
                <a:srgbClr val="000000"/>
              </a:solidFill>
              <a:latin typeface="Questrial"/>
              <a:ea typeface="Questrial"/>
              <a:cs typeface="Questrial"/>
              <a:sym typeface="Questrial"/>
            </a:endParaRPr>
          </a:p>
          <a:p>
            <a:pPr algn="l">
              <a:lnSpc>
                <a:spcPts val="3780"/>
              </a:lnSpc>
              <a:spcBef>
                <a:spcPct val="0"/>
              </a:spcBef>
            </a:pPr>
            <a:endParaRPr lang="en-US" sz="2700">
              <a:solidFill>
                <a:srgbClr val="000000"/>
              </a:solidFill>
              <a:latin typeface="Questrial"/>
              <a:ea typeface="Questrial"/>
              <a:cs typeface="Questrial"/>
              <a:sym typeface="Questria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BFD"/>
        </a:solidFill>
        <a:effectLst/>
      </p:bgPr>
    </p:bg>
    <p:spTree>
      <p:nvGrpSpPr>
        <p:cNvPr id="1" name=""/>
        <p:cNvGrpSpPr/>
        <p:nvPr/>
      </p:nvGrpSpPr>
      <p:grpSpPr>
        <a:xfrm>
          <a:off x="0" y="0"/>
          <a:ext cx="0" cy="0"/>
          <a:chOff x="0" y="0"/>
          <a:chExt cx="0" cy="0"/>
        </a:xfrm>
      </p:grpSpPr>
      <p:sp>
        <p:nvSpPr>
          <p:cNvPr id="2" name="Freeform 2"/>
          <p:cNvSpPr/>
          <p:nvPr/>
        </p:nvSpPr>
        <p:spPr>
          <a:xfrm rot="2893084">
            <a:off x="-343433" y="-2092184"/>
            <a:ext cx="6715726" cy="6936430"/>
          </a:xfrm>
          <a:custGeom>
            <a:avLst/>
            <a:gdLst/>
            <a:ahLst/>
            <a:cxnLst/>
            <a:rect l="l" t="t" r="r" b="b"/>
            <a:pathLst>
              <a:path w="6715726" h="6936430">
                <a:moveTo>
                  <a:pt x="0" y="0"/>
                </a:moveTo>
                <a:lnTo>
                  <a:pt x="6715725" y="0"/>
                </a:lnTo>
                <a:lnTo>
                  <a:pt x="6715725" y="6936431"/>
                </a:lnTo>
                <a:lnTo>
                  <a:pt x="0" y="6936431"/>
                </a:lnTo>
                <a:lnTo>
                  <a:pt x="0" y="0"/>
                </a:lnTo>
                <a:close/>
              </a:path>
            </a:pathLst>
          </a:custGeom>
          <a:blipFill>
            <a:blip r:embed="rId2"/>
            <a:stretch>
              <a:fillRect/>
            </a:stretch>
          </a:blipFill>
        </p:spPr>
        <p:txBody>
          <a:bodyPr/>
          <a:lstStyle/>
          <a:p>
            <a:endParaRPr lang="en-GB"/>
          </a:p>
        </p:txBody>
      </p:sp>
      <p:sp>
        <p:nvSpPr>
          <p:cNvPr id="3" name="Freeform 3"/>
          <p:cNvSpPr/>
          <p:nvPr/>
        </p:nvSpPr>
        <p:spPr>
          <a:xfrm rot="-10800000">
            <a:off x="-584770" y="-331591"/>
            <a:ext cx="4486062" cy="5293288"/>
          </a:xfrm>
          <a:custGeom>
            <a:avLst/>
            <a:gdLst/>
            <a:ahLst/>
            <a:cxnLst/>
            <a:rect l="l" t="t" r="r" b="b"/>
            <a:pathLst>
              <a:path w="4486062" h="5293288">
                <a:moveTo>
                  <a:pt x="0" y="0"/>
                </a:moveTo>
                <a:lnTo>
                  <a:pt x="4486061" y="0"/>
                </a:lnTo>
                <a:lnTo>
                  <a:pt x="4486061" y="5293288"/>
                </a:lnTo>
                <a:lnTo>
                  <a:pt x="0" y="5293288"/>
                </a:lnTo>
                <a:lnTo>
                  <a:pt x="0" y="0"/>
                </a:lnTo>
                <a:close/>
              </a:path>
            </a:pathLst>
          </a:custGeom>
          <a:blipFill>
            <a:blip r:embed="rId3"/>
            <a:stretch>
              <a:fillRect/>
            </a:stretch>
          </a:blipFill>
        </p:spPr>
        <p:txBody>
          <a:bodyPr/>
          <a:lstStyle/>
          <a:p>
            <a:endParaRPr lang="en-GB"/>
          </a:p>
        </p:txBody>
      </p:sp>
      <p:sp>
        <p:nvSpPr>
          <p:cNvPr id="4" name="Freeform 4"/>
          <p:cNvSpPr/>
          <p:nvPr/>
        </p:nvSpPr>
        <p:spPr>
          <a:xfrm rot="-7716179">
            <a:off x="15658628" y="7006715"/>
            <a:ext cx="3201345" cy="4503170"/>
          </a:xfrm>
          <a:custGeom>
            <a:avLst/>
            <a:gdLst/>
            <a:ahLst/>
            <a:cxnLst/>
            <a:rect l="l" t="t" r="r" b="b"/>
            <a:pathLst>
              <a:path w="3201345" h="4503170">
                <a:moveTo>
                  <a:pt x="0" y="0"/>
                </a:moveTo>
                <a:lnTo>
                  <a:pt x="3201344" y="0"/>
                </a:lnTo>
                <a:lnTo>
                  <a:pt x="3201344" y="4503170"/>
                </a:lnTo>
                <a:lnTo>
                  <a:pt x="0" y="4503170"/>
                </a:lnTo>
                <a:lnTo>
                  <a:pt x="0" y="0"/>
                </a:lnTo>
                <a:close/>
              </a:path>
            </a:pathLst>
          </a:custGeom>
          <a:blipFill>
            <a:blip r:embed="rId4">
              <a:alphaModFix amt="74000"/>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Freeform 5"/>
          <p:cNvSpPr/>
          <p:nvPr/>
        </p:nvSpPr>
        <p:spPr>
          <a:xfrm>
            <a:off x="133855" y="7869213"/>
            <a:ext cx="2785137" cy="2778174"/>
          </a:xfrm>
          <a:custGeom>
            <a:avLst/>
            <a:gdLst/>
            <a:ahLst/>
            <a:cxnLst/>
            <a:rect l="l" t="t" r="r" b="b"/>
            <a:pathLst>
              <a:path w="2785137" h="2778174">
                <a:moveTo>
                  <a:pt x="0" y="0"/>
                </a:moveTo>
                <a:lnTo>
                  <a:pt x="2785137" y="0"/>
                </a:lnTo>
                <a:lnTo>
                  <a:pt x="2785137" y="2778174"/>
                </a:lnTo>
                <a:lnTo>
                  <a:pt x="0" y="2778174"/>
                </a:lnTo>
                <a:lnTo>
                  <a:pt x="0" y="0"/>
                </a:lnTo>
                <a:close/>
              </a:path>
            </a:pathLst>
          </a:custGeom>
          <a:blipFill>
            <a:blip r:embed="rId6">
              <a:alphaModFix amt="62000"/>
            </a:blip>
            <a:stretch>
              <a:fillRect/>
            </a:stretch>
          </a:blipFill>
        </p:spPr>
        <p:txBody>
          <a:bodyPr/>
          <a:lstStyle/>
          <a:p>
            <a:endParaRPr lang="en-GB"/>
          </a:p>
        </p:txBody>
      </p:sp>
      <p:sp>
        <p:nvSpPr>
          <p:cNvPr id="6" name="TextBox 6"/>
          <p:cNvSpPr txBox="1"/>
          <p:nvPr/>
        </p:nvSpPr>
        <p:spPr>
          <a:xfrm>
            <a:off x="4457760" y="771525"/>
            <a:ext cx="11440123" cy="1703706"/>
          </a:xfrm>
          <a:prstGeom prst="rect">
            <a:avLst/>
          </a:prstGeom>
        </p:spPr>
        <p:txBody>
          <a:bodyPr lIns="0" tIns="0" rIns="0" bIns="0" rtlCol="0" anchor="t">
            <a:spAutoFit/>
          </a:bodyPr>
          <a:lstStyle/>
          <a:p>
            <a:pPr algn="ctr">
              <a:lnSpc>
                <a:spcPts val="12159"/>
              </a:lnSpc>
            </a:pPr>
            <a:r>
              <a:rPr lang="en-US" sz="9499" b="1" u="sng">
                <a:solidFill>
                  <a:srgbClr val="000000"/>
                </a:solidFill>
                <a:latin typeface="เอฟซี เรนโบว์ Bold"/>
                <a:ea typeface="เอฟซี เรนโบว์ Bold"/>
                <a:cs typeface="เอฟซี เรนโบว์ Bold"/>
                <a:sym typeface="เอฟซี เรนโบว์ Bold"/>
              </a:rPr>
              <a:t>Stamp duty tax</a:t>
            </a:r>
          </a:p>
        </p:txBody>
      </p:sp>
      <p:sp>
        <p:nvSpPr>
          <p:cNvPr id="7" name="TextBox 7"/>
          <p:cNvSpPr txBox="1"/>
          <p:nvPr/>
        </p:nvSpPr>
        <p:spPr>
          <a:xfrm>
            <a:off x="3688336" y="2790204"/>
            <a:ext cx="11606496" cy="4751068"/>
          </a:xfrm>
          <a:prstGeom prst="rect">
            <a:avLst/>
          </a:prstGeom>
        </p:spPr>
        <p:txBody>
          <a:bodyPr lIns="0" tIns="0" rIns="0" bIns="0" rtlCol="0" anchor="t">
            <a:spAutoFit/>
          </a:bodyPr>
          <a:lstStyle/>
          <a:p>
            <a:pPr algn="l">
              <a:lnSpc>
                <a:spcPts val="3780"/>
              </a:lnSpc>
            </a:pPr>
            <a:r>
              <a:rPr lang="en-US" sz="2700">
                <a:solidFill>
                  <a:srgbClr val="000000"/>
                </a:solidFill>
                <a:latin typeface="Questrial"/>
                <a:ea typeface="Questrial"/>
                <a:cs typeface="Questrial"/>
                <a:sym typeface="Questrial"/>
              </a:rPr>
              <a:t>Tax on specific documents. </a:t>
            </a:r>
          </a:p>
          <a:p>
            <a:pPr algn="l">
              <a:lnSpc>
                <a:spcPts val="3780"/>
              </a:lnSpc>
            </a:pPr>
            <a:endParaRPr lang="en-US" sz="2700">
              <a:solidFill>
                <a:srgbClr val="000000"/>
              </a:solidFill>
              <a:latin typeface="Questrial"/>
              <a:ea typeface="Questrial"/>
              <a:cs typeface="Questrial"/>
              <a:sym typeface="Questrial"/>
            </a:endParaRPr>
          </a:p>
          <a:p>
            <a:pPr algn="l">
              <a:lnSpc>
                <a:spcPts val="3780"/>
              </a:lnSpc>
            </a:pPr>
            <a:r>
              <a:rPr lang="en-US" sz="2700">
                <a:solidFill>
                  <a:srgbClr val="000000"/>
                </a:solidFill>
                <a:latin typeface="Questrial"/>
                <a:ea typeface="Questrial"/>
                <a:cs typeface="Questrial"/>
                <a:sym typeface="Questrial"/>
              </a:rPr>
              <a:t>A stamp must be added to prove that the duty has been paid. </a:t>
            </a:r>
          </a:p>
          <a:p>
            <a:pPr algn="l">
              <a:lnSpc>
                <a:spcPts val="3780"/>
              </a:lnSpc>
            </a:pPr>
            <a:endParaRPr lang="en-US" sz="2700">
              <a:solidFill>
                <a:srgbClr val="000000"/>
              </a:solidFill>
              <a:latin typeface="Questrial"/>
              <a:ea typeface="Questrial"/>
              <a:cs typeface="Questrial"/>
              <a:sym typeface="Questrial"/>
            </a:endParaRPr>
          </a:p>
          <a:p>
            <a:pPr algn="l">
              <a:lnSpc>
                <a:spcPts val="3780"/>
              </a:lnSpc>
            </a:pPr>
            <a:r>
              <a:rPr lang="en-US" sz="2700">
                <a:solidFill>
                  <a:srgbClr val="000000"/>
                </a:solidFill>
                <a:latin typeface="Questrial"/>
                <a:ea typeface="Questrial"/>
                <a:cs typeface="Questrial"/>
                <a:sym typeface="Questrial"/>
              </a:rPr>
              <a:t>A key example is a stock transfer form - payable 0.5% rounded to the nearest 5. </a:t>
            </a:r>
          </a:p>
          <a:p>
            <a:pPr algn="l">
              <a:lnSpc>
                <a:spcPts val="3780"/>
              </a:lnSpc>
            </a:pPr>
            <a:endParaRPr lang="en-US" sz="2700">
              <a:solidFill>
                <a:srgbClr val="000000"/>
              </a:solidFill>
              <a:latin typeface="Questrial"/>
              <a:ea typeface="Questrial"/>
              <a:cs typeface="Questrial"/>
              <a:sym typeface="Questrial"/>
            </a:endParaRPr>
          </a:p>
          <a:p>
            <a:pPr algn="l">
              <a:lnSpc>
                <a:spcPts val="3780"/>
              </a:lnSpc>
              <a:spcBef>
                <a:spcPct val="0"/>
              </a:spcBef>
            </a:pPr>
            <a:r>
              <a:rPr lang="en-US" sz="2700">
                <a:solidFill>
                  <a:srgbClr val="000000"/>
                </a:solidFill>
                <a:latin typeface="Questrial"/>
                <a:ea typeface="Questrial"/>
                <a:cs typeface="Questrial"/>
                <a:sym typeface="Questrial"/>
              </a:rPr>
              <a:t>Transferee on receipt of the STF and share certificate has to send the STF and payment to HMRC. Then this and the share certificate are submitted to the company so that it can be registered.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BFD"/>
        </a:solidFill>
        <a:effectLst/>
      </p:bgPr>
    </p:bg>
    <p:spTree>
      <p:nvGrpSpPr>
        <p:cNvPr id="1" name=""/>
        <p:cNvGrpSpPr/>
        <p:nvPr/>
      </p:nvGrpSpPr>
      <p:grpSpPr>
        <a:xfrm>
          <a:off x="0" y="0"/>
          <a:ext cx="0" cy="0"/>
          <a:chOff x="0" y="0"/>
          <a:chExt cx="0" cy="0"/>
        </a:xfrm>
      </p:grpSpPr>
      <p:sp>
        <p:nvSpPr>
          <p:cNvPr id="2" name="Freeform 2"/>
          <p:cNvSpPr/>
          <p:nvPr/>
        </p:nvSpPr>
        <p:spPr>
          <a:xfrm rot="2893084">
            <a:off x="-343433" y="-2092184"/>
            <a:ext cx="6715726" cy="6936430"/>
          </a:xfrm>
          <a:custGeom>
            <a:avLst/>
            <a:gdLst/>
            <a:ahLst/>
            <a:cxnLst/>
            <a:rect l="l" t="t" r="r" b="b"/>
            <a:pathLst>
              <a:path w="6715726" h="6936430">
                <a:moveTo>
                  <a:pt x="0" y="0"/>
                </a:moveTo>
                <a:lnTo>
                  <a:pt x="6715725" y="0"/>
                </a:lnTo>
                <a:lnTo>
                  <a:pt x="6715725" y="6936431"/>
                </a:lnTo>
                <a:lnTo>
                  <a:pt x="0" y="6936431"/>
                </a:lnTo>
                <a:lnTo>
                  <a:pt x="0" y="0"/>
                </a:lnTo>
                <a:close/>
              </a:path>
            </a:pathLst>
          </a:custGeom>
          <a:blipFill>
            <a:blip r:embed="rId2"/>
            <a:stretch>
              <a:fillRect/>
            </a:stretch>
          </a:blipFill>
        </p:spPr>
        <p:txBody>
          <a:bodyPr/>
          <a:lstStyle/>
          <a:p>
            <a:endParaRPr lang="en-GB"/>
          </a:p>
        </p:txBody>
      </p:sp>
      <p:sp>
        <p:nvSpPr>
          <p:cNvPr id="3" name="Freeform 3"/>
          <p:cNvSpPr/>
          <p:nvPr/>
        </p:nvSpPr>
        <p:spPr>
          <a:xfrm rot="-10800000">
            <a:off x="-584770" y="-331591"/>
            <a:ext cx="4486062" cy="5293288"/>
          </a:xfrm>
          <a:custGeom>
            <a:avLst/>
            <a:gdLst/>
            <a:ahLst/>
            <a:cxnLst/>
            <a:rect l="l" t="t" r="r" b="b"/>
            <a:pathLst>
              <a:path w="4486062" h="5293288">
                <a:moveTo>
                  <a:pt x="0" y="0"/>
                </a:moveTo>
                <a:lnTo>
                  <a:pt x="4486061" y="0"/>
                </a:lnTo>
                <a:lnTo>
                  <a:pt x="4486061" y="5293288"/>
                </a:lnTo>
                <a:lnTo>
                  <a:pt x="0" y="5293288"/>
                </a:lnTo>
                <a:lnTo>
                  <a:pt x="0" y="0"/>
                </a:lnTo>
                <a:close/>
              </a:path>
            </a:pathLst>
          </a:custGeom>
          <a:blipFill>
            <a:blip r:embed="rId3"/>
            <a:stretch>
              <a:fillRect/>
            </a:stretch>
          </a:blipFill>
        </p:spPr>
        <p:txBody>
          <a:bodyPr/>
          <a:lstStyle/>
          <a:p>
            <a:endParaRPr lang="en-GB"/>
          </a:p>
        </p:txBody>
      </p:sp>
      <p:sp>
        <p:nvSpPr>
          <p:cNvPr id="4" name="Freeform 4"/>
          <p:cNvSpPr/>
          <p:nvPr/>
        </p:nvSpPr>
        <p:spPr>
          <a:xfrm rot="-7716179">
            <a:off x="15658628" y="7006715"/>
            <a:ext cx="3201345" cy="4503170"/>
          </a:xfrm>
          <a:custGeom>
            <a:avLst/>
            <a:gdLst/>
            <a:ahLst/>
            <a:cxnLst/>
            <a:rect l="l" t="t" r="r" b="b"/>
            <a:pathLst>
              <a:path w="3201345" h="4503170">
                <a:moveTo>
                  <a:pt x="0" y="0"/>
                </a:moveTo>
                <a:lnTo>
                  <a:pt x="3201344" y="0"/>
                </a:lnTo>
                <a:lnTo>
                  <a:pt x="3201344" y="4503170"/>
                </a:lnTo>
                <a:lnTo>
                  <a:pt x="0" y="4503170"/>
                </a:lnTo>
                <a:lnTo>
                  <a:pt x="0" y="0"/>
                </a:lnTo>
                <a:close/>
              </a:path>
            </a:pathLst>
          </a:custGeom>
          <a:blipFill>
            <a:blip r:embed="rId4">
              <a:alphaModFix amt="74000"/>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Freeform 5"/>
          <p:cNvSpPr/>
          <p:nvPr/>
        </p:nvSpPr>
        <p:spPr>
          <a:xfrm>
            <a:off x="133855" y="7869213"/>
            <a:ext cx="2785137" cy="2778174"/>
          </a:xfrm>
          <a:custGeom>
            <a:avLst/>
            <a:gdLst/>
            <a:ahLst/>
            <a:cxnLst/>
            <a:rect l="l" t="t" r="r" b="b"/>
            <a:pathLst>
              <a:path w="2785137" h="2778174">
                <a:moveTo>
                  <a:pt x="0" y="0"/>
                </a:moveTo>
                <a:lnTo>
                  <a:pt x="2785137" y="0"/>
                </a:lnTo>
                <a:lnTo>
                  <a:pt x="2785137" y="2778174"/>
                </a:lnTo>
                <a:lnTo>
                  <a:pt x="0" y="2778174"/>
                </a:lnTo>
                <a:lnTo>
                  <a:pt x="0" y="0"/>
                </a:lnTo>
                <a:close/>
              </a:path>
            </a:pathLst>
          </a:custGeom>
          <a:blipFill>
            <a:blip r:embed="rId6">
              <a:alphaModFix amt="62000"/>
            </a:blip>
            <a:stretch>
              <a:fillRect/>
            </a:stretch>
          </a:blipFill>
        </p:spPr>
        <p:txBody>
          <a:bodyPr/>
          <a:lstStyle/>
          <a:p>
            <a:endParaRPr lang="en-GB"/>
          </a:p>
        </p:txBody>
      </p:sp>
      <p:sp>
        <p:nvSpPr>
          <p:cNvPr id="6" name="TextBox 6"/>
          <p:cNvSpPr txBox="1"/>
          <p:nvPr/>
        </p:nvSpPr>
        <p:spPr>
          <a:xfrm>
            <a:off x="4457760" y="771525"/>
            <a:ext cx="11440123" cy="1703706"/>
          </a:xfrm>
          <a:prstGeom prst="rect">
            <a:avLst/>
          </a:prstGeom>
        </p:spPr>
        <p:txBody>
          <a:bodyPr lIns="0" tIns="0" rIns="0" bIns="0" rtlCol="0" anchor="t">
            <a:spAutoFit/>
          </a:bodyPr>
          <a:lstStyle/>
          <a:p>
            <a:pPr algn="ctr">
              <a:lnSpc>
                <a:spcPts val="12159"/>
              </a:lnSpc>
            </a:pPr>
            <a:r>
              <a:rPr lang="en-US" sz="9499" b="1" u="sng">
                <a:solidFill>
                  <a:srgbClr val="000000"/>
                </a:solidFill>
                <a:latin typeface="เอฟซี เรนโบว์ Bold"/>
                <a:ea typeface="เอฟซี เรนโบว์ Bold"/>
                <a:cs typeface="เอฟซี เรนโบว์ Bold"/>
                <a:sym typeface="เอฟซี เรนโบว์ Bold"/>
              </a:rPr>
              <a:t>Stamp Duty Tax</a:t>
            </a:r>
          </a:p>
        </p:txBody>
      </p:sp>
      <p:sp>
        <p:nvSpPr>
          <p:cNvPr id="7" name="TextBox 7"/>
          <p:cNvSpPr txBox="1"/>
          <p:nvPr/>
        </p:nvSpPr>
        <p:spPr>
          <a:xfrm>
            <a:off x="3688336" y="2790204"/>
            <a:ext cx="11606496" cy="2846068"/>
          </a:xfrm>
          <a:prstGeom prst="rect">
            <a:avLst/>
          </a:prstGeom>
        </p:spPr>
        <p:txBody>
          <a:bodyPr lIns="0" tIns="0" rIns="0" bIns="0" rtlCol="0" anchor="t">
            <a:spAutoFit/>
          </a:bodyPr>
          <a:lstStyle/>
          <a:p>
            <a:pPr algn="l">
              <a:lnSpc>
                <a:spcPts val="3780"/>
              </a:lnSpc>
            </a:pPr>
            <a:r>
              <a:rPr lang="en-US" sz="2700">
                <a:solidFill>
                  <a:srgbClr val="000000"/>
                </a:solidFill>
                <a:latin typeface="Questrial"/>
                <a:ea typeface="Questrial"/>
                <a:cs typeface="Questrial"/>
                <a:sym typeface="Questrial"/>
              </a:rPr>
              <a:t>Exemptions - need not pay if shares are a gift or if consideration is 1 thousand pound or less. </a:t>
            </a:r>
          </a:p>
          <a:p>
            <a:pPr algn="l">
              <a:lnSpc>
                <a:spcPts val="3780"/>
              </a:lnSpc>
            </a:pPr>
            <a:endParaRPr lang="en-US" sz="2700">
              <a:solidFill>
                <a:srgbClr val="000000"/>
              </a:solidFill>
              <a:latin typeface="Questrial"/>
              <a:ea typeface="Questrial"/>
              <a:cs typeface="Questrial"/>
              <a:sym typeface="Questrial"/>
            </a:endParaRPr>
          </a:p>
          <a:p>
            <a:pPr algn="l">
              <a:lnSpc>
                <a:spcPts val="3780"/>
              </a:lnSpc>
            </a:pPr>
            <a:r>
              <a:rPr lang="en-US" sz="2700">
                <a:solidFill>
                  <a:srgbClr val="000000"/>
                </a:solidFill>
                <a:latin typeface="Questrial"/>
                <a:ea typeface="Questrial"/>
                <a:cs typeface="Questrial"/>
                <a:sym typeface="Questrial"/>
              </a:rPr>
              <a:t>STF needs to be completed but not sent to HMRC. </a:t>
            </a:r>
          </a:p>
          <a:p>
            <a:pPr algn="l">
              <a:lnSpc>
                <a:spcPts val="3780"/>
              </a:lnSpc>
            </a:pPr>
            <a:endParaRPr lang="en-US" sz="2700">
              <a:solidFill>
                <a:srgbClr val="000000"/>
              </a:solidFill>
              <a:latin typeface="Questrial"/>
              <a:ea typeface="Questrial"/>
              <a:cs typeface="Questrial"/>
              <a:sym typeface="Questrial"/>
            </a:endParaRPr>
          </a:p>
          <a:p>
            <a:pPr algn="l">
              <a:lnSpc>
                <a:spcPts val="3780"/>
              </a:lnSpc>
              <a:spcBef>
                <a:spcPct val="0"/>
              </a:spcBef>
            </a:pPr>
            <a:r>
              <a:rPr lang="en-US" sz="2700">
                <a:solidFill>
                  <a:srgbClr val="000000"/>
                </a:solidFill>
                <a:latin typeface="Questrial"/>
                <a:ea typeface="Questrial"/>
                <a:cs typeface="Questrial"/>
                <a:sym typeface="Questrial"/>
              </a:rPr>
              <a:t>Stamp duty reserve tax!</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BFD"/>
        </a:solidFill>
        <a:effectLst/>
      </p:bgPr>
    </p:bg>
    <p:spTree>
      <p:nvGrpSpPr>
        <p:cNvPr id="1" name=""/>
        <p:cNvGrpSpPr/>
        <p:nvPr/>
      </p:nvGrpSpPr>
      <p:grpSpPr>
        <a:xfrm>
          <a:off x="0" y="0"/>
          <a:ext cx="0" cy="0"/>
          <a:chOff x="0" y="0"/>
          <a:chExt cx="0" cy="0"/>
        </a:xfrm>
      </p:grpSpPr>
      <p:sp>
        <p:nvSpPr>
          <p:cNvPr id="2" name="Freeform 2"/>
          <p:cNvSpPr/>
          <p:nvPr/>
        </p:nvSpPr>
        <p:spPr>
          <a:xfrm rot="2893084">
            <a:off x="-343433" y="-2092184"/>
            <a:ext cx="6715726" cy="6936430"/>
          </a:xfrm>
          <a:custGeom>
            <a:avLst/>
            <a:gdLst/>
            <a:ahLst/>
            <a:cxnLst/>
            <a:rect l="l" t="t" r="r" b="b"/>
            <a:pathLst>
              <a:path w="6715726" h="6936430">
                <a:moveTo>
                  <a:pt x="0" y="0"/>
                </a:moveTo>
                <a:lnTo>
                  <a:pt x="6715725" y="0"/>
                </a:lnTo>
                <a:lnTo>
                  <a:pt x="6715725" y="6936431"/>
                </a:lnTo>
                <a:lnTo>
                  <a:pt x="0" y="6936431"/>
                </a:lnTo>
                <a:lnTo>
                  <a:pt x="0" y="0"/>
                </a:lnTo>
                <a:close/>
              </a:path>
            </a:pathLst>
          </a:custGeom>
          <a:blipFill>
            <a:blip r:embed="rId2"/>
            <a:stretch>
              <a:fillRect/>
            </a:stretch>
          </a:blipFill>
        </p:spPr>
        <p:txBody>
          <a:bodyPr/>
          <a:lstStyle/>
          <a:p>
            <a:endParaRPr lang="en-GB"/>
          </a:p>
        </p:txBody>
      </p:sp>
      <p:sp>
        <p:nvSpPr>
          <p:cNvPr id="3" name="Freeform 3"/>
          <p:cNvSpPr/>
          <p:nvPr/>
        </p:nvSpPr>
        <p:spPr>
          <a:xfrm rot="-10800000">
            <a:off x="-584770" y="-331591"/>
            <a:ext cx="4486062" cy="5293288"/>
          </a:xfrm>
          <a:custGeom>
            <a:avLst/>
            <a:gdLst/>
            <a:ahLst/>
            <a:cxnLst/>
            <a:rect l="l" t="t" r="r" b="b"/>
            <a:pathLst>
              <a:path w="4486062" h="5293288">
                <a:moveTo>
                  <a:pt x="0" y="0"/>
                </a:moveTo>
                <a:lnTo>
                  <a:pt x="4486061" y="0"/>
                </a:lnTo>
                <a:lnTo>
                  <a:pt x="4486061" y="5293288"/>
                </a:lnTo>
                <a:lnTo>
                  <a:pt x="0" y="5293288"/>
                </a:lnTo>
                <a:lnTo>
                  <a:pt x="0" y="0"/>
                </a:lnTo>
                <a:close/>
              </a:path>
            </a:pathLst>
          </a:custGeom>
          <a:blipFill>
            <a:blip r:embed="rId3"/>
            <a:stretch>
              <a:fillRect/>
            </a:stretch>
          </a:blipFill>
        </p:spPr>
        <p:txBody>
          <a:bodyPr/>
          <a:lstStyle/>
          <a:p>
            <a:endParaRPr lang="en-GB"/>
          </a:p>
        </p:txBody>
      </p:sp>
      <p:sp>
        <p:nvSpPr>
          <p:cNvPr id="4" name="Freeform 4"/>
          <p:cNvSpPr/>
          <p:nvPr/>
        </p:nvSpPr>
        <p:spPr>
          <a:xfrm rot="-7716179">
            <a:off x="15658628" y="7006715"/>
            <a:ext cx="3201345" cy="4503170"/>
          </a:xfrm>
          <a:custGeom>
            <a:avLst/>
            <a:gdLst/>
            <a:ahLst/>
            <a:cxnLst/>
            <a:rect l="l" t="t" r="r" b="b"/>
            <a:pathLst>
              <a:path w="3201345" h="4503170">
                <a:moveTo>
                  <a:pt x="0" y="0"/>
                </a:moveTo>
                <a:lnTo>
                  <a:pt x="3201344" y="0"/>
                </a:lnTo>
                <a:lnTo>
                  <a:pt x="3201344" y="4503170"/>
                </a:lnTo>
                <a:lnTo>
                  <a:pt x="0" y="4503170"/>
                </a:lnTo>
                <a:lnTo>
                  <a:pt x="0" y="0"/>
                </a:lnTo>
                <a:close/>
              </a:path>
            </a:pathLst>
          </a:custGeom>
          <a:blipFill>
            <a:blip r:embed="rId4">
              <a:alphaModFix amt="74000"/>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Freeform 5"/>
          <p:cNvSpPr/>
          <p:nvPr/>
        </p:nvSpPr>
        <p:spPr>
          <a:xfrm>
            <a:off x="133855" y="7869213"/>
            <a:ext cx="2785137" cy="2778174"/>
          </a:xfrm>
          <a:custGeom>
            <a:avLst/>
            <a:gdLst/>
            <a:ahLst/>
            <a:cxnLst/>
            <a:rect l="l" t="t" r="r" b="b"/>
            <a:pathLst>
              <a:path w="2785137" h="2778174">
                <a:moveTo>
                  <a:pt x="0" y="0"/>
                </a:moveTo>
                <a:lnTo>
                  <a:pt x="2785137" y="0"/>
                </a:lnTo>
                <a:lnTo>
                  <a:pt x="2785137" y="2778174"/>
                </a:lnTo>
                <a:lnTo>
                  <a:pt x="0" y="2778174"/>
                </a:lnTo>
                <a:lnTo>
                  <a:pt x="0" y="0"/>
                </a:lnTo>
                <a:close/>
              </a:path>
            </a:pathLst>
          </a:custGeom>
          <a:blipFill>
            <a:blip r:embed="rId6">
              <a:alphaModFix amt="62000"/>
            </a:blip>
            <a:stretch>
              <a:fillRect/>
            </a:stretch>
          </a:blipFill>
        </p:spPr>
        <p:txBody>
          <a:bodyPr/>
          <a:lstStyle/>
          <a:p>
            <a:endParaRPr lang="en-GB"/>
          </a:p>
        </p:txBody>
      </p:sp>
      <p:sp>
        <p:nvSpPr>
          <p:cNvPr id="6" name="TextBox 6"/>
          <p:cNvSpPr txBox="1"/>
          <p:nvPr/>
        </p:nvSpPr>
        <p:spPr>
          <a:xfrm>
            <a:off x="4457760" y="771525"/>
            <a:ext cx="11440123" cy="1703706"/>
          </a:xfrm>
          <a:prstGeom prst="rect">
            <a:avLst/>
          </a:prstGeom>
        </p:spPr>
        <p:txBody>
          <a:bodyPr lIns="0" tIns="0" rIns="0" bIns="0" rtlCol="0" anchor="t">
            <a:spAutoFit/>
          </a:bodyPr>
          <a:lstStyle/>
          <a:p>
            <a:pPr algn="ctr">
              <a:lnSpc>
                <a:spcPts val="12159"/>
              </a:lnSpc>
            </a:pPr>
            <a:r>
              <a:rPr lang="en-US" sz="9499" b="1" u="sng">
                <a:solidFill>
                  <a:srgbClr val="000000"/>
                </a:solidFill>
                <a:latin typeface="เอฟซี เรนโบว์ Bold"/>
                <a:ea typeface="เอฟซี เรนโบว์ Bold"/>
                <a:cs typeface="เอฟซี เรนโบว์ Bold"/>
                <a:sym typeface="เอฟซี เรนโบว์ Bold"/>
              </a:rPr>
              <a:t>Value added Tax</a:t>
            </a:r>
          </a:p>
        </p:txBody>
      </p:sp>
      <p:sp>
        <p:nvSpPr>
          <p:cNvPr id="7" name="TextBox 7"/>
          <p:cNvSpPr txBox="1"/>
          <p:nvPr/>
        </p:nvSpPr>
        <p:spPr>
          <a:xfrm>
            <a:off x="3688336" y="2790204"/>
            <a:ext cx="11606496" cy="5227318"/>
          </a:xfrm>
          <a:prstGeom prst="rect">
            <a:avLst/>
          </a:prstGeom>
        </p:spPr>
        <p:txBody>
          <a:bodyPr lIns="0" tIns="0" rIns="0" bIns="0" rtlCol="0" anchor="t">
            <a:spAutoFit/>
          </a:bodyPr>
          <a:lstStyle/>
          <a:p>
            <a:pPr algn="l">
              <a:lnSpc>
                <a:spcPts val="3780"/>
              </a:lnSpc>
            </a:pPr>
            <a:r>
              <a:rPr lang="en-US" sz="2700">
                <a:solidFill>
                  <a:srgbClr val="000000"/>
                </a:solidFill>
                <a:latin typeface="Questrial"/>
                <a:ea typeface="Questrial"/>
                <a:cs typeface="Questrial"/>
                <a:sym typeface="Questrial"/>
              </a:rPr>
              <a:t>Tax on sales (Supplies) - Good and services (Taxable persons)</a:t>
            </a:r>
          </a:p>
          <a:p>
            <a:pPr algn="l">
              <a:lnSpc>
                <a:spcPts val="3780"/>
              </a:lnSpc>
            </a:pPr>
            <a:endParaRPr lang="en-US" sz="2700">
              <a:solidFill>
                <a:srgbClr val="000000"/>
              </a:solidFill>
              <a:latin typeface="Questrial"/>
              <a:ea typeface="Questrial"/>
              <a:cs typeface="Questrial"/>
              <a:sym typeface="Questrial"/>
            </a:endParaRPr>
          </a:p>
          <a:p>
            <a:pPr algn="l">
              <a:lnSpc>
                <a:spcPts val="3780"/>
              </a:lnSpc>
            </a:pPr>
            <a:r>
              <a:rPr lang="en-US" sz="2700">
                <a:solidFill>
                  <a:srgbClr val="000000"/>
                </a:solidFill>
                <a:latin typeface="Questrial"/>
                <a:ea typeface="Questrial"/>
                <a:cs typeface="Questrial"/>
                <a:sym typeface="Questrial"/>
              </a:rPr>
              <a:t>If you sell something you pay VAT - output tax. </a:t>
            </a:r>
          </a:p>
          <a:p>
            <a:pPr algn="l">
              <a:lnSpc>
                <a:spcPts val="3780"/>
              </a:lnSpc>
            </a:pPr>
            <a:endParaRPr lang="en-US" sz="2700">
              <a:solidFill>
                <a:srgbClr val="000000"/>
              </a:solidFill>
              <a:latin typeface="Questrial"/>
              <a:ea typeface="Questrial"/>
              <a:cs typeface="Questrial"/>
              <a:sym typeface="Questrial"/>
            </a:endParaRPr>
          </a:p>
          <a:p>
            <a:pPr algn="l">
              <a:lnSpc>
                <a:spcPts val="3780"/>
              </a:lnSpc>
            </a:pPr>
            <a:r>
              <a:rPr lang="en-US" sz="2700">
                <a:solidFill>
                  <a:srgbClr val="000000"/>
                </a:solidFill>
                <a:latin typeface="Questrial"/>
                <a:ea typeface="Questrial"/>
                <a:cs typeface="Questrial"/>
                <a:sym typeface="Questrial"/>
              </a:rPr>
              <a:t>Goods bought for the business that VAT is paid on can be deducted - Input tax.</a:t>
            </a:r>
          </a:p>
          <a:p>
            <a:pPr algn="l">
              <a:lnSpc>
                <a:spcPts val="3780"/>
              </a:lnSpc>
            </a:pPr>
            <a:endParaRPr lang="en-US" sz="2700">
              <a:solidFill>
                <a:srgbClr val="000000"/>
              </a:solidFill>
              <a:latin typeface="Questrial"/>
              <a:ea typeface="Questrial"/>
              <a:cs typeface="Questrial"/>
              <a:sym typeface="Questrial"/>
            </a:endParaRPr>
          </a:p>
          <a:p>
            <a:pPr algn="l">
              <a:lnSpc>
                <a:spcPts val="3780"/>
              </a:lnSpc>
            </a:pPr>
            <a:r>
              <a:rPr lang="en-US" sz="2700">
                <a:solidFill>
                  <a:srgbClr val="000000"/>
                </a:solidFill>
                <a:latin typeface="Questrial"/>
                <a:ea typeface="Questrial"/>
                <a:cs typeface="Questrial"/>
                <a:sym typeface="Questrial"/>
              </a:rPr>
              <a:t>There are exemptions; </a:t>
            </a:r>
          </a:p>
          <a:p>
            <a:pPr algn="l">
              <a:lnSpc>
                <a:spcPts val="3780"/>
              </a:lnSpc>
            </a:pPr>
            <a:endParaRPr lang="en-US" sz="2700">
              <a:solidFill>
                <a:srgbClr val="000000"/>
              </a:solidFill>
              <a:latin typeface="Questrial"/>
              <a:ea typeface="Questrial"/>
              <a:cs typeface="Questrial"/>
              <a:sym typeface="Questrial"/>
            </a:endParaRPr>
          </a:p>
          <a:p>
            <a:pPr algn="l">
              <a:lnSpc>
                <a:spcPts val="3780"/>
              </a:lnSpc>
            </a:pPr>
            <a:r>
              <a:rPr lang="en-US" sz="2700">
                <a:solidFill>
                  <a:srgbClr val="000000"/>
                </a:solidFill>
                <a:latin typeface="Questrial"/>
                <a:ea typeface="Questrial"/>
                <a:cs typeface="Questrial"/>
                <a:sym typeface="Questrial"/>
              </a:rPr>
              <a:t>Can you think of any?</a:t>
            </a:r>
          </a:p>
          <a:p>
            <a:pPr algn="l">
              <a:lnSpc>
                <a:spcPts val="3780"/>
              </a:lnSpc>
              <a:spcBef>
                <a:spcPct val="0"/>
              </a:spcBef>
            </a:pPr>
            <a:endParaRPr lang="en-US" sz="2700">
              <a:solidFill>
                <a:srgbClr val="000000"/>
              </a:solidFill>
              <a:latin typeface="Questrial"/>
              <a:ea typeface="Questrial"/>
              <a:cs typeface="Questrial"/>
              <a:sym typeface="Questria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BFD"/>
        </a:solidFill>
        <a:effectLst/>
      </p:bgPr>
    </p:bg>
    <p:spTree>
      <p:nvGrpSpPr>
        <p:cNvPr id="1" name=""/>
        <p:cNvGrpSpPr/>
        <p:nvPr/>
      </p:nvGrpSpPr>
      <p:grpSpPr>
        <a:xfrm>
          <a:off x="0" y="0"/>
          <a:ext cx="0" cy="0"/>
          <a:chOff x="0" y="0"/>
          <a:chExt cx="0" cy="0"/>
        </a:xfrm>
      </p:grpSpPr>
      <p:sp>
        <p:nvSpPr>
          <p:cNvPr id="2" name="Freeform 2"/>
          <p:cNvSpPr/>
          <p:nvPr/>
        </p:nvSpPr>
        <p:spPr>
          <a:xfrm rot="2893084">
            <a:off x="-343433" y="-2092184"/>
            <a:ext cx="6715726" cy="6936430"/>
          </a:xfrm>
          <a:custGeom>
            <a:avLst/>
            <a:gdLst/>
            <a:ahLst/>
            <a:cxnLst/>
            <a:rect l="l" t="t" r="r" b="b"/>
            <a:pathLst>
              <a:path w="6715726" h="6936430">
                <a:moveTo>
                  <a:pt x="0" y="0"/>
                </a:moveTo>
                <a:lnTo>
                  <a:pt x="6715725" y="0"/>
                </a:lnTo>
                <a:lnTo>
                  <a:pt x="6715725" y="6936431"/>
                </a:lnTo>
                <a:lnTo>
                  <a:pt x="0" y="6936431"/>
                </a:lnTo>
                <a:lnTo>
                  <a:pt x="0" y="0"/>
                </a:lnTo>
                <a:close/>
              </a:path>
            </a:pathLst>
          </a:custGeom>
          <a:blipFill>
            <a:blip r:embed="rId3"/>
            <a:stretch>
              <a:fillRect/>
            </a:stretch>
          </a:blipFill>
        </p:spPr>
        <p:txBody>
          <a:bodyPr/>
          <a:lstStyle/>
          <a:p>
            <a:endParaRPr lang="en-GB"/>
          </a:p>
        </p:txBody>
      </p:sp>
      <p:sp>
        <p:nvSpPr>
          <p:cNvPr id="3" name="Freeform 3"/>
          <p:cNvSpPr/>
          <p:nvPr/>
        </p:nvSpPr>
        <p:spPr>
          <a:xfrm rot="-10800000">
            <a:off x="-584770" y="-331591"/>
            <a:ext cx="4486062" cy="5293288"/>
          </a:xfrm>
          <a:custGeom>
            <a:avLst/>
            <a:gdLst/>
            <a:ahLst/>
            <a:cxnLst/>
            <a:rect l="l" t="t" r="r" b="b"/>
            <a:pathLst>
              <a:path w="4486062" h="5293288">
                <a:moveTo>
                  <a:pt x="0" y="0"/>
                </a:moveTo>
                <a:lnTo>
                  <a:pt x="4486061" y="0"/>
                </a:lnTo>
                <a:lnTo>
                  <a:pt x="4486061" y="5293288"/>
                </a:lnTo>
                <a:lnTo>
                  <a:pt x="0" y="5293288"/>
                </a:lnTo>
                <a:lnTo>
                  <a:pt x="0" y="0"/>
                </a:lnTo>
                <a:close/>
              </a:path>
            </a:pathLst>
          </a:custGeom>
          <a:blipFill>
            <a:blip r:embed="rId4"/>
            <a:stretch>
              <a:fillRect/>
            </a:stretch>
          </a:blipFill>
        </p:spPr>
        <p:txBody>
          <a:bodyPr/>
          <a:lstStyle/>
          <a:p>
            <a:endParaRPr lang="en-GB"/>
          </a:p>
        </p:txBody>
      </p:sp>
      <p:sp>
        <p:nvSpPr>
          <p:cNvPr id="4" name="Freeform 4"/>
          <p:cNvSpPr/>
          <p:nvPr/>
        </p:nvSpPr>
        <p:spPr>
          <a:xfrm rot="-7716179">
            <a:off x="15658628" y="7006715"/>
            <a:ext cx="3201345" cy="4503170"/>
          </a:xfrm>
          <a:custGeom>
            <a:avLst/>
            <a:gdLst/>
            <a:ahLst/>
            <a:cxnLst/>
            <a:rect l="l" t="t" r="r" b="b"/>
            <a:pathLst>
              <a:path w="3201345" h="4503170">
                <a:moveTo>
                  <a:pt x="0" y="0"/>
                </a:moveTo>
                <a:lnTo>
                  <a:pt x="3201344" y="0"/>
                </a:lnTo>
                <a:lnTo>
                  <a:pt x="3201344" y="4503170"/>
                </a:lnTo>
                <a:lnTo>
                  <a:pt x="0" y="4503170"/>
                </a:lnTo>
                <a:lnTo>
                  <a:pt x="0" y="0"/>
                </a:lnTo>
                <a:close/>
              </a:path>
            </a:pathLst>
          </a:custGeom>
          <a:blipFill>
            <a:blip r:embed="rId5">
              <a:alphaModFix amt="74000"/>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Freeform 5"/>
          <p:cNvSpPr/>
          <p:nvPr/>
        </p:nvSpPr>
        <p:spPr>
          <a:xfrm>
            <a:off x="133855" y="7869213"/>
            <a:ext cx="2785137" cy="2778174"/>
          </a:xfrm>
          <a:custGeom>
            <a:avLst/>
            <a:gdLst/>
            <a:ahLst/>
            <a:cxnLst/>
            <a:rect l="l" t="t" r="r" b="b"/>
            <a:pathLst>
              <a:path w="2785137" h="2778174">
                <a:moveTo>
                  <a:pt x="0" y="0"/>
                </a:moveTo>
                <a:lnTo>
                  <a:pt x="2785137" y="0"/>
                </a:lnTo>
                <a:lnTo>
                  <a:pt x="2785137" y="2778174"/>
                </a:lnTo>
                <a:lnTo>
                  <a:pt x="0" y="2778174"/>
                </a:lnTo>
                <a:lnTo>
                  <a:pt x="0" y="0"/>
                </a:lnTo>
                <a:close/>
              </a:path>
            </a:pathLst>
          </a:custGeom>
          <a:blipFill>
            <a:blip r:embed="rId7">
              <a:alphaModFix amt="62000"/>
            </a:blip>
            <a:stretch>
              <a:fillRect/>
            </a:stretch>
          </a:blipFill>
        </p:spPr>
        <p:txBody>
          <a:bodyPr/>
          <a:lstStyle/>
          <a:p>
            <a:endParaRPr lang="en-GB"/>
          </a:p>
        </p:txBody>
      </p:sp>
      <p:sp>
        <p:nvSpPr>
          <p:cNvPr id="6" name="TextBox 6"/>
          <p:cNvSpPr txBox="1"/>
          <p:nvPr/>
        </p:nvSpPr>
        <p:spPr>
          <a:xfrm>
            <a:off x="4457760" y="771525"/>
            <a:ext cx="11440123" cy="1703706"/>
          </a:xfrm>
          <a:prstGeom prst="rect">
            <a:avLst/>
          </a:prstGeom>
        </p:spPr>
        <p:txBody>
          <a:bodyPr lIns="0" tIns="0" rIns="0" bIns="0" rtlCol="0" anchor="t">
            <a:spAutoFit/>
          </a:bodyPr>
          <a:lstStyle/>
          <a:p>
            <a:pPr algn="ctr">
              <a:lnSpc>
                <a:spcPts val="12159"/>
              </a:lnSpc>
            </a:pPr>
            <a:r>
              <a:rPr lang="en-US" sz="9499" b="1" u="sng">
                <a:solidFill>
                  <a:srgbClr val="000000"/>
                </a:solidFill>
                <a:latin typeface="เอฟซี เรนโบว์ Bold"/>
                <a:ea typeface="เอฟซี เรนโบว์ Bold"/>
                <a:cs typeface="เอฟซี เรนโบว์ Bold"/>
                <a:sym typeface="เอฟซี เรนโบว์ Bold"/>
              </a:rPr>
              <a:t>VAT</a:t>
            </a:r>
          </a:p>
        </p:txBody>
      </p:sp>
      <p:sp>
        <p:nvSpPr>
          <p:cNvPr id="7" name="TextBox 7"/>
          <p:cNvSpPr txBox="1"/>
          <p:nvPr/>
        </p:nvSpPr>
        <p:spPr>
          <a:xfrm>
            <a:off x="3688336" y="2790204"/>
            <a:ext cx="11606496" cy="6179818"/>
          </a:xfrm>
          <a:prstGeom prst="rect">
            <a:avLst/>
          </a:prstGeom>
        </p:spPr>
        <p:txBody>
          <a:bodyPr lIns="0" tIns="0" rIns="0" bIns="0" rtlCol="0" anchor="t">
            <a:spAutoFit/>
          </a:bodyPr>
          <a:lstStyle/>
          <a:p>
            <a:pPr marL="582943" lvl="1" indent="-291471" algn="l">
              <a:lnSpc>
                <a:spcPts val="3780"/>
              </a:lnSpc>
              <a:buFont typeface="Arial"/>
              <a:buChar char="•"/>
            </a:pPr>
            <a:r>
              <a:rPr lang="en-US" sz="2700">
                <a:solidFill>
                  <a:srgbClr val="000000"/>
                </a:solidFill>
                <a:latin typeface="Questrial"/>
                <a:ea typeface="Questrial"/>
                <a:cs typeface="Questrial"/>
                <a:sym typeface="Questrial"/>
              </a:rPr>
              <a:t>A taxable person - if you make above the taxable threshold you have to register. </a:t>
            </a:r>
          </a:p>
          <a:p>
            <a:pPr marL="582943" lvl="1" indent="-291471" algn="l">
              <a:lnSpc>
                <a:spcPts val="3780"/>
              </a:lnSpc>
              <a:buFont typeface="Arial"/>
              <a:buChar char="•"/>
            </a:pPr>
            <a:r>
              <a:rPr lang="en-US" sz="2700">
                <a:solidFill>
                  <a:srgbClr val="000000"/>
                </a:solidFill>
                <a:latin typeface="Questrial"/>
                <a:ea typeface="Questrial"/>
                <a:cs typeface="Questrial"/>
                <a:sym typeface="Questrial"/>
              </a:rPr>
              <a:t>Currently this is https://www.gov.uk/register-for-vat </a:t>
            </a:r>
          </a:p>
          <a:p>
            <a:pPr algn="l">
              <a:lnSpc>
                <a:spcPts val="3780"/>
              </a:lnSpc>
            </a:pPr>
            <a:endParaRPr lang="en-US" sz="2700">
              <a:solidFill>
                <a:srgbClr val="000000"/>
              </a:solidFill>
              <a:latin typeface="Questrial"/>
              <a:ea typeface="Questrial"/>
              <a:cs typeface="Questrial"/>
              <a:sym typeface="Questrial"/>
            </a:endParaRPr>
          </a:p>
          <a:p>
            <a:pPr marL="582943" lvl="1" indent="-291471" algn="l">
              <a:lnSpc>
                <a:spcPts val="3780"/>
              </a:lnSpc>
              <a:buFont typeface="Arial"/>
              <a:buChar char="•"/>
            </a:pPr>
            <a:r>
              <a:rPr lang="en-US" sz="2700">
                <a:solidFill>
                  <a:srgbClr val="000000"/>
                </a:solidFill>
                <a:latin typeface="Questrial"/>
                <a:ea typeface="Questrial"/>
                <a:cs typeface="Questrial"/>
                <a:sym typeface="Questrial"/>
              </a:rPr>
              <a:t>The current rate for VAT is standard 20%, reduced 5% and zero 0%. </a:t>
            </a:r>
          </a:p>
          <a:p>
            <a:pPr algn="l">
              <a:lnSpc>
                <a:spcPts val="3780"/>
              </a:lnSpc>
            </a:pPr>
            <a:endParaRPr lang="en-US" sz="2700">
              <a:solidFill>
                <a:srgbClr val="000000"/>
              </a:solidFill>
              <a:latin typeface="Questrial"/>
              <a:ea typeface="Questrial"/>
              <a:cs typeface="Questrial"/>
              <a:sym typeface="Questrial"/>
            </a:endParaRPr>
          </a:p>
          <a:p>
            <a:pPr marL="582943" lvl="1" indent="-291471" algn="l">
              <a:lnSpc>
                <a:spcPts val="3780"/>
              </a:lnSpc>
              <a:buFont typeface="Arial"/>
              <a:buChar char="•"/>
            </a:pPr>
            <a:r>
              <a:rPr lang="en-US" sz="2700">
                <a:solidFill>
                  <a:srgbClr val="000000"/>
                </a:solidFill>
                <a:latin typeface="Questrial"/>
                <a:ea typeface="Questrial"/>
                <a:cs typeface="Questrial"/>
                <a:sym typeface="Questrial"/>
              </a:rPr>
              <a:t>taxable supply to taxable person must give a tax invoice. </a:t>
            </a:r>
          </a:p>
          <a:p>
            <a:pPr algn="l">
              <a:lnSpc>
                <a:spcPts val="3780"/>
              </a:lnSpc>
            </a:pPr>
            <a:endParaRPr lang="en-US" sz="2700">
              <a:solidFill>
                <a:srgbClr val="000000"/>
              </a:solidFill>
              <a:latin typeface="Questrial"/>
              <a:ea typeface="Questrial"/>
              <a:cs typeface="Questrial"/>
              <a:sym typeface="Questrial"/>
            </a:endParaRPr>
          </a:p>
          <a:p>
            <a:pPr marL="582943" lvl="1" indent="-291471" algn="l">
              <a:lnSpc>
                <a:spcPts val="3780"/>
              </a:lnSpc>
              <a:buFont typeface="Arial"/>
              <a:buChar char="•"/>
            </a:pPr>
            <a:r>
              <a:rPr lang="en-US" sz="2700">
                <a:solidFill>
                  <a:srgbClr val="000000"/>
                </a:solidFill>
                <a:latin typeface="Questrial"/>
                <a:ea typeface="Questrial"/>
                <a:cs typeface="Questrial"/>
                <a:sym typeface="Questrial"/>
              </a:rPr>
              <a:t>HMRC are involved and VAT need to be accounted to them one month after each quarter. </a:t>
            </a:r>
          </a:p>
          <a:p>
            <a:pPr marL="582943" lvl="1" indent="-291471" algn="l">
              <a:lnSpc>
                <a:spcPts val="3780"/>
              </a:lnSpc>
              <a:buFont typeface="Arial"/>
              <a:buChar char="•"/>
            </a:pPr>
            <a:r>
              <a:rPr lang="en-US" sz="2700">
                <a:solidFill>
                  <a:srgbClr val="000000"/>
                </a:solidFill>
                <a:latin typeface="Questrial"/>
                <a:ea typeface="Questrial"/>
                <a:cs typeface="Questrial"/>
                <a:sym typeface="Questrial"/>
              </a:rPr>
              <a:t>Records must be kept by the company for 6 years. </a:t>
            </a:r>
          </a:p>
          <a:p>
            <a:pPr algn="l">
              <a:lnSpc>
                <a:spcPts val="3780"/>
              </a:lnSpc>
            </a:pPr>
            <a:endParaRPr lang="en-US" sz="2700">
              <a:solidFill>
                <a:srgbClr val="000000"/>
              </a:solidFill>
              <a:latin typeface="Questrial"/>
              <a:ea typeface="Questrial"/>
              <a:cs typeface="Questrial"/>
              <a:sym typeface="Questrial"/>
            </a:endParaRPr>
          </a:p>
          <a:p>
            <a:pPr algn="l">
              <a:lnSpc>
                <a:spcPts val="3780"/>
              </a:lnSpc>
              <a:spcBef>
                <a:spcPct val="0"/>
              </a:spcBef>
            </a:pPr>
            <a:endParaRPr lang="en-US" sz="2700">
              <a:solidFill>
                <a:srgbClr val="000000"/>
              </a:solidFill>
              <a:latin typeface="Questrial"/>
              <a:ea typeface="Questrial"/>
              <a:cs typeface="Questrial"/>
              <a:sym typeface="Questria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EEF3"/>
        </a:solidFill>
        <a:effectLst/>
      </p:bgPr>
    </p:bg>
    <p:spTree>
      <p:nvGrpSpPr>
        <p:cNvPr id="1" name=""/>
        <p:cNvGrpSpPr/>
        <p:nvPr/>
      </p:nvGrpSpPr>
      <p:grpSpPr>
        <a:xfrm>
          <a:off x="0" y="0"/>
          <a:ext cx="0" cy="0"/>
          <a:chOff x="0" y="0"/>
          <a:chExt cx="0" cy="0"/>
        </a:xfrm>
      </p:grpSpPr>
      <p:sp>
        <p:nvSpPr>
          <p:cNvPr id="2" name="Freeform 2"/>
          <p:cNvSpPr/>
          <p:nvPr/>
        </p:nvSpPr>
        <p:spPr>
          <a:xfrm>
            <a:off x="5075492" y="1028700"/>
            <a:ext cx="8137017" cy="8229600"/>
          </a:xfrm>
          <a:custGeom>
            <a:avLst/>
            <a:gdLst/>
            <a:ahLst/>
            <a:cxnLst/>
            <a:rect l="l" t="t" r="r" b="b"/>
            <a:pathLst>
              <a:path w="8137017" h="8229600">
                <a:moveTo>
                  <a:pt x="0" y="0"/>
                </a:moveTo>
                <a:lnTo>
                  <a:pt x="8137016" y="0"/>
                </a:lnTo>
                <a:lnTo>
                  <a:pt x="8137016" y="8229600"/>
                </a:lnTo>
                <a:lnTo>
                  <a:pt x="0" y="8229600"/>
                </a:lnTo>
                <a:lnTo>
                  <a:pt x="0" y="0"/>
                </a:lnTo>
                <a:close/>
              </a:path>
            </a:pathLst>
          </a:custGeom>
          <a:blipFill>
            <a:blip r:embed="rId2">
              <a:alphaModFix amt="44999"/>
            </a:blip>
            <a:stretch>
              <a:fillRect/>
            </a:stretch>
          </a:blipFill>
        </p:spPr>
        <p:txBody>
          <a:bodyPr/>
          <a:lstStyle/>
          <a:p>
            <a:endParaRPr lang="en-GB"/>
          </a:p>
        </p:txBody>
      </p:sp>
      <p:sp>
        <p:nvSpPr>
          <p:cNvPr id="3" name="Freeform 3"/>
          <p:cNvSpPr/>
          <p:nvPr/>
        </p:nvSpPr>
        <p:spPr>
          <a:xfrm rot="5400000">
            <a:off x="5019551" y="91806"/>
            <a:ext cx="4294900" cy="4772111"/>
          </a:xfrm>
          <a:custGeom>
            <a:avLst/>
            <a:gdLst/>
            <a:ahLst/>
            <a:cxnLst/>
            <a:rect l="l" t="t" r="r" b="b"/>
            <a:pathLst>
              <a:path w="4294900" h="4772111">
                <a:moveTo>
                  <a:pt x="0" y="0"/>
                </a:moveTo>
                <a:lnTo>
                  <a:pt x="4294900" y="0"/>
                </a:lnTo>
                <a:lnTo>
                  <a:pt x="4294900" y="4772111"/>
                </a:lnTo>
                <a:lnTo>
                  <a:pt x="0" y="4772111"/>
                </a:lnTo>
                <a:lnTo>
                  <a:pt x="0" y="0"/>
                </a:lnTo>
                <a:close/>
              </a:path>
            </a:pathLst>
          </a:custGeom>
          <a:blipFill>
            <a:blip r:embed="rId3"/>
            <a:stretch>
              <a:fillRect/>
            </a:stretch>
          </a:blipFill>
        </p:spPr>
        <p:txBody>
          <a:bodyPr/>
          <a:lstStyle/>
          <a:p>
            <a:endParaRPr lang="en-GB"/>
          </a:p>
        </p:txBody>
      </p:sp>
      <p:sp>
        <p:nvSpPr>
          <p:cNvPr id="4" name="Freeform 4"/>
          <p:cNvSpPr/>
          <p:nvPr/>
        </p:nvSpPr>
        <p:spPr>
          <a:xfrm rot="5400000">
            <a:off x="10685742" y="4238936"/>
            <a:ext cx="4294900" cy="4772111"/>
          </a:xfrm>
          <a:custGeom>
            <a:avLst/>
            <a:gdLst/>
            <a:ahLst/>
            <a:cxnLst/>
            <a:rect l="l" t="t" r="r" b="b"/>
            <a:pathLst>
              <a:path w="4294900" h="4772111">
                <a:moveTo>
                  <a:pt x="0" y="0"/>
                </a:moveTo>
                <a:lnTo>
                  <a:pt x="4294900" y="0"/>
                </a:lnTo>
                <a:lnTo>
                  <a:pt x="4294900" y="4772111"/>
                </a:lnTo>
                <a:lnTo>
                  <a:pt x="0" y="4772111"/>
                </a:lnTo>
                <a:lnTo>
                  <a:pt x="0" y="0"/>
                </a:lnTo>
                <a:close/>
              </a:path>
            </a:pathLst>
          </a:custGeom>
          <a:blipFill>
            <a:blip r:embed="rId3"/>
            <a:stretch>
              <a:fillRect/>
            </a:stretch>
          </a:blipFill>
        </p:spPr>
        <p:txBody>
          <a:bodyPr/>
          <a:lstStyle/>
          <a:p>
            <a:endParaRPr lang="en-GB"/>
          </a:p>
        </p:txBody>
      </p:sp>
      <p:sp>
        <p:nvSpPr>
          <p:cNvPr id="5" name="TextBox 5"/>
          <p:cNvSpPr txBox="1"/>
          <p:nvPr/>
        </p:nvSpPr>
        <p:spPr>
          <a:xfrm>
            <a:off x="5641886" y="3488690"/>
            <a:ext cx="7004228" cy="1642745"/>
          </a:xfrm>
          <a:prstGeom prst="rect">
            <a:avLst/>
          </a:prstGeom>
        </p:spPr>
        <p:txBody>
          <a:bodyPr lIns="0" tIns="0" rIns="0" bIns="0" rtlCol="0" anchor="t">
            <a:spAutoFit/>
          </a:bodyPr>
          <a:lstStyle/>
          <a:p>
            <a:pPr algn="ctr">
              <a:lnSpc>
                <a:spcPts val="11589"/>
              </a:lnSpc>
            </a:pPr>
            <a:r>
              <a:rPr lang="en-US" sz="9499">
                <a:solidFill>
                  <a:srgbClr val="000000"/>
                </a:solidFill>
                <a:latin typeface="เอฟซี เรนโบว์"/>
                <a:ea typeface="เอฟซี เรนโบว์"/>
                <a:cs typeface="เอฟซี เรนโบว์"/>
                <a:sym typeface="เอฟซี เรนโบว์"/>
              </a:rPr>
              <a:t>Next week!</a:t>
            </a:r>
          </a:p>
        </p:txBody>
      </p:sp>
      <p:sp>
        <p:nvSpPr>
          <p:cNvPr id="6" name="Freeform 6"/>
          <p:cNvSpPr/>
          <p:nvPr/>
        </p:nvSpPr>
        <p:spPr>
          <a:xfrm>
            <a:off x="14991994" y="-2581346"/>
            <a:ext cx="4130153" cy="5059207"/>
          </a:xfrm>
          <a:custGeom>
            <a:avLst/>
            <a:gdLst/>
            <a:ahLst/>
            <a:cxnLst/>
            <a:rect l="l" t="t" r="r" b="b"/>
            <a:pathLst>
              <a:path w="4130153" h="5059207">
                <a:moveTo>
                  <a:pt x="0" y="0"/>
                </a:moveTo>
                <a:lnTo>
                  <a:pt x="4130153" y="0"/>
                </a:lnTo>
                <a:lnTo>
                  <a:pt x="4130153" y="5059207"/>
                </a:lnTo>
                <a:lnTo>
                  <a:pt x="0" y="5059207"/>
                </a:lnTo>
                <a:lnTo>
                  <a:pt x="0" y="0"/>
                </a:lnTo>
                <a:close/>
              </a:path>
            </a:pathLst>
          </a:custGeom>
          <a:blipFill>
            <a:blip r:embed="rId4">
              <a:alphaModFix amt="49000"/>
              <a:extLst>
                <a:ext uri="{96DAC541-7B7A-43D3-8B79-37D633B846F1}">
                  <asvg:svgBlip xmlns:asvg="http://schemas.microsoft.com/office/drawing/2016/SVG/main" r:embed="rId5"/>
                </a:ext>
              </a:extLst>
            </a:blip>
            <a:stretch>
              <a:fillRect/>
            </a:stretch>
          </a:blipFill>
        </p:spPr>
        <p:txBody>
          <a:bodyPr/>
          <a:lstStyle/>
          <a:p>
            <a:endParaRPr lang="en-GB"/>
          </a:p>
        </p:txBody>
      </p:sp>
      <p:sp>
        <p:nvSpPr>
          <p:cNvPr id="7" name="Freeform 7"/>
          <p:cNvSpPr/>
          <p:nvPr/>
        </p:nvSpPr>
        <p:spPr>
          <a:xfrm>
            <a:off x="-743832" y="7023908"/>
            <a:ext cx="4130153" cy="5059207"/>
          </a:xfrm>
          <a:custGeom>
            <a:avLst/>
            <a:gdLst/>
            <a:ahLst/>
            <a:cxnLst/>
            <a:rect l="l" t="t" r="r" b="b"/>
            <a:pathLst>
              <a:path w="4130153" h="5059207">
                <a:moveTo>
                  <a:pt x="0" y="0"/>
                </a:moveTo>
                <a:lnTo>
                  <a:pt x="4130153" y="0"/>
                </a:lnTo>
                <a:lnTo>
                  <a:pt x="4130153" y="5059207"/>
                </a:lnTo>
                <a:lnTo>
                  <a:pt x="0" y="5059207"/>
                </a:lnTo>
                <a:lnTo>
                  <a:pt x="0" y="0"/>
                </a:lnTo>
                <a:close/>
              </a:path>
            </a:pathLst>
          </a:custGeom>
          <a:blipFill>
            <a:blip r:embed="rId4">
              <a:alphaModFix amt="49000"/>
              <a:extLst>
                <a:ext uri="{96DAC541-7B7A-43D3-8B79-37D633B846F1}">
                  <asvg:svgBlip xmlns:asvg="http://schemas.microsoft.com/office/drawing/2016/SVG/main" r:embed="rId5"/>
                </a:ext>
              </a:extLst>
            </a:blip>
            <a:stretch>
              <a:fillRect/>
            </a:stretch>
          </a:blipFill>
        </p:spPr>
        <p:txBody>
          <a:bodyPr/>
          <a:lstStyle/>
          <a:p>
            <a:endParaRPr lang="en-GB"/>
          </a:p>
        </p:txBody>
      </p:sp>
      <p:sp>
        <p:nvSpPr>
          <p:cNvPr id="8" name="Freeform 8"/>
          <p:cNvSpPr/>
          <p:nvPr/>
        </p:nvSpPr>
        <p:spPr>
          <a:xfrm rot="-4645527">
            <a:off x="15615307" y="-1352751"/>
            <a:ext cx="3621292" cy="4762902"/>
          </a:xfrm>
          <a:custGeom>
            <a:avLst/>
            <a:gdLst/>
            <a:ahLst/>
            <a:cxnLst/>
            <a:rect l="l" t="t" r="r" b="b"/>
            <a:pathLst>
              <a:path w="3621292" h="4762902">
                <a:moveTo>
                  <a:pt x="0" y="0"/>
                </a:moveTo>
                <a:lnTo>
                  <a:pt x="3621292" y="0"/>
                </a:lnTo>
                <a:lnTo>
                  <a:pt x="3621292" y="4762902"/>
                </a:lnTo>
                <a:lnTo>
                  <a:pt x="0" y="4762902"/>
                </a:lnTo>
                <a:lnTo>
                  <a:pt x="0" y="0"/>
                </a:lnTo>
                <a:close/>
              </a:path>
            </a:pathLst>
          </a:custGeom>
          <a:blipFill>
            <a:blip r:embed="rId6">
              <a:alphaModFix amt="53000"/>
              <a:extLst>
                <a:ext uri="{96DAC541-7B7A-43D3-8B79-37D633B846F1}">
                  <asvg:svgBlip xmlns:asvg="http://schemas.microsoft.com/office/drawing/2016/SVG/main" r:embed="rId7"/>
                </a:ext>
              </a:extLst>
            </a:blip>
            <a:stretch>
              <a:fillRect/>
            </a:stretch>
          </a:blipFill>
        </p:spPr>
        <p:txBody>
          <a:bodyPr/>
          <a:lstStyle/>
          <a:p>
            <a:endParaRPr lang="en-GB"/>
          </a:p>
        </p:txBody>
      </p:sp>
      <p:sp>
        <p:nvSpPr>
          <p:cNvPr id="9" name="Freeform 9"/>
          <p:cNvSpPr/>
          <p:nvPr/>
        </p:nvSpPr>
        <p:spPr>
          <a:xfrm rot="7304412">
            <a:off x="-489401" y="7036197"/>
            <a:ext cx="3621292" cy="4762902"/>
          </a:xfrm>
          <a:custGeom>
            <a:avLst/>
            <a:gdLst/>
            <a:ahLst/>
            <a:cxnLst/>
            <a:rect l="l" t="t" r="r" b="b"/>
            <a:pathLst>
              <a:path w="3621292" h="4762902">
                <a:moveTo>
                  <a:pt x="0" y="0"/>
                </a:moveTo>
                <a:lnTo>
                  <a:pt x="3621292" y="0"/>
                </a:lnTo>
                <a:lnTo>
                  <a:pt x="3621292" y="4762902"/>
                </a:lnTo>
                <a:lnTo>
                  <a:pt x="0" y="4762902"/>
                </a:lnTo>
                <a:lnTo>
                  <a:pt x="0" y="0"/>
                </a:lnTo>
                <a:close/>
              </a:path>
            </a:pathLst>
          </a:custGeom>
          <a:blipFill>
            <a:blip r:embed="rId6">
              <a:alphaModFix amt="53000"/>
              <a:extLst>
                <a:ext uri="{96DAC541-7B7A-43D3-8B79-37D633B846F1}">
                  <asvg:svgBlip xmlns:asvg="http://schemas.microsoft.com/office/drawing/2016/SVG/main" r:embed="rId7"/>
                </a:ext>
              </a:extLst>
            </a:blip>
            <a:stretch>
              <a:fillRect/>
            </a:stretch>
          </a:blipFill>
        </p:spPr>
        <p:txBody>
          <a:bodyPr/>
          <a:lstStyle/>
          <a:p>
            <a:endParaRPr lang="en-GB"/>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BFD"/>
        </a:solidFill>
        <a:effectLst/>
      </p:bgPr>
    </p:bg>
    <p:spTree>
      <p:nvGrpSpPr>
        <p:cNvPr id="1" name=""/>
        <p:cNvGrpSpPr/>
        <p:nvPr/>
      </p:nvGrpSpPr>
      <p:grpSpPr>
        <a:xfrm>
          <a:off x="0" y="0"/>
          <a:ext cx="0" cy="0"/>
          <a:chOff x="0" y="0"/>
          <a:chExt cx="0" cy="0"/>
        </a:xfrm>
      </p:grpSpPr>
      <p:sp>
        <p:nvSpPr>
          <p:cNvPr id="2" name="Freeform 2"/>
          <p:cNvSpPr/>
          <p:nvPr/>
        </p:nvSpPr>
        <p:spPr>
          <a:xfrm>
            <a:off x="8046996" y="3996798"/>
            <a:ext cx="2194008" cy="2194008"/>
          </a:xfrm>
          <a:custGeom>
            <a:avLst/>
            <a:gdLst/>
            <a:ahLst/>
            <a:cxnLst/>
            <a:rect l="l" t="t" r="r" b="b"/>
            <a:pathLst>
              <a:path w="2194008" h="2194008">
                <a:moveTo>
                  <a:pt x="0" y="0"/>
                </a:moveTo>
                <a:lnTo>
                  <a:pt x="2194008" y="0"/>
                </a:lnTo>
                <a:lnTo>
                  <a:pt x="2194008" y="2194008"/>
                </a:lnTo>
                <a:lnTo>
                  <a:pt x="0" y="2194008"/>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a:off x="13327444" y="3996798"/>
            <a:ext cx="2194008" cy="2194008"/>
          </a:xfrm>
          <a:custGeom>
            <a:avLst/>
            <a:gdLst/>
            <a:ahLst/>
            <a:cxnLst/>
            <a:rect l="l" t="t" r="r" b="b"/>
            <a:pathLst>
              <a:path w="2194008" h="2194008">
                <a:moveTo>
                  <a:pt x="0" y="0"/>
                </a:moveTo>
                <a:lnTo>
                  <a:pt x="2194008" y="0"/>
                </a:lnTo>
                <a:lnTo>
                  <a:pt x="2194008" y="2194008"/>
                </a:lnTo>
                <a:lnTo>
                  <a:pt x="0" y="2194008"/>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4" name="Freeform 4"/>
          <p:cNvSpPr/>
          <p:nvPr/>
        </p:nvSpPr>
        <p:spPr>
          <a:xfrm>
            <a:off x="2766548" y="3996798"/>
            <a:ext cx="2194008" cy="2194008"/>
          </a:xfrm>
          <a:custGeom>
            <a:avLst/>
            <a:gdLst/>
            <a:ahLst/>
            <a:cxnLst/>
            <a:rect l="l" t="t" r="r" b="b"/>
            <a:pathLst>
              <a:path w="2194008" h="2194008">
                <a:moveTo>
                  <a:pt x="0" y="0"/>
                </a:moveTo>
                <a:lnTo>
                  <a:pt x="2194008" y="0"/>
                </a:lnTo>
                <a:lnTo>
                  <a:pt x="2194008" y="2194008"/>
                </a:lnTo>
                <a:lnTo>
                  <a:pt x="0" y="2194008"/>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5" name="Freeform 5"/>
          <p:cNvSpPr/>
          <p:nvPr/>
        </p:nvSpPr>
        <p:spPr>
          <a:xfrm rot="2893084">
            <a:off x="-343433" y="-2092184"/>
            <a:ext cx="6715726" cy="6936430"/>
          </a:xfrm>
          <a:custGeom>
            <a:avLst/>
            <a:gdLst/>
            <a:ahLst/>
            <a:cxnLst/>
            <a:rect l="l" t="t" r="r" b="b"/>
            <a:pathLst>
              <a:path w="6715726" h="6936430">
                <a:moveTo>
                  <a:pt x="0" y="0"/>
                </a:moveTo>
                <a:lnTo>
                  <a:pt x="6715725" y="0"/>
                </a:lnTo>
                <a:lnTo>
                  <a:pt x="6715725" y="6936431"/>
                </a:lnTo>
                <a:lnTo>
                  <a:pt x="0" y="6936431"/>
                </a:lnTo>
                <a:lnTo>
                  <a:pt x="0" y="0"/>
                </a:lnTo>
                <a:close/>
              </a:path>
            </a:pathLst>
          </a:custGeom>
          <a:blipFill>
            <a:blip r:embed="rId4"/>
            <a:stretch>
              <a:fillRect/>
            </a:stretch>
          </a:blipFill>
        </p:spPr>
        <p:txBody>
          <a:bodyPr/>
          <a:lstStyle/>
          <a:p>
            <a:endParaRPr lang="en-GB"/>
          </a:p>
        </p:txBody>
      </p:sp>
      <p:sp>
        <p:nvSpPr>
          <p:cNvPr id="6" name="Freeform 6"/>
          <p:cNvSpPr/>
          <p:nvPr/>
        </p:nvSpPr>
        <p:spPr>
          <a:xfrm rot="9119920">
            <a:off x="-544079" y="-517716"/>
            <a:ext cx="2752029" cy="2942036"/>
          </a:xfrm>
          <a:custGeom>
            <a:avLst/>
            <a:gdLst/>
            <a:ahLst/>
            <a:cxnLst/>
            <a:rect l="l" t="t" r="r" b="b"/>
            <a:pathLst>
              <a:path w="2752029" h="2942036">
                <a:moveTo>
                  <a:pt x="0" y="0"/>
                </a:moveTo>
                <a:lnTo>
                  <a:pt x="2752029" y="0"/>
                </a:lnTo>
                <a:lnTo>
                  <a:pt x="2752029" y="2942035"/>
                </a:lnTo>
                <a:lnTo>
                  <a:pt x="0" y="2942035"/>
                </a:lnTo>
                <a:lnTo>
                  <a:pt x="0" y="0"/>
                </a:lnTo>
                <a:close/>
              </a:path>
            </a:pathLst>
          </a:custGeom>
          <a:blipFill>
            <a:blip r:embed="rId5">
              <a:alphaModFix amt="78000"/>
            </a:blip>
            <a:stretch>
              <a:fillRect/>
            </a:stretch>
          </a:blipFill>
        </p:spPr>
        <p:txBody>
          <a:bodyPr/>
          <a:lstStyle/>
          <a:p>
            <a:endParaRPr lang="en-GB"/>
          </a:p>
        </p:txBody>
      </p:sp>
      <p:sp>
        <p:nvSpPr>
          <p:cNvPr id="7" name="Freeform 7"/>
          <p:cNvSpPr/>
          <p:nvPr/>
        </p:nvSpPr>
        <p:spPr>
          <a:xfrm>
            <a:off x="3407149" y="4494258"/>
            <a:ext cx="912806" cy="1199089"/>
          </a:xfrm>
          <a:custGeom>
            <a:avLst/>
            <a:gdLst/>
            <a:ahLst/>
            <a:cxnLst/>
            <a:rect l="l" t="t" r="r" b="b"/>
            <a:pathLst>
              <a:path w="912806" h="1199089">
                <a:moveTo>
                  <a:pt x="0" y="0"/>
                </a:moveTo>
                <a:lnTo>
                  <a:pt x="912806" y="0"/>
                </a:lnTo>
                <a:lnTo>
                  <a:pt x="912806" y="1199088"/>
                </a:lnTo>
                <a:lnTo>
                  <a:pt x="0" y="119908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8" name="Freeform 8"/>
          <p:cNvSpPr/>
          <p:nvPr/>
        </p:nvSpPr>
        <p:spPr>
          <a:xfrm>
            <a:off x="8574187" y="4427509"/>
            <a:ext cx="1139626" cy="1265837"/>
          </a:xfrm>
          <a:custGeom>
            <a:avLst/>
            <a:gdLst/>
            <a:ahLst/>
            <a:cxnLst/>
            <a:rect l="l" t="t" r="r" b="b"/>
            <a:pathLst>
              <a:path w="1139626" h="1265837">
                <a:moveTo>
                  <a:pt x="0" y="0"/>
                </a:moveTo>
                <a:lnTo>
                  <a:pt x="1139626" y="0"/>
                </a:lnTo>
                <a:lnTo>
                  <a:pt x="1139626" y="1265837"/>
                </a:lnTo>
                <a:lnTo>
                  <a:pt x="0" y="126583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9" name="Freeform 9"/>
          <p:cNvSpPr/>
          <p:nvPr/>
        </p:nvSpPr>
        <p:spPr>
          <a:xfrm>
            <a:off x="13893370" y="4470341"/>
            <a:ext cx="1062156" cy="1180173"/>
          </a:xfrm>
          <a:custGeom>
            <a:avLst/>
            <a:gdLst/>
            <a:ahLst/>
            <a:cxnLst/>
            <a:rect l="l" t="t" r="r" b="b"/>
            <a:pathLst>
              <a:path w="1062156" h="1180173">
                <a:moveTo>
                  <a:pt x="0" y="0"/>
                </a:moveTo>
                <a:lnTo>
                  <a:pt x="1062155" y="0"/>
                </a:lnTo>
                <a:lnTo>
                  <a:pt x="1062155" y="1180173"/>
                </a:lnTo>
                <a:lnTo>
                  <a:pt x="0" y="1180173"/>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10" name="TextBox 10"/>
          <p:cNvSpPr txBox="1"/>
          <p:nvPr/>
        </p:nvSpPr>
        <p:spPr>
          <a:xfrm>
            <a:off x="2737500" y="457270"/>
            <a:ext cx="13530873" cy="1550378"/>
          </a:xfrm>
          <a:prstGeom prst="rect">
            <a:avLst/>
          </a:prstGeom>
        </p:spPr>
        <p:txBody>
          <a:bodyPr lIns="0" tIns="0" rIns="0" bIns="0" rtlCol="0" anchor="t">
            <a:spAutoFit/>
          </a:bodyPr>
          <a:lstStyle/>
          <a:p>
            <a:pPr algn="ctr">
              <a:lnSpc>
                <a:spcPts val="11076"/>
              </a:lnSpc>
            </a:pPr>
            <a:r>
              <a:rPr lang="en-US" sz="8653">
                <a:solidFill>
                  <a:srgbClr val="000000"/>
                </a:solidFill>
                <a:latin typeface="เอฟซี เรนโบว์"/>
                <a:ea typeface="เอฟซี เรนโบว์"/>
                <a:cs typeface="เอฟซี เรนโบว์"/>
                <a:sym typeface="เอฟซี เรนโบว์"/>
              </a:rPr>
              <a:t>Summary</a:t>
            </a:r>
          </a:p>
        </p:txBody>
      </p:sp>
      <p:sp>
        <p:nvSpPr>
          <p:cNvPr id="11" name="TextBox 11"/>
          <p:cNvSpPr txBox="1"/>
          <p:nvPr/>
        </p:nvSpPr>
        <p:spPr>
          <a:xfrm>
            <a:off x="2318254" y="6258087"/>
            <a:ext cx="3090596" cy="648068"/>
          </a:xfrm>
          <a:prstGeom prst="rect">
            <a:avLst/>
          </a:prstGeom>
        </p:spPr>
        <p:txBody>
          <a:bodyPr lIns="0" tIns="0" rIns="0" bIns="0" rtlCol="0" anchor="t">
            <a:spAutoFit/>
          </a:bodyPr>
          <a:lstStyle/>
          <a:p>
            <a:pPr algn="ctr">
              <a:lnSpc>
                <a:spcPts val="4579"/>
              </a:lnSpc>
            </a:pPr>
            <a:r>
              <a:rPr lang="en-US" sz="3577">
                <a:solidFill>
                  <a:srgbClr val="000000"/>
                </a:solidFill>
                <a:latin typeface="เอฟซี เรนโบว์"/>
                <a:ea typeface="เอฟซี เรนโบว์"/>
                <a:cs typeface="เอฟซี เรนโบว์"/>
                <a:sym typeface="เอฟซี เรนโบว์"/>
              </a:rPr>
              <a:t>Taxations</a:t>
            </a:r>
          </a:p>
        </p:txBody>
      </p:sp>
      <p:sp>
        <p:nvSpPr>
          <p:cNvPr id="12" name="TextBox 12"/>
          <p:cNvSpPr txBox="1"/>
          <p:nvPr/>
        </p:nvSpPr>
        <p:spPr>
          <a:xfrm>
            <a:off x="7356727" y="6364139"/>
            <a:ext cx="3574547" cy="648068"/>
          </a:xfrm>
          <a:prstGeom prst="rect">
            <a:avLst/>
          </a:prstGeom>
        </p:spPr>
        <p:txBody>
          <a:bodyPr lIns="0" tIns="0" rIns="0" bIns="0" rtlCol="0" anchor="t">
            <a:spAutoFit/>
          </a:bodyPr>
          <a:lstStyle/>
          <a:p>
            <a:pPr algn="ctr">
              <a:lnSpc>
                <a:spcPts val="4579"/>
              </a:lnSpc>
            </a:pPr>
            <a:r>
              <a:rPr lang="en-US" sz="3577">
                <a:solidFill>
                  <a:srgbClr val="000000"/>
                </a:solidFill>
                <a:latin typeface="เอฟซี เรนโบว์"/>
                <a:ea typeface="เอฟซี เรนโบว์"/>
                <a:cs typeface="เอฟซี เรนโบว์"/>
                <a:sym typeface="เอฟซี เรนโบว์"/>
              </a:rPr>
              <a:t>Types of tax</a:t>
            </a:r>
          </a:p>
        </p:txBody>
      </p:sp>
      <p:sp>
        <p:nvSpPr>
          <p:cNvPr id="13" name="TextBox 13"/>
          <p:cNvSpPr txBox="1"/>
          <p:nvPr/>
        </p:nvSpPr>
        <p:spPr>
          <a:xfrm>
            <a:off x="12750801" y="6364139"/>
            <a:ext cx="3347293" cy="648068"/>
          </a:xfrm>
          <a:prstGeom prst="rect">
            <a:avLst/>
          </a:prstGeom>
        </p:spPr>
        <p:txBody>
          <a:bodyPr lIns="0" tIns="0" rIns="0" bIns="0" rtlCol="0" anchor="t">
            <a:spAutoFit/>
          </a:bodyPr>
          <a:lstStyle/>
          <a:p>
            <a:pPr algn="ctr">
              <a:lnSpc>
                <a:spcPts val="4579"/>
              </a:lnSpc>
            </a:pPr>
            <a:r>
              <a:rPr lang="en-US" sz="3577">
                <a:solidFill>
                  <a:srgbClr val="000000"/>
                </a:solidFill>
                <a:latin typeface="เอฟซี เรนโบว์"/>
                <a:ea typeface="เอฟซี เรนโบว์"/>
                <a:cs typeface="เอฟซี เรนโบว์"/>
                <a:sym typeface="เอฟซี เรนโบว์"/>
              </a:rPr>
              <a:t>For the exam</a:t>
            </a:r>
          </a:p>
        </p:txBody>
      </p:sp>
      <p:sp>
        <p:nvSpPr>
          <p:cNvPr id="14" name="TextBox 14"/>
          <p:cNvSpPr txBox="1"/>
          <p:nvPr/>
        </p:nvSpPr>
        <p:spPr>
          <a:xfrm>
            <a:off x="1858073" y="7828696"/>
            <a:ext cx="4010958" cy="328128"/>
          </a:xfrm>
          <a:prstGeom prst="rect">
            <a:avLst/>
          </a:prstGeom>
        </p:spPr>
        <p:txBody>
          <a:bodyPr lIns="0" tIns="0" rIns="0" bIns="0" rtlCol="0" anchor="t">
            <a:spAutoFit/>
          </a:bodyPr>
          <a:lstStyle/>
          <a:p>
            <a:pPr algn="ctr">
              <a:lnSpc>
                <a:spcPts val="2689"/>
              </a:lnSpc>
              <a:spcBef>
                <a:spcPct val="0"/>
              </a:spcBef>
            </a:pPr>
            <a:r>
              <a:rPr lang="en-US" sz="1920">
                <a:solidFill>
                  <a:srgbClr val="000000"/>
                </a:solidFill>
                <a:latin typeface="Questrial"/>
                <a:ea typeface="Questrial"/>
                <a:cs typeface="Questrial"/>
                <a:sym typeface="Questrial"/>
              </a:rPr>
              <a:t>Key in any part of life</a:t>
            </a:r>
          </a:p>
        </p:txBody>
      </p:sp>
      <p:sp>
        <p:nvSpPr>
          <p:cNvPr id="15" name="TextBox 15"/>
          <p:cNvSpPr txBox="1"/>
          <p:nvPr/>
        </p:nvSpPr>
        <p:spPr>
          <a:xfrm>
            <a:off x="7138521" y="7828696"/>
            <a:ext cx="4010958" cy="1683402"/>
          </a:xfrm>
          <a:prstGeom prst="rect">
            <a:avLst/>
          </a:prstGeom>
        </p:spPr>
        <p:txBody>
          <a:bodyPr lIns="0" tIns="0" rIns="0" bIns="0" rtlCol="0" anchor="t">
            <a:spAutoFit/>
          </a:bodyPr>
          <a:lstStyle/>
          <a:p>
            <a:pPr marL="414723" lvl="1" indent="-207362" algn="ctr">
              <a:lnSpc>
                <a:spcPts val="2689"/>
              </a:lnSpc>
              <a:buFont typeface="Arial"/>
              <a:buChar char="•"/>
            </a:pPr>
            <a:r>
              <a:rPr lang="en-US" sz="1920">
                <a:solidFill>
                  <a:srgbClr val="000000"/>
                </a:solidFill>
                <a:latin typeface="Questrial"/>
                <a:ea typeface="Questrial"/>
                <a:cs typeface="Questrial"/>
                <a:sym typeface="Questrial"/>
              </a:rPr>
              <a:t>Income</a:t>
            </a:r>
          </a:p>
          <a:p>
            <a:pPr marL="414723" lvl="1" indent="-207362" algn="ctr">
              <a:lnSpc>
                <a:spcPts val="2689"/>
              </a:lnSpc>
              <a:buFont typeface="Arial"/>
              <a:buChar char="•"/>
            </a:pPr>
            <a:r>
              <a:rPr lang="en-US" sz="1920">
                <a:solidFill>
                  <a:srgbClr val="000000"/>
                </a:solidFill>
                <a:latin typeface="Questrial"/>
                <a:ea typeface="Questrial"/>
                <a:cs typeface="Questrial"/>
                <a:sym typeface="Questrial"/>
              </a:rPr>
              <a:t>Capital Gains tax </a:t>
            </a:r>
          </a:p>
          <a:p>
            <a:pPr marL="414723" lvl="1" indent="-207362" algn="ctr">
              <a:lnSpc>
                <a:spcPts val="2689"/>
              </a:lnSpc>
              <a:buFont typeface="Arial"/>
              <a:buChar char="•"/>
            </a:pPr>
            <a:r>
              <a:rPr lang="en-US" sz="1920">
                <a:solidFill>
                  <a:srgbClr val="000000"/>
                </a:solidFill>
                <a:latin typeface="Questrial"/>
                <a:ea typeface="Questrial"/>
                <a:cs typeface="Questrial"/>
                <a:sym typeface="Questrial"/>
              </a:rPr>
              <a:t>Corporation tax </a:t>
            </a:r>
          </a:p>
          <a:p>
            <a:pPr marL="414723" lvl="1" indent="-207362" algn="ctr">
              <a:lnSpc>
                <a:spcPts val="2689"/>
              </a:lnSpc>
              <a:buFont typeface="Arial"/>
              <a:buChar char="•"/>
            </a:pPr>
            <a:r>
              <a:rPr lang="en-US" sz="1920">
                <a:solidFill>
                  <a:srgbClr val="000000"/>
                </a:solidFill>
                <a:latin typeface="Questrial"/>
                <a:ea typeface="Questrial"/>
                <a:cs typeface="Questrial"/>
                <a:sym typeface="Questrial"/>
              </a:rPr>
              <a:t>Stamp duty Tax </a:t>
            </a:r>
          </a:p>
          <a:p>
            <a:pPr marL="414723" lvl="1" indent="-207362" algn="ctr">
              <a:lnSpc>
                <a:spcPts val="2689"/>
              </a:lnSpc>
              <a:spcBef>
                <a:spcPct val="0"/>
              </a:spcBef>
              <a:buFont typeface="Arial"/>
              <a:buChar char="•"/>
            </a:pPr>
            <a:r>
              <a:rPr lang="en-US" sz="1920">
                <a:solidFill>
                  <a:srgbClr val="000000"/>
                </a:solidFill>
                <a:latin typeface="Questrial"/>
                <a:ea typeface="Questrial"/>
                <a:cs typeface="Questrial"/>
                <a:sym typeface="Questrial"/>
              </a:rPr>
              <a:t>Value added tax</a:t>
            </a:r>
          </a:p>
        </p:txBody>
      </p:sp>
      <p:sp>
        <p:nvSpPr>
          <p:cNvPr id="16" name="TextBox 16"/>
          <p:cNvSpPr txBox="1"/>
          <p:nvPr/>
        </p:nvSpPr>
        <p:spPr>
          <a:xfrm>
            <a:off x="12418969" y="7828696"/>
            <a:ext cx="4010958" cy="666946"/>
          </a:xfrm>
          <a:prstGeom prst="rect">
            <a:avLst/>
          </a:prstGeom>
        </p:spPr>
        <p:txBody>
          <a:bodyPr lIns="0" tIns="0" rIns="0" bIns="0" rtlCol="0" anchor="t">
            <a:spAutoFit/>
          </a:bodyPr>
          <a:lstStyle/>
          <a:p>
            <a:pPr algn="ctr">
              <a:lnSpc>
                <a:spcPts val="2689"/>
              </a:lnSpc>
              <a:spcBef>
                <a:spcPct val="0"/>
              </a:spcBef>
            </a:pPr>
            <a:r>
              <a:rPr lang="en-US" sz="1920">
                <a:solidFill>
                  <a:srgbClr val="000000"/>
                </a:solidFill>
                <a:latin typeface="Questrial"/>
                <a:ea typeface="Questrial"/>
                <a:cs typeface="Questrial"/>
                <a:sym typeface="Questrial"/>
              </a:rPr>
              <a:t>You need to focus only on capital gains tax</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BFD"/>
        </a:solidFill>
        <a:effectLst/>
      </p:bgPr>
    </p:bg>
    <p:spTree>
      <p:nvGrpSpPr>
        <p:cNvPr id="1" name=""/>
        <p:cNvGrpSpPr/>
        <p:nvPr/>
      </p:nvGrpSpPr>
      <p:grpSpPr>
        <a:xfrm>
          <a:off x="0" y="0"/>
          <a:ext cx="0" cy="0"/>
          <a:chOff x="0" y="0"/>
          <a:chExt cx="0" cy="0"/>
        </a:xfrm>
      </p:grpSpPr>
      <p:sp>
        <p:nvSpPr>
          <p:cNvPr id="2" name="Freeform 2"/>
          <p:cNvSpPr/>
          <p:nvPr/>
        </p:nvSpPr>
        <p:spPr>
          <a:xfrm rot="-5400000">
            <a:off x="4131593" y="236776"/>
            <a:ext cx="10642196" cy="9458252"/>
          </a:xfrm>
          <a:custGeom>
            <a:avLst/>
            <a:gdLst/>
            <a:ahLst/>
            <a:cxnLst/>
            <a:rect l="l" t="t" r="r" b="b"/>
            <a:pathLst>
              <a:path w="10642196" h="9458252">
                <a:moveTo>
                  <a:pt x="0" y="0"/>
                </a:moveTo>
                <a:lnTo>
                  <a:pt x="10642196" y="0"/>
                </a:lnTo>
                <a:lnTo>
                  <a:pt x="10642196" y="9458252"/>
                </a:lnTo>
                <a:lnTo>
                  <a:pt x="0" y="9458252"/>
                </a:lnTo>
                <a:lnTo>
                  <a:pt x="0" y="0"/>
                </a:lnTo>
                <a:close/>
              </a:path>
            </a:pathLst>
          </a:custGeom>
          <a:blipFill>
            <a:blip r:embed="rId2">
              <a:alphaModFix amt="82000"/>
            </a:blip>
            <a:stretch>
              <a:fillRect/>
            </a:stretch>
          </a:blipFill>
        </p:spPr>
        <p:txBody>
          <a:bodyPr/>
          <a:lstStyle/>
          <a:p>
            <a:endParaRPr lang="en-GB"/>
          </a:p>
        </p:txBody>
      </p:sp>
      <p:sp>
        <p:nvSpPr>
          <p:cNvPr id="3" name="Freeform 3"/>
          <p:cNvSpPr/>
          <p:nvPr/>
        </p:nvSpPr>
        <p:spPr>
          <a:xfrm>
            <a:off x="10654949" y="-2349804"/>
            <a:ext cx="9855808" cy="8229600"/>
          </a:xfrm>
          <a:custGeom>
            <a:avLst/>
            <a:gdLst/>
            <a:ahLst/>
            <a:cxnLst/>
            <a:rect l="l" t="t" r="r" b="b"/>
            <a:pathLst>
              <a:path w="9855808" h="8229600">
                <a:moveTo>
                  <a:pt x="0" y="0"/>
                </a:moveTo>
                <a:lnTo>
                  <a:pt x="9855808" y="0"/>
                </a:lnTo>
                <a:lnTo>
                  <a:pt x="9855808" y="8229600"/>
                </a:lnTo>
                <a:lnTo>
                  <a:pt x="0" y="8229600"/>
                </a:lnTo>
                <a:lnTo>
                  <a:pt x="0" y="0"/>
                </a:lnTo>
                <a:close/>
              </a:path>
            </a:pathLst>
          </a:custGeom>
          <a:blipFill>
            <a:blip r:embed="rId3">
              <a:alphaModFix amt="65999"/>
            </a:blip>
            <a:stretch>
              <a:fillRect/>
            </a:stretch>
          </a:blipFill>
        </p:spPr>
        <p:txBody>
          <a:bodyPr/>
          <a:lstStyle/>
          <a:p>
            <a:endParaRPr lang="en-GB"/>
          </a:p>
        </p:txBody>
      </p:sp>
      <p:sp>
        <p:nvSpPr>
          <p:cNvPr id="4" name="Freeform 4"/>
          <p:cNvSpPr/>
          <p:nvPr/>
        </p:nvSpPr>
        <p:spPr>
          <a:xfrm rot="-10800000">
            <a:off x="-1757175" y="4795044"/>
            <a:ext cx="9855808" cy="8229600"/>
          </a:xfrm>
          <a:custGeom>
            <a:avLst/>
            <a:gdLst/>
            <a:ahLst/>
            <a:cxnLst/>
            <a:rect l="l" t="t" r="r" b="b"/>
            <a:pathLst>
              <a:path w="9855808" h="8229600">
                <a:moveTo>
                  <a:pt x="0" y="0"/>
                </a:moveTo>
                <a:lnTo>
                  <a:pt x="9855808" y="0"/>
                </a:lnTo>
                <a:lnTo>
                  <a:pt x="9855808" y="8229600"/>
                </a:lnTo>
                <a:lnTo>
                  <a:pt x="0" y="8229600"/>
                </a:lnTo>
                <a:lnTo>
                  <a:pt x="0" y="0"/>
                </a:lnTo>
                <a:close/>
              </a:path>
            </a:pathLst>
          </a:custGeom>
          <a:blipFill>
            <a:blip r:embed="rId3">
              <a:alphaModFix amt="65999"/>
            </a:blip>
            <a:stretch>
              <a:fillRect/>
            </a:stretch>
          </a:blipFill>
        </p:spPr>
        <p:txBody>
          <a:bodyPr/>
          <a:lstStyle/>
          <a:p>
            <a:endParaRPr lang="en-GB"/>
          </a:p>
        </p:txBody>
      </p:sp>
      <p:sp>
        <p:nvSpPr>
          <p:cNvPr id="5" name="TextBox 5"/>
          <p:cNvSpPr txBox="1"/>
          <p:nvPr/>
        </p:nvSpPr>
        <p:spPr>
          <a:xfrm>
            <a:off x="5397075" y="4203383"/>
            <a:ext cx="7493851" cy="1623060"/>
          </a:xfrm>
          <a:prstGeom prst="rect">
            <a:avLst/>
          </a:prstGeom>
        </p:spPr>
        <p:txBody>
          <a:bodyPr lIns="0" tIns="0" rIns="0" bIns="0" rtlCol="0" anchor="t">
            <a:spAutoFit/>
          </a:bodyPr>
          <a:lstStyle/>
          <a:p>
            <a:pPr algn="ctr">
              <a:lnSpc>
                <a:spcPts val="11520"/>
              </a:lnSpc>
            </a:pPr>
            <a:r>
              <a:rPr lang="en-US" sz="9000">
                <a:solidFill>
                  <a:srgbClr val="000000"/>
                </a:solidFill>
                <a:latin typeface="เอฟซี เรนโบว์"/>
                <a:ea typeface="เอฟซี เรนโบว์"/>
                <a:cs typeface="เอฟซี เรนโบว์"/>
                <a:sym typeface="เอฟซี เรนโบว์"/>
              </a:rPr>
              <a:t>Thank You </a:t>
            </a:r>
          </a:p>
        </p:txBody>
      </p:sp>
      <p:sp>
        <p:nvSpPr>
          <p:cNvPr id="6" name="TextBox 6"/>
          <p:cNvSpPr txBox="1"/>
          <p:nvPr/>
        </p:nvSpPr>
        <p:spPr>
          <a:xfrm>
            <a:off x="4548554" y="7625675"/>
            <a:ext cx="9190891" cy="589914"/>
          </a:xfrm>
          <a:prstGeom prst="rect">
            <a:avLst/>
          </a:prstGeom>
        </p:spPr>
        <p:txBody>
          <a:bodyPr lIns="0" tIns="0" rIns="0" bIns="0" rtlCol="0" anchor="t">
            <a:spAutoFit/>
          </a:bodyPr>
          <a:lstStyle/>
          <a:p>
            <a:pPr algn="ctr">
              <a:lnSpc>
                <a:spcPts val="4760"/>
              </a:lnSpc>
            </a:pPr>
            <a:r>
              <a:rPr lang="en-US" sz="3400">
                <a:solidFill>
                  <a:srgbClr val="000000"/>
                </a:solidFill>
                <a:latin typeface="Questrial"/>
                <a:ea typeface="Questrial"/>
                <a:cs typeface="Questrial"/>
                <a:sym typeface="Questrial"/>
              </a:rPr>
              <a:t>Any Questions?</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578</Words>
  <Application>Microsoft Office PowerPoint</Application>
  <PresentationFormat>Custom</PresentationFormat>
  <Paragraphs>99</Paragraphs>
  <Slides>13</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Questrial</vt:lpstr>
      <vt:lpstr>Arial</vt:lpstr>
      <vt:lpstr>เอฟซี เรนโบว์</vt:lpstr>
      <vt:lpstr>Calibri</vt:lpstr>
      <vt:lpstr>เอฟซี เรนโบว์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Corporation Tax</dc:title>
  <cp:lastModifiedBy>Zita Draper</cp:lastModifiedBy>
  <cp:revision>1</cp:revision>
  <dcterms:created xsi:type="dcterms:W3CDTF">2006-08-16T00:00:00Z</dcterms:created>
  <dcterms:modified xsi:type="dcterms:W3CDTF">2025-03-27T11:52:49Z</dcterms:modified>
  <dc:identifier>DAGi0PQZy5I</dc:identifier>
</cp:coreProperties>
</file>