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0" r:id="rId3"/>
    <p:sldId id="258" r:id="rId4"/>
    <p:sldId id="265" r:id="rId5"/>
    <p:sldId id="272" r:id="rId6"/>
    <p:sldId id="259" r:id="rId7"/>
    <p:sldId id="262" r:id="rId8"/>
    <p:sldId id="267" r:id="rId9"/>
    <p:sldId id="273" r:id="rId10"/>
    <p:sldId id="264" r:id="rId11"/>
    <p:sldId id="270" r:id="rId12"/>
    <p:sldId id="275" r:id="rId13"/>
    <p:sldId id="278" r:id="rId14"/>
    <p:sldId id="268" r:id="rId15"/>
    <p:sldId id="277" r:id="rId16"/>
    <p:sldId id="363" r:id="rId17"/>
    <p:sldId id="3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E8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F20926-849A-41D6-878B-8AC76E1B2B58}" v="5" dt="2025-02-07T00:42:43.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7897" autoAdjust="0"/>
  </p:normalViewPr>
  <p:slideViewPr>
    <p:cSldViewPr snapToGrid="0" showGuides="1">
      <p:cViewPr>
        <p:scale>
          <a:sx n="69" d="100"/>
          <a:sy n="69" d="100"/>
        </p:scale>
        <p:origin x="1938" y="678"/>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DBF20926-849A-41D6-878B-8AC76E1B2B58}"/>
    <pc:docChg chg="custSel addSld delSld modSld">
      <pc:chgData name="Ewa Kazimierska" userId="8edb7084-dccb-4d8f-9cfb-38098ea1d667" providerId="ADAL" clId="{DBF20926-849A-41D6-878B-8AC76E1B2B58}" dt="2025-02-07T00:47:18.081" v="115" actId="20577"/>
      <pc:docMkLst>
        <pc:docMk/>
      </pc:docMkLst>
      <pc:sldChg chg="modSp mod">
        <pc:chgData name="Ewa Kazimierska" userId="8edb7084-dccb-4d8f-9cfb-38098ea1d667" providerId="ADAL" clId="{DBF20926-849A-41D6-878B-8AC76E1B2B58}" dt="2025-02-07T00:47:18.081" v="115" actId="20577"/>
        <pc:sldMkLst>
          <pc:docMk/>
          <pc:sldMk cId="348246737" sldId="260"/>
        </pc:sldMkLst>
        <pc:spChg chg="mod">
          <ac:chgData name="Ewa Kazimierska" userId="8edb7084-dccb-4d8f-9cfb-38098ea1d667" providerId="ADAL" clId="{DBF20926-849A-41D6-878B-8AC76E1B2B58}" dt="2025-02-07T00:47:18.081" v="115" actId="20577"/>
          <ac:spMkLst>
            <pc:docMk/>
            <pc:sldMk cId="348246737" sldId="260"/>
            <ac:spMk id="4" creationId="{9E3F08CD-0DFA-4564-87F6-E9DC839A680F}"/>
          </ac:spMkLst>
        </pc:spChg>
      </pc:sldChg>
      <pc:sldChg chg="del">
        <pc:chgData name="Ewa Kazimierska" userId="8edb7084-dccb-4d8f-9cfb-38098ea1d667" providerId="ADAL" clId="{DBF20926-849A-41D6-878B-8AC76E1B2B58}" dt="2025-02-07T00:39:24.768" v="0" actId="47"/>
        <pc:sldMkLst>
          <pc:docMk/>
          <pc:sldMk cId="2462830620" sldId="271"/>
        </pc:sldMkLst>
      </pc:sldChg>
      <pc:sldChg chg="del">
        <pc:chgData name="Ewa Kazimierska" userId="8edb7084-dccb-4d8f-9cfb-38098ea1d667" providerId="ADAL" clId="{DBF20926-849A-41D6-878B-8AC76E1B2B58}" dt="2025-02-07T00:39:24.768" v="0" actId="47"/>
        <pc:sldMkLst>
          <pc:docMk/>
          <pc:sldMk cId="266238787" sldId="276"/>
        </pc:sldMkLst>
      </pc:sldChg>
      <pc:sldChg chg="addSp delSp modSp new mod">
        <pc:chgData name="Ewa Kazimierska" userId="8edb7084-dccb-4d8f-9cfb-38098ea1d667" providerId="ADAL" clId="{DBF20926-849A-41D6-878B-8AC76E1B2B58}" dt="2025-02-07T00:46:36.970" v="112" actId="20577"/>
        <pc:sldMkLst>
          <pc:docMk/>
          <pc:sldMk cId="581024990" sldId="364"/>
        </pc:sldMkLst>
        <pc:spChg chg="mod">
          <ac:chgData name="Ewa Kazimierska" userId="8edb7084-dccb-4d8f-9cfb-38098ea1d667" providerId="ADAL" clId="{DBF20926-849A-41D6-878B-8AC76E1B2B58}" dt="2025-02-07T00:41:22.965" v="15" actId="14100"/>
          <ac:spMkLst>
            <pc:docMk/>
            <pc:sldMk cId="581024990" sldId="364"/>
            <ac:spMk id="2" creationId="{FB15836F-0957-4DCF-B9DD-95255D784E5C}"/>
          </ac:spMkLst>
        </pc:spChg>
        <pc:spChg chg="del mod">
          <ac:chgData name="Ewa Kazimierska" userId="8edb7084-dccb-4d8f-9cfb-38098ea1d667" providerId="ADAL" clId="{DBF20926-849A-41D6-878B-8AC76E1B2B58}" dt="2025-02-07T00:45:11.188" v="87" actId="478"/>
          <ac:spMkLst>
            <pc:docMk/>
            <pc:sldMk cId="581024990" sldId="364"/>
            <ac:spMk id="3" creationId="{8B68F46C-E7E5-493B-99A2-762DC734EA5D}"/>
          </ac:spMkLst>
        </pc:spChg>
        <pc:spChg chg="add mod">
          <ac:chgData name="Ewa Kazimierska" userId="8edb7084-dccb-4d8f-9cfb-38098ea1d667" providerId="ADAL" clId="{DBF20926-849A-41D6-878B-8AC76E1B2B58}" dt="2025-02-07T00:46:18.736" v="110" actId="20577"/>
          <ac:spMkLst>
            <pc:docMk/>
            <pc:sldMk cId="581024990" sldId="364"/>
            <ac:spMk id="5" creationId="{8A5B2E62-F672-480E-8EED-24540860D5AC}"/>
          </ac:spMkLst>
        </pc:spChg>
        <pc:spChg chg="add mod">
          <ac:chgData name="Ewa Kazimierska" userId="8edb7084-dccb-4d8f-9cfb-38098ea1d667" providerId="ADAL" clId="{DBF20926-849A-41D6-878B-8AC76E1B2B58}" dt="2025-02-07T00:46:36.970" v="112" actId="20577"/>
          <ac:spMkLst>
            <pc:docMk/>
            <pc:sldMk cId="581024990" sldId="364"/>
            <ac:spMk id="6" creationId="{C586A8AF-C0DE-4453-8EBD-FF34C47B7281}"/>
          </ac:spMkLst>
        </pc:spChg>
        <pc:spChg chg="add mod">
          <ac:chgData name="Ewa Kazimierska" userId="8edb7084-dccb-4d8f-9cfb-38098ea1d667" providerId="ADAL" clId="{DBF20926-849A-41D6-878B-8AC76E1B2B58}" dt="2025-02-07T00:45:52.595" v="95" actId="14100"/>
          <ac:spMkLst>
            <pc:docMk/>
            <pc:sldMk cId="581024990" sldId="364"/>
            <ac:spMk id="7" creationId="{62B2F7CC-309E-41DD-ABC6-D03CDB2B18B7}"/>
          </ac:spMkLst>
        </pc:spChg>
        <pc:spChg chg="add del mod">
          <ac:chgData name="Ewa Kazimierska" userId="8edb7084-dccb-4d8f-9cfb-38098ea1d667" providerId="ADAL" clId="{DBF20926-849A-41D6-878B-8AC76E1B2B58}" dt="2025-02-07T00:45:16.409" v="88" actId="478"/>
          <ac:spMkLst>
            <pc:docMk/>
            <pc:sldMk cId="581024990" sldId="364"/>
            <ac:spMk id="9" creationId="{BAAD905B-FB9E-4B76-A36F-9B3C403F43F5}"/>
          </ac:spMkLst>
        </pc:spChg>
        <pc:picChg chg="add mod">
          <ac:chgData name="Ewa Kazimierska" userId="8edb7084-dccb-4d8f-9cfb-38098ea1d667" providerId="ADAL" clId="{DBF20926-849A-41D6-878B-8AC76E1B2B58}" dt="2025-02-07T00:45:34.507" v="91" actId="14100"/>
          <ac:picMkLst>
            <pc:docMk/>
            <pc:sldMk cId="581024990" sldId="364"/>
            <ac:picMk id="4" creationId="{9BFBE521-D36C-4487-B5A4-F0CA68F5D4E7}"/>
          </ac:picMkLst>
        </pc:picChg>
      </pc:sldChg>
      <pc:sldChg chg="del">
        <pc:chgData name="Ewa Kazimierska" userId="8edb7084-dccb-4d8f-9cfb-38098ea1d667" providerId="ADAL" clId="{DBF20926-849A-41D6-878B-8AC76E1B2B58}" dt="2025-02-07T00:39:24.768" v="0" actId="47"/>
        <pc:sldMkLst>
          <pc:docMk/>
          <pc:sldMk cId="2775131790" sldId="3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467337-E8A7-495F-8AE5-5B0ED84620B7}"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D9221-9EFE-422E-9920-8D93650212A3}" type="slidenum">
              <a:rPr lang="en-GB" smtClean="0"/>
              <a:t>‹#›</a:t>
            </a:fld>
            <a:endParaRPr lang="en-GB"/>
          </a:p>
        </p:txBody>
      </p:sp>
    </p:spTree>
    <p:extLst>
      <p:ext uri="{BB962C8B-B14F-4D97-AF65-F5344CB8AC3E}">
        <p14:creationId xmlns:p14="http://schemas.microsoft.com/office/powerpoint/2010/main" val="510250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field of Ordnance, Munitions, and Explosives (OME), precision and accuracy are critical for several reasons:</a:t>
            </a:r>
          </a:p>
          <a:p>
            <a:endParaRPr lang="en-GB" dirty="0"/>
          </a:p>
          <a:p>
            <a:r>
              <a:rPr lang="en-GB" b="1" dirty="0"/>
              <a:t>Consistency in Explosive Performance:</a:t>
            </a:r>
            <a:r>
              <a:rPr lang="en-GB" dirty="0"/>
              <a:t> High precision ensures that each batch of explosive material has consistent properties, leading to a predictable and reliable performance crucial for safety and effectiveness.</a:t>
            </a:r>
          </a:p>
          <a:p>
            <a:endParaRPr lang="en-GB" dirty="0"/>
          </a:p>
          <a:p>
            <a:r>
              <a:rPr lang="en-GB" b="1" dirty="0"/>
              <a:t>Safety:  </a:t>
            </a:r>
            <a:r>
              <a:rPr lang="en-GB" dirty="0"/>
              <a:t>Accurate measurements of explosive components are essential to avoid unintended reactions or failures. For example, an inaccurate measurement of a highly reactive component could lead to an unsafe mixture, posing significant risks during handling and use.</a:t>
            </a:r>
          </a:p>
          <a:p>
            <a:endParaRPr lang="en-GB" dirty="0"/>
          </a:p>
          <a:p>
            <a:r>
              <a:rPr lang="en-GB" b="1" dirty="0"/>
              <a:t>Regulatory Compliance: </a:t>
            </a:r>
            <a:r>
              <a:rPr lang="en-GB" dirty="0"/>
              <a:t>Precision and accuracy are necessary to meet stringent regulatory standards. Accurate documentation and measurement ensure compliance with safety regulations and quality control standards.</a:t>
            </a:r>
          </a:p>
          <a:p>
            <a:endParaRPr lang="en-GB" dirty="0"/>
          </a:p>
          <a:p>
            <a:r>
              <a:rPr lang="en-GB" b="1" dirty="0"/>
              <a:t>Research and Development: </a:t>
            </a:r>
            <a:r>
              <a:rPr lang="en-GB" dirty="0"/>
              <a:t>In the development of new explosive formulations, precise and accurate measurements are vital for the reproducibility of experiments and validation of results to help in optimising formulations and improving safety and performance.</a:t>
            </a:r>
          </a:p>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3</a:t>
            </a:fld>
            <a:endParaRPr lang="en-GB"/>
          </a:p>
        </p:txBody>
      </p:sp>
    </p:spTree>
    <p:extLst>
      <p:ext uri="{BB962C8B-B14F-4D97-AF65-F5344CB8AC3E}">
        <p14:creationId xmlns:p14="http://schemas.microsoft.com/office/powerpoint/2010/main" val="403775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chemistry, precision and accuracy are critical concepts, especially when using glassware for measurements. Here’s how they relate specifically to chemical glassware:</a:t>
            </a:r>
          </a:p>
          <a:p>
            <a:r>
              <a:rPr lang="en-GB" sz="1200" b="1" dirty="0"/>
              <a:t>1. Accuracy in Chemical Glassware</a:t>
            </a:r>
          </a:p>
          <a:p>
            <a:r>
              <a:rPr lang="en-GB" sz="1200" dirty="0"/>
              <a:t>Accuracy refers to how close a measured value is to the true or accepted value. In the context of chemical glassware, accuracy involves how reliably a piece of equipment measures a known or standard quantity (e.g., volume, mass, or temperature) compared to its expected or true value.</a:t>
            </a:r>
          </a:p>
          <a:p>
            <a:r>
              <a:rPr lang="en-GB" sz="1200" b="1" dirty="0"/>
              <a:t>Example:</a:t>
            </a:r>
          </a:p>
          <a:p>
            <a:pPr>
              <a:buFont typeface="Arial" panose="020B0604020202020204" pitchFamily="34" charset="0"/>
              <a:buChar char="•"/>
            </a:pPr>
            <a:r>
              <a:rPr lang="en-GB" sz="1200" b="1" dirty="0"/>
              <a:t>Volumetric Flasks</a:t>
            </a:r>
            <a:r>
              <a:rPr lang="en-GB" sz="1200" dirty="0"/>
              <a:t>: A 500 mL volumetric flask is designed to hold exactly 500 mL when filled to the mark. If the flask is correctly calibrated, it will provide an </a:t>
            </a:r>
            <a:r>
              <a:rPr lang="en-GB" sz="1200" b="1" dirty="0"/>
              <a:t>accurate</a:t>
            </a:r>
            <a:r>
              <a:rPr lang="en-GB" sz="1200" dirty="0"/>
              <a:t> measurement of 500 </a:t>
            </a:r>
            <a:r>
              <a:rPr lang="en-GB" sz="1200" dirty="0" err="1"/>
              <a:t>mL.</a:t>
            </a:r>
            <a:endParaRPr lang="en-GB" sz="1200" dirty="0"/>
          </a:p>
          <a:p>
            <a:pPr>
              <a:buFont typeface="Arial" panose="020B0604020202020204" pitchFamily="34" charset="0"/>
              <a:buChar char="•"/>
            </a:pPr>
            <a:r>
              <a:rPr lang="en-GB" sz="1200" b="1" dirty="0"/>
              <a:t>Pipettes</a:t>
            </a:r>
            <a:r>
              <a:rPr lang="en-GB" sz="1200" dirty="0"/>
              <a:t>: A pipette, when calibrated, is intended to deliver the exact volume of liquid it is rated for. A precise pipette will deliver a volume of liquid that is very close to the intended value, showing </a:t>
            </a:r>
            <a:r>
              <a:rPr lang="en-GB" sz="1200" b="1" dirty="0"/>
              <a:t>accuracy</a:t>
            </a:r>
            <a:r>
              <a:rPr lang="en-GB" sz="1200" dirty="0"/>
              <a:t>.</a:t>
            </a:r>
          </a:p>
          <a:p>
            <a:r>
              <a:rPr lang="en-GB" sz="1200" b="1" dirty="0"/>
              <a:t>2. Precision in Chemical Glassware</a:t>
            </a:r>
          </a:p>
          <a:p>
            <a:r>
              <a:rPr lang="en-GB" sz="1200" dirty="0"/>
              <a:t>Precision refers to the consistency or reproducibility of measurements. It is about how closely repeated measurements or readings from the same equipment agree with each other, regardless of whether they are close to the true value.</a:t>
            </a:r>
          </a:p>
          <a:p>
            <a:r>
              <a:rPr lang="en-GB" sz="1200" b="1" dirty="0"/>
              <a:t>Example:</a:t>
            </a:r>
          </a:p>
          <a:p>
            <a:pPr>
              <a:buFont typeface="Arial" panose="020B0604020202020204" pitchFamily="34" charset="0"/>
              <a:buChar char="•"/>
            </a:pPr>
            <a:r>
              <a:rPr lang="en-GB" sz="1200" b="1" dirty="0"/>
              <a:t>Burettes and Pipettes</a:t>
            </a:r>
            <a:r>
              <a:rPr lang="en-GB" sz="1200" dirty="0"/>
              <a:t>: If you are using a burette to titrate a solution and perform multiple trials, precision is reflected in the consistency of the volume you measure in each trial. If you repeatedly measure 50.0 mL of solution in different trials, even if it’s not exactly the true amount, the repeated values must show </a:t>
            </a:r>
            <a:r>
              <a:rPr lang="en-GB" sz="1200" b="1" dirty="0"/>
              <a:t>precision</a:t>
            </a:r>
            <a:r>
              <a:rPr lang="en-GB" sz="1200" dirty="0"/>
              <a:t> if they are close to each other.</a:t>
            </a:r>
          </a:p>
          <a:p>
            <a:pPr>
              <a:buFont typeface="Arial" panose="020B0604020202020204" pitchFamily="34" charset="0"/>
              <a:buChar char="•"/>
            </a:pPr>
            <a:r>
              <a:rPr lang="en-GB" sz="1200" b="1" dirty="0"/>
              <a:t>Thermometers</a:t>
            </a:r>
            <a:r>
              <a:rPr lang="en-GB" sz="1200" dirty="0"/>
              <a:t>: If you measure the temperature of a solution multiple times and get very similar results each time, then the thermometer is precise. However, if the readings are spread out over a range, the thermometer may lack precision.</a:t>
            </a:r>
          </a:p>
          <a:p>
            <a:r>
              <a:rPr lang="en-GB" sz="1200" b="1" dirty="0"/>
              <a:t>3. Common Glassware and Their Impact on Precision and Accuracy</a:t>
            </a:r>
          </a:p>
          <a:p>
            <a:r>
              <a:rPr lang="en-GB" sz="1200" b="1" dirty="0"/>
              <a:t>Beakers and Flasks:</a:t>
            </a:r>
          </a:p>
          <a:p>
            <a:pPr>
              <a:buFont typeface="Arial" panose="020B0604020202020204" pitchFamily="34" charset="0"/>
              <a:buChar char="•"/>
            </a:pPr>
            <a:r>
              <a:rPr lang="en-GB" sz="1200" b="1" dirty="0"/>
              <a:t>Accuracy</a:t>
            </a:r>
            <a:r>
              <a:rPr lang="en-GB" sz="1200" dirty="0"/>
              <a:t>: Beakers and Erlenmeyer flasks are typically not used for highly accurate measurements. They are better for approximations and for mixing or heating.</a:t>
            </a:r>
          </a:p>
          <a:p>
            <a:pPr>
              <a:buFont typeface="Arial" panose="020B0604020202020204" pitchFamily="34" charset="0"/>
              <a:buChar char="•"/>
            </a:pPr>
            <a:r>
              <a:rPr lang="en-GB" sz="1200" b="1" dirty="0"/>
              <a:t>Precision</a:t>
            </a:r>
            <a:r>
              <a:rPr lang="en-GB" sz="1200" dirty="0"/>
              <a:t>: While they are less precise than volumetric glassware, repeated measurements (e.g., of a liquid poured into a beaker) could still be somewhat consistent, offering some degree of </a:t>
            </a:r>
            <a:r>
              <a:rPr lang="en-GB" sz="1200" b="1" dirty="0"/>
              <a:t>precision</a:t>
            </a:r>
            <a:r>
              <a:rPr lang="en-GB" sz="1200" dirty="0"/>
              <a:t>.</a:t>
            </a:r>
          </a:p>
          <a:p>
            <a:r>
              <a:rPr lang="en-GB" sz="1200" b="1" dirty="0"/>
              <a:t>Graduated Cylinders:</a:t>
            </a:r>
          </a:p>
          <a:p>
            <a:pPr>
              <a:buFont typeface="Arial" panose="020B0604020202020204" pitchFamily="34" charset="0"/>
              <a:buChar char="•"/>
            </a:pPr>
            <a:r>
              <a:rPr lang="en-GB" sz="1200" b="1" dirty="0"/>
              <a:t>Accuracy</a:t>
            </a:r>
            <a:r>
              <a:rPr lang="en-GB" sz="1200" dirty="0"/>
              <a:t>: A graduated cylinder can be accurate, but it depends on how well it’s calibrated and how carefully the liquid level is read at the meniscus.</a:t>
            </a:r>
          </a:p>
          <a:p>
            <a:pPr>
              <a:buFont typeface="Arial" panose="020B0604020202020204" pitchFamily="34" charset="0"/>
              <a:buChar char="•"/>
            </a:pPr>
            <a:r>
              <a:rPr lang="en-GB" sz="1200" b="1" dirty="0"/>
              <a:t>Precision</a:t>
            </a:r>
            <a:r>
              <a:rPr lang="en-GB" sz="1200" dirty="0"/>
              <a:t>: It offers moderate precision, especially for larger volumes. However, the smaller the volume, the less precise the readings may be.</a:t>
            </a:r>
          </a:p>
          <a:p>
            <a:r>
              <a:rPr lang="en-GB" sz="1200" b="1" dirty="0"/>
              <a:t>Pipettes and Burettes:</a:t>
            </a:r>
          </a:p>
          <a:p>
            <a:pPr>
              <a:buFont typeface="Arial" panose="020B0604020202020204" pitchFamily="34" charset="0"/>
              <a:buChar char="•"/>
            </a:pPr>
            <a:r>
              <a:rPr lang="en-GB" sz="1200" b="1" dirty="0"/>
              <a:t>Accuracy</a:t>
            </a:r>
            <a:r>
              <a:rPr lang="en-GB" sz="1200" dirty="0"/>
              <a:t>: These tools are generally more accurate than graduated cylinders and beakers because they are designed for specific, precise volumes.</a:t>
            </a:r>
          </a:p>
          <a:p>
            <a:pPr>
              <a:buFont typeface="Arial" panose="020B0604020202020204" pitchFamily="34" charset="0"/>
              <a:buChar char="•"/>
            </a:pPr>
            <a:r>
              <a:rPr lang="en-GB" sz="1200" b="1" dirty="0"/>
              <a:t>Precision</a:t>
            </a:r>
            <a:r>
              <a:rPr lang="en-GB" sz="1200" dirty="0"/>
              <a:t>: They also provide good precision, especially in repeatable operations like titrations.</a:t>
            </a:r>
          </a:p>
          <a:p>
            <a:r>
              <a:rPr lang="en-GB" sz="1200" b="1" dirty="0"/>
              <a:t>Factors Affecting Accuracy and Precision in Glassware</a:t>
            </a:r>
          </a:p>
          <a:p>
            <a:pPr>
              <a:buFont typeface="Arial" panose="020B0604020202020204" pitchFamily="34" charset="0"/>
              <a:buChar char="•"/>
            </a:pPr>
            <a:r>
              <a:rPr lang="en-GB" sz="1200" b="1" dirty="0"/>
              <a:t>Calibration</a:t>
            </a:r>
            <a:r>
              <a:rPr lang="en-GB" sz="1200" dirty="0"/>
              <a:t>: Glassware needs to be calibrated properly to ensure it provides accurate measurements. Miscalibration can result in both accuracy and precision issues.</a:t>
            </a:r>
          </a:p>
          <a:p>
            <a:pPr>
              <a:buFont typeface="Arial" panose="020B0604020202020204" pitchFamily="34" charset="0"/>
              <a:buChar char="•"/>
            </a:pPr>
            <a:r>
              <a:rPr lang="en-GB" sz="1200" b="1" dirty="0"/>
              <a:t>Glassware Quality</a:t>
            </a:r>
            <a:r>
              <a:rPr lang="en-GB" sz="1200" dirty="0"/>
              <a:t>: Higher-quality glassware, such as volumetric flasks and high-precision pipettes, tend to provide more accurate and precise measurements.</a:t>
            </a:r>
          </a:p>
          <a:p>
            <a:pPr>
              <a:buFont typeface="Arial" panose="020B0604020202020204" pitchFamily="34" charset="0"/>
              <a:buChar char="•"/>
            </a:pPr>
            <a:r>
              <a:rPr lang="en-GB" sz="1200" b="1" dirty="0"/>
              <a:t>Handling and Technique</a:t>
            </a:r>
            <a:r>
              <a:rPr lang="en-GB" sz="1200" dirty="0"/>
              <a:t>: The way you use the glassware can affect both accuracy and precision. For instance, the way you read the meniscus in a graduated cylinder or the carefulness with which you stop a burette when titrating.</a:t>
            </a:r>
          </a:p>
          <a:p>
            <a:pPr>
              <a:buFont typeface="Arial" panose="020B0604020202020204" pitchFamily="34" charset="0"/>
              <a:buChar char="•"/>
            </a:pPr>
            <a:r>
              <a:rPr lang="en-GB" sz="1200" b="1" dirty="0"/>
              <a:t>Environmental Factors</a:t>
            </a:r>
            <a:r>
              <a:rPr lang="en-GB" sz="1200" dirty="0"/>
              <a:t>: Temperature, humidity, and cleanliness of the glassware can affect measurement accuracy and precision. For example, an unclean burette could introduce impurities, affecting both accuracy and precision.</a:t>
            </a:r>
          </a:p>
          <a:p>
            <a:r>
              <a:rPr lang="en-GB" sz="1200" b="1" dirty="0"/>
              <a:t>Visual Example of Accuracy and Precision in Glassware:</a:t>
            </a:r>
          </a:p>
          <a:p>
            <a:r>
              <a:rPr lang="en-GB" sz="1200" dirty="0"/>
              <a:t>Imagine two lab technicians measuring 50 mL of a solution using a pipette:</a:t>
            </a:r>
          </a:p>
          <a:p>
            <a:pPr>
              <a:buFont typeface="Arial" panose="020B0604020202020204" pitchFamily="34" charset="0"/>
              <a:buChar char="•"/>
            </a:pPr>
            <a:r>
              <a:rPr lang="en-GB" sz="1200" b="1" dirty="0"/>
              <a:t>Accurate and Precise</a:t>
            </a:r>
            <a:r>
              <a:rPr lang="en-GB" sz="1200" dirty="0"/>
              <a:t>: Both technicians consistently measure 50.0 mL across several trials and their readings are very close to the true value of 50.0 </a:t>
            </a:r>
            <a:r>
              <a:rPr lang="en-GB" sz="1200" dirty="0" err="1"/>
              <a:t>mL.</a:t>
            </a:r>
            <a:endParaRPr lang="en-GB" sz="1200" dirty="0"/>
          </a:p>
          <a:p>
            <a:pPr>
              <a:buFont typeface="Arial" panose="020B0604020202020204" pitchFamily="34" charset="0"/>
              <a:buChar char="•"/>
            </a:pPr>
            <a:r>
              <a:rPr lang="en-GB" sz="1200" b="1" dirty="0"/>
              <a:t>Accurate but Not Precise</a:t>
            </a:r>
            <a:r>
              <a:rPr lang="en-GB" sz="1200" dirty="0"/>
              <a:t>: One technician consistently measures 48.5 mL, 50.5 mL, 49.8 mL, and so on, while the other technician measures 50.0 mL, which is accurate, but there’s no consistency in repeated measurements.</a:t>
            </a:r>
          </a:p>
          <a:p>
            <a:pPr>
              <a:buFont typeface="Arial" panose="020B0604020202020204" pitchFamily="34" charset="0"/>
              <a:buChar char="•"/>
            </a:pPr>
            <a:r>
              <a:rPr lang="en-GB" sz="1200" b="1" dirty="0"/>
              <a:t>Precise but Not Accurate</a:t>
            </a:r>
            <a:r>
              <a:rPr lang="en-GB" sz="1200" dirty="0"/>
              <a:t>: A technician consistently measures 50.0 mL, but the true value is 60.0 mL, showing that the measurements are precise (same reading every time) but not accurate (not close to the true value).</a:t>
            </a:r>
          </a:p>
          <a:p>
            <a:pPr>
              <a:buFont typeface="Arial" panose="020B0604020202020204" pitchFamily="34" charset="0"/>
              <a:buChar char="•"/>
            </a:pPr>
            <a:r>
              <a:rPr lang="en-GB" sz="1200" b="1" dirty="0"/>
              <a:t>Neither Accurate nor Precise</a:t>
            </a:r>
            <a:r>
              <a:rPr lang="en-GB" sz="1200" dirty="0"/>
              <a:t>: If the measurements vary greatly (e.g., 30.0 mL, 65.0 mL, 47.0 mL), and the true value is far from the measured values, the measurements are neither accurate nor precise.</a:t>
            </a:r>
          </a:p>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4</a:t>
            </a:fld>
            <a:endParaRPr lang="en-GB"/>
          </a:p>
        </p:txBody>
      </p:sp>
    </p:spTree>
    <p:extLst>
      <p:ext uri="{BB962C8B-B14F-4D97-AF65-F5344CB8AC3E}">
        <p14:creationId xmlns:p14="http://schemas.microsoft.com/office/powerpoint/2010/main" val="3815722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5</a:t>
            </a:fld>
            <a:endParaRPr lang="en-GB"/>
          </a:p>
        </p:txBody>
      </p:sp>
    </p:spTree>
    <p:extLst>
      <p:ext uri="{BB962C8B-B14F-4D97-AF65-F5344CB8AC3E}">
        <p14:creationId xmlns:p14="http://schemas.microsoft.com/office/powerpoint/2010/main" val="1187002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6</a:t>
            </a:fld>
            <a:endParaRPr lang="en-GB"/>
          </a:p>
        </p:txBody>
      </p:sp>
    </p:spTree>
    <p:extLst>
      <p:ext uri="{BB962C8B-B14F-4D97-AF65-F5344CB8AC3E}">
        <p14:creationId xmlns:p14="http://schemas.microsoft.com/office/powerpoint/2010/main" val="2066351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SI units (</a:t>
            </a:r>
            <a:r>
              <a:rPr lang="en-GB" sz="1200" b="1" dirty="0" err="1"/>
              <a:t>Système</a:t>
            </a:r>
            <a:r>
              <a:rPr lang="en-GB" sz="1200" b="1" dirty="0"/>
              <a:t> International </a:t>
            </a:r>
            <a:r>
              <a:rPr lang="en-GB" sz="1200" b="1" dirty="0" err="1"/>
              <a:t>d'Unités</a:t>
            </a:r>
            <a:r>
              <a:rPr lang="en-GB" sz="1200" b="1" dirty="0"/>
              <a:t>)</a:t>
            </a:r>
            <a:r>
              <a:rPr lang="en-GB" sz="1200" dirty="0"/>
              <a:t> are the globally accepted standard units for measurement in science, engineering, and everyday use. They are divided into </a:t>
            </a:r>
            <a:r>
              <a:rPr lang="en-GB" sz="1200" b="1" dirty="0"/>
              <a:t>seven base units</a:t>
            </a:r>
            <a:r>
              <a:rPr lang="en-GB" sz="1200" dirty="0"/>
              <a:t>, which serve as the foundation for all other derived units.</a:t>
            </a:r>
          </a:p>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9</a:t>
            </a:fld>
            <a:endParaRPr lang="en-GB"/>
          </a:p>
        </p:txBody>
      </p:sp>
    </p:spTree>
    <p:extLst>
      <p:ext uri="{BB962C8B-B14F-4D97-AF65-F5344CB8AC3E}">
        <p14:creationId xmlns:p14="http://schemas.microsoft.com/office/powerpoint/2010/main" val="4178470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3D9221-9EFE-422E-9920-8D93650212A3}" type="slidenum">
              <a:rPr lang="en-GB" smtClean="0"/>
              <a:t>12</a:t>
            </a:fld>
            <a:endParaRPr lang="en-GB"/>
          </a:p>
        </p:txBody>
      </p:sp>
    </p:spTree>
    <p:extLst>
      <p:ext uri="{BB962C8B-B14F-4D97-AF65-F5344CB8AC3E}">
        <p14:creationId xmlns:p14="http://schemas.microsoft.com/office/powerpoint/2010/main" val="3079857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16</a:t>
            </a:fld>
            <a:endParaRPr lang="en-GB"/>
          </a:p>
        </p:txBody>
      </p:sp>
    </p:spTree>
    <p:extLst>
      <p:ext uri="{BB962C8B-B14F-4D97-AF65-F5344CB8AC3E}">
        <p14:creationId xmlns:p14="http://schemas.microsoft.com/office/powerpoint/2010/main" val="3495270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67142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575168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46885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58908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79952F-D117-4AAB-AEE6-B24E70CD39A4}" type="datetimeFigureOut">
              <a:rPr lang="en-GB" smtClean="0"/>
              <a:t>07/02/2025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1164224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79952F-D117-4AAB-AEE6-B24E70CD39A4}" type="datetimeFigureOut">
              <a:rPr lang="en-GB" smtClean="0"/>
              <a:t>07/02/2025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3078891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079952F-D117-4AAB-AEE6-B24E70CD39A4}" type="datetimeFigureOut">
              <a:rPr lang="en-GB" smtClean="0"/>
              <a:t>07/02/2025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3247099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317754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053055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3640275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3540136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57059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79952F-D117-4AAB-AEE6-B24E70CD39A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1157471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79952F-D117-4AAB-AEE6-B24E70CD39A4}" type="datetimeFigureOut">
              <a:rPr lang="en-GB" smtClean="0"/>
              <a:t>07/02/2025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929185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79952F-D117-4AAB-AEE6-B24E70CD39A4}" type="datetimeFigureOut">
              <a:rPr lang="en-GB" smtClean="0"/>
              <a:t>07/02/2025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145261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160790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4510754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BBF23-E3F7-4609-8848-28FD1C63E7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F708A6-1176-49FA-A73C-363ECC2D0B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16BBD1-F585-409A-99BE-B9A988A2F1CA}"/>
              </a:ext>
            </a:extLst>
          </p:cNvPr>
          <p:cNvSpPr>
            <a:spLocks noGrp="1"/>
          </p:cNvSpPr>
          <p:nvPr>
            <p:ph type="dt" sz="half" idx="10"/>
          </p:nvPr>
        </p:nvSpPr>
        <p:spPr/>
        <p:txBody>
          <a:bodyPr/>
          <a:lstStyle/>
          <a:p>
            <a:fld id="{9079952F-D117-4AAB-AEE6-B24E70CD39A4}" type="datetimeFigureOut">
              <a:rPr lang="en-GB" smtClean="0"/>
              <a:t>07/02/2025</a:t>
            </a:fld>
            <a:endParaRPr lang="en-GB"/>
          </a:p>
        </p:txBody>
      </p:sp>
      <p:sp>
        <p:nvSpPr>
          <p:cNvPr id="5" name="Footer Placeholder 4">
            <a:extLst>
              <a:ext uri="{FF2B5EF4-FFF2-40B4-BE49-F238E27FC236}">
                <a16:creationId xmlns:a16="http://schemas.microsoft.com/office/drawing/2014/main" id="{365824EB-D3CD-4AFD-9077-63EC113B6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FB9A6-CC66-4073-8560-089B1C781A40}"/>
              </a:ext>
            </a:extLst>
          </p:cNvPr>
          <p:cNvSpPr>
            <a:spLocks noGrp="1"/>
          </p:cNvSpPr>
          <p:nvPr>
            <p:ph type="sldNum" sz="quarter" idx="12"/>
          </p:nvPr>
        </p:nvSpPr>
        <p:spPr/>
        <p:txBody>
          <a:bodyPr/>
          <a:lstStyle/>
          <a:p>
            <a:fld id="{613DB56E-675F-4272-A19D-513C5E775CD6}" type="slidenum">
              <a:rPr lang="en-GB" smtClean="0"/>
              <a:t>‹#›</a:t>
            </a:fld>
            <a:endParaRPr lang="en-GB"/>
          </a:p>
        </p:txBody>
      </p:sp>
    </p:spTree>
    <p:extLst>
      <p:ext uri="{BB962C8B-B14F-4D97-AF65-F5344CB8AC3E}">
        <p14:creationId xmlns:p14="http://schemas.microsoft.com/office/powerpoint/2010/main" val="2562306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079952F-D117-4AAB-AEE6-B24E70CD39A4}" type="datetimeFigureOut">
              <a:rPr lang="en-GB" smtClean="0"/>
              <a:t>07/02/2025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13DB56E-675F-4272-A19D-513C5E775CD6}" type="slidenum">
              <a:rPr lang="en-GB" smtClean="0"/>
              <a:t>‹#›</a:t>
            </a:fld>
            <a:endParaRPr lang="en-GB"/>
          </a:p>
        </p:txBody>
      </p:sp>
    </p:spTree>
    <p:extLst>
      <p:ext uri="{BB962C8B-B14F-4D97-AF65-F5344CB8AC3E}">
        <p14:creationId xmlns:p14="http://schemas.microsoft.com/office/powerpoint/2010/main" val="3672524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microsoft.com/office/2017/06/relationships/model3d" Target="../media/model3d1.glb"/></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D32B1-8836-467C-B43A-D85563851CAC}"/>
              </a:ext>
            </a:extLst>
          </p:cNvPr>
          <p:cNvSpPr>
            <a:spLocks noGrp="1"/>
          </p:cNvSpPr>
          <p:nvPr>
            <p:ph type="ctrTitle"/>
          </p:nvPr>
        </p:nvSpPr>
        <p:spPr/>
        <p:txBody>
          <a:bodyPr/>
          <a:lstStyle/>
          <a:p>
            <a:r>
              <a:rPr lang="en-GB" dirty="0"/>
              <a:t>Precision and Accuracy in chemical measurements</a:t>
            </a:r>
          </a:p>
        </p:txBody>
      </p:sp>
      <p:sp>
        <p:nvSpPr>
          <p:cNvPr id="3" name="Subtitle 2">
            <a:extLst>
              <a:ext uri="{FF2B5EF4-FFF2-40B4-BE49-F238E27FC236}">
                <a16:creationId xmlns:a16="http://schemas.microsoft.com/office/drawing/2014/main" id="{1096E506-4C1C-4331-891A-7266EBAAF54E}"/>
              </a:ext>
            </a:extLst>
          </p:cNvPr>
          <p:cNvSpPr>
            <a:spLocks noGrp="1"/>
          </p:cNvSpPr>
          <p:nvPr>
            <p:ph type="subTitle" idx="1"/>
          </p:nvPr>
        </p:nvSpPr>
        <p:spPr>
          <a:xfrm>
            <a:off x="1661560" y="4989443"/>
            <a:ext cx="8689976" cy="1371599"/>
          </a:xfrm>
        </p:spPr>
        <p:txBody>
          <a:bodyPr>
            <a:normAutofit fontScale="62500" lnSpcReduction="20000"/>
          </a:bodyPr>
          <a:lstStyle/>
          <a:p>
            <a:r>
              <a:rPr lang="en-GB" dirty="0"/>
              <a:t>ACDB4011</a:t>
            </a:r>
          </a:p>
          <a:p>
            <a:endParaRPr lang="en-GB" dirty="0"/>
          </a:p>
          <a:p>
            <a:r>
              <a:rPr lang="en-GB" dirty="0"/>
              <a:t>Dr ewa kazimierska</a:t>
            </a:r>
          </a:p>
          <a:p>
            <a:r>
              <a:rPr lang="en-GB" cap="none" dirty="0"/>
              <a:t>e.kazimierska@uwtsd.ac.uk</a:t>
            </a:r>
          </a:p>
        </p:txBody>
      </p:sp>
    </p:spTree>
    <p:extLst>
      <p:ext uri="{BB962C8B-B14F-4D97-AF65-F5344CB8AC3E}">
        <p14:creationId xmlns:p14="http://schemas.microsoft.com/office/powerpoint/2010/main" val="566368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6AAB-1F79-461F-9528-96DC475C5265}"/>
              </a:ext>
            </a:extLst>
          </p:cNvPr>
          <p:cNvSpPr>
            <a:spLocks noGrp="1"/>
          </p:cNvSpPr>
          <p:nvPr>
            <p:ph type="title"/>
          </p:nvPr>
        </p:nvSpPr>
        <p:spPr>
          <a:xfrm>
            <a:off x="913774" y="0"/>
            <a:ext cx="10364451" cy="879231"/>
          </a:xfrm>
        </p:spPr>
        <p:txBody>
          <a:bodyPr/>
          <a:lstStyle/>
          <a:p>
            <a:r>
              <a:rPr lang="en-GB" dirty="0"/>
              <a:t>Overview</a:t>
            </a:r>
          </a:p>
        </p:txBody>
      </p:sp>
      <p:sp>
        <p:nvSpPr>
          <p:cNvPr id="4" name="Rectangle 1">
            <a:extLst>
              <a:ext uri="{FF2B5EF4-FFF2-40B4-BE49-F238E27FC236}">
                <a16:creationId xmlns:a16="http://schemas.microsoft.com/office/drawing/2014/main" id="{9E3F08CD-0DFA-4564-87F6-E9DC839A680F}"/>
              </a:ext>
            </a:extLst>
          </p:cNvPr>
          <p:cNvSpPr>
            <a:spLocks noGrp="1" noChangeArrowheads="1"/>
          </p:cNvSpPr>
          <p:nvPr>
            <p:ph idx="1"/>
          </p:nvPr>
        </p:nvSpPr>
        <p:spPr bwMode="auto">
          <a:xfrm>
            <a:off x="674078" y="1373054"/>
            <a:ext cx="8223738" cy="3900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rPr>
              <a:t> Importance of precision and accuracy in chemical measurements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rPr>
              <a:t> Role of significant figures in ensuring reliable results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800" b="0" i="0" u="none" strike="noStrike" cap="none" normalizeH="0" baseline="0">
                <a:ln>
                  <a:noFill/>
                </a:ln>
                <a:solidFill>
                  <a:schemeClr val="tx1"/>
                </a:solidFill>
                <a:effectLst/>
              </a:rPr>
              <a:t> Understanding </a:t>
            </a:r>
            <a:r>
              <a:rPr kumimoji="0" lang="en-US" altLang="en-US" sz="2800" b="0" i="0" u="none" strike="noStrike" cap="none" normalizeH="0" baseline="0" dirty="0">
                <a:ln>
                  <a:noFill/>
                </a:ln>
                <a:solidFill>
                  <a:schemeClr val="tx1"/>
                </a:solidFill>
                <a:effectLst/>
              </a:rPr>
              <a:t>units and conversion factors for accurate measurements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endParaRPr>
          </a:p>
        </p:txBody>
      </p:sp>
      <p:pic>
        <p:nvPicPr>
          <p:cNvPr id="5" name="Picture 4">
            <a:extLst>
              <a:ext uri="{FF2B5EF4-FFF2-40B4-BE49-F238E27FC236}">
                <a16:creationId xmlns:a16="http://schemas.microsoft.com/office/drawing/2014/main" id="{144717E6-D3FE-47C1-8279-53645395BB49}"/>
              </a:ext>
            </a:extLst>
          </p:cNvPr>
          <p:cNvPicPr>
            <a:picLocks noChangeAspect="1"/>
          </p:cNvPicPr>
          <p:nvPr/>
        </p:nvPicPr>
        <p:blipFill rotWithShape="1">
          <a:blip r:embed="rId2"/>
          <a:srcRect l="30661" t="7008" r="30838" b="4103"/>
          <a:stretch/>
        </p:blipFill>
        <p:spPr>
          <a:xfrm>
            <a:off x="9226061" y="439615"/>
            <a:ext cx="2543907" cy="6096000"/>
          </a:xfrm>
          <a:prstGeom prst="rect">
            <a:avLst/>
          </a:prstGeom>
        </p:spPr>
      </p:pic>
    </p:spTree>
    <p:extLst>
      <p:ext uri="{BB962C8B-B14F-4D97-AF65-F5344CB8AC3E}">
        <p14:creationId xmlns:p14="http://schemas.microsoft.com/office/powerpoint/2010/main" val="348246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283EB-B27F-4428-836C-7728E55FEC98}"/>
              </a:ext>
            </a:extLst>
          </p:cNvPr>
          <p:cNvSpPr>
            <a:spLocks noGrp="1"/>
          </p:cNvSpPr>
          <p:nvPr>
            <p:ph type="title"/>
          </p:nvPr>
        </p:nvSpPr>
        <p:spPr>
          <a:xfrm>
            <a:off x="913774" y="-3032"/>
            <a:ext cx="10364451" cy="871652"/>
          </a:xfrm>
        </p:spPr>
        <p:txBody>
          <a:bodyPr/>
          <a:lstStyle/>
          <a:p>
            <a:r>
              <a:rPr lang="en-GB" dirty="0"/>
              <a:t>Precision vs accuracy</a:t>
            </a:r>
          </a:p>
        </p:txBody>
      </p:sp>
      <p:pic>
        <p:nvPicPr>
          <p:cNvPr id="3" name="Picture 2">
            <a:extLst>
              <a:ext uri="{FF2B5EF4-FFF2-40B4-BE49-F238E27FC236}">
                <a16:creationId xmlns:a16="http://schemas.microsoft.com/office/drawing/2014/main" id="{63EFEF14-0BA2-442A-B7AA-CB428CE05426}"/>
              </a:ext>
            </a:extLst>
          </p:cNvPr>
          <p:cNvPicPr>
            <a:picLocks noChangeAspect="1"/>
          </p:cNvPicPr>
          <p:nvPr/>
        </p:nvPicPr>
        <p:blipFill>
          <a:blip r:embed="rId3"/>
          <a:stretch>
            <a:fillRect/>
          </a:stretch>
        </p:blipFill>
        <p:spPr>
          <a:xfrm flipH="1">
            <a:off x="6141321" y="3807870"/>
            <a:ext cx="2820428" cy="2795316"/>
          </a:xfrm>
          <a:prstGeom prst="rect">
            <a:avLst/>
          </a:prstGeom>
        </p:spPr>
      </p:pic>
      <mc:AlternateContent xmlns:mc="http://schemas.openxmlformats.org/markup-compatibility/2006">
        <mc:Choice xmlns:am3d="http://schemas.microsoft.com/office/drawing/2017/model3d" Requires="am3d">
          <p:graphicFrame>
            <p:nvGraphicFramePr>
              <p:cNvPr id="4" name="3D Model 3" descr="Dart">
                <a:extLst>
                  <a:ext uri="{FF2B5EF4-FFF2-40B4-BE49-F238E27FC236}">
                    <a16:creationId xmlns:a16="http://schemas.microsoft.com/office/drawing/2014/main" id="{DA68EF94-1060-4B6E-AEFE-CBA46822C28B}"/>
                  </a:ext>
                </a:extLst>
              </p:cNvPr>
              <p:cNvGraphicFramePr>
                <a:graphicFrameLocks noChangeAspect="1"/>
              </p:cNvGraphicFramePr>
              <p:nvPr>
                <p:extLst>
                  <p:ext uri="{D42A27DB-BD31-4B8C-83A1-F6EECF244321}">
                    <p14:modId xmlns:p14="http://schemas.microsoft.com/office/powerpoint/2010/main" val="2454210466"/>
                  </p:ext>
                </p:extLst>
              </p:nvPr>
            </p:nvGraphicFramePr>
            <p:xfrm rot="7572507">
              <a:off x="7102101" y="3168339"/>
              <a:ext cx="2475158" cy="630717"/>
            </p:xfrm>
            <a:graphic>
              <a:graphicData uri="http://schemas.microsoft.com/office/drawing/2017/model3d">
                <am3d:model3d r:embed="rId4">
                  <am3d:spPr>
                    <a:xfrm rot="7572507">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5"/>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Dart">
                <a:extLst>
                  <a:ext uri="{FF2B5EF4-FFF2-40B4-BE49-F238E27FC236}">
                    <a16:creationId xmlns:a16="http://schemas.microsoft.com/office/drawing/2014/main" id="{DA68EF94-1060-4B6E-AEFE-CBA46822C28B}"/>
                  </a:ext>
                </a:extLst>
              </p:cNvPr>
              <p:cNvPicPr>
                <a:picLocks noGrp="1" noRot="1" noChangeAspect="1" noMove="1" noResize="1" noEditPoints="1" noAdjustHandles="1" noChangeArrowheads="1" noChangeShapeType="1" noCrop="1"/>
              </p:cNvPicPr>
              <p:nvPr/>
            </p:nvPicPr>
            <p:blipFill>
              <a:blip r:embed="rId5"/>
              <a:stretch>
                <a:fillRect/>
              </a:stretch>
            </p:blipFill>
            <p:spPr>
              <a:xfrm rot="7572507">
                <a:off x="7102101" y="3168339"/>
                <a:ext cx="2475158" cy="630717"/>
              </a:xfrm>
              <a:prstGeom prst="rect">
                <a:avLst/>
              </a:prstGeom>
            </p:spPr>
          </p:pic>
        </mc:Fallback>
      </mc:AlternateContent>
      <p:sp>
        <p:nvSpPr>
          <p:cNvPr id="5" name="AutoShape 2" descr="A 3D red and white bullseye target, with concentric circles of red and white, creating a three-dimensional effect with shadows and depth, and no dart. The target should appear to be standing on a surface, with a glossy reflection at the bottom, giving it a polished look.">
            <a:extLst>
              <a:ext uri="{FF2B5EF4-FFF2-40B4-BE49-F238E27FC236}">
                <a16:creationId xmlns:a16="http://schemas.microsoft.com/office/drawing/2014/main" id="{4CE8ECA3-6A1B-48E6-9029-EFF6A3D51696}"/>
              </a:ext>
            </a:extLst>
          </p:cNvPr>
          <p:cNvSpPr>
            <a:spLocks noChangeAspect="1" noChangeArrowheads="1"/>
          </p:cNvSpPr>
          <p:nvPr/>
        </p:nvSpPr>
        <p:spPr bwMode="auto">
          <a:xfrm>
            <a:off x="8837512" y="3683634"/>
            <a:ext cx="248473" cy="24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mc:Choice xmlns:am3d="http://schemas.microsoft.com/office/drawing/2017/model3d" Requires="am3d">
          <p:graphicFrame>
            <p:nvGraphicFramePr>
              <p:cNvPr id="6" name="3D Model 5" descr="Dart">
                <a:extLst>
                  <a:ext uri="{FF2B5EF4-FFF2-40B4-BE49-F238E27FC236}">
                    <a16:creationId xmlns:a16="http://schemas.microsoft.com/office/drawing/2014/main" id="{EB2D633F-9195-4861-8861-F51B0CF8AE3D}"/>
                  </a:ext>
                </a:extLst>
              </p:cNvPr>
              <p:cNvGraphicFramePr>
                <a:graphicFrameLocks noChangeAspect="1"/>
              </p:cNvGraphicFramePr>
              <p:nvPr>
                <p:extLst>
                  <p:ext uri="{D42A27DB-BD31-4B8C-83A1-F6EECF244321}">
                    <p14:modId xmlns:p14="http://schemas.microsoft.com/office/powerpoint/2010/main" val="3237385410"/>
                  </p:ext>
                </p:extLst>
              </p:nvPr>
            </p:nvGraphicFramePr>
            <p:xfrm rot="5760970">
              <a:off x="6445369" y="2948592"/>
              <a:ext cx="2475153" cy="630716"/>
            </p:xfrm>
            <a:graphic>
              <a:graphicData uri="http://schemas.microsoft.com/office/drawing/2017/model3d">
                <am3d:model3d r:embed="rId4">
                  <am3d:spPr>
                    <a:xfrm rot="5760970">
                      <a:off x="0" y="0"/>
                      <a:ext cx="2475153" cy="630716"/>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6"/>
                  </am3d:raster>
                  <am3d:objViewport viewportSz="273032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Dart">
                <a:extLst>
                  <a:ext uri="{FF2B5EF4-FFF2-40B4-BE49-F238E27FC236}">
                    <a16:creationId xmlns:a16="http://schemas.microsoft.com/office/drawing/2014/main" id="{EB2D633F-9195-4861-8861-F51B0CF8AE3D}"/>
                  </a:ext>
                </a:extLst>
              </p:cNvPr>
              <p:cNvPicPr>
                <a:picLocks noGrp="1" noRot="1" noChangeAspect="1" noMove="1" noResize="1" noEditPoints="1" noAdjustHandles="1" noChangeArrowheads="1" noChangeShapeType="1" noCrop="1"/>
              </p:cNvPicPr>
              <p:nvPr/>
            </p:nvPicPr>
            <p:blipFill>
              <a:blip r:embed="rId6"/>
              <a:stretch>
                <a:fillRect/>
              </a:stretch>
            </p:blipFill>
            <p:spPr>
              <a:xfrm rot="5760970">
                <a:off x="6445369" y="2948592"/>
                <a:ext cx="2475153" cy="630716"/>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7" name="3D Model 6" descr="Dart">
                <a:extLst>
                  <a:ext uri="{FF2B5EF4-FFF2-40B4-BE49-F238E27FC236}">
                    <a16:creationId xmlns:a16="http://schemas.microsoft.com/office/drawing/2014/main" id="{FFE59371-CCA5-421D-A010-B1C6A8742B50}"/>
                  </a:ext>
                </a:extLst>
              </p:cNvPr>
              <p:cNvGraphicFramePr>
                <a:graphicFrameLocks noChangeAspect="1"/>
              </p:cNvGraphicFramePr>
              <p:nvPr>
                <p:extLst>
                  <p:ext uri="{D42A27DB-BD31-4B8C-83A1-F6EECF244321}">
                    <p14:modId xmlns:p14="http://schemas.microsoft.com/office/powerpoint/2010/main" val="354795543"/>
                  </p:ext>
                </p:extLst>
              </p:nvPr>
            </p:nvGraphicFramePr>
            <p:xfrm rot="6698366">
              <a:off x="6804514" y="3018958"/>
              <a:ext cx="2475158" cy="630717"/>
            </p:xfrm>
            <a:graphic>
              <a:graphicData uri="http://schemas.microsoft.com/office/drawing/2017/model3d">
                <am3d:model3d r:embed="rId4">
                  <am3d:spPr>
                    <a:xfrm rot="6698366">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Dart">
                <a:extLst>
                  <a:ext uri="{FF2B5EF4-FFF2-40B4-BE49-F238E27FC236}">
                    <a16:creationId xmlns:a16="http://schemas.microsoft.com/office/drawing/2014/main" id="{FFE59371-CCA5-421D-A010-B1C6A8742B50}"/>
                  </a:ext>
                </a:extLst>
              </p:cNvPr>
              <p:cNvPicPr>
                <a:picLocks noGrp="1" noRot="1" noChangeAspect="1" noMove="1" noResize="1" noEditPoints="1" noAdjustHandles="1" noChangeArrowheads="1" noChangeShapeType="1" noCrop="1"/>
              </p:cNvPicPr>
              <p:nvPr/>
            </p:nvPicPr>
            <p:blipFill>
              <a:blip r:embed="rId7"/>
              <a:stretch>
                <a:fillRect/>
              </a:stretch>
            </p:blipFill>
            <p:spPr>
              <a:xfrm rot="6698366">
                <a:off x="6804514" y="3018958"/>
                <a:ext cx="2475158" cy="630717"/>
              </a:xfrm>
              <a:prstGeom prst="rect">
                <a:avLst/>
              </a:prstGeom>
            </p:spPr>
          </p:pic>
        </mc:Fallback>
      </mc:AlternateContent>
      <p:sp>
        <p:nvSpPr>
          <p:cNvPr id="8" name="Oval 7">
            <a:extLst>
              <a:ext uri="{FF2B5EF4-FFF2-40B4-BE49-F238E27FC236}">
                <a16:creationId xmlns:a16="http://schemas.microsoft.com/office/drawing/2014/main" id="{31697900-9E5A-4157-8F6C-8A2FCBCE528B}"/>
              </a:ext>
            </a:extLst>
          </p:cNvPr>
          <p:cNvSpPr/>
          <p:nvPr/>
        </p:nvSpPr>
        <p:spPr>
          <a:xfrm>
            <a:off x="7610650" y="5120874"/>
            <a:ext cx="108735" cy="111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1C44ECB3-A9E2-4600-876D-9653BCA2C58B}"/>
              </a:ext>
            </a:extLst>
          </p:cNvPr>
          <p:cNvPicPr>
            <a:picLocks noChangeAspect="1"/>
          </p:cNvPicPr>
          <p:nvPr/>
        </p:nvPicPr>
        <p:blipFill>
          <a:blip r:embed="rId3"/>
          <a:stretch>
            <a:fillRect/>
          </a:stretch>
        </p:blipFill>
        <p:spPr>
          <a:xfrm flipH="1">
            <a:off x="9147723" y="3815587"/>
            <a:ext cx="2820428" cy="2795316"/>
          </a:xfrm>
          <a:prstGeom prst="rect">
            <a:avLst/>
          </a:prstGeom>
        </p:spPr>
      </p:pic>
      <p:sp>
        <p:nvSpPr>
          <p:cNvPr id="13" name="AutoShape 2" descr="A 3D red and white bullseye target, with concentric circles of red and white, creating a three-dimensional effect with shadows and depth, and no dart. The target should appear to be standing on a surface, with a glossy reflection at the bottom, giving it a polished look.">
            <a:extLst>
              <a:ext uri="{FF2B5EF4-FFF2-40B4-BE49-F238E27FC236}">
                <a16:creationId xmlns:a16="http://schemas.microsoft.com/office/drawing/2014/main" id="{F9849217-CA8B-4176-925D-211EB00F0A17}"/>
              </a:ext>
            </a:extLst>
          </p:cNvPr>
          <p:cNvSpPr>
            <a:spLocks noChangeAspect="1" noChangeArrowheads="1"/>
          </p:cNvSpPr>
          <p:nvPr/>
        </p:nvSpPr>
        <p:spPr bwMode="auto">
          <a:xfrm>
            <a:off x="11075277" y="3985494"/>
            <a:ext cx="248473" cy="24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mc:Choice xmlns:am3d="http://schemas.microsoft.com/office/drawing/2017/model3d" Requires="am3d">
          <p:graphicFrame>
            <p:nvGraphicFramePr>
              <p:cNvPr id="14" name="3D Model 13" descr="Dart">
                <a:extLst>
                  <a:ext uri="{FF2B5EF4-FFF2-40B4-BE49-F238E27FC236}">
                    <a16:creationId xmlns:a16="http://schemas.microsoft.com/office/drawing/2014/main" id="{F28ADDEA-7459-4E41-B392-532BDE30078E}"/>
                  </a:ext>
                </a:extLst>
              </p:cNvPr>
              <p:cNvGraphicFramePr>
                <a:graphicFrameLocks noChangeAspect="1"/>
              </p:cNvGraphicFramePr>
              <p:nvPr>
                <p:extLst>
                  <p:ext uri="{D42A27DB-BD31-4B8C-83A1-F6EECF244321}">
                    <p14:modId xmlns:p14="http://schemas.microsoft.com/office/powerpoint/2010/main" val="776532939"/>
                  </p:ext>
                </p:extLst>
              </p:nvPr>
            </p:nvGraphicFramePr>
            <p:xfrm rot="4594167">
              <a:off x="9138385" y="3688061"/>
              <a:ext cx="2475158" cy="630717"/>
            </p:xfrm>
            <a:graphic>
              <a:graphicData uri="http://schemas.microsoft.com/office/drawing/2017/model3d">
                <am3d:model3d r:embed="rId4">
                  <am3d:spPr>
                    <a:xfrm rot="4594167">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4" name="3D Model 13" descr="Dart">
                <a:extLst>
                  <a:ext uri="{FF2B5EF4-FFF2-40B4-BE49-F238E27FC236}">
                    <a16:creationId xmlns:a16="http://schemas.microsoft.com/office/drawing/2014/main" id="{F28ADDEA-7459-4E41-B392-532BDE30078E}"/>
                  </a:ext>
                </a:extLst>
              </p:cNvPr>
              <p:cNvPicPr>
                <a:picLocks noGrp="1" noRot="1" noChangeAspect="1" noMove="1" noResize="1" noEditPoints="1" noAdjustHandles="1" noChangeArrowheads="1" noChangeShapeType="1" noCrop="1"/>
              </p:cNvPicPr>
              <p:nvPr/>
            </p:nvPicPr>
            <p:blipFill>
              <a:blip r:embed="rId7"/>
              <a:stretch>
                <a:fillRect/>
              </a:stretch>
            </p:blipFill>
            <p:spPr>
              <a:xfrm rot="4594167">
                <a:off x="9138385" y="3688061"/>
                <a:ext cx="2475158" cy="630717"/>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5" name="3D Model 14" descr="Dart">
                <a:extLst>
                  <a:ext uri="{FF2B5EF4-FFF2-40B4-BE49-F238E27FC236}">
                    <a16:creationId xmlns:a16="http://schemas.microsoft.com/office/drawing/2014/main" id="{BF063329-EC32-462A-BE3F-06794679E441}"/>
                  </a:ext>
                </a:extLst>
              </p:cNvPr>
              <p:cNvGraphicFramePr>
                <a:graphicFrameLocks noChangeAspect="1"/>
              </p:cNvGraphicFramePr>
              <p:nvPr>
                <p:extLst>
                  <p:ext uri="{D42A27DB-BD31-4B8C-83A1-F6EECF244321}">
                    <p14:modId xmlns:p14="http://schemas.microsoft.com/office/powerpoint/2010/main" val="2309466259"/>
                  </p:ext>
                </p:extLst>
              </p:nvPr>
            </p:nvGraphicFramePr>
            <p:xfrm rot="5934394">
              <a:off x="9633575" y="3691409"/>
              <a:ext cx="2475158" cy="630717"/>
            </p:xfrm>
            <a:graphic>
              <a:graphicData uri="http://schemas.microsoft.com/office/drawing/2017/model3d">
                <am3d:model3d r:embed="rId4">
                  <am3d:spPr>
                    <a:xfrm rot="5934394">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5" name="3D Model 14" descr="Dart">
                <a:extLst>
                  <a:ext uri="{FF2B5EF4-FFF2-40B4-BE49-F238E27FC236}">
                    <a16:creationId xmlns:a16="http://schemas.microsoft.com/office/drawing/2014/main" id="{BF063329-EC32-462A-BE3F-06794679E441}"/>
                  </a:ext>
                </a:extLst>
              </p:cNvPr>
              <p:cNvPicPr>
                <a:picLocks noGrp="1" noRot="1" noChangeAspect="1" noMove="1" noResize="1" noEditPoints="1" noAdjustHandles="1" noChangeArrowheads="1" noChangeShapeType="1" noCrop="1"/>
              </p:cNvPicPr>
              <p:nvPr/>
            </p:nvPicPr>
            <p:blipFill>
              <a:blip r:embed="rId7"/>
              <a:stretch>
                <a:fillRect/>
              </a:stretch>
            </p:blipFill>
            <p:spPr>
              <a:xfrm rot="5934394">
                <a:off x="9633575" y="3691409"/>
                <a:ext cx="2475158" cy="630717"/>
              </a:xfrm>
              <a:prstGeom prst="rect">
                <a:avLst/>
              </a:prstGeom>
            </p:spPr>
          </p:pic>
        </mc:Fallback>
      </mc:AlternateContent>
      <p:pic>
        <p:nvPicPr>
          <p:cNvPr id="17" name="Picture 16">
            <a:extLst>
              <a:ext uri="{FF2B5EF4-FFF2-40B4-BE49-F238E27FC236}">
                <a16:creationId xmlns:a16="http://schemas.microsoft.com/office/drawing/2014/main" id="{98938785-1D5D-454D-BDBD-EEDC2C7CF665}"/>
              </a:ext>
            </a:extLst>
          </p:cNvPr>
          <p:cNvPicPr>
            <a:picLocks noChangeAspect="1"/>
          </p:cNvPicPr>
          <p:nvPr/>
        </p:nvPicPr>
        <p:blipFill>
          <a:blip r:embed="rId3"/>
          <a:stretch>
            <a:fillRect/>
          </a:stretch>
        </p:blipFill>
        <p:spPr>
          <a:xfrm flipH="1">
            <a:off x="3192204" y="3777043"/>
            <a:ext cx="2820428" cy="2795316"/>
          </a:xfrm>
          <a:prstGeom prst="rect">
            <a:avLst/>
          </a:prstGeom>
        </p:spPr>
      </p:pic>
      <p:sp>
        <p:nvSpPr>
          <p:cNvPr id="19" name="AutoShape 2" descr="A 3D red and white bullseye target, with concentric circles of red and white, creating a three-dimensional effect with shadows and depth, and no dart. The target should appear to be standing on a surface, with a glossy reflection at the bottom, giving it a polished look.">
            <a:extLst>
              <a:ext uri="{FF2B5EF4-FFF2-40B4-BE49-F238E27FC236}">
                <a16:creationId xmlns:a16="http://schemas.microsoft.com/office/drawing/2014/main" id="{3CCE59DC-DA23-46FB-B6C9-B5BC3361729D}"/>
              </a:ext>
            </a:extLst>
          </p:cNvPr>
          <p:cNvSpPr>
            <a:spLocks noChangeAspect="1" noChangeArrowheads="1"/>
          </p:cNvSpPr>
          <p:nvPr/>
        </p:nvSpPr>
        <p:spPr bwMode="auto">
          <a:xfrm>
            <a:off x="8433338" y="5746077"/>
            <a:ext cx="248473" cy="24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mc:Choice xmlns:am3d="http://schemas.microsoft.com/office/drawing/2017/model3d" Requires="am3d">
          <p:graphicFrame>
            <p:nvGraphicFramePr>
              <p:cNvPr id="20" name="3D Model 19" descr="Dart">
                <a:extLst>
                  <a:ext uri="{FF2B5EF4-FFF2-40B4-BE49-F238E27FC236}">
                    <a16:creationId xmlns:a16="http://schemas.microsoft.com/office/drawing/2014/main" id="{D1B90134-D823-420D-88AD-05D691442C0B}"/>
                  </a:ext>
                </a:extLst>
              </p:cNvPr>
              <p:cNvGraphicFramePr>
                <a:graphicFrameLocks noChangeAspect="1"/>
              </p:cNvGraphicFramePr>
              <p:nvPr>
                <p:extLst>
                  <p:ext uri="{D42A27DB-BD31-4B8C-83A1-F6EECF244321}">
                    <p14:modId xmlns:p14="http://schemas.microsoft.com/office/powerpoint/2010/main" val="1224443978"/>
                  </p:ext>
                </p:extLst>
              </p:nvPr>
            </p:nvGraphicFramePr>
            <p:xfrm rot="4893774">
              <a:off x="3155449" y="3571067"/>
              <a:ext cx="2475158" cy="630717"/>
            </p:xfrm>
            <a:graphic>
              <a:graphicData uri="http://schemas.microsoft.com/office/drawing/2017/model3d">
                <am3d:model3d r:embed="rId4">
                  <am3d:spPr>
                    <a:xfrm rot="4893774">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0" name="3D Model 19" descr="Dart">
                <a:extLst>
                  <a:ext uri="{FF2B5EF4-FFF2-40B4-BE49-F238E27FC236}">
                    <a16:creationId xmlns:a16="http://schemas.microsoft.com/office/drawing/2014/main" id="{D1B90134-D823-420D-88AD-05D691442C0B}"/>
                  </a:ext>
                </a:extLst>
              </p:cNvPr>
              <p:cNvPicPr>
                <a:picLocks noGrp="1" noRot="1" noChangeAspect="1" noMove="1" noResize="1" noEditPoints="1" noAdjustHandles="1" noChangeArrowheads="1" noChangeShapeType="1" noCrop="1"/>
              </p:cNvPicPr>
              <p:nvPr/>
            </p:nvPicPr>
            <p:blipFill>
              <a:blip r:embed="rId7"/>
              <a:stretch>
                <a:fillRect/>
              </a:stretch>
            </p:blipFill>
            <p:spPr>
              <a:xfrm rot="4893774">
                <a:off x="3155449" y="3571067"/>
                <a:ext cx="2475158" cy="630717"/>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21" name="3D Model 20" descr="Dart">
                <a:extLst>
                  <a:ext uri="{FF2B5EF4-FFF2-40B4-BE49-F238E27FC236}">
                    <a16:creationId xmlns:a16="http://schemas.microsoft.com/office/drawing/2014/main" id="{962B2C9B-A582-4EA5-824A-AC63A441DCA9}"/>
                  </a:ext>
                </a:extLst>
              </p:cNvPr>
              <p:cNvGraphicFramePr>
                <a:graphicFrameLocks noChangeAspect="1"/>
              </p:cNvGraphicFramePr>
              <p:nvPr>
                <p:extLst>
                  <p:ext uri="{D42A27DB-BD31-4B8C-83A1-F6EECF244321}">
                    <p14:modId xmlns:p14="http://schemas.microsoft.com/office/powerpoint/2010/main" val="3866550079"/>
                  </p:ext>
                </p:extLst>
              </p:nvPr>
            </p:nvGraphicFramePr>
            <p:xfrm rot="7315272">
              <a:off x="4173089" y="3673235"/>
              <a:ext cx="2475158" cy="630717"/>
            </p:xfrm>
            <a:graphic>
              <a:graphicData uri="http://schemas.microsoft.com/office/drawing/2017/model3d">
                <am3d:model3d r:embed="rId4">
                  <am3d:spPr>
                    <a:xfrm rot="7315272">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descr="Dart">
                <a:extLst>
                  <a:ext uri="{FF2B5EF4-FFF2-40B4-BE49-F238E27FC236}">
                    <a16:creationId xmlns:a16="http://schemas.microsoft.com/office/drawing/2014/main" id="{962B2C9B-A582-4EA5-824A-AC63A441DCA9}"/>
                  </a:ext>
                </a:extLst>
              </p:cNvPr>
              <p:cNvPicPr>
                <a:picLocks noGrp="1" noRot="1" noChangeAspect="1" noMove="1" noResize="1" noEditPoints="1" noAdjustHandles="1" noChangeArrowheads="1" noChangeShapeType="1" noCrop="1"/>
              </p:cNvPicPr>
              <p:nvPr/>
            </p:nvPicPr>
            <p:blipFill>
              <a:blip r:embed="rId7"/>
              <a:stretch>
                <a:fillRect/>
              </a:stretch>
            </p:blipFill>
            <p:spPr>
              <a:xfrm rot="7315272">
                <a:off x="4173089" y="3673235"/>
                <a:ext cx="2475158" cy="630717"/>
              </a:xfrm>
              <a:prstGeom prst="rect">
                <a:avLst/>
              </a:prstGeom>
            </p:spPr>
          </p:pic>
        </mc:Fallback>
      </mc:AlternateContent>
      <p:sp>
        <p:nvSpPr>
          <p:cNvPr id="22" name="Oval 21">
            <a:extLst>
              <a:ext uri="{FF2B5EF4-FFF2-40B4-BE49-F238E27FC236}">
                <a16:creationId xmlns:a16="http://schemas.microsoft.com/office/drawing/2014/main" id="{379EB60C-DB27-4E06-8F39-76A4BA31B8DE}"/>
              </a:ext>
            </a:extLst>
          </p:cNvPr>
          <p:cNvSpPr/>
          <p:nvPr/>
        </p:nvSpPr>
        <p:spPr>
          <a:xfrm>
            <a:off x="4661533" y="5090047"/>
            <a:ext cx="108735" cy="111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mc:Choice xmlns:am3d="http://schemas.microsoft.com/office/drawing/2017/model3d" Requires="am3d">
          <p:graphicFrame>
            <p:nvGraphicFramePr>
              <p:cNvPr id="12" name="3D Model 11" descr="Dart">
                <a:extLst>
                  <a:ext uri="{FF2B5EF4-FFF2-40B4-BE49-F238E27FC236}">
                    <a16:creationId xmlns:a16="http://schemas.microsoft.com/office/drawing/2014/main" id="{90556293-B8D9-419A-A1B0-78AB04DBE3BA}"/>
                  </a:ext>
                </a:extLst>
              </p:cNvPr>
              <p:cNvGraphicFramePr>
                <a:graphicFrameLocks noChangeAspect="1"/>
              </p:cNvGraphicFramePr>
              <p:nvPr>
                <p:extLst>
                  <p:ext uri="{D42A27DB-BD31-4B8C-83A1-F6EECF244321}">
                    <p14:modId xmlns:p14="http://schemas.microsoft.com/office/powerpoint/2010/main" val="1525694705"/>
                  </p:ext>
                </p:extLst>
              </p:nvPr>
            </p:nvGraphicFramePr>
            <p:xfrm rot="7790668">
              <a:off x="10189145" y="3980899"/>
              <a:ext cx="2475158" cy="630717"/>
            </p:xfrm>
            <a:graphic>
              <a:graphicData uri="http://schemas.microsoft.com/office/drawing/2017/model3d">
                <am3d:model3d r:embed="rId4">
                  <am3d:spPr>
                    <a:xfrm rot="7790668">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2" name="3D Model 11" descr="Dart">
                <a:extLst>
                  <a:ext uri="{FF2B5EF4-FFF2-40B4-BE49-F238E27FC236}">
                    <a16:creationId xmlns:a16="http://schemas.microsoft.com/office/drawing/2014/main" id="{90556293-B8D9-419A-A1B0-78AB04DBE3BA}"/>
                  </a:ext>
                </a:extLst>
              </p:cNvPr>
              <p:cNvPicPr>
                <a:picLocks noGrp="1" noRot="1" noChangeAspect="1" noMove="1" noResize="1" noEditPoints="1" noAdjustHandles="1" noChangeArrowheads="1" noChangeShapeType="1" noCrop="1"/>
              </p:cNvPicPr>
              <p:nvPr/>
            </p:nvPicPr>
            <p:blipFill>
              <a:blip r:embed="rId7"/>
              <a:stretch>
                <a:fillRect/>
              </a:stretch>
            </p:blipFill>
            <p:spPr>
              <a:xfrm rot="7790668">
                <a:off x="10189145" y="3980899"/>
                <a:ext cx="2475158" cy="630717"/>
              </a:xfrm>
              <a:prstGeom prst="rect">
                <a:avLst/>
              </a:prstGeom>
            </p:spPr>
          </p:pic>
        </mc:Fallback>
      </mc:AlternateContent>
      <p:pic>
        <p:nvPicPr>
          <p:cNvPr id="29" name="Picture 28">
            <a:extLst>
              <a:ext uri="{FF2B5EF4-FFF2-40B4-BE49-F238E27FC236}">
                <a16:creationId xmlns:a16="http://schemas.microsoft.com/office/drawing/2014/main" id="{7C7367D8-48F4-4E9A-829B-8E4A70BAD531}"/>
              </a:ext>
            </a:extLst>
          </p:cNvPr>
          <p:cNvPicPr>
            <a:picLocks noChangeAspect="1"/>
          </p:cNvPicPr>
          <p:nvPr/>
        </p:nvPicPr>
        <p:blipFill>
          <a:blip r:embed="rId3"/>
          <a:stretch>
            <a:fillRect/>
          </a:stretch>
        </p:blipFill>
        <p:spPr>
          <a:xfrm flipH="1">
            <a:off x="205457" y="3774526"/>
            <a:ext cx="2820428" cy="2795316"/>
          </a:xfrm>
          <a:prstGeom prst="rect">
            <a:avLst/>
          </a:prstGeom>
        </p:spPr>
      </p:pic>
      <mc:AlternateContent xmlns:mc="http://schemas.openxmlformats.org/markup-compatibility/2006">
        <mc:Choice xmlns:am3d="http://schemas.microsoft.com/office/drawing/2017/model3d" Requires="am3d">
          <p:graphicFrame>
            <p:nvGraphicFramePr>
              <p:cNvPr id="30" name="3D Model 29" descr="Dart">
                <a:extLst>
                  <a:ext uri="{FF2B5EF4-FFF2-40B4-BE49-F238E27FC236}">
                    <a16:creationId xmlns:a16="http://schemas.microsoft.com/office/drawing/2014/main" id="{126F5345-417B-4352-8DCC-435BC65B0415}"/>
                  </a:ext>
                </a:extLst>
              </p:cNvPr>
              <p:cNvGraphicFramePr>
                <a:graphicFrameLocks noChangeAspect="1"/>
              </p:cNvGraphicFramePr>
              <p:nvPr>
                <p:extLst>
                  <p:ext uri="{D42A27DB-BD31-4B8C-83A1-F6EECF244321}">
                    <p14:modId xmlns:p14="http://schemas.microsoft.com/office/powerpoint/2010/main" val="3413333187"/>
                  </p:ext>
                </p:extLst>
              </p:nvPr>
            </p:nvGraphicFramePr>
            <p:xfrm rot="8620589">
              <a:off x="1585404" y="4675215"/>
              <a:ext cx="2475158" cy="630717"/>
            </p:xfrm>
            <a:graphic>
              <a:graphicData uri="http://schemas.microsoft.com/office/drawing/2017/model3d">
                <am3d:model3d r:embed="rId4">
                  <am3d:spPr>
                    <a:xfrm rot="8620589">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0" name="3D Model 29" descr="Dart">
                <a:extLst>
                  <a:ext uri="{FF2B5EF4-FFF2-40B4-BE49-F238E27FC236}">
                    <a16:creationId xmlns:a16="http://schemas.microsoft.com/office/drawing/2014/main" id="{126F5345-417B-4352-8DCC-435BC65B0415}"/>
                  </a:ext>
                </a:extLst>
              </p:cNvPr>
              <p:cNvPicPr>
                <a:picLocks noGrp="1" noRot="1" noChangeAspect="1" noMove="1" noResize="1" noEditPoints="1" noAdjustHandles="1" noChangeArrowheads="1" noChangeShapeType="1" noCrop="1"/>
              </p:cNvPicPr>
              <p:nvPr/>
            </p:nvPicPr>
            <p:blipFill>
              <a:blip r:embed="rId7"/>
              <a:stretch>
                <a:fillRect/>
              </a:stretch>
            </p:blipFill>
            <p:spPr>
              <a:xfrm rot="8620589">
                <a:off x="1585404" y="4675215"/>
                <a:ext cx="2475158" cy="630717"/>
              </a:xfrm>
              <a:prstGeom prst="rect">
                <a:avLst/>
              </a:prstGeom>
            </p:spPr>
          </p:pic>
        </mc:Fallback>
      </mc:AlternateContent>
      <p:sp>
        <p:nvSpPr>
          <p:cNvPr id="31" name="AutoShape 2" descr="A 3D red and white bullseye target, with concentric circles of red and white, creating a three-dimensional effect with shadows and depth, and no dart. The target should appear to be standing on a surface, with a glossy reflection at the bottom, giving it a polished look.">
            <a:extLst>
              <a:ext uri="{FF2B5EF4-FFF2-40B4-BE49-F238E27FC236}">
                <a16:creationId xmlns:a16="http://schemas.microsoft.com/office/drawing/2014/main" id="{5F79DD33-26F8-4A57-A78F-72A2071ACAD8}"/>
              </a:ext>
            </a:extLst>
          </p:cNvPr>
          <p:cNvSpPr>
            <a:spLocks noChangeAspect="1" noChangeArrowheads="1"/>
          </p:cNvSpPr>
          <p:nvPr/>
        </p:nvSpPr>
        <p:spPr bwMode="auto">
          <a:xfrm>
            <a:off x="2336489" y="3723567"/>
            <a:ext cx="248473" cy="24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mc:AlternateContent xmlns:mc="http://schemas.openxmlformats.org/markup-compatibility/2006">
        <mc:Choice xmlns:am3d="http://schemas.microsoft.com/office/drawing/2017/model3d" Requires="am3d">
          <p:graphicFrame>
            <p:nvGraphicFramePr>
              <p:cNvPr id="32" name="3D Model 31" descr="Dart">
                <a:extLst>
                  <a:ext uri="{FF2B5EF4-FFF2-40B4-BE49-F238E27FC236}">
                    <a16:creationId xmlns:a16="http://schemas.microsoft.com/office/drawing/2014/main" id="{859A0756-9043-48FE-99C8-19DB223BFDCA}"/>
                  </a:ext>
                </a:extLst>
              </p:cNvPr>
              <p:cNvGraphicFramePr>
                <a:graphicFrameLocks noChangeAspect="1"/>
              </p:cNvGraphicFramePr>
              <p:nvPr>
                <p:extLst>
                  <p:ext uri="{D42A27DB-BD31-4B8C-83A1-F6EECF244321}">
                    <p14:modId xmlns:p14="http://schemas.microsoft.com/office/powerpoint/2010/main" val="3915738650"/>
                  </p:ext>
                </p:extLst>
              </p:nvPr>
            </p:nvGraphicFramePr>
            <p:xfrm rot="4414824">
              <a:off x="-276658" y="2858059"/>
              <a:ext cx="2475158" cy="630717"/>
            </p:xfrm>
            <a:graphic>
              <a:graphicData uri="http://schemas.microsoft.com/office/drawing/2017/model3d">
                <am3d:model3d r:embed="rId4">
                  <am3d:spPr>
                    <a:xfrm rot="4414824">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2" name="3D Model 31" descr="Dart">
                <a:extLst>
                  <a:ext uri="{FF2B5EF4-FFF2-40B4-BE49-F238E27FC236}">
                    <a16:creationId xmlns:a16="http://schemas.microsoft.com/office/drawing/2014/main" id="{859A0756-9043-48FE-99C8-19DB223BFDCA}"/>
                  </a:ext>
                </a:extLst>
              </p:cNvPr>
              <p:cNvPicPr>
                <a:picLocks noGrp="1" noRot="1" noChangeAspect="1" noMove="1" noResize="1" noEditPoints="1" noAdjustHandles="1" noChangeArrowheads="1" noChangeShapeType="1" noCrop="1"/>
              </p:cNvPicPr>
              <p:nvPr/>
            </p:nvPicPr>
            <p:blipFill>
              <a:blip r:embed="rId7"/>
              <a:stretch>
                <a:fillRect/>
              </a:stretch>
            </p:blipFill>
            <p:spPr>
              <a:xfrm rot="4414824">
                <a:off x="-276658" y="2858059"/>
                <a:ext cx="2475158" cy="630717"/>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33" name="3D Model 32" descr="Dart">
                <a:extLst>
                  <a:ext uri="{FF2B5EF4-FFF2-40B4-BE49-F238E27FC236}">
                    <a16:creationId xmlns:a16="http://schemas.microsoft.com/office/drawing/2014/main" id="{4759F9BE-EA9F-452A-9BC2-00730E1EA0B6}"/>
                  </a:ext>
                </a:extLst>
              </p:cNvPr>
              <p:cNvGraphicFramePr>
                <a:graphicFrameLocks noChangeAspect="1"/>
              </p:cNvGraphicFramePr>
              <p:nvPr>
                <p:extLst>
                  <p:ext uri="{D42A27DB-BD31-4B8C-83A1-F6EECF244321}">
                    <p14:modId xmlns:p14="http://schemas.microsoft.com/office/powerpoint/2010/main" val="843093404"/>
                  </p:ext>
                </p:extLst>
              </p:nvPr>
            </p:nvGraphicFramePr>
            <p:xfrm rot="6466341">
              <a:off x="918961" y="3300055"/>
              <a:ext cx="2475158" cy="630717"/>
            </p:xfrm>
            <a:graphic>
              <a:graphicData uri="http://schemas.microsoft.com/office/drawing/2017/model3d">
                <am3d:model3d r:embed="rId4">
                  <am3d:spPr>
                    <a:xfrm rot="6466341">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3" name="3D Model 32" descr="Dart">
                <a:extLst>
                  <a:ext uri="{FF2B5EF4-FFF2-40B4-BE49-F238E27FC236}">
                    <a16:creationId xmlns:a16="http://schemas.microsoft.com/office/drawing/2014/main" id="{4759F9BE-EA9F-452A-9BC2-00730E1EA0B6}"/>
                  </a:ext>
                </a:extLst>
              </p:cNvPr>
              <p:cNvPicPr>
                <a:picLocks noGrp="1" noRot="1" noChangeAspect="1" noMove="1" noResize="1" noEditPoints="1" noAdjustHandles="1" noChangeArrowheads="1" noChangeShapeType="1" noCrop="1"/>
              </p:cNvPicPr>
              <p:nvPr/>
            </p:nvPicPr>
            <p:blipFill>
              <a:blip r:embed="rId7"/>
              <a:stretch>
                <a:fillRect/>
              </a:stretch>
            </p:blipFill>
            <p:spPr>
              <a:xfrm rot="6466341">
                <a:off x="918961" y="3300055"/>
                <a:ext cx="2475158" cy="630717"/>
              </a:xfrm>
              <a:prstGeom prst="rect">
                <a:avLst/>
              </a:prstGeom>
            </p:spPr>
          </p:pic>
        </mc:Fallback>
      </mc:AlternateContent>
      <p:sp>
        <p:nvSpPr>
          <p:cNvPr id="34" name="Oval 33">
            <a:extLst>
              <a:ext uri="{FF2B5EF4-FFF2-40B4-BE49-F238E27FC236}">
                <a16:creationId xmlns:a16="http://schemas.microsoft.com/office/drawing/2014/main" id="{EC850F4D-7420-41DA-872B-394EB9DFAA74}"/>
              </a:ext>
            </a:extLst>
          </p:cNvPr>
          <p:cNvSpPr/>
          <p:nvPr/>
        </p:nvSpPr>
        <p:spPr>
          <a:xfrm>
            <a:off x="1674786" y="5087530"/>
            <a:ext cx="108735" cy="111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mc:Choice xmlns:am3d="http://schemas.microsoft.com/office/drawing/2017/model3d" Requires="am3d">
          <p:graphicFrame>
            <p:nvGraphicFramePr>
              <p:cNvPr id="18" name="3D Model 17" descr="Dart">
                <a:extLst>
                  <a:ext uri="{FF2B5EF4-FFF2-40B4-BE49-F238E27FC236}">
                    <a16:creationId xmlns:a16="http://schemas.microsoft.com/office/drawing/2014/main" id="{24D5F2F8-6101-49C8-976D-E049265C1F27}"/>
                  </a:ext>
                </a:extLst>
              </p:cNvPr>
              <p:cNvGraphicFramePr>
                <a:graphicFrameLocks noChangeAspect="1"/>
              </p:cNvGraphicFramePr>
              <p:nvPr>
                <p:extLst>
                  <p:ext uri="{D42A27DB-BD31-4B8C-83A1-F6EECF244321}">
                    <p14:modId xmlns:p14="http://schemas.microsoft.com/office/powerpoint/2010/main" val="2157256250"/>
                  </p:ext>
                </p:extLst>
              </p:nvPr>
            </p:nvGraphicFramePr>
            <p:xfrm rot="12382309">
              <a:off x="4544131" y="5463279"/>
              <a:ext cx="2475158" cy="630717"/>
            </p:xfrm>
            <a:graphic>
              <a:graphicData uri="http://schemas.microsoft.com/office/drawing/2017/model3d">
                <am3d:model3d r:embed="rId4">
                  <am3d:spPr>
                    <a:xfrm rot="12382309">
                      <a:off x="0" y="0"/>
                      <a:ext cx="2475158" cy="630717"/>
                    </a:xfrm>
                    <a:prstGeom prst="rect">
                      <a:avLst/>
                    </a:prstGeom>
                  </am3d:spPr>
                  <am3d:camera>
                    <am3d:pos x="0" y="0" z="49695114"/>
                    <am3d:up dx="0" dy="36000000" dz="0"/>
                    <am3d:lookAt x="0" y="0" z="0"/>
                    <am3d:perspective fov="2700000"/>
                  </am3d:camera>
                  <am3d:trans>
                    <am3d:meterPerModelUnit n="9222956" d="1000000"/>
                    <am3d:preTrans dx="-11827" dy="-421" dz="0"/>
                    <am3d:scale>
                      <am3d:sx n="1000000" d="1000000"/>
                      <am3d:sy n="1000000" d="1000000"/>
                      <am3d:sz n="1000000" d="1000000"/>
                    </am3d:scale>
                    <am3d:rot/>
                    <am3d:postTrans dx="0" dy="0" dz="0"/>
                  </am3d:trans>
                  <am3d:raster rName="Office3DRenderer" rVer="16.0.8326">
                    <am3d:blip r:embed="rId7"/>
                  </am3d:raster>
                  <am3d:objViewport viewportSz="273032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8" name="3D Model 17" descr="Dart">
                <a:extLst>
                  <a:ext uri="{FF2B5EF4-FFF2-40B4-BE49-F238E27FC236}">
                    <a16:creationId xmlns:a16="http://schemas.microsoft.com/office/drawing/2014/main" id="{24D5F2F8-6101-49C8-976D-E049265C1F27}"/>
                  </a:ext>
                </a:extLst>
              </p:cNvPr>
              <p:cNvPicPr>
                <a:picLocks noGrp="1" noRot="1" noChangeAspect="1" noMove="1" noResize="1" noEditPoints="1" noAdjustHandles="1" noChangeArrowheads="1" noChangeShapeType="1" noCrop="1"/>
              </p:cNvPicPr>
              <p:nvPr/>
            </p:nvPicPr>
            <p:blipFill>
              <a:blip r:embed="rId7"/>
              <a:stretch>
                <a:fillRect/>
              </a:stretch>
            </p:blipFill>
            <p:spPr>
              <a:xfrm rot="12382309">
                <a:off x="4544131" y="5463279"/>
                <a:ext cx="2475158" cy="630717"/>
              </a:xfrm>
              <a:prstGeom prst="rect">
                <a:avLst/>
              </a:prstGeom>
            </p:spPr>
          </p:pic>
        </mc:Fallback>
      </mc:AlternateContent>
      <p:sp>
        <p:nvSpPr>
          <p:cNvPr id="35" name="TextBox 34">
            <a:extLst>
              <a:ext uri="{FF2B5EF4-FFF2-40B4-BE49-F238E27FC236}">
                <a16:creationId xmlns:a16="http://schemas.microsoft.com/office/drawing/2014/main" id="{848A1EBD-4878-4846-AD4F-A38999DD6A2A}"/>
              </a:ext>
            </a:extLst>
          </p:cNvPr>
          <p:cNvSpPr txBox="1"/>
          <p:nvPr/>
        </p:nvSpPr>
        <p:spPr>
          <a:xfrm>
            <a:off x="169731" y="675294"/>
            <a:ext cx="5946833" cy="2677656"/>
          </a:xfrm>
          <a:prstGeom prst="rect">
            <a:avLst/>
          </a:prstGeom>
          <a:noFill/>
        </p:spPr>
        <p:txBody>
          <a:bodyPr wrap="square">
            <a:spAutoFit/>
          </a:bodyPr>
          <a:lstStyle/>
          <a:p>
            <a:r>
              <a:rPr lang="en-GB" sz="2400" b="1" dirty="0"/>
              <a:t>Precision </a:t>
            </a:r>
            <a:r>
              <a:rPr lang="en-GB" sz="2400" dirty="0"/>
              <a:t>refers to the consistency or repeatability of measurements. It indicates how close multiple measurements of the same quantity are to each other. High precision means that repeated measurements yield very similar results, even if they are not necessarily close to the true value.</a:t>
            </a:r>
          </a:p>
        </p:txBody>
      </p:sp>
      <p:sp>
        <p:nvSpPr>
          <p:cNvPr id="36" name="TextBox 35">
            <a:extLst>
              <a:ext uri="{FF2B5EF4-FFF2-40B4-BE49-F238E27FC236}">
                <a16:creationId xmlns:a16="http://schemas.microsoft.com/office/drawing/2014/main" id="{D5A9C22C-B70A-46E7-B392-2574C728047F}"/>
              </a:ext>
            </a:extLst>
          </p:cNvPr>
          <p:cNvSpPr txBox="1"/>
          <p:nvPr/>
        </p:nvSpPr>
        <p:spPr>
          <a:xfrm>
            <a:off x="6287282" y="704992"/>
            <a:ext cx="5804255" cy="1938992"/>
          </a:xfrm>
          <a:prstGeom prst="rect">
            <a:avLst/>
          </a:prstGeom>
          <a:noFill/>
        </p:spPr>
        <p:txBody>
          <a:bodyPr wrap="square">
            <a:spAutoFit/>
          </a:bodyPr>
          <a:lstStyle/>
          <a:p>
            <a:r>
              <a:rPr lang="en-GB" sz="2400" b="1" dirty="0"/>
              <a:t>Accuracy</a:t>
            </a:r>
            <a:r>
              <a:rPr lang="en-GB" sz="2400" dirty="0"/>
              <a:t> refers to how close a measurement is to the true or accepted value. High accuracy means that the measurement is very close to the actual value of the quantity being measured.</a:t>
            </a:r>
          </a:p>
        </p:txBody>
      </p:sp>
      <p:sp>
        <p:nvSpPr>
          <p:cNvPr id="37" name="TextBox 36">
            <a:extLst>
              <a:ext uri="{FF2B5EF4-FFF2-40B4-BE49-F238E27FC236}">
                <a16:creationId xmlns:a16="http://schemas.microsoft.com/office/drawing/2014/main" id="{FB4E2856-576F-4108-8482-09091CC8BB03}"/>
              </a:ext>
            </a:extLst>
          </p:cNvPr>
          <p:cNvSpPr txBox="1"/>
          <p:nvPr/>
        </p:nvSpPr>
        <p:spPr>
          <a:xfrm>
            <a:off x="6050608" y="6279968"/>
            <a:ext cx="1560042" cy="646331"/>
          </a:xfrm>
          <a:prstGeom prst="rect">
            <a:avLst/>
          </a:prstGeom>
          <a:noFill/>
        </p:spPr>
        <p:txBody>
          <a:bodyPr wrap="none" rtlCol="0">
            <a:spAutoFit/>
          </a:bodyPr>
          <a:lstStyle/>
          <a:p>
            <a:r>
              <a:rPr lang="en-GB" dirty="0"/>
              <a:t>HIGH precision</a:t>
            </a:r>
          </a:p>
          <a:p>
            <a:r>
              <a:rPr lang="en-GB" dirty="0"/>
              <a:t>LOW accuracy</a:t>
            </a:r>
          </a:p>
        </p:txBody>
      </p:sp>
      <p:sp>
        <p:nvSpPr>
          <p:cNvPr id="38" name="TextBox 37">
            <a:extLst>
              <a:ext uri="{FF2B5EF4-FFF2-40B4-BE49-F238E27FC236}">
                <a16:creationId xmlns:a16="http://schemas.microsoft.com/office/drawing/2014/main" id="{362E0C3F-F03C-4481-B805-F19FE260F62E}"/>
              </a:ext>
            </a:extLst>
          </p:cNvPr>
          <p:cNvSpPr txBox="1"/>
          <p:nvPr/>
        </p:nvSpPr>
        <p:spPr>
          <a:xfrm>
            <a:off x="9101446" y="6265330"/>
            <a:ext cx="1560042" cy="646331"/>
          </a:xfrm>
          <a:prstGeom prst="rect">
            <a:avLst/>
          </a:prstGeom>
          <a:noFill/>
        </p:spPr>
        <p:txBody>
          <a:bodyPr wrap="none" rtlCol="0">
            <a:spAutoFit/>
          </a:bodyPr>
          <a:lstStyle/>
          <a:p>
            <a:r>
              <a:rPr lang="en-GB" dirty="0"/>
              <a:t>HIGH precision</a:t>
            </a:r>
          </a:p>
          <a:p>
            <a:r>
              <a:rPr lang="en-GB" dirty="0"/>
              <a:t>HIGH accuracy</a:t>
            </a:r>
          </a:p>
        </p:txBody>
      </p:sp>
      <p:sp>
        <p:nvSpPr>
          <p:cNvPr id="39" name="TextBox 38">
            <a:extLst>
              <a:ext uri="{FF2B5EF4-FFF2-40B4-BE49-F238E27FC236}">
                <a16:creationId xmlns:a16="http://schemas.microsoft.com/office/drawing/2014/main" id="{5E55C2B1-90B4-4274-88C6-DC0130D66AF1}"/>
              </a:ext>
            </a:extLst>
          </p:cNvPr>
          <p:cNvSpPr txBox="1"/>
          <p:nvPr/>
        </p:nvSpPr>
        <p:spPr>
          <a:xfrm>
            <a:off x="3153252" y="6259109"/>
            <a:ext cx="1568058" cy="646331"/>
          </a:xfrm>
          <a:prstGeom prst="rect">
            <a:avLst/>
          </a:prstGeom>
          <a:noFill/>
        </p:spPr>
        <p:txBody>
          <a:bodyPr wrap="none" rtlCol="0">
            <a:spAutoFit/>
          </a:bodyPr>
          <a:lstStyle/>
          <a:p>
            <a:r>
              <a:rPr lang="en-GB" dirty="0"/>
              <a:t>LOW precision</a:t>
            </a:r>
          </a:p>
          <a:p>
            <a:r>
              <a:rPr lang="en-GB" dirty="0"/>
              <a:t>HIGH accuracy</a:t>
            </a:r>
          </a:p>
        </p:txBody>
      </p:sp>
      <p:sp>
        <p:nvSpPr>
          <p:cNvPr id="40" name="TextBox 39">
            <a:extLst>
              <a:ext uri="{FF2B5EF4-FFF2-40B4-BE49-F238E27FC236}">
                <a16:creationId xmlns:a16="http://schemas.microsoft.com/office/drawing/2014/main" id="{6EA50AF9-30B2-4CE3-89F3-9E0CF73DEAF9}"/>
              </a:ext>
            </a:extLst>
          </p:cNvPr>
          <p:cNvSpPr txBox="1"/>
          <p:nvPr/>
        </p:nvSpPr>
        <p:spPr>
          <a:xfrm>
            <a:off x="215974" y="6249162"/>
            <a:ext cx="1560042" cy="646331"/>
          </a:xfrm>
          <a:prstGeom prst="rect">
            <a:avLst/>
          </a:prstGeom>
          <a:noFill/>
        </p:spPr>
        <p:txBody>
          <a:bodyPr wrap="none" rtlCol="0">
            <a:spAutoFit/>
          </a:bodyPr>
          <a:lstStyle/>
          <a:p>
            <a:r>
              <a:rPr lang="en-GB" dirty="0"/>
              <a:t>LOW precision</a:t>
            </a:r>
          </a:p>
          <a:p>
            <a:r>
              <a:rPr lang="en-GB" dirty="0"/>
              <a:t>LOW accuracy</a:t>
            </a:r>
          </a:p>
        </p:txBody>
      </p:sp>
      <p:sp>
        <p:nvSpPr>
          <p:cNvPr id="41" name="Oval 40">
            <a:extLst>
              <a:ext uri="{FF2B5EF4-FFF2-40B4-BE49-F238E27FC236}">
                <a16:creationId xmlns:a16="http://schemas.microsoft.com/office/drawing/2014/main" id="{B53BA9BA-671C-4071-95DA-537E61F31A7B}"/>
              </a:ext>
            </a:extLst>
          </p:cNvPr>
          <p:cNvSpPr/>
          <p:nvPr/>
        </p:nvSpPr>
        <p:spPr>
          <a:xfrm>
            <a:off x="10605831" y="5117580"/>
            <a:ext cx="108735" cy="111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88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1" fill="hold" nodeType="afterEffect">
                                  <p:stCondLst>
                                    <p:cond delay="0"/>
                                  </p:stCondLst>
                                  <p:childTnLst>
                                    <p:set>
                                      <p:cBhvr>
                                        <p:cTn id="11" dur="1" fill="hold">
                                          <p:stCondLst>
                                            <p:cond delay="0"/>
                                          </p:stCondLst>
                                        </p:cTn>
                                        <p:tgtEl>
                                          <p:spTgt spid="33"/>
                                        </p:tgtEl>
                                        <p:attrNameLst>
                                          <p:attrName>style.visibility</p:attrName>
                                        </p:attrNameLst>
                                      </p:cBhvr>
                                      <p:to>
                                        <p:strVal val="visible"/>
                                      </p:to>
                                    </p:set>
                                    <p:anim calcmode="lin" valueType="num">
                                      <p:cBhvr additive="base">
                                        <p:cTn id="12" dur="500" fill="hold"/>
                                        <p:tgtEl>
                                          <p:spTgt spid="33"/>
                                        </p:tgtEl>
                                        <p:attrNameLst>
                                          <p:attrName>ppt_x</p:attrName>
                                        </p:attrNameLst>
                                      </p:cBhvr>
                                      <p:tavLst>
                                        <p:tav tm="0">
                                          <p:val>
                                            <p:strVal val="#ppt_x"/>
                                          </p:val>
                                        </p:tav>
                                        <p:tav tm="100000">
                                          <p:val>
                                            <p:strVal val="#ppt_x"/>
                                          </p:val>
                                        </p:tav>
                                      </p:tavLst>
                                    </p:anim>
                                    <p:anim calcmode="lin" valueType="num">
                                      <p:cBhvr additive="base">
                                        <p:cTn id="13" dur="500" fill="hold"/>
                                        <p:tgtEl>
                                          <p:spTgt spid="33"/>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3" fill="hold" nodeType="afterEffect">
                                  <p:stCondLst>
                                    <p:cond delay="0"/>
                                  </p:stCondLst>
                                  <p:childTnLst>
                                    <p:set>
                                      <p:cBhvr>
                                        <p:cTn id="16" dur="1" fill="hold">
                                          <p:stCondLst>
                                            <p:cond delay="0"/>
                                          </p:stCondLst>
                                        </p:cTn>
                                        <p:tgtEl>
                                          <p:spTgt spid="30"/>
                                        </p:tgtEl>
                                        <p:attrNameLst>
                                          <p:attrName>style.visibility</p:attrName>
                                        </p:attrNameLst>
                                      </p:cBhvr>
                                      <p:to>
                                        <p:strVal val="visible"/>
                                      </p:to>
                                    </p:set>
                                    <p:anim calcmode="lin" valueType="num">
                                      <p:cBhvr additive="base">
                                        <p:cTn id="17" dur="500" fill="hold"/>
                                        <p:tgtEl>
                                          <p:spTgt spid="30"/>
                                        </p:tgtEl>
                                        <p:attrNameLst>
                                          <p:attrName>ppt_x</p:attrName>
                                        </p:attrNameLst>
                                      </p:cBhvr>
                                      <p:tavLst>
                                        <p:tav tm="0">
                                          <p:val>
                                            <p:strVal val="1+#ppt_w/2"/>
                                          </p:val>
                                        </p:tav>
                                        <p:tav tm="100000">
                                          <p:val>
                                            <p:strVal val="#ppt_x"/>
                                          </p:val>
                                        </p:tav>
                                      </p:tavLst>
                                    </p:anim>
                                    <p:anim calcmode="lin" valueType="num">
                                      <p:cBhvr additive="base">
                                        <p:cTn id="18" dur="500" fill="hold"/>
                                        <p:tgtEl>
                                          <p:spTgt spid="30"/>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0"/>
                                        </p:tgtEl>
                                        <p:attrNameLst>
                                          <p:attrName>style.visibility</p:attrName>
                                        </p:attrNameLst>
                                      </p:cBhvr>
                                      <p:to>
                                        <p:strVal val="visible"/>
                                      </p:to>
                                    </p:set>
                                    <p:anim calcmode="lin" valueType="num">
                                      <p:cBhvr additive="base">
                                        <p:cTn id="23" dur="500" fill="hold"/>
                                        <p:tgtEl>
                                          <p:spTgt spid="40"/>
                                        </p:tgtEl>
                                        <p:attrNameLst>
                                          <p:attrName>ppt_x</p:attrName>
                                        </p:attrNameLst>
                                      </p:cBhvr>
                                      <p:tavLst>
                                        <p:tav tm="0">
                                          <p:val>
                                            <p:strVal val="#ppt_x"/>
                                          </p:val>
                                        </p:tav>
                                        <p:tav tm="100000">
                                          <p:val>
                                            <p:strVal val="#ppt_x"/>
                                          </p:val>
                                        </p:tav>
                                      </p:tavLst>
                                    </p:anim>
                                    <p:anim calcmode="lin" valueType="num">
                                      <p:cBhvr additive="base">
                                        <p:cTn id="2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additive="base">
                                        <p:cTn id="29" dur="500" fill="hold"/>
                                        <p:tgtEl>
                                          <p:spTgt spid="20"/>
                                        </p:tgtEl>
                                        <p:attrNameLst>
                                          <p:attrName>ppt_x</p:attrName>
                                        </p:attrNameLst>
                                      </p:cBhvr>
                                      <p:tavLst>
                                        <p:tav tm="0">
                                          <p:val>
                                            <p:strVal val="#ppt_x"/>
                                          </p:val>
                                        </p:tav>
                                        <p:tav tm="100000">
                                          <p:val>
                                            <p:strVal val="#ppt_x"/>
                                          </p:val>
                                        </p:tav>
                                      </p:tavLst>
                                    </p:anim>
                                    <p:anim calcmode="lin" valueType="num">
                                      <p:cBhvr additive="base">
                                        <p:cTn id="30" dur="500" fill="hold"/>
                                        <p:tgtEl>
                                          <p:spTgt spid="20"/>
                                        </p:tgtEl>
                                        <p:attrNameLst>
                                          <p:attrName>ppt_y</p:attrName>
                                        </p:attrNameLst>
                                      </p:cBhvr>
                                      <p:tavLst>
                                        <p:tav tm="0">
                                          <p:val>
                                            <p:strVal val="0-#ppt_h/2"/>
                                          </p:val>
                                        </p:tav>
                                        <p:tav tm="100000">
                                          <p:val>
                                            <p:strVal val="#ppt_y"/>
                                          </p:val>
                                        </p:tav>
                                      </p:tavLst>
                                    </p:anim>
                                  </p:childTnLst>
                                </p:cTn>
                              </p:par>
                            </p:childTnLst>
                          </p:cTn>
                        </p:par>
                        <p:par>
                          <p:cTn id="31" fill="hold">
                            <p:stCondLst>
                              <p:cond delay="500"/>
                            </p:stCondLst>
                            <p:childTnLst>
                              <p:par>
                                <p:cTn id="32" presetID="2" presetClass="entr" presetSubtype="1" fill="hold" nodeType="afterEffect">
                                  <p:stCondLst>
                                    <p:cond delay="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500" fill="hold"/>
                                        <p:tgtEl>
                                          <p:spTgt spid="21"/>
                                        </p:tgtEl>
                                        <p:attrNameLst>
                                          <p:attrName>ppt_x</p:attrName>
                                        </p:attrNameLst>
                                      </p:cBhvr>
                                      <p:tavLst>
                                        <p:tav tm="0">
                                          <p:val>
                                            <p:strVal val="#ppt_x"/>
                                          </p:val>
                                        </p:tav>
                                        <p:tav tm="100000">
                                          <p:val>
                                            <p:strVal val="#ppt_x"/>
                                          </p:val>
                                        </p:tav>
                                      </p:tavLst>
                                    </p:anim>
                                    <p:anim calcmode="lin" valueType="num">
                                      <p:cBhvr additive="base">
                                        <p:cTn id="35" dur="500" fill="hold"/>
                                        <p:tgtEl>
                                          <p:spTgt spid="21"/>
                                        </p:tgtEl>
                                        <p:attrNameLst>
                                          <p:attrName>ppt_y</p:attrName>
                                        </p:attrNameLst>
                                      </p:cBhvr>
                                      <p:tavLst>
                                        <p:tav tm="0">
                                          <p:val>
                                            <p:strVal val="0-#ppt_h/2"/>
                                          </p:val>
                                        </p:tav>
                                        <p:tav tm="100000">
                                          <p:val>
                                            <p:strVal val="#ppt_y"/>
                                          </p:val>
                                        </p:tav>
                                      </p:tavLst>
                                    </p:anim>
                                  </p:childTnLst>
                                </p:cTn>
                              </p:par>
                            </p:childTnLst>
                          </p:cTn>
                        </p:par>
                        <p:par>
                          <p:cTn id="36" fill="hold">
                            <p:stCondLst>
                              <p:cond delay="1000"/>
                            </p:stCondLst>
                            <p:childTnLst>
                              <p:par>
                                <p:cTn id="37" presetID="2" presetClass="entr" presetSubtype="3" fill="hold" nodeType="after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500" fill="hold"/>
                                        <p:tgtEl>
                                          <p:spTgt spid="18"/>
                                        </p:tgtEl>
                                        <p:attrNameLst>
                                          <p:attrName>ppt_x</p:attrName>
                                        </p:attrNameLst>
                                      </p:cBhvr>
                                      <p:tavLst>
                                        <p:tav tm="0">
                                          <p:val>
                                            <p:strVal val="1+#ppt_w/2"/>
                                          </p:val>
                                        </p:tav>
                                        <p:tav tm="100000">
                                          <p:val>
                                            <p:strVal val="#ppt_x"/>
                                          </p:val>
                                        </p:tav>
                                      </p:tavLst>
                                    </p:anim>
                                    <p:anim calcmode="lin" valueType="num">
                                      <p:cBhvr additive="base">
                                        <p:cTn id="40" dur="500" fill="hold"/>
                                        <p:tgtEl>
                                          <p:spTgt spid="18"/>
                                        </p:tgtEl>
                                        <p:attrNameLst>
                                          <p:attrName>ppt_y</p:attrName>
                                        </p:attrNameLst>
                                      </p:cBhvr>
                                      <p:tavLst>
                                        <p:tav tm="0">
                                          <p:val>
                                            <p:strVal val="0-#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9"/>
                                        </p:tgtEl>
                                        <p:attrNameLst>
                                          <p:attrName>style.visibility</p:attrName>
                                        </p:attrNameLst>
                                      </p:cBhvr>
                                      <p:to>
                                        <p:strVal val="visible"/>
                                      </p:to>
                                    </p:set>
                                    <p:anim calcmode="lin" valueType="num">
                                      <p:cBhvr additive="base">
                                        <p:cTn id="45" dur="500" fill="hold"/>
                                        <p:tgtEl>
                                          <p:spTgt spid="39"/>
                                        </p:tgtEl>
                                        <p:attrNameLst>
                                          <p:attrName>ppt_x</p:attrName>
                                        </p:attrNameLst>
                                      </p:cBhvr>
                                      <p:tavLst>
                                        <p:tav tm="0">
                                          <p:val>
                                            <p:strVal val="#ppt_x"/>
                                          </p:val>
                                        </p:tav>
                                        <p:tav tm="100000">
                                          <p:val>
                                            <p:strVal val="#ppt_x"/>
                                          </p:val>
                                        </p:tav>
                                      </p:tavLst>
                                    </p:anim>
                                    <p:anim calcmode="lin" valueType="num">
                                      <p:cBhvr additive="base">
                                        <p:cTn id="4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1"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anim calcmode="lin" valueType="num">
                                      <p:cBhvr additive="base">
                                        <p:cTn id="51" dur="500" fill="hold"/>
                                        <p:tgtEl>
                                          <p:spTgt spid="6"/>
                                        </p:tgtEl>
                                        <p:attrNameLst>
                                          <p:attrName>ppt_x</p:attrName>
                                        </p:attrNameLst>
                                      </p:cBhvr>
                                      <p:tavLst>
                                        <p:tav tm="0">
                                          <p:val>
                                            <p:strVal val="#ppt_x"/>
                                          </p:val>
                                        </p:tav>
                                        <p:tav tm="100000">
                                          <p:val>
                                            <p:strVal val="#ppt_x"/>
                                          </p:val>
                                        </p:tav>
                                      </p:tavLst>
                                    </p:anim>
                                    <p:anim calcmode="lin" valueType="num">
                                      <p:cBhvr additive="base">
                                        <p:cTn id="52" dur="500" fill="hold"/>
                                        <p:tgtEl>
                                          <p:spTgt spid="6"/>
                                        </p:tgtEl>
                                        <p:attrNameLst>
                                          <p:attrName>ppt_y</p:attrName>
                                        </p:attrNameLst>
                                      </p:cBhvr>
                                      <p:tavLst>
                                        <p:tav tm="0">
                                          <p:val>
                                            <p:strVal val="0-#ppt_h/2"/>
                                          </p:val>
                                        </p:tav>
                                        <p:tav tm="100000">
                                          <p:val>
                                            <p:strVal val="#ppt_y"/>
                                          </p:val>
                                        </p:tav>
                                      </p:tavLst>
                                    </p:anim>
                                  </p:childTnLst>
                                </p:cTn>
                              </p:par>
                            </p:childTnLst>
                          </p:cTn>
                        </p:par>
                        <p:par>
                          <p:cTn id="53" fill="hold">
                            <p:stCondLst>
                              <p:cond delay="500"/>
                            </p:stCondLst>
                            <p:childTnLst>
                              <p:par>
                                <p:cTn id="54" presetID="2" presetClass="entr" presetSubtype="1" fill="hold" nodeType="after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additive="base">
                                        <p:cTn id="56" dur="500" fill="hold"/>
                                        <p:tgtEl>
                                          <p:spTgt spid="7"/>
                                        </p:tgtEl>
                                        <p:attrNameLst>
                                          <p:attrName>ppt_x</p:attrName>
                                        </p:attrNameLst>
                                      </p:cBhvr>
                                      <p:tavLst>
                                        <p:tav tm="0">
                                          <p:val>
                                            <p:strVal val="#ppt_x"/>
                                          </p:val>
                                        </p:tav>
                                        <p:tav tm="100000">
                                          <p:val>
                                            <p:strVal val="#ppt_x"/>
                                          </p:val>
                                        </p:tav>
                                      </p:tavLst>
                                    </p:anim>
                                    <p:anim calcmode="lin" valueType="num">
                                      <p:cBhvr additive="base">
                                        <p:cTn id="57" dur="500" fill="hold"/>
                                        <p:tgtEl>
                                          <p:spTgt spid="7"/>
                                        </p:tgtEl>
                                        <p:attrNameLst>
                                          <p:attrName>ppt_y</p:attrName>
                                        </p:attrNameLst>
                                      </p:cBhvr>
                                      <p:tavLst>
                                        <p:tav tm="0">
                                          <p:val>
                                            <p:strVal val="0-#ppt_h/2"/>
                                          </p:val>
                                        </p:tav>
                                        <p:tav tm="100000">
                                          <p:val>
                                            <p:strVal val="#ppt_y"/>
                                          </p:val>
                                        </p:tav>
                                      </p:tavLst>
                                    </p:anim>
                                  </p:childTnLst>
                                </p:cTn>
                              </p:par>
                            </p:childTnLst>
                          </p:cTn>
                        </p:par>
                        <p:par>
                          <p:cTn id="58" fill="hold">
                            <p:stCondLst>
                              <p:cond delay="1000"/>
                            </p:stCondLst>
                            <p:childTnLst>
                              <p:par>
                                <p:cTn id="59" presetID="2" presetClass="entr" presetSubtype="3" fill="hold" nodeType="after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1+#ppt_w/2"/>
                                          </p:val>
                                        </p:tav>
                                        <p:tav tm="100000">
                                          <p:val>
                                            <p:strVal val="#ppt_x"/>
                                          </p:val>
                                        </p:tav>
                                      </p:tavLst>
                                    </p:anim>
                                    <p:anim calcmode="lin" valueType="num">
                                      <p:cBhvr additive="base">
                                        <p:cTn id="62"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7"/>
                                        </p:tgtEl>
                                        <p:attrNameLst>
                                          <p:attrName>style.visibility</p:attrName>
                                        </p:attrNameLst>
                                      </p:cBhvr>
                                      <p:to>
                                        <p:strVal val="visible"/>
                                      </p:to>
                                    </p:set>
                                    <p:anim calcmode="lin" valueType="num">
                                      <p:cBhvr additive="base">
                                        <p:cTn id="67" dur="500" fill="hold"/>
                                        <p:tgtEl>
                                          <p:spTgt spid="37"/>
                                        </p:tgtEl>
                                        <p:attrNameLst>
                                          <p:attrName>ppt_x</p:attrName>
                                        </p:attrNameLst>
                                      </p:cBhvr>
                                      <p:tavLst>
                                        <p:tav tm="0">
                                          <p:val>
                                            <p:strVal val="#ppt_x"/>
                                          </p:val>
                                        </p:tav>
                                        <p:tav tm="100000">
                                          <p:val>
                                            <p:strVal val="#ppt_x"/>
                                          </p:val>
                                        </p:tav>
                                      </p:tavLst>
                                    </p:anim>
                                    <p:anim calcmode="lin" valueType="num">
                                      <p:cBhvr additive="base">
                                        <p:cTn id="6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 fill="hold" nodeType="clickEffect">
                                  <p:stCondLst>
                                    <p:cond delay="0"/>
                                  </p:stCondLst>
                                  <p:childTnLst>
                                    <p:set>
                                      <p:cBhvr>
                                        <p:cTn id="72" dur="1" fill="hold">
                                          <p:stCondLst>
                                            <p:cond delay="0"/>
                                          </p:stCondLst>
                                        </p:cTn>
                                        <p:tgtEl>
                                          <p:spTgt spid="14"/>
                                        </p:tgtEl>
                                        <p:attrNameLst>
                                          <p:attrName>style.visibility</p:attrName>
                                        </p:attrNameLst>
                                      </p:cBhvr>
                                      <p:to>
                                        <p:strVal val="visible"/>
                                      </p:to>
                                    </p:set>
                                    <p:anim calcmode="lin" valueType="num">
                                      <p:cBhvr additive="base">
                                        <p:cTn id="73" dur="500" fill="hold"/>
                                        <p:tgtEl>
                                          <p:spTgt spid="14"/>
                                        </p:tgtEl>
                                        <p:attrNameLst>
                                          <p:attrName>ppt_x</p:attrName>
                                        </p:attrNameLst>
                                      </p:cBhvr>
                                      <p:tavLst>
                                        <p:tav tm="0">
                                          <p:val>
                                            <p:strVal val="#ppt_x"/>
                                          </p:val>
                                        </p:tav>
                                        <p:tav tm="100000">
                                          <p:val>
                                            <p:strVal val="#ppt_x"/>
                                          </p:val>
                                        </p:tav>
                                      </p:tavLst>
                                    </p:anim>
                                    <p:anim calcmode="lin" valueType="num">
                                      <p:cBhvr additive="base">
                                        <p:cTn id="74" dur="500" fill="hold"/>
                                        <p:tgtEl>
                                          <p:spTgt spid="14"/>
                                        </p:tgtEl>
                                        <p:attrNameLst>
                                          <p:attrName>ppt_y</p:attrName>
                                        </p:attrNameLst>
                                      </p:cBhvr>
                                      <p:tavLst>
                                        <p:tav tm="0">
                                          <p:val>
                                            <p:strVal val="0-#ppt_h/2"/>
                                          </p:val>
                                        </p:tav>
                                        <p:tav tm="100000">
                                          <p:val>
                                            <p:strVal val="#ppt_y"/>
                                          </p:val>
                                        </p:tav>
                                      </p:tavLst>
                                    </p:anim>
                                  </p:childTnLst>
                                </p:cTn>
                              </p:par>
                            </p:childTnLst>
                          </p:cTn>
                        </p:par>
                        <p:par>
                          <p:cTn id="75" fill="hold">
                            <p:stCondLst>
                              <p:cond delay="500"/>
                            </p:stCondLst>
                            <p:childTnLst>
                              <p:par>
                                <p:cTn id="76" presetID="2" presetClass="entr" presetSubtype="1" fill="hold" nodeType="afterEffect">
                                  <p:stCondLst>
                                    <p:cond delay="0"/>
                                  </p:stCondLst>
                                  <p:childTnLst>
                                    <p:set>
                                      <p:cBhvr>
                                        <p:cTn id="77" dur="1" fill="hold">
                                          <p:stCondLst>
                                            <p:cond delay="0"/>
                                          </p:stCondLst>
                                        </p:cTn>
                                        <p:tgtEl>
                                          <p:spTgt spid="15"/>
                                        </p:tgtEl>
                                        <p:attrNameLst>
                                          <p:attrName>style.visibility</p:attrName>
                                        </p:attrNameLst>
                                      </p:cBhvr>
                                      <p:to>
                                        <p:strVal val="visible"/>
                                      </p:to>
                                    </p:set>
                                    <p:anim calcmode="lin" valueType="num">
                                      <p:cBhvr additive="base">
                                        <p:cTn id="78" dur="500" fill="hold"/>
                                        <p:tgtEl>
                                          <p:spTgt spid="15"/>
                                        </p:tgtEl>
                                        <p:attrNameLst>
                                          <p:attrName>ppt_x</p:attrName>
                                        </p:attrNameLst>
                                      </p:cBhvr>
                                      <p:tavLst>
                                        <p:tav tm="0">
                                          <p:val>
                                            <p:strVal val="#ppt_x"/>
                                          </p:val>
                                        </p:tav>
                                        <p:tav tm="100000">
                                          <p:val>
                                            <p:strVal val="#ppt_x"/>
                                          </p:val>
                                        </p:tav>
                                      </p:tavLst>
                                    </p:anim>
                                    <p:anim calcmode="lin" valueType="num">
                                      <p:cBhvr additive="base">
                                        <p:cTn id="79" dur="500" fill="hold"/>
                                        <p:tgtEl>
                                          <p:spTgt spid="15"/>
                                        </p:tgtEl>
                                        <p:attrNameLst>
                                          <p:attrName>ppt_y</p:attrName>
                                        </p:attrNameLst>
                                      </p:cBhvr>
                                      <p:tavLst>
                                        <p:tav tm="0">
                                          <p:val>
                                            <p:strVal val="0-#ppt_h/2"/>
                                          </p:val>
                                        </p:tav>
                                        <p:tav tm="100000">
                                          <p:val>
                                            <p:strVal val="#ppt_y"/>
                                          </p:val>
                                        </p:tav>
                                      </p:tavLst>
                                    </p:anim>
                                  </p:childTnLst>
                                </p:cTn>
                              </p:par>
                            </p:childTnLst>
                          </p:cTn>
                        </p:par>
                        <p:par>
                          <p:cTn id="80" fill="hold">
                            <p:stCondLst>
                              <p:cond delay="1000"/>
                            </p:stCondLst>
                            <p:childTnLst>
                              <p:par>
                                <p:cTn id="81" presetID="2" presetClass="entr" presetSubtype="3" fill="hold" nodeType="afterEffect">
                                  <p:stCondLst>
                                    <p:cond delay="0"/>
                                  </p:stCondLst>
                                  <p:childTnLst>
                                    <p:set>
                                      <p:cBhvr>
                                        <p:cTn id="82" dur="1" fill="hold">
                                          <p:stCondLst>
                                            <p:cond delay="0"/>
                                          </p:stCondLst>
                                        </p:cTn>
                                        <p:tgtEl>
                                          <p:spTgt spid="12"/>
                                        </p:tgtEl>
                                        <p:attrNameLst>
                                          <p:attrName>style.visibility</p:attrName>
                                        </p:attrNameLst>
                                      </p:cBhvr>
                                      <p:to>
                                        <p:strVal val="visible"/>
                                      </p:to>
                                    </p:set>
                                    <p:anim calcmode="lin" valueType="num">
                                      <p:cBhvr additive="base">
                                        <p:cTn id="83" dur="500" fill="hold"/>
                                        <p:tgtEl>
                                          <p:spTgt spid="12"/>
                                        </p:tgtEl>
                                        <p:attrNameLst>
                                          <p:attrName>ppt_x</p:attrName>
                                        </p:attrNameLst>
                                      </p:cBhvr>
                                      <p:tavLst>
                                        <p:tav tm="0">
                                          <p:val>
                                            <p:strVal val="1+#ppt_w/2"/>
                                          </p:val>
                                        </p:tav>
                                        <p:tav tm="100000">
                                          <p:val>
                                            <p:strVal val="#ppt_x"/>
                                          </p:val>
                                        </p:tav>
                                      </p:tavLst>
                                    </p:anim>
                                    <p:anim calcmode="lin" valueType="num">
                                      <p:cBhvr additive="base">
                                        <p:cTn id="84"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grpId="0" nodeType="clickEffect">
                                  <p:stCondLst>
                                    <p:cond delay="0"/>
                                  </p:stCondLst>
                                  <p:childTnLst>
                                    <p:set>
                                      <p:cBhvr>
                                        <p:cTn id="88" dur="1" fill="hold">
                                          <p:stCondLst>
                                            <p:cond delay="0"/>
                                          </p:stCondLst>
                                        </p:cTn>
                                        <p:tgtEl>
                                          <p:spTgt spid="38"/>
                                        </p:tgtEl>
                                        <p:attrNameLst>
                                          <p:attrName>style.visibility</p:attrName>
                                        </p:attrNameLst>
                                      </p:cBhvr>
                                      <p:to>
                                        <p:strVal val="visible"/>
                                      </p:to>
                                    </p:set>
                                    <p:anim calcmode="lin" valueType="num">
                                      <p:cBhvr additive="base">
                                        <p:cTn id="89" dur="500" fill="hold"/>
                                        <p:tgtEl>
                                          <p:spTgt spid="38"/>
                                        </p:tgtEl>
                                        <p:attrNameLst>
                                          <p:attrName>ppt_x</p:attrName>
                                        </p:attrNameLst>
                                      </p:cBhvr>
                                      <p:tavLst>
                                        <p:tav tm="0">
                                          <p:val>
                                            <p:strVal val="#ppt_x"/>
                                          </p:val>
                                        </p:tav>
                                        <p:tav tm="100000">
                                          <p:val>
                                            <p:strVal val="#ppt_x"/>
                                          </p:val>
                                        </p:tav>
                                      </p:tavLst>
                                    </p:anim>
                                    <p:anim calcmode="lin" valueType="num">
                                      <p:cBhvr additive="base">
                                        <p:cTn id="90"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P spid="4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3279E2-D06C-45C0-BB8C-DDDD263365F5}"/>
              </a:ext>
            </a:extLst>
          </p:cNvPr>
          <p:cNvPicPr>
            <a:picLocks noChangeAspect="1"/>
          </p:cNvPicPr>
          <p:nvPr/>
        </p:nvPicPr>
        <p:blipFill rotWithShape="1">
          <a:blip r:embed="rId3"/>
          <a:srcRect l="18616" r="20286" b="4970"/>
          <a:stretch/>
        </p:blipFill>
        <p:spPr>
          <a:xfrm>
            <a:off x="7892717" y="2401847"/>
            <a:ext cx="4299284" cy="4456154"/>
          </a:xfrm>
          <a:prstGeom prst="rect">
            <a:avLst/>
          </a:prstGeom>
        </p:spPr>
      </p:pic>
      <p:pic>
        <p:nvPicPr>
          <p:cNvPr id="4" name="Picture 3">
            <a:extLst>
              <a:ext uri="{FF2B5EF4-FFF2-40B4-BE49-F238E27FC236}">
                <a16:creationId xmlns:a16="http://schemas.microsoft.com/office/drawing/2014/main" id="{CC8468E3-33D1-46D6-A361-DCBD23B4FB8A}"/>
              </a:ext>
            </a:extLst>
          </p:cNvPr>
          <p:cNvPicPr>
            <a:picLocks noChangeAspect="1"/>
          </p:cNvPicPr>
          <p:nvPr/>
        </p:nvPicPr>
        <p:blipFill>
          <a:blip r:embed="rId4"/>
          <a:stretch>
            <a:fillRect/>
          </a:stretch>
        </p:blipFill>
        <p:spPr>
          <a:xfrm>
            <a:off x="328556" y="1134991"/>
            <a:ext cx="3244823" cy="4052605"/>
          </a:xfrm>
          <a:prstGeom prst="rect">
            <a:avLst/>
          </a:prstGeom>
        </p:spPr>
      </p:pic>
      <p:sp>
        <p:nvSpPr>
          <p:cNvPr id="2" name="Title 1">
            <a:extLst>
              <a:ext uri="{FF2B5EF4-FFF2-40B4-BE49-F238E27FC236}">
                <a16:creationId xmlns:a16="http://schemas.microsoft.com/office/drawing/2014/main" id="{8CD6499A-950C-419C-8F9F-4F337D306DBC}"/>
              </a:ext>
            </a:extLst>
          </p:cNvPr>
          <p:cNvSpPr>
            <a:spLocks noGrp="1"/>
          </p:cNvSpPr>
          <p:nvPr>
            <p:ph type="title"/>
          </p:nvPr>
        </p:nvSpPr>
        <p:spPr>
          <a:xfrm>
            <a:off x="838200" y="0"/>
            <a:ext cx="10515600" cy="847725"/>
          </a:xfrm>
        </p:spPr>
        <p:txBody>
          <a:bodyPr>
            <a:normAutofit fontScale="90000"/>
          </a:bodyPr>
          <a:lstStyle/>
          <a:p>
            <a:r>
              <a:rPr lang="en-GB" dirty="0"/>
              <a:t>Precision and accuracy of chemical glassware</a:t>
            </a:r>
          </a:p>
        </p:txBody>
      </p:sp>
      <p:graphicFrame>
        <p:nvGraphicFramePr>
          <p:cNvPr id="6" name="Table 5">
            <a:extLst>
              <a:ext uri="{FF2B5EF4-FFF2-40B4-BE49-F238E27FC236}">
                <a16:creationId xmlns:a16="http://schemas.microsoft.com/office/drawing/2014/main" id="{9C05AFF2-9FA7-4771-A755-AE81DABE39D5}"/>
              </a:ext>
            </a:extLst>
          </p:cNvPr>
          <p:cNvGraphicFramePr>
            <a:graphicFrameLocks noGrp="1"/>
          </p:cNvGraphicFramePr>
          <p:nvPr>
            <p:extLst>
              <p:ext uri="{D42A27DB-BD31-4B8C-83A1-F6EECF244321}">
                <p14:modId xmlns:p14="http://schemas.microsoft.com/office/powerpoint/2010/main" val="1695897753"/>
              </p:ext>
            </p:extLst>
          </p:nvPr>
        </p:nvGraphicFramePr>
        <p:xfrm>
          <a:off x="3904401" y="1169866"/>
          <a:ext cx="7928504" cy="4017730"/>
        </p:xfrm>
        <a:graphic>
          <a:graphicData uri="http://schemas.openxmlformats.org/drawingml/2006/table">
            <a:tbl>
              <a:tblPr/>
              <a:tblGrid>
                <a:gridCol w="2966175">
                  <a:extLst>
                    <a:ext uri="{9D8B030D-6E8A-4147-A177-3AD203B41FA5}">
                      <a16:colId xmlns:a16="http://schemas.microsoft.com/office/drawing/2014/main" val="2516571275"/>
                    </a:ext>
                  </a:extLst>
                </a:gridCol>
                <a:gridCol w="2598277">
                  <a:extLst>
                    <a:ext uri="{9D8B030D-6E8A-4147-A177-3AD203B41FA5}">
                      <a16:colId xmlns:a16="http://schemas.microsoft.com/office/drawing/2014/main" val="3050051104"/>
                    </a:ext>
                  </a:extLst>
                </a:gridCol>
                <a:gridCol w="2364052">
                  <a:extLst>
                    <a:ext uri="{9D8B030D-6E8A-4147-A177-3AD203B41FA5}">
                      <a16:colId xmlns:a16="http://schemas.microsoft.com/office/drawing/2014/main" val="3027242814"/>
                    </a:ext>
                  </a:extLst>
                </a:gridCol>
              </a:tblGrid>
              <a:tr h="888359">
                <a:tc>
                  <a:txBody>
                    <a:bodyPr/>
                    <a:lstStyle/>
                    <a:p>
                      <a:pPr algn="ctr" fontAlgn="ctr"/>
                      <a:r>
                        <a:rPr lang="en-GB" sz="2400" b="1" i="0" u="none" strike="noStrike" dirty="0">
                          <a:solidFill>
                            <a:srgbClr val="000000"/>
                          </a:solidFill>
                          <a:effectLst/>
                          <a:latin typeface="+mn-lt"/>
                        </a:rPr>
                        <a:t>Glassware</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2400" b="1" i="0" u="none" strike="noStrike" dirty="0">
                          <a:solidFill>
                            <a:srgbClr val="000000"/>
                          </a:solidFill>
                          <a:effectLst/>
                          <a:latin typeface="+mn-lt"/>
                        </a:rPr>
                        <a:t>Accuracy (% of total volume)*</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2400" b="1" i="0" u="none" strike="noStrike" dirty="0">
                          <a:solidFill>
                            <a:srgbClr val="000000"/>
                          </a:solidFill>
                          <a:effectLst/>
                          <a:latin typeface="+mn-lt"/>
                        </a:rPr>
                        <a:t>Precision (decimal places)</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86958437"/>
                  </a:ext>
                </a:extLst>
              </a:tr>
              <a:tr h="447053">
                <a:tc>
                  <a:txBody>
                    <a:bodyPr/>
                    <a:lstStyle/>
                    <a:p>
                      <a:pPr algn="l" fontAlgn="ctr"/>
                      <a:r>
                        <a:rPr lang="en-GB" sz="2400" b="0" i="0" u="none" strike="noStrike" dirty="0">
                          <a:solidFill>
                            <a:srgbClr val="000000"/>
                          </a:solidFill>
                          <a:effectLst/>
                          <a:latin typeface="+mn-lt"/>
                        </a:rPr>
                        <a:t>Beaker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algn="ctr" fontAlgn="ctr"/>
                      <a:r>
                        <a:rPr lang="en-GB" sz="2400" b="0" i="0" u="none" strike="noStrike" dirty="0">
                          <a:solidFill>
                            <a:srgbClr val="000000"/>
                          </a:solidFill>
                          <a:effectLst/>
                          <a:latin typeface="+mn-lt"/>
                        </a:rPr>
                        <a:t>± 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0 (whole number)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36041803"/>
                  </a:ext>
                </a:extLst>
              </a:tr>
              <a:tr h="447053">
                <a:tc>
                  <a:txBody>
                    <a:bodyPr/>
                    <a:lstStyle/>
                    <a:p>
                      <a:pPr algn="l" fontAlgn="ctr"/>
                      <a:r>
                        <a:rPr lang="en-GB" sz="2400" b="0" i="0" u="none" strike="noStrike" dirty="0">
                          <a:solidFill>
                            <a:srgbClr val="000000"/>
                          </a:solidFill>
                          <a:effectLst/>
                          <a:latin typeface="+mn-lt"/>
                        </a:rPr>
                        <a:t>Erlenmeyer Flask</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pPr algn="ctr" fontAlgn="ctr"/>
                      <a:r>
                        <a:rPr lang="en-GB" sz="2400" b="0" i="0" u="none" strike="noStrike" dirty="0">
                          <a:solidFill>
                            <a:srgbClr val="000000"/>
                          </a:solidFill>
                          <a:effectLst/>
                          <a:latin typeface="+mn-lt"/>
                        </a:rPr>
                        <a:t>similar to beaker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0 (whole number)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100191"/>
                  </a:ext>
                </a:extLst>
              </a:tr>
              <a:tr h="447053">
                <a:tc>
                  <a:txBody>
                    <a:bodyPr/>
                    <a:lstStyle/>
                    <a:p>
                      <a:pPr algn="l" fontAlgn="ctr"/>
                      <a:r>
                        <a:rPr lang="en-GB" sz="2400" b="0" i="0" u="none" strike="noStrike">
                          <a:solidFill>
                            <a:srgbClr val="000000"/>
                          </a:solidFill>
                          <a:effectLst/>
                          <a:latin typeface="+mn-lt"/>
                        </a:rPr>
                        <a:t>Graduated Cylinder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fontAlgn="ctr"/>
                      <a:r>
                        <a:rPr lang="en-GB" sz="2400" b="0" i="0" u="none" strike="noStrike" dirty="0">
                          <a:solidFill>
                            <a:srgbClr val="000000"/>
                          </a:solidFill>
                          <a:effectLst/>
                          <a:latin typeface="+mn-lt"/>
                        </a:rPr>
                        <a:t>± 1%</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1(0.1 mL)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8451979"/>
                  </a:ext>
                </a:extLst>
              </a:tr>
              <a:tr h="447053">
                <a:tc>
                  <a:txBody>
                    <a:bodyPr/>
                    <a:lstStyle/>
                    <a:p>
                      <a:pPr algn="l" fontAlgn="ctr"/>
                      <a:r>
                        <a:rPr lang="en-GB" sz="2400" b="0" i="0" u="none" strike="noStrike" dirty="0">
                          <a:solidFill>
                            <a:srgbClr val="000000"/>
                          </a:solidFill>
                          <a:effectLst/>
                          <a:latin typeface="+mn-lt"/>
                        </a:rPr>
                        <a:t>Graduated Pipette</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fontAlgn="ctr"/>
                      <a:r>
                        <a:rPr lang="en-GB" sz="2400" b="0" i="0" u="none" strike="noStrike" dirty="0">
                          <a:solidFill>
                            <a:srgbClr val="000000"/>
                          </a:solidFill>
                          <a:effectLst/>
                          <a:latin typeface="+mn-lt"/>
                        </a:rPr>
                        <a:t>± 0.5%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1 (0.1 mL)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69880310"/>
                  </a:ext>
                </a:extLst>
              </a:tr>
              <a:tr h="447053">
                <a:tc>
                  <a:txBody>
                    <a:bodyPr/>
                    <a:lstStyle/>
                    <a:p>
                      <a:pPr algn="l" fontAlgn="ctr"/>
                      <a:r>
                        <a:rPr lang="en-GB" sz="2400" b="0" i="0" u="none" strike="noStrike" dirty="0">
                          <a:solidFill>
                            <a:srgbClr val="000000"/>
                          </a:solidFill>
                          <a:effectLst/>
                          <a:latin typeface="+mn-lt"/>
                        </a:rPr>
                        <a:t>Volumetric Pipette</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fontAlgn="ctr"/>
                      <a:r>
                        <a:rPr lang="en-GB" sz="2400" b="0" i="0" u="none" strike="noStrike" dirty="0">
                          <a:solidFill>
                            <a:srgbClr val="000000"/>
                          </a:solidFill>
                          <a:effectLst/>
                          <a:latin typeface="+mn-lt"/>
                        </a:rPr>
                        <a:t>± 0.1%</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2 (0.01 mL)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88898637"/>
                  </a:ext>
                </a:extLst>
              </a:tr>
              <a:tr h="447053">
                <a:tc>
                  <a:txBody>
                    <a:bodyPr/>
                    <a:lstStyle/>
                    <a:p>
                      <a:pPr algn="l" fontAlgn="ctr"/>
                      <a:r>
                        <a:rPr lang="en-GB" sz="2400" b="0" i="0" u="none" strike="noStrike" dirty="0">
                          <a:solidFill>
                            <a:srgbClr val="000000"/>
                          </a:solidFill>
                          <a:effectLst/>
                          <a:latin typeface="+mn-lt"/>
                        </a:rPr>
                        <a:t>Volumetric Flask</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fontAlgn="ctr"/>
                      <a:r>
                        <a:rPr lang="en-GB" sz="2400" b="0" i="0" u="none" strike="noStrike" dirty="0">
                          <a:solidFill>
                            <a:srgbClr val="000000"/>
                          </a:solidFill>
                          <a:effectLst/>
                          <a:latin typeface="+mn-lt"/>
                        </a:rPr>
                        <a:t>± 0.1%</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2 (0.01 mL)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7097741"/>
                  </a:ext>
                </a:extLst>
              </a:tr>
              <a:tr h="447053">
                <a:tc>
                  <a:txBody>
                    <a:bodyPr/>
                    <a:lstStyle/>
                    <a:p>
                      <a:pPr algn="l" fontAlgn="ctr"/>
                      <a:r>
                        <a:rPr lang="en-GB" sz="2400" b="0" i="0" u="none" strike="noStrike" dirty="0">
                          <a:solidFill>
                            <a:srgbClr val="000000"/>
                          </a:solidFill>
                          <a:effectLst/>
                          <a:latin typeface="+mn-lt"/>
                        </a:rPr>
                        <a:t>Burette</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fontAlgn="ctr"/>
                      <a:r>
                        <a:rPr lang="en-GB" sz="2400" b="0" i="0" u="none" strike="noStrike">
                          <a:solidFill>
                            <a:srgbClr val="000000"/>
                          </a:solidFill>
                          <a:effectLst/>
                          <a:latin typeface="+mn-lt"/>
                        </a:rPr>
                        <a:t>±0.05%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2400" b="0" i="0" u="none" strike="noStrike" dirty="0">
                          <a:solidFill>
                            <a:srgbClr val="000000"/>
                          </a:solidFill>
                          <a:effectLst/>
                          <a:latin typeface="+mn-lt"/>
                        </a:rPr>
                        <a:t>2 (0.01mL)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762482"/>
                  </a:ext>
                </a:extLst>
              </a:tr>
            </a:tbl>
          </a:graphicData>
        </a:graphic>
      </p:graphicFrame>
      <p:sp>
        <p:nvSpPr>
          <p:cNvPr id="10" name="TextBox 9">
            <a:extLst>
              <a:ext uri="{FF2B5EF4-FFF2-40B4-BE49-F238E27FC236}">
                <a16:creationId xmlns:a16="http://schemas.microsoft.com/office/drawing/2014/main" id="{90A612DC-53BD-46F4-999C-B1123E36784C}"/>
              </a:ext>
            </a:extLst>
          </p:cNvPr>
          <p:cNvSpPr txBox="1"/>
          <p:nvPr/>
        </p:nvSpPr>
        <p:spPr>
          <a:xfrm>
            <a:off x="292461" y="5290196"/>
            <a:ext cx="3070264" cy="369332"/>
          </a:xfrm>
          <a:prstGeom prst="rect">
            <a:avLst/>
          </a:prstGeom>
          <a:noFill/>
        </p:spPr>
        <p:txBody>
          <a:bodyPr wrap="none" rtlCol="0">
            <a:spAutoFit/>
          </a:bodyPr>
          <a:lstStyle/>
          <a:p>
            <a:r>
              <a:rPr lang="en-GB" dirty="0"/>
              <a:t>*low </a:t>
            </a:r>
            <a:r>
              <a:rPr lang="en-GB" b="1" dirty="0"/>
              <a:t>tolerance </a:t>
            </a:r>
            <a:r>
              <a:rPr lang="en-GB" dirty="0"/>
              <a:t>= high </a:t>
            </a:r>
            <a:r>
              <a:rPr lang="en-GB" b="1" dirty="0"/>
              <a:t>accuracy</a:t>
            </a:r>
          </a:p>
        </p:txBody>
      </p:sp>
    </p:spTree>
    <p:extLst>
      <p:ext uri="{BB962C8B-B14F-4D97-AF65-F5344CB8AC3E}">
        <p14:creationId xmlns:p14="http://schemas.microsoft.com/office/powerpoint/2010/main" val="212712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19">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1">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215C332-6FC1-4597-8E7C-DDAF1EE1ADEA}"/>
              </a:ext>
            </a:extLst>
          </p:cNvPr>
          <p:cNvPicPr>
            <a:picLocks noChangeAspect="1"/>
          </p:cNvPicPr>
          <p:nvPr/>
        </p:nvPicPr>
        <p:blipFill>
          <a:blip r:embed="rId5"/>
          <a:srcRect l="39734" r="26586" b="1"/>
          <a:stretch/>
        </p:blipFill>
        <p:spPr>
          <a:xfrm>
            <a:off x="8157374" y="10"/>
            <a:ext cx="4034626" cy="6857990"/>
          </a:xfrm>
          <a:prstGeom prst="rect">
            <a:avLst/>
          </a:prstGeom>
        </p:spPr>
      </p:pic>
      <p:pic>
        <p:nvPicPr>
          <p:cNvPr id="32" name="Picture 23">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A183769-BA91-4A28-8F62-9E53DC51BAEE}"/>
              </a:ext>
            </a:extLst>
          </p:cNvPr>
          <p:cNvSpPr>
            <a:spLocks noGrp="1"/>
          </p:cNvSpPr>
          <p:nvPr>
            <p:ph type="title"/>
          </p:nvPr>
        </p:nvSpPr>
        <p:spPr>
          <a:xfrm>
            <a:off x="779497" y="1"/>
            <a:ext cx="6672886" cy="827314"/>
          </a:xfrm>
        </p:spPr>
        <p:txBody>
          <a:bodyPr vert="horz" lIns="91440" tIns="45720" rIns="91440" bIns="45720" rtlCol="0" anchor="ctr">
            <a:normAutofit/>
          </a:bodyPr>
          <a:lstStyle/>
          <a:p>
            <a:r>
              <a:rPr lang="en-US" dirty="0"/>
              <a:t>Significant Figures</a:t>
            </a:r>
          </a:p>
        </p:txBody>
      </p:sp>
      <p:sp>
        <p:nvSpPr>
          <p:cNvPr id="6" name="Rectangle 2">
            <a:extLst>
              <a:ext uri="{FF2B5EF4-FFF2-40B4-BE49-F238E27FC236}">
                <a16:creationId xmlns:a16="http://schemas.microsoft.com/office/drawing/2014/main" id="{566A076D-82EA-4AC4-A1C1-F77550AA6DFA}"/>
              </a:ext>
            </a:extLst>
          </p:cNvPr>
          <p:cNvSpPr>
            <a:spLocks noChangeArrowheads="1"/>
          </p:cNvSpPr>
          <p:nvPr/>
        </p:nvSpPr>
        <p:spPr bwMode="auto">
          <a:xfrm>
            <a:off x="550917" y="1249492"/>
            <a:ext cx="6672887" cy="342410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defTabSz="914400" fontAlgn="base">
              <a:lnSpc>
                <a:spcPct val="120000"/>
              </a:lnSpc>
              <a:spcBef>
                <a:spcPct val="0"/>
              </a:spcBef>
              <a:spcAft>
                <a:spcPts val="600"/>
              </a:spcAft>
              <a:buClr>
                <a:schemeClr val="tx1"/>
              </a:buClr>
              <a:buSzTx/>
              <a:buFont typeface="Arial" panose="020B0604020202020204" pitchFamily="34" charset="0"/>
              <a:buChar char="•"/>
              <a:tabLst/>
            </a:pPr>
            <a:r>
              <a:rPr kumimoji="0" lang="en-US" altLang="en-US" sz="2800" b="0" i="0" u="none" strike="noStrike" normalizeH="0" dirty="0">
                <a:ln>
                  <a:noFill/>
                </a:ln>
              </a:rPr>
              <a:t>Significant figures are the digits in a number that carry meaningful information about its precision. </a:t>
            </a:r>
          </a:p>
          <a:p>
            <a:pPr marL="0" marR="0" lvl="0" indent="-228600" defTabSz="914400" fontAlgn="base">
              <a:lnSpc>
                <a:spcPct val="120000"/>
              </a:lnSpc>
              <a:spcBef>
                <a:spcPct val="0"/>
              </a:spcBef>
              <a:spcAft>
                <a:spcPts val="600"/>
              </a:spcAft>
              <a:buClr>
                <a:schemeClr val="tx1"/>
              </a:buClr>
              <a:buSzTx/>
              <a:buFont typeface="Arial" panose="020B0604020202020204" pitchFamily="34" charset="0"/>
              <a:buChar char="•"/>
              <a:tabLst/>
            </a:pPr>
            <a:endParaRPr lang="en-US" altLang="en-US" sz="2800" dirty="0"/>
          </a:p>
          <a:p>
            <a:pPr marL="0" marR="0" lvl="0" indent="-228600" defTabSz="914400" fontAlgn="base">
              <a:lnSpc>
                <a:spcPct val="120000"/>
              </a:lnSpc>
              <a:spcBef>
                <a:spcPct val="0"/>
              </a:spcBef>
              <a:spcAft>
                <a:spcPts val="600"/>
              </a:spcAft>
              <a:buClr>
                <a:schemeClr val="tx1"/>
              </a:buClr>
              <a:buSzTx/>
              <a:buFont typeface="Arial" panose="020B0604020202020204" pitchFamily="34" charset="0"/>
              <a:buChar char="•"/>
              <a:tabLst/>
            </a:pPr>
            <a:r>
              <a:rPr kumimoji="0" lang="en-US" altLang="en-US" sz="2800" b="0" i="0" u="none" strike="noStrike" normalizeH="0" dirty="0">
                <a:ln>
                  <a:noFill/>
                </a:ln>
              </a:rPr>
              <a:t>Significant figures are used to express the precision of a measurement and to ensure that calculations reflect the accuracy of the measured values.</a:t>
            </a:r>
          </a:p>
        </p:txBody>
      </p:sp>
    </p:spTree>
    <p:extLst>
      <p:ext uri="{BB962C8B-B14F-4D97-AF65-F5344CB8AC3E}">
        <p14:creationId xmlns:p14="http://schemas.microsoft.com/office/powerpoint/2010/main" val="1508704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3769-BA91-4A28-8F62-9E53DC51BAEE}"/>
              </a:ext>
            </a:extLst>
          </p:cNvPr>
          <p:cNvSpPr>
            <a:spLocks noGrp="1"/>
          </p:cNvSpPr>
          <p:nvPr>
            <p:ph type="title"/>
          </p:nvPr>
        </p:nvSpPr>
        <p:spPr>
          <a:xfrm>
            <a:off x="950287" y="1"/>
            <a:ext cx="10364451" cy="819150"/>
          </a:xfrm>
        </p:spPr>
        <p:txBody>
          <a:bodyPr/>
          <a:lstStyle/>
          <a:p>
            <a:r>
              <a:rPr lang="en-GB" dirty="0"/>
              <a:t>Rules for determining </a:t>
            </a:r>
            <a:r>
              <a:rPr lang="en-GB" b="1" dirty="0">
                <a:solidFill>
                  <a:schemeClr val="accent4">
                    <a:lumMod val="75000"/>
                  </a:schemeClr>
                </a:solidFill>
              </a:rPr>
              <a:t>Significant Figures</a:t>
            </a:r>
          </a:p>
        </p:txBody>
      </p:sp>
      <p:sp>
        <p:nvSpPr>
          <p:cNvPr id="7" name="Rectangle 2">
            <a:extLst>
              <a:ext uri="{FF2B5EF4-FFF2-40B4-BE49-F238E27FC236}">
                <a16:creationId xmlns:a16="http://schemas.microsoft.com/office/drawing/2014/main" id="{A620C50F-7D09-4CFC-A218-D1745C381D85}"/>
              </a:ext>
            </a:extLst>
          </p:cNvPr>
          <p:cNvSpPr>
            <a:spLocks noChangeArrowheads="1"/>
          </p:cNvSpPr>
          <p:nvPr/>
        </p:nvSpPr>
        <p:spPr bwMode="auto">
          <a:xfrm>
            <a:off x="159657" y="942703"/>
            <a:ext cx="6327047" cy="5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non-zero digits are always significant</a:t>
            </a:r>
          </a:p>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1234</a:t>
            </a:r>
            <a:r>
              <a:rPr kumimoji="0" lang="en-US" altLang="en-US" sz="2400" b="0" i="0" u="none" strike="noStrike" cap="none" normalizeH="0" baseline="0" dirty="0">
                <a:ln>
                  <a:noFill/>
                </a:ln>
                <a:solidFill>
                  <a:schemeClr val="tx1"/>
                </a:solidFill>
                <a:effectLst/>
              </a:rPr>
              <a:t> → </a:t>
            </a:r>
            <a:r>
              <a:rPr kumimoji="0" lang="en-US" altLang="en-US" sz="2400" i="0" u="none" strike="noStrike" cap="none" normalizeH="0" baseline="0" dirty="0">
                <a:ln>
                  <a:noFill/>
                </a:ln>
                <a:solidFill>
                  <a:schemeClr val="tx1"/>
                </a:solidFill>
                <a:effectLst/>
              </a:rPr>
              <a:t>4 significant figures </a:t>
            </a:r>
          </a:p>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98.76</a:t>
            </a:r>
            <a:r>
              <a:rPr kumimoji="0" lang="en-US" altLang="en-US" sz="2400" b="0" i="0" u="none" strike="noStrike" cap="none" normalizeH="0" baseline="0" dirty="0">
                <a:ln>
                  <a:noFill/>
                </a:ln>
                <a:solidFill>
                  <a:schemeClr val="accent4">
                    <a:lumMod val="75000"/>
                  </a:schemeClr>
                </a:solidFill>
                <a:effectLst/>
              </a:rPr>
              <a:t> </a:t>
            </a:r>
            <a:r>
              <a:rPr kumimoji="0" lang="en-US" altLang="en-US" sz="2400" b="0"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4 significant figures</a:t>
            </a:r>
          </a:p>
          <a:p>
            <a:pPr defTabSz="914400" eaLnBrk="0" fontAlgn="base" hangingPunct="0">
              <a:spcBef>
                <a:spcPts val="600"/>
              </a:spcBef>
              <a:spcAft>
                <a:spcPct val="0"/>
              </a:spcAft>
            </a:pPr>
            <a:r>
              <a:rPr kumimoji="0" lang="en-US" altLang="en-US" sz="2400" b="1" i="0" u="none" strike="noStrike" cap="none" normalizeH="0" baseline="0" dirty="0">
                <a:ln>
                  <a:noFill/>
                </a:ln>
                <a:solidFill>
                  <a:schemeClr val="accent4">
                    <a:lumMod val="75000"/>
                  </a:schemeClr>
                </a:solidFill>
                <a:effectLst/>
              </a:rPr>
              <a:t>	15.4</a:t>
            </a:r>
            <a:r>
              <a:rPr kumimoji="0" lang="en-US" altLang="en-US" sz="2400" b="0" i="0" u="none" strike="noStrike" cap="none" normalizeH="0" baseline="0" dirty="0">
                <a:ln>
                  <a:noFill/>
                </a:ln>
                <a:solidFill>
                  <a:schemeClr val="accent4">
                    <a:lumMod val="75000"/>
                  </a:schemeClr>
                </a:solidFill>
                <a:effectLst/>
              </a:rPr>
              <a:t> </a:t>
            </a:r>
            <a:r>
              <a:rPr kumimoji="0" lang="en-US" altLang="en-US" sz="2400" b="0"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3 significant figures</a:t>
            </a:r>
          </a:p>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zeros between non-zero digits are significant</a:t>
            </a:r>
          </a:p>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102</a:t>
            </a:r>
            <a:r>
              <a:rPr kumimoji="0" lang="en-US" altLang="en-US" sz="2400" b="1" i="0" u="none" strike="noStrike" cap="none" normalizeH="0" baseline="0" dirty="0">
                <a:ln>
                  <a:noFill/>
                </a:ln>
                <a:solidFill>
                  <a:schemeClr val="tx1"/>
                </a:solidFill>
                <a:effectLst/>
              </a:rPr>
              <a:t> → </a:t>
            </a:r>
            <a:r>
              <a:rPr kumimoji="0" lang="en-US" altLang="en-US" sz="2400" i="0" u="none" strike="noStrike" cap="none" normalizeH="0" baseline="0" dirty="0">
                <a:ln>
                  <a:noFill/>
                </a:ln>
                <a:solidFill>
                  <a:schemeClr val="tx1"/>
                </a:solidFill>
                <a:effectLst/>
              </a:rPr>
              <a:t>3</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significant figures </a:t>
            </a:r>
            <a:r>
              <a:rPr kumimoji="0" lang="en-US" altLang="en-US" sz="2400" b="1" i="0" u="none" strike="noStrike" cap="none" normalizeH="0" baseline="0" dirty="0">
                <a:ln>
                  <a:noFill/>
                </a:ln>
                <a:solidFill>
                  <a:schemeClr val="tx1"/>
                </a:solidFill>
                <a:effectLst/>
              </a:rPr>
              <a:t>		</a:t>
            </a:r>
          </a:p>
          <a:p>
            <a:pPr marL="0" lvl="1" eaLnBrk="0" fontAlgn="base" hangingPunct="0">
              <a:spcBef>
                <a:spcPts val="600"/>
              </a:spcBef>
              <a:spcAft>
                <a:spcPct val="0"/>
              </a:spcAft>
            </a:pPr>
            <a:r>
              <a:rPr lang="en-US" altLang="en-US" sz="2400" b="1" dirty="0"/>
              <a:t>		</a:t>
            </a:r>
            <a:r>
              <a:rPr kumimoji="0" lang="en-US" altLang="en-US" sz="2400" b="1" i="0" u="none" strike="noStrike" cap="none" normalizeH="0" baseline="0" dirty="0">
                <a:ln>
                  <a:noFill/>
                </a:ln>
                <a:solidFill>
                  <a:schemeClr val="accent4">
                    <a:lumMod val="75000"/>
                  </a:schemeClr>
                </a:solidFill>
                <a:effectLst/>
              </a:rPr>
              <a:t>50.07</a:t>
            </a:r>
            <a:r>
              <a:rPr kumimoji="0" lang="en-US" altLang="en-US" sz="2400" b="1" i="0" u="none" strike="noStrike" cap="none" normalizeH="0" baseline="0" dirty="0">
                <a:ln>
                  <a:noFill/>
                </a:ln>
                <a:solidFill>
                  <a:schemeClr val="tx1"/>
                </a:solidFill>
                <a:effectLst/>
              </a:rPr>
              <a:t> → </a:t>
            </a:r>
            <a:r>
              <a:rPr kumimoji="0" lang="en-US" altLang="en-US" sz="2400" i="0" u="none" strike="noStrike" cap="none" normalizeH="0" baseline="0" dirty="0">
                <a:ln>
                  <a:noFill/>
                </a:ln>
                <a:solidFill>
                  <a:schemeClr val="tx1"/>
                </a:solidFill>
                <a:effectLst/>
              </a:rPr>
              <a:t>4 significant figures</a:t>
            </a:r>
          </a:p>
          <a:p>
            <a:pPr marL="0" lvl="1" eaLnBrk="0" fontAlgn="base" hangingPunct="0">
              <a:spcBef>
                <a:spcPts val="600"/>
              </a:spcBef>
              <a:spcAft>
                <a:spcPct val="0"/>
              </a:spcAft>
            </a:pPr>
            <a:r>
              <a:rPr lang="en-US" altLang="en-US" sz="2400" dirty="0"/>
              <a:t>		</a:t>
            </a:r>
            <a:r>
              <a:rPr lang="en-US" altLang="en-US" sz="2400" b="1" dirty="0">
                <a:solidFill>
                  <a:schemeClr val="accent4">
                    <a:lumMod val="75000"/>
                  </a:schemeClr>
                </a:solidFill>
              </a:rPr>
              <a:t>2000005</a:t>
            </a:r>
            <a:r>
              <a:rPr lang="en-US" altLang="en-US" sz="2400" dirty="0"/>
              <a:t> </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7 significant figures</a:t>
            </a:r>
          </a:p>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leading zeros are not significant</a:t>
            </a:r>
          </a:p>
          <a:p>
            <a:pPr marL="0" lvl="1" eaLnBrk="0" fontAlgn="base" hangingPunct="0">
              <a:spcBef>
                <a:spcPts val="600"/>
              </a:spcBef>
              <a:spcAft>
                <a:spcPct val="0"/>
              </a:spcAft>
            </a:pPr>
            <a:r>
              <a:rPr kumimoji="0" lang="en-GB" altLang="en-US" sz="2400" b="1" i="0" u="none" strike="noStrike" cap="none" normalizeH="0" baseline="0" dirty="0">
                <a:ln>
                  <a:noFill/>
                </a:ln>
                <a:solidFill>
                  <a:schemeClr val="tx1"/>
                </a:solidFill>
                <a:effectLst/>
              </a:rPr>
              <a:t>		0.00</a:t>
            </a:r>
            <a:r>
              <a:rPr kumimoji="0" lang="en-GB" altLang="en-US" sz="2400" b="1" i="0" u="none" strike="noStrike" cap="none" normalizeH="0" baseline="0" dirty="0">
                <a:ln>
                  <a:noFill/>
                </a:ln>
                <a:solidFill>
                  <a:schemeClr val="accent4">
                    <a:lumMod val="75000"/>
                  </a:schemeClr>
                </a:solidFill>
                <a:effectLst/>
              </a:rPr>
              <a:t>45</a:t>
            </a:r>
            <a:r>
              <a:rPr kumimoji="0" lang="en-GB" altLang="en-US" sz="2400" b="1" i="0" u="none" strike="noStrike" cap="none" normalizeH="0" baseline="0" dirty="0">
                <a:ln>
                  <a:noFill/>
                </a:ln>
                <a:solidFill>
                  <a:schemeClr val="tx1"/>
                </a:solidFill>
                <a:effectLst/>
              </a:rPr>
              <a:t> → </a:t>
            </a:r>
            <a:r>
              <a:rPr kumimoji="0" lang="en-GB" altLang="en-US" sz="2400" i="0" u="none" strike="noStrike" cap="none" normalizeH="0" baseline="0" dirty="0">
                <a:ln>
                  <a:noFill/>
                </a:ln>
                <a:solidFill>
                  <a:schemeClr val="tx1"/>
                </a:solidFill>
                <a:effectLst/>
              </a:rPr>
              <a:t>2 significant figures </a:t>
            </a:r>
            <a:endParaRPr lang="en-GB" altLang="en-US" sz="2400" b="1" dirty="0"/>
          </a:p>
          <a:p>
            <a:pPr marL="0" lvl="1" eaLnBrk="0" fontAlgn="base" hangingPunct="0">
              <a:spcBef>
                <a:spcPts val="600"/>
              </a:spcBef>
              <a:spcAft>
                <a:spcPct val="0"/>
              </a:spcAft>
            </a:pPr>
            <a:r>
              <a:rPr lang="en-GB" altLang="en-US" sz="2400" b="1" dirty="0"/>
              <a:t>		</a:t>
            </a:r>
            <a:r>
              <a:rPr kumimoji="0" lang="en-GB" altLang="en-US" sz="2400" b="1" i="0" u="none" strike="noStrike" cap="none" normalizeH="0" baseline="0" dirty="0">
                <a:ln>
                  <a:noFill/>
                </a:ln>
                <a:solidFill>
                  <a:schemeClr val="tx1"/>
                </a:solidFill>
                <a:effectLst/>
              </a:rPr>
              <a:t>0.000</a:t>
            </a:r>
            <a:r>
              <a:rPr kumimoji="0" lang="en-GB" altLang="en-US" sz="2400" b="1" i="0" u="none" strike="noStrike" cap="none" normalizeH="0" baseline="0" dirty="0">
                <a:ln>
                  <a:noFill/>
                </a:ln>
                <a:solidFill>
                  <a:schemeClr val="accent4">
                    <a:lumMod val="75000"/>
                  </a:schemeClr>
                </a:solidFill>
                <a:effectLst/>
              </a:rPr>
              <a:t>789</a:t>
            </a:r>
            <a:r>
              <a:rPr kumimoji="0" lang="en-GB" altLang="en-US" sz="2400" b="1" i="0" u="none" strike="noStrike" cap="none" normalizeH="0" baseline="0" dirty="0">
                <a:ln>
                  <a:noFill/>
                </a:ln>
                <a:solidFill>
                  <a:schemeClr val="tx1"/>
                </a:solidFill>
                <a:effectLst/>
              </a:rPr>
              <a:t> → </a:t>
            </a:r>
            <a:r>
              <a:rPr kumimoji="0" lang="en-GB" altLang="en-US" sz="2400" i="0" u="none" strike="noStrike" cap="none" normalizeH="0" baseline="0" dirty="0">
                <a:ln>
                  <a:noFill/>
                </a:ln>
                <a:solidFill>
                  <a:schemeClr val="tx1"/>
                </a:solidFill>
                <a:effectLst/>
              </a:rPr>
              <a:t>3 significant figures</a:t>
            </a:r>
          </a:p>
          <a:p>
            <a:pPr marL="0" lvl="1" eaLnBrk="0" fontAlgn="base" hangingPunct="0">
              <a:spcBef>
                <a:spcPts val="600"/>
              </a:spcBef>
              <a:spcAft>
                <a:spcPct val="0"/>
              </a:spcAft>
            </a:pPr>
            <a:r>
              <a:rPr lang="en-GB" altLang="en-US" sz="2400" dirty="0"/>
              <a:t>		</a:t>
            </a:r>
            <a:r>
              <a:rPr kumimoji="0" lang="en-GB" altLang="en-US" sz="2400" b="1" i="0" u="none" strike="noStrike" cap="none" normalizeH="0" baseline="0" dirty="0">
                <a:ln>
                  <a:noFill/>
                </a:ln>
                <a:solidFill>
                  <a:schemeClr val="tx1"/>
                </a:solidFill>
                <a:effectLst/>
              </a:rPr>
              <a:t>0.0</a:t>
            </a:r>
            <a:r>
              <a:rPr kumimoji="0" lang="en-GB" altLang="en-US" sz="2400" b="1" i="0" u="none" strike="noStrike" cap="none" normalizeH="0" baseline="0" dirty="0">
                <a:ln>
                  <a:noFill/>
                </a:ln>
                <a:solidFill>
                  <a:schemeClr val="accent4">
                    <a:lumMod val="75000"/>
                  </a:schemeClr>
                </a:solidFill>
                <a:effectLst/>
              </a:rPr>
              <a:t>1023</a:t>
            </a:r>
            <a:r>
              <a:rPr kumimoji="0" lang="en-GB" altLang="en-US" sz="2400" b="1" i="0" u="none" strike="noStrike" cap="none" normalizeH="0" baseline="0" dirty="0">
                <a:ln>
                  <a:noFill/>
                </a:ln>
                <a:solidFill>
                  <a:schemeClr val="tx1"/>
                </a:solidFill>
                <a:effectLst/>
              </a:rPr>
              <a:t> → </a:t>
            </a:r>
            <a:r>
              <a:rPr kumimoji="0" lang="en-GB" altLang="en-US" sz="2400" i="0" u="none" strike="noStrike" cap="none" normalizeH="0" baseline="0" dirty="0">
                <a:ln>
                  <a:noFill/>
                </a:ln>
                <a:solidFill>
                  <a:schemeClr val="tx1"/>
                </a:solidFill>
                <a:effectLst/>
              </a:rPr>
              <a:t>4 significant figures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14" name="Rectangle 2">
            <a:extLst>
              <a:ext uri="{FF2B5EF4-FFF2-40B4-BE49-F238E27FC236}">
                <a16:creationId xmlns:a16="http://schemas.microsoft.com/office/drawing/2014/main" id="{0C8F02EE-1B10-4810-A65C-47570E57211F}"/>
              </a:ext>
            </a:extLst>
          </p:cNvPr>
          <p:cNvSpPr>
            <a:spLocks noChangeArrowheads="1"/>
          </p:cNvSpPr>
          <p:nvPr/>
        </p:nvSpPr>
        <p:spPr bwMode="auto">
          <a:xfrm>
            <a:off x="6132513" y="981175"/>
            <a:ext cx="6327047" cy="5493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trailing zeros in decimals are significant</a:t>
            </a:r>
          </a:p>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3.500</a:t>
            </a:r>
            <a:r>
              <a:rPr kumimoji="0" lang="en-US" altLang="en-US" sz="2400" b="1" i="0" u="none" strike="noStrike" cap="none" normalizeH="0" baseline="0" dirty="0">
                <a:ln>
                  <a:noFill/>
                </a:ln>
                <a:solidFill>
                  <a:schemeClr val="tx1"/>
                </a:solidFill>
                <a:effectLst/>
              </a:rPr>
              <a:t> → </a:t>
            </a:r>
            <a:r>
              <a:rPr kumimoji="0" lang="en-US" altLang="en-US" sz="2400" i="0" u="none" strike="noStrike" cap="none" normalizeH="0" baseline="0" dirty="0">
                <a:ln>
                  <a:noFill/>
                </a:ln>
                <a:solidFill>
                  <a:schemeClr val="tx1"/>
                </a:solidFill>
                <a:effectLst/>
              </a:rPr>
              <a:t>4 significant figures</a:t>
            </a:r>
          </a:p>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effectLst/>
              </a:rPr>
              <a:t>0.0</a:t>
            </a:r>
            <a:r>
              <a:rPr kumimoji="0" lang="en-US" altLang="en-US" sz="2400" b="1" i="0" u="none" strike="noStrike" cap="none" normalizeH="0" baseline="0" dirty="0">
                <a:ln>
                  <a:noFill/>
                </a:ln>
                <a:solidFill>
                  <a:schemeClr val="accent4">
                    <a:lumMod val="75000"/>
                  </a:schemeClr>
                </a:solidFill>
                <a:effectLst/>
              </a:rPr>
              <a:t>39200 </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5 significant figures</a:t>
            </a:r>
          </a:p>
          <a:p>
            <a:pPr marL="0" marR="0" lvl="0" indent="0" algn="l" defTabSz="914400" rtl="0" eaLnBrk="0" fontAlgn="base" latinLnBrk="0" hangingPunct="0">
              <a:lnSpc>
                <a:spcPct val="100000"/>
              </a:lnSpc>
              <a:spcBef>
                <a:spcPts val="600"/>
              </a:spcBef>
              <a:spcAft>
                <a:spcPct val="0"/>
              </a:spcAft>
              <a:buClrTx/>
              <a:buSzTx/>
              <a:tabLst/>
            </a:pPr>
            <a:r>
              <a:rPr lang="en-US" altLang="en-US" sz="2400" b="1" dirty="0"/>
              <a:t>trailing zeros in a whole number without decimal are not significant</a:t>
            </a:r>
            <a:endParaRPr kumimoji="0" lang="en-US" altLang="en-US" sz="24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12</a:t>
            </a:r>
            <a:r>
              <a:rPr kumimoji="0" lang="en-US" altLang="en-US" sz="2400" b="1" i="0" u="none" strike="noStrike" cap="none" normalizeH="0" baseline="0" dirty="0">
                <a:ln>
                  <a:noFill/>
                </a:ln>
                <a:effectLst/>
              </a:rPr>
              <a:t>00</a:t>
            </a:r>
            <a:r>
              <a:rPr kumimoji="0" lang="en-US" altLang="en-US" sz="2400" b="0" i="0" u="none" strike="noStrike" cap="none" normalizeH="0" baseline="0" dirty="0">
                <a:ln>
                  <a:noFill/>
                </a:ln>
                <a:solidFill>
                  <a:schemeClr val="tx1"/>
                </a:solidFill>
                <a:effectLst/>
              </a:rPr>
              <a:t> → </a:t>
            </a:r>
            <a:r>
              <a:rPr kumimoji="0" lang="en-US" altLang="en-US" sz="2400" i="0" u="none" strike="noStrike" cap="none" normalizeH="0" baseline="0" dirty="0">
                <a:ln>
                  <a:noFill/>
                </a:ln>
                <a:solidFill>
                  <a:schemeClr val="tx1"/>
                </a:solidFill>
                <a:effectLst/>
              </a:rPr>
              <a:t>2 significant figures </a:t>
            </a:r>
          </a:p>
          <a:p>
            <a:pPr marL="0" marR="0" lvl="0" indent="0" algn="l" defTabSz="914400" rtl="0" eaLnBrk="0" fontAlgn="base" latinLnBrk="0" hangingPunct="0">
              <a:lnSpc>
                <a:spcPct val="100000"/>
              </a:lnSpc>
              <a:spcBef>
                <a:spcPts val="600"/>
              </a:spcBef>
              <a:spcAft>
                <a:spcPct val="0"/>
              </a:spcAft>
              <a:buClrTx/>
              <a:buSzTx/>
              <a:tabLs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918</a:t>
            </a:r>
            <a:r>
              <a:rPr kumimoji="0" lang="en-US" altLang="en-US" sz="2400" b="1" i="0" u="none" strike="noStrike" cap="none" normalizeH="0" baseline="0" dirty="0">
                <a:ln>
                  <a:noFill/>
                </a:ln>
                <a:effectLst/>
              </a:rPr>
              <a:t>,000</a:t>
            </a:r>
            <a:r>
              <a:rPr kumimoji="0" lang="en-US" altLang="en-US" sz="2400" b="0" i="0" u="none" strike="noStrike" cap="none" normalizeH="0" baseline="0" dirty="0">
                <a:ln>
                  <a:noFill/>
                </a:ln>
                <a:solidFill>
                  <a:schemeClr val="accent4">
                    <a:lumMod val="75000"/>
                  </a:schemeClr>
                </a:solidFill>
                <a:effectLst/>
              </a:rPr>
              <a:t> </a:t>
            </a:r>
            <a:r>
              <a:rPr kumimoji="0" lang="en-US" altLang="en-US" sz="2400" b="0"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3 significant figures</a:t>
            </a:r>
          </a:p>
          <a:p>
            <a:pPr marL="0" marR="0" lvl="0" indent="0" algn="l" defTabSz="914400" rtl="0" eaLnBrk="0" fontAlgn="base" latinLnBrk="0" hangingPunct="0">
              <a:lnSpc>
                <a:spcPct val="100000"/>
              </a:lnSpc>
              <a:spcBef>
                <a:spcPts val="600"/>
              </a:spcBef>
              <a:spcAft>
                <a:spcPct val="0"/>
              </a:spcAft>
              <a:buClrTx/>
              <a:buSzTx/>
              <a:tabLst/>
            </a:pPr>
            <a:r>
              <a:rPr lang="en-US" altLang="en-US" sz="2400" dirty="0"/>
              <a:t>	</a:t>
            </a:r>
            <a:r>
              <a:rPr kumimoji="0" lang="en-US" altLang="en-US" sz="2400" b="1" i="0" u="none" strike="noStrike" cap="none" normalizeH="0" baseline="0" dirty="0">
                <a:ln>
                  <a:noFill/>
                </a:ln>
                <a:solidFill>
                  <a:schemeClr val="accent4">
                    <a:lumMod val="75000"/>
                  </a:schemeClr>
                </a:solidFill>
                <a:effectLst/>
              </a:rPr>
              <a:t>9</a:t>
            </a:r>
            <a:r>
              <a:rPr kumimoji="0" lang="en-US" altLang="en-US" sz="2400" b="1" i="0" u="none" strike="noStrike" cap="none" normalizeH="0" baseline="0" dirty="0">
                <a:ln>
                  <a:noFill/>
                </a:ln>
                <a:effectLst/>
              </a:rPr>
              <a:t>,000,000</a:t>
            </a:r>
            <a:r>
              <a:rPr kumimoji="0" lang="en-US" altLang="en-US" sz="2400" b="0" i="0" u="none" strike="noStrike" cap="none" normalizeH="0" baseline="0" dirty="0">
                <a:ln>
                  <a:noFill/>
                </a:ln>
                <a:solidFill>
                  <a:schemeClr val="accent4">
                    <a:lumMod val="75000"/>
                  </a:schemeClr>
                </a:solidFill>
                <a:effectLst/>
              </a:rPr>
              <a:t> </a:t>
            </a:r>
            <a:r>
              <a:rPr kumimoji="0" lang="en-US" altLang="en-US" sz="2400" b="0"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1 significant figure</a:t>
            </a:r>
          </a:p>
          <a:p>
            <a:pPr marL="0" marR="0" lvl="0" indent="0" algn="l" defTabSz="914400" rtl="0" eaLnBrk="0" fontAlgn="base" latinLnBrk="0" hangingPunct="0">
              <a:lnSpc>
                <a:spcPct val="100000"/>
              </a:lnSpc>
              <a:spcBef>
                <a:spcPts val="600"/>
              </a:spcBef>
              <a:spcAft>
                <a:spcPct val="0"/>
              </a:spcAft>
              <a:buClrTx/>
              <a:buSzTx/>
              <a:tabLst/>
            </a:pPr>
            <a:r>
              <a:rPr lang="en-US" altLang="en-US" sz="2400" b="1" dirty="0"/>
              <a:t>trailing </a:t>
            </a:r>
            <a:r>
              <a:rPr kumimoji="0" lang="en-US" altLang="en-US" sz="2400" b="1" i="0" u="none" strike="noStrike" cap="none" normalizeH="0" baseline="0" dirty="0">
                <a:ln>
                  <a:noFill/>
                </a:ln>
                <a:solidFill>
                  <a:schemeClr val="tx1"/>
                </a:solidFill>
                <a:effectLst/>
              </a:rPr>
              <a:t>zeros in scientific notation are always significant </a:t>
            </a:r>
          </a:p>
          <a:p>
            <a:pPr marL="0" lvl="1" eaLnBrk="0" fontAlgn="base" hangingPunct="0">
              <a:spcBef>
                <a:spcPts val="600"/>
              </a:spcBef>
              <a:spcAft>
                <a:spcPct val="0"/>
              </a:spcAft>
            </a:pP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accent4">
                    <a:lumMod val="75000"/>
                  </a:schemeClr>
                </a:solidFill>
                <a:effectLst/>
              </a:rPr>
              <a:t>1.200 </a:t>
            </a:r>
            <a:r>
              <a:rPr kumimoji="0" lang="en-US" altLang="en-US" sz="2400" b="1" i="0" u="none" strike="noStrike" cap="none" normalizeH="0" baseline="0" dirty="0">
                <a:ln>
                  <a:noFill/>
                </a:ln>
                <a:effectLst/>
              </a:rPr>
              <a:t>x 10</a:t>
            </a:r>
            <a:r>
              <a:rPr kumimoji="0" lang="en-US" altLang="en-US" sz="2400" b="1" i="0" u="none" strike="noStrike" cap="none" normalizeH="0" baseline="30000" dirty="0">
                <a:ln>
                  <a:noFill/>
                </a:ln>
                <a:effectLst/>
              </a:rPr>
              <a:t>3</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4</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significant figures </a:t>
            </a:r>
            <a:r>
              <a:rPr kumimoji="0" lang="en-US" altLang="en-US" sz="2400" b="1" i="0" u="none" strike="noStrike" cap="none" normalizeH="0" baseline="0" dirty="0">
                <a:ln>
                  <a:noFill/>
                </a:ln>
                <a:solidFill>
                  <a:schemeClr val="tx1"/>
                </a:solidFill>
                <a:effectLst/>
              </a:rPr>
              <a:t>		</a:t>
            </a:r>
          </a:p>
          <a:p>
            <a:pPr marL="0" lvl="1" eaLnBrk="0" fontAlgn="base" hangingPunct="0">
              <a:spcBef>
                <a:spcPts val="600"/>
              </a:spcBef>
              <a:spcAft>
                <a:spcPct val="0"/>
              </a:spcAft>
            </a:pPr>
            <a:r>
              <a:rPr lang="en-US" altLang="en-US" sz="2400" b="1" dirty="0"/>
              <a:t>		</a:t>
            </a:r>
            <a:r>
              <a:rPr kumimoji="0" lang="en-US" altLang="en-US" sz="2400" b="1" i="0" u="none" strike="noStrike" cap="none" normalizeH="0" baseline="0" dirty="0">
                <a:ln>
                  <a:noFill/>
                </a:ln>
                <a:solidFill>
                  <a:schemeClr val="accent4">
                    <a:lumMod val="75000"/>
                  </a:schemeClr>
                </a:solidFill>
                <a:effectLst/>
              </a:rPr>
              <a:t>5.00</a:t>
            </a:r>
            <a:r>
              <a:rPr kumimoji="0" lang="en-US" altLang="en-US" sz="2400" b="1" i="0" u="none" strike="noStrike" cap="none" normalizeH="0" baseline="0" dirty="0">
                <a:ln>
                  <a:noFill/>
                </a:ln>
                <a:solidFill>
                  <a:schemeClr val="tx1"/>
                </a:solidFill>
                <a:effectLst/>
              </a:rPr>
              <a:t> </a:t>
            </a:r>
            <a:r>
              <a:rPr kumimoji="0" lang="en-US" altLang="en-US" sz="2400" b="1" i="0" u="none" strike="noStrike" cap="none" normalizeH="0" baseline="0" dirty="0">
                <a:ln>
                  <a:noFill/>
                </a:ln>
                <a:effectLst/>
              </a:rPr>
              <a:t>x 10</a:t>
            </a:r>
            <a:r>
              <a:rPr kumimoji="0" lang="en-US" altLang="en-US" sz="2400" b="1" i="0" u="none" strike="noStrike" cap="none" normalizeH="0" baseline="30000" dirty="0">
                <a:ln>
                  <a:noFill/>
                </a:ln>
                <a:effectLst/>
              </a:rPr>
              <a:t>-2 </a:t>
            </a:r>
            <a:r>
              <a:rPr kumimoji="0" lang="en-US" altLang="en-US" sz="2400" b="1"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3 significant figures</a:t>
            </a:r>
          </a:p>
          <a:p>
            <a:pPr lvl="1"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14">
            <a:extLst>
              <a:ext uri="{FF2B5EF4-FFF2-40B4-BE49-F238E27FC236}">
                <a16:creationId xmlns:a16="http://schemas.microsoft.com/office/drawing/2014/main" id="{274EEAEA-D9B5-437F-9299-B834E4F9CACF}"/>
              </a:ext>
            </a:extLst>
          </p:cNvPr>
          <p:cNvSpPr/>
          <p:nvPr/>
        </p:nvSpPr>
        <p:spPr>
          <a:xfrm>
            <a:off x="159657" y="819151"/>
            <a:ext cx="5899831" cy="5886449"/>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52CCA0D-03E6-465E-AD97-67986B03FD75}"/>
              </a:ext>
            </a:extLst>
          </p:cNvPr>
          <p:cNvSpPr/>
          <p:nvPr/>
        </p:nvSpPr>
        <p:spPr>
          <a:xfrm>
            <a:off x="6147026" y="813884"/>
            <a:ext cx="5899831" cy="5886449"/>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3189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FD90-6F23-49B4-A400-1A4207D47DF7}"/>
              </a:ext>
            </a:extLst>
          </p:cNvPr>
          <p:cNvSpPr>
            <a:spLocks noGrp="1"/>
          </p:cNvSpPr>
          <p:nvPr>
            <p:ph type="title"/>
          </p:nvPr>
        </p:nvSpPr>
        <p:spPr>
          <a:xfrm>
            <a:off x="913774" y="-13591"/>
            <a:ext cx="10364451" cy="927992"/>
          </a:xfrm>
        </p:spPr>
        <p:txBody>
          <a:bodyPr/>
          <a:lstStyle/>
          <a:p>
            <a:r>
              <a:rPr lang="en-GB" dirty="0"/>
              <a:t>Significant figures in Calculations</a:t>
            </a:r>
          </a:p>
        </p:txBody>
      </p:sp>
      <p:sp>
        <p:nvSpPr>
          <p:cNvPr id="4" name="TextBox 3">
            <a:extLst>
              <a:ext uri="{FF2B5EF4-FFF2-40B4-BE49-F238E27FC236}">
                <a16:creationId xmlns:a16="http://schemas.microsoft.com/office/drawing/2014/main" id="{A6CC55AE-F6F5-4864-B092-65921C2DF97C}"/>
              </a:ext>
            </a:extLst>
          </p:cNvPr>
          <p:cNvSpPr txBox="1"/>
          <p:nvPr/>
        </p:nvSpPr>
        <p:spPr>
          <a:xfrm>
            <a:off x="309544" y="997946"/>
            <a:ext cx="7295941" cy="1569660"/>
          </a:xfrm>
          <a:prstGeom prst="rect">
            <a:avLst/>
          </a:prstGeom>
          <a:noFill/>
        </p:spPr>
        <p:txBody>
          <a:bodyPr wrap="square">
            <a:spAutoFit/>
          </a:bodyPr>
          <a:lstStyle/>
          <a:p>
            <a:pPr marL="342900" indent="-342900">
              <a:buAutoNum type="arabicPeriod"/>
            </a:pPr>
            <a:r>
              <a:rPr lang="en-GB" sz="3200" b="1" dirty="0"/>
              <a:t>Addition/Subtraction: </a:t>
            </a:r>
          </a:p>
          <a:p>
            <a:r>
              <a:rPr lang="en-GB" sz="3200" dirty="0"/>
              <a:t>	</a:t>
            </a:r>
            <a:r>
              <a:rPr lang="en-GB" sz="3200" b="1" dirty="0">
                <a:solidFill>
                  <a:srgbClr val="00B050"/>
                </a:solidFill>
              </a:rPr>
              <a:t>Round answer to least decimal places</a:t>
            </a:r>
          </a:p>
          <a:p>
            <a:endParaRPr lang="en-GB" sz="3200" dirty="0"/>
          </a:p>
        </p:txBody>
      </p:sp>
      <p:sp>
        <p:nvSpPr>
          <p:cNvPr id="8" name="TextBox 7">
            <a:extLst>
              <a:ext uri="{FF2B5EF4-FFF2-40B4-BE49-F238E27FC236}">
                <a16:creationId xmlns:a16="http://schemas.microsoft.com/office/drawing/2014/main" id="{11BD2989-0555-408E-9262-645BD2790230}"/>
              </a:ext>
            </a:extLst>
          </p:cNvPr>
          <p:cNvSpPr txBox="1"/>
          <p:nvPr/>
        </p:nvSpPr>
        <p:spPr>
          <a:xfrm>
            <a:off x="464458" y="2173238"/>
            <a:ext cx="5152571" cy="4201150"/>
          </a:xfrm>
          <a:prstGeom prst="rect">
            <a:avLst/>
          </a:prstGeom>
          <a:noFill/>
        </p:spPr>
        <p:txBody>
          <a:bodyPr wrap="square">
            <a:spAutoFit/>
          </a:bodyPr>
          <a:lstStyle/>
          <a:p>
            <a:pPr>
              <a:spcBef>
                <a:spcPts val="600"/>
              </a:spcBef>
            </a:pPr>
            <a:r>
              <a:rPr lang="en-GB" sz="3200" dirty="0"/>
              <a:t>	</a:t>
            </a:r>
            <a:r>
              <a:rPr lang="en-GB" sz="3200" b="1" dirty="0"/>
              <a:t>12.345 + 6.7 = </a:t>
            </a:r>
          </a:p>
          <a:p>
            <a:pPr>
              <a:spcBef>
                <a:spcPts val="600"/>
              </a:spcBef>
            </a:pPr>
            <a:r>
              <a:rPr lang="en-GB" sz="2400" i="1" dirty="0"/>
              <a:t>Step 1:</a:t>
            </a:r>
            <a:r>
              <a:rPr lang="en-GB" sz="2400" dirty="0"/>
              <a:t> Identify decimal places</a:t>
            </a:r>
          </a:p>
          <a:p>
            <a:pPr>
              <a:spcBef>
                <a:spcPts val="600"/>
              </a:spcBef>
            </a:pPr>
            <a:r>
              <a:rPr lang="en-GB" sz="2400" dirty="0"/>
              <a:t>	12.345 has </a:t>
            </a:r>
            <a:r>
              <a:rPr lang="en-GB" sz="2400" b="1" dirty="0"/>
              <a:t>3</a:t>
            </a:r>
            <a:r>
              <a:rPr lang="en-GB" sz="2400" dirty="0"/>
              <a:t> decimal places</a:t>
            </a:r>
          </a:p>
          <a:p>
            <a:pPr>
              <a:spcBef>
                <a:spcPts val="600"/>
              </a:spcBef>
            </a:pPr>
            <a:r>
              <a:rPr lang="en-GB" sz="2400" dirty="0"/>
              <a:t>	6.7 has </a:t>
            </a:r>
            <a:r>
              <a:rPr lang="en-GB" sz="2400" b="1" dirty="0"/>
              <a:t>1</a:t>
            </a:r>
            <a:r>
              <a:rPr lang="en-GB" sz="2400" dirty="0"/>
              <a:t> decimal place</a:t>
            </a:r>
          </a:p>
          <a:p>
            <a:pPr>
              <a:spcBef>
                <a:spcPts val="600"/>
              </a:spcBef>
            </a:pPr>
            <a:r>
              <a:rPr lang="en-GB" sz="2400" i="1" dirty="0"/>
              <a:t>Step 2:</a:t>
            </a:r>
            <a:r>
              <a:rPr lang="en-GB" sz="2400" dirty="0"/>
              <a:t> Perform the operation</a:t>
            </a:r>
          </a:p>
          <a:p>
            <a:pPr>
              <a:spcBef>
                <a:spcPts val="600"/>
              </a:spcBef>
            </a:pPr>
            <a:r>
              <a:rPr lang="en-GB" sz="2400" dirty="0"/>
              <a:t>	12.345 + 6.7 = 19.045</a:t>
            </a:r>
          </a:p>
          <a:p>
            <a:pPr>
              <a:spcBef>
                <a:spcPts val="600"/>
              </a:spcBef>
            </a:pPr>
            <a:r>
              <a:rPr lang="en-GB" sz="2400" i="1" dirty="0"/>
              <a:t>Step 3:</a:t>
            </a:r>
            <a:r>
              <a:rPr lang="en-GB" sz="2400" dirty="0"/>
              <a:t> Round to the least decimal place (1 decimal place)</a:t>
            </a:r>
          </a:p>
          <a:p>
            <a:pPr>
              <a:spcBef>
                <a:spcPts val="600"/>
              </a:spcBef>
            </a:pPr>
            <a:r>
              <a:rPr lang="en-GB" sz="3200" dirty="0"/>
              <a:t>	</a:t>
            </a:r>
            <a:r>
              <a:rPr lang="en-GB" sz="3200" b="1" dirty="0"/>
              <a:t>= 19.0</a:t>
            </a:r>
          </a:p>
        </p:txBody>
      </p:sp>
      <p:sp>
        <p:nvSpPr>
          <p:cNvPr id="10" name="TextBox 9">
            <a:extLst>
              <a:ext uri="{FF2B5EF4-FFF2-40B4-BE49-F238E27FC236}">
                <a16:creationId xmlns:a16="http://schemas.microsoft.com/office/drawing/2014/main" id="{8FCA4471-8141-4BF0-8545-A9FBA7DE1199}"/>
              </a:ext>
            </a:extLst>
          </p:cNvPr>
          <p:cNvSpPr txBox="1"/>
          <p:nvPr/>
        </p:nvSpPr>
        <p:spPr>
          <a:xfrm>
            <a:off x="6582456" y="2173238"/>
            <a:ext cx="5319258" cy="4201150"/>
          </a:xfrm>
          <a:prstGeom prst="rect">
            <a:avLst/>
          </a:prstGeom>
          <a:noFill/>
        </p:spPr>
        <p:txBody>
          <a:bodyPr wrap="square">
            <a:spAutoFit/>
          </a:bodyPr>
          <a:lstStyle/>
          <a:p>
            <a:pPr>
              <a:spcBef>
                <a:spcPts val="600"/>
              </a:spcBef>
            </a:pPr>
            <a:r>
              <a:rPr lang="en-GB" sz="3200" b="1" dirty="0"/>
              <a:t>	250.25 − 13.678 =</a:t>
            </a:r>
          </a:p>
          <a:p>
            <a:pPr>
              <a:spcBef>
                <a:spcPts val="600"/>
              </a:spcBef>
            </a:pPr>
            <a:r>
              <a:rPr lang="en-GB" sz="2400" i="1" dirty="0"/>
              <a:t>Step 1</a:t>
            </a:r>
            <a:r>
              <a:rPr lang="en-GB" sz="2400" dirty="0"/>
              <a:t>: Identify decimal places</a:t>
            </a:r>
          </a:p>
          <a:p>
            <a:pPr>
              <a:spcBef>
                <a:spcPts val="600"/>
              </a:spcBef>
            </a:pPr>
            <a:r>
              <a:rPr lang="en-GB" sz="2400" dirty="0"/>
              <a:t>	250.25 has 2 decimal places</a:t>
            </a:r>
          </a:p>
          <a:p>
            <a:pPr>
              <a:spcBef>
                <a:spcPts val="600"/>
              </a:spcBef>
            </a:pPr>
            <a:r>
              <a:rPr lang="en-GB" sz="2400" dirty="0"/>
              <a:t>	13.678 has 3 decimal places</a:t>
            </a:r>
          </a:p>
          <a:p>
            <a:pPr>
              <a:spcBef>
                <a:spcPts val="600"/>
              </a:spcBef>
            </a:pPr>
            <a:r>
              <a:rPr lang="en-GB" sz="2400" i="1" dirty="0"/>
              <a:t>Step 2</a:t>
            </a:r>
            <a:r>
              <a:rPr lang="en-GB" sz="2400" dirty="0"/>
              <a:t>: Perform the operation</a:t>
            </a:r>
          </a:p>
          <a:p>
            <a:pPr>
              <a:spcBef>
                <a:spcPts val="600"/>
              </a:spcBef>
            </a:pPr>
            <a:r>
              <a:rPr lang="en-GB" sz="2400" dirty="0"/>
              <a:t>	250.25−13.678=236.572</a:t>
            </a:r>
          </a:p>
          <a:p>
            <a:pPr>
              <a:spcBef>
                <a:spcPts val="600"/>
              </a:spcBef>
            </a:pPr>
            <a:r>
              <a:rPr lang="en-GB" sz="2400" i="1" dirty="0"/>
              <a:t>Step 3</a:t>
            </a:r>
            <a:r>
              <a:rPr lang="en-GB" sz="2400" dirty="0"/>
              <a:t>: Round to the least decimal place (2 decimal places)</a:t>
            </a:r>
          </a:p>
          <a:p>
            <a:pPr>
              <a:spcBef>
                <a:spcPts val="600"/>
              </a:spcBef>
            </a:pPr>
            <a:r>
              <a:rPr lang="en-GB" sz="3200" b="1" dirty="0"/>
              <a:t>	= 236.57</a:t>
            </a:r>
          </a:p>
        </p:txBody>
      </p:sp>
    </p:spTree>
    <p:extLst>
      <p:ext uri="{BB962C8B-B14F-4D97-AF65-F5344CB8AC3E}">
        <p14:creationId xmlns:p14="http://schemas.microsoft.com/office/powerpoint/2010/main" val="370144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FD90-6F23-49B4-A400-1A4207D47DF7}"/>
              </a:ext>
            </a:extLst>
          </p:cNvPr>
          <p:cNvSpPr>
            <a:spLocks noGrp="1"/>
          </p:cNvSpPr>
          <p:nvPr>
            <p:ph type="title"/>
          </p:nvPr>
        </p:nvSpPr>
        <p:spPr>
          <a:xfrm>
            <a:off x="928288" y="10186"/>
            <a:ext cx="10364451" cy="947758"/>
          </a:xfrm>
        </p:spPr>
        <p:txBody>
          <a:bodyPr/>
          <a:lstStyle/>
          <a:p>
            <a:r>
              <a:rPr lang="en-GB" dirty="0"/>
              <a:t>Significant Figures in Calculations</a:t>
            </a:r>
          </a:p>
        </p:txBody>
      </p:sp>
      <p:sp>
        <p:nvSpPr>
          <p:cNvPr id="6" name="TextBox 5">
            <a:extLst>
              <a:ext uri="{FF2B5EF4-FFF2-40B4-BE49-F238E27FC236}">
                <a16:creationId xmlns:a16="http://schemas.microsoft.com/office/drawing/2014/main" id="{EF34DB67-8E3E-4230-B1AD-4BAA2A1DB322}"/>
              </a:ext>
            </a:extLst>
          </p:cNvPr>
          <p:cNvSpPr txBox="1"/>
          <p:nvPr/>
        </p:nvSpPr>
        <p:spPr>
          <a:xfrm>
            <a:off x="140676" y="957944"/>
            <a:ext cx="10222524" cy="1077218"/>
          </a:xfrm>
          <a:prstGeom prst="rect">
            <a:avLst/>
          </a:prstGeom>
          <a:noFill/>
        </p:spPr>
        <p:txBody>
          <a:bodyPr wrap="square">
            <a:spAutoFit/>
          </a:bodyPr>
          <a:lstStyle/>
          <a:p>
            <a:r>
              <a:rPr lang="en-GB" sz="3200" dirty="0"/>
              <a:t>2. </a:t>
            </a:r>
            <a:r>
              <a:rPr lang="en-GB" sz="3200" b="1" dirty="0"/>
              <a:t>Multiplication/Division: </a:t>
            </a:r>
          </a:p>
          <a:p>
            <a:r>
              <a:rPr lang="en-GB" sz="3200" dirty="0"/>
              <a:t>	</a:t>
            </a:r>
            <a:r>
              <a:rPr lang="en-GB" sz="3200" dirty="0">
                <a:solidFill>
                  <a:srgbClr val="00B050"/>
                </a:solidFill>
              </a:rPr>
              <a:t>Round answer to least number of significant figures</a:t>
            </a:r>
          </a:p>
        </p:txBody>
      </p:sp>
      <p:sp>
        <p:nvSpPr>
          <p:cNvPr id="7" name="TextBox 6">
            <a:extLst>
              <a:ext uri="{FF2B5EF4-FFF2-40B4-BE49-F238E27FC236}">
                <a16:creationId xmlns:a16="http://schemas.microsoft.com/office/drawing/2014/main" id="{4ADCD5D9-B077-4A79-9AF5-A9DB70B1E206}"/>
              </a:ext>
            </a:extLst>
          </p:cNvPr>
          <p:cNvSpPr txBox="1"/>
          <p:nvPr/>
        </p:nvSpPr>
        <p:spPr>
          <a:xfrm>
            <a:off x="300334" y="2272213"/>
            <a:ext cx="5416062" cy="4201150"/>
          </a:xfrm>
          <a:prstGeom prst="rect">
            <a:avLst/>
          </a:prstGeom>
          <a:noFill/>
        </p:spPr>
        <p:txBody>
          <a:bodyPr wrap="square">
            <a:spAutoFit/>
          </a:bodyPr>
          <a:lstStyle/>
          <a:p>
            <a:pPr>
              <a:spcBef>
                <a:spcPts val="600"/>
              </a:spcBef>
            </a:pPr>
            <a:r>
              <a:rPr lang="en-GB" sz="3200" b="1" dirty="0"/>
              <a:t>	4.56 × 2.1 = </a:t>
            </a:r>
          </a:p>
          <a:p>
            <a:pPr>
              <a:spcBef>
                <a:spcPts val="600"/>
              </a:spcBef>
            </a:pPr>
            <a:r>
              <a:rPr lang="en-GB" sz="2400" i="1" dirty="0"/>
              <a:t>Step 1</a:t>
            </a:r>
            <a:r>
              <a:rPr lang="en-GB" sz="2400" dirty="0"/>
              <a:t>: Identify significant figures</a:t>
            </a:r>
          </a:p>
          <a:p>
            <a:pPr>
              <a:spcBef>
                <a:spcPts val="600"/>
              </a:spcBef>
            </a:pPr>
            <a:r>
              <a:rPr lang="en-GB" sz="2400" dirty="0"/>
              <a:t>	4.56 has 3 significant figures</a:t>
            </a:r>
          </a:p>
          <a:p>
            <a:pPr>
              <a:spcBef>
                <a:spcPts val="600"/>
              </a:spcBef>
            </a:pPr>
            <a:r>
              <a:rPr lang="en-GB" sz="2400" dirty="0"/>
              <a:t>	2.1 has 2 significant figures</a:t>
            </a:r>
          </a:p>
          <a:p>
            <a:pPr>
              <a:spcBef>
                <a:spcPts val="600"/>
              </a:spcBef>
            </a:pPr>
            <a:r>
              <a:rPr lang="en-GB" sz="2400" i="1" dirty="0"/>
              <a:t>Step 2</a:t>
            </a:r>
            <a:r>
              <a:rPr lang="en-GB" sz="2400" dirty="0"/>
              <a:t>: Perform the operation</a:t>
            </a:r>
          </a:p>
          <a:p>
            <a:pPr>
              <a:spcBef>
                <a:spcPts val="600"/>
              </a:spcBef>
            </a:pPr>
            <a:r>
              <a:rPr lang="en-GB" sz="2400" dirty="0"/>
              <a:t>	4.56 × 2.1 = 9.576</a:t>
            </a:r>
          </a:p>
          <a:p>
            <a:pPr>
              <a:spcBef>
                <a:spcPts val="600"/>
              </a:spcBef>
            </a:pPr>
            <a:r>
              <a:rPr lang="en-GB" sz="2400" i="1" dirty="0"/>
              <a:t>Step 3</a:t>
            </a:r>
            <a:r>
              <a:rPr lang="en-GB" sz="2400" dirty="0"/>
              <a:t>: Round to the least number of significant figures (2 sig figs)</a:t>
            </a:r>
          </a:p>
          <a:p>
            <a:pPr>
              <a:spcBef>
                <a:spcPts val="600"/>
              </a:spcBef>
            </a:pPr>
            <a:r>
              <a:rPr lang="en-GB" sz="3200" b="1" dirty="0"/>
              <a:t>	= 9.6</a:t>
            </a:r>
          </a:p>
        </p:txBody>
      </p:sp>
      <p:sp>
        <p:nvSpPr>
          <p:cNvPr id="9" name="TextBox 8">
            <a:extLst>
              <a:ext uri="{FF2B5EF4-FFF2-40B4-BE49-F238E27FC236}">
                <a16:creationId xmlns:a16="http://schemas.microsoft.com/office/drawing/2014/main" id="{62DD00A0-BC69-4C18-AAB7-3265589DD959}"/>
              </a:ext>
            </a:extLst>
          </p:cNvPr>
          <p:cNvSpPr txBox="1"/>
          <p:nvPr/>
        </p:nvSpPr>
        <p:spPr>
          <a:xfrm>
            <a:off x="6178061" y="2228671"/>
            <a:ext cx="6096000" cy="4201150"/>
          </a:xfrm>
          <a:prstGeom prst="rect">
            <a:avLst/>
          </a:prstGeom>
          <a:noFill/>
        </p:spPr>
        <p:txBody>
          <a:bodyPr wrap="square">
            <a:spAutoFit/>
          </a:bodyPr>
          <a:lstStyle/>
          <a:p>
            <a:pPr>
              <a:spcBef>
                <a:spcPts val="600"/>
              </a:spcBef>
            </a:pPr>
            <a:r>
              <a:rPr lang="en-GB" sz="3200" b="1" dirty="0"/>
              <a:t>	78.345 ÷ 3.2 = </a:t>
            </a:r>
          </a:p>
          <a:p>
            <a:pPr>
              <a:spcBef>
                <a:spcPts val="600"/>
              </a:spcBef>
            </a:pPr>
            <a:r>
              <a:rPr lang="en-GB" sz="2400" i="1" dirty="0"/>
              <a:t>Step 1</a:t>
            </a:r>
            <a:r>
              <a:rPr lang="en-GB" sz="2400" dirty="0"/>
              <a:t>: Identify significant figures</a:t>
            </a:r>
          </a:p>
          <a:p>
            <a:pPr>
              <a:spcBef>
                <a:spcPts val="600"/>
              </a:spcBef>
            </a:pPr>
            <a:r>
              <a:rPr lang="en-GB" sz="2400" dirty="0"/>
              <a:t>	78.345 has 5 significant figures</a:t>
            </a:r>
          </a:p>
          <a:p>
            <a:pPr>
              <a:spcBef>
                <a:spcPts val="600"/>
              </a:spcBef>
            </a:pPr>
            <a:r>
              <a:rPr lang="en-GB" sz="2400" dirty="0"/>
              <a:t>	3.2 has 2 significant figures</a:t>
            </a:r>
          </a:p>
          <a:p>
            <a:pPr>
              <a:spcBef>
                <a:spcPts val="600"/>
              </a:spcBef>
            </a:pPr>
            <a:r>
              <a:rPr lang="en-GB" sz="2400" i="1" dirty="0"/>
              <a:t>Step 2</a:t>
            </a:r>
            <a:r>
              <a:rPr lang="en-GB" sz="2400" dirty="0"/>
              <a:t>: Perform the operation</a:t>
            </a:r>
          </a:p>
          <a:p>
            <a:pPr>
              <a:spcBef>
                <a:spcPts val="600"/>
              </a:spcBef>
            </a:pPr>
            <a:r>
              <a:rPr lang="en-GB" sz="2400" dirty="0"/>
              <a:t>	78.345÷3.2=24.483</a:t>
            </a:r>
          </a:p>
          <a:p>
            <a:pPr>
              <a:spcBef>
                <a:spcPts val="600"/>
              </a:spcBef>
            </a:pPr>
            <a:r>
              <a:rPr lang="en-GB" sz="2400" i="1" dirty="0"/>
              <a:t>Step 3</a:t>
            </a:r>
            <a:r>
              <a:rPr lang="en-GB" sz="2400" dirty="0"/>
              <a:t>: Round to the least number of significant figures (2 sig figs)</a:t>
            </a:r>
          </a:p>
          <a:p>
            <a:pPr>
              <a:spcBef>
                <a:spcPts val="600"/>
              </a:spcBef>
            </a:pPr>
            <a:r>
              <a:rPr lang="en-GB" sz="3200" b="1" dirty="0"/>
              <a:t>	= 24</a:t>
            </a:r>
          </a:p>
        </p:txBody>
      </p:sp>
    </p:spTree>
    <p:extLst>
      <p:ext uri="{BB962C8B-B14F-4D97-AF65-F5344CB8AC3E}">
        <p14:creationId xmlns:p14="http://schemas.microsoft.com/office/powerpoint/2010/main" val="1255959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A9BE7-CDB6-4F0A-B6EF-E03546F9639B}"/>
              </a:ext>
            </a:extLst>
          </p:cNvPr>
          <p:cNvSpPr>
            <a:spLocks noGrp="1"/>
          </p:cNvSpPr>
          <p:nvPr>
            <p:ph type="title"/>
          </p:nvPr>
        </p:nvSpPr>
        <p:spPr>
          <a:xfrm>
            <a:off x="950287" y="1"/>
            <a:ext cx="10364451" cy="827314"/>
          </a:xfrm>
        </p:spPr>
        <p:txBody>
          <a:bodyPr>
            <a:normAutofit/>
          </a:bodyPr>
          <a:lstStyle/>
          <a:p>
            <a:r>
              <a:rPr lang="en-GB" dirty="0"/>
              <a:t>SI Units: basic and derived</a:t>
            </a:r>
          </a:p>
        </p:txBody>
      </p:sp>
      <p:sp>
        <p:nvSpPr>
          <p:cNvPr id="7" name="TextBox 6">
            <a:extLst>
              <a:ext uri="{FF2B5EF4-FFF2-40B4-BE49-F238E27FC236}">
                <a16:creationId xmlns:a16="http://schemas.microsoft.com/office/drawing/2014/main" id="{9E325197-5F3C-42DE-AFE7-4055F728F9AA}"/>
              </a:ext>
            </a:extLst>
          </p:cNvPr>
          <p:cNvSpPr txBox="1"/>
          <p:nvPr/>
        </p:nvSpPr>
        <p:spPr>
          <a:xfrm>
            <a:off x="3286028" y="670596"/>
            <a:ext cx="6200672" cy="646331"/>
          </a:xfrm>
          <a:prstGeom prst="rect">
            <a:avLst/>
          </a:prstGeom>
          <a:noFill/>
        </p:spPr>
        <p:txBody>
          <a:bodyPr wrap="none" rtlCol="0">
            <a:spAutoFit/>
          </a:bodyPr>
          <a:lstStyle/>
          <a:p>
            <a:r>
              <a:rPr lang="en-GB" sz="3600" b="1" dirty="0">
                <a:solidFill>
                  <a:srgbClr val="FF0000"/>
                </a:solidFill>
              </a:rPr>
              <a:t>All measurements have units !!!</a:t>
            </a:r>
          </a:p>
        </p:txBody>
      </p:sp>
      <p:grpSp>
        <p:nvGrpSpPr>
          <p:cNvPr id="5" name="Group 4">
            <a:extLst>
              <a:ext uri="{FF2B5EF4-FFF2-40B4-BE49-F238E27FC236}">
                <a16:creationId xmlns:a16="http://schemas.microsoft.com/office/drawing/2014/main" id="{FAB5D6FA-A3D0-4B4C-A40E-E8A6F14B653E}"/>
              </a:ext>
            </a:extLst>
          </p:cNvPr>
          <p:cNvGrpSpPr/>
          <p:nvPr/>
        </p:nvGrpSpPr>
        <p:grpSpPr>
          <a:xfrm>
            <a:off x="25103" y="1176731"/>
            <a:ext cx="4684167" cy="5040676"/>
            <a:chOff x="107125" y="1130835"/>
            <a:chExt cx="4087134" cy="4597524"/>
          </a:xfrm>
        </p:grpSpPr>
        <p:pic>
          <p:nvPicPr>
            <p:cNvPr id="10" name="Picture 9">
              <a:extLst>
                <a:ext uri="{FF2B5EF4-FFF2-40B4-BE49-F238E27FC236}">
                  <a16:creationId xmlns:a16="http://schemas.microsoft.com/office/drawing/2014/main" id="{1B809CB9-B806-4A44-BA8F-FA42FDCAB84D}"/>
                </a:ext>
              </a:extLst>
            </p:cNvPr>
            <p:cNvPicPr>
              <a:picLocks noChangeAspect="1"/>
            </p:cNvPicPr>
            <p:nvPr/>
          </p:nvPicPr>
          <p:blipFill>
            <a:blip r:embed="rId3"/>
            <a:stretch>
              <a:fillRect/>
            </a:stretch>
          </p:blipFill>
          <p:spPr>
            <a:xfrm>
              <a:off x="107126" y="1130835"/>
              <a:ext cx="4087133" cy="4405294"/>
            </a:xfrm>
            <a:prstGeom prst="rect">
              <a:avLst/>
            </a:prstGeom>
          </p:spPr>
        </p:pic>
        <p:sp>
          <p:nvSpPr>
            <p:cNvPr id="3" name="TextBox 2">
              <a:extLst>
                <a:ext uri="{FF2B5EF4-FFF2-40B4-BE49-F238E27FC236}">
                  <a16:creationId xmlns:a16="http://schemas.microsoft.com/office/drawing/2014/main" id="{9E8EFB14-1DE3-4C8C-90ED-5B7BE7837049}"/>
                </a:ext>
              </a:extLst>
            </p:cNvPr>
            <p:cNvSpPr txBox="1"/>
            <p:nvPr/>
          </p:nvSpPr>
          <p:spPr>
            <a:xfrm>
              <a:off x="107125" y="5307281"/>
              <a:ext cx="4087133" cy="421078"/>
            </a:xfrm>
            <a:prstGeom prst="rect">
              <a:avLst/>
            </a:prstGeom>
            <a:solidFill>
              <a:schemeClr val="bg1"/>
            </a:solidFill>
          </p:spPr>
          <p:txBody>
            <a:bodyPr wrap="square" rtlCol="0">
              <a:spAutoFit/>
            </a:bodyPr>
            <a:lstStyle/>
            <a:p>
              <a:r>
                <a:rPr lang="en-GB" sz="2400" dirty="0"/>
                <a:t>                 basic SI units</a:t>
              </a:r>
            </a:p>
          </p:txBody>
        </p:sp>
      </p:grpSp>
      <p:graphicFrame>
        <p:nvGraphicFramePr>
          <p:cNvPr id="8" name="Table 7">
            <a:extLst>
              <a:ext uri="{FF2B5EF4-FFF2-40B4-BE49-F238E27FC236}">
                <a16:creationId xmlns:a16="http://schemas.microsoft.com/office/drawing/2014/main" id="{B193B3B9-3BA9-4639-95FC-10D185158B35}"/>
              </a:ext>
            </a:extLst>
          </p:cNvPr>
          <p:cNvGraphicFramePr>
            <a:graphicFrameLocks noGrp="1"/>
          </p:cNvGraphicFramePr>
          <p:nvPr>
            <p:extLst>
              <p:ext uri="{D42A27DB-BD31-4B8C-83A1-F6EECF244321}">
                <p14:modId xmlns:p14="http://schemas.microsoft.com/office/powerpoint/2010/main" val="4194090256"/>
              </p:ext>
            </p:extLst>
          </p:nvPr>
        </p:nvGraphicFramePr>
        <p:xfrm>
          <a:off x="5162795" y="1868754"/>
          <a:ext cx="7022685" cy="4299642"/>
        </p:xfrm>
        <a:graphic>
          <a:graphicData uri="http://schemas.openxmlformats.org/drawingml/2006/table">
            <a:tbl>
              <a:tblPr/>
              <a:tblGrid>
                <a:gridCol w="2340895">
                  <a:extLst>
                    <a:ext uri="{9D8B030D-6E8A-4147-A177-3AD203B41FA5}">
                      <a16:colId xmlns:a16="http://schemas.microsoft.com/office/drawing/2014/main" val="3680786146"/>
                    </a:ext>
                  </a:extLst>
                </a:gridCol>
                <a:gridCol w="2340895">
                  <a:extLst>
                    <a:ext uri="{9D8B030D-6E8A-4147-A177-3AD203B41FA5}">
                      <a16:colId xmlns:a16="http://schemas.microsoft.com/office/drawing/2014/main" val="2566187885"/>
                    </a:ext>
                  </a:extLst>
                </a:gridCol>
                <a:gridCol w="2340895">
                  <a:extLst>
                    <a:ext uri="{9D8B030D-6E8A-4147-A177-3AD203B41FA5}">
                      <a16:colId xmlns:a16="http://schemas.microsoft.com/office/drawing/2014/main" val="415129976"/>
                    </a:ext>
                  </a:extLst>
                </a:gridCol>
              </a:tblGrid>
              <a:tr h="285353">
                <a:tc>
                  <a:txBody>
                    <a:bodyPr/>
                    <a:lstStyle/>
                    <a:p>
                      <a:r>
                        <a:rPr lang="en-GB" sz="2400" b="1" dirty="0"/>
                        <a:t>Quantity</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dirty="0"/>
                        <a:t>SI Unit</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dirty="0"/>
                        <a:t>Formula</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97837758"/>
                  </a:ext>
                </a:extLst>
              </a:tr>
              <a:tr h="285353">
                <a:tc>
                  <a:txBody>
                    <a:bodyPr/>
                    <a:lstStyle/>
                    <a:p>
                      <a:r>
                        <a:rPr lang="en-GB" sz="2400"/>
                        <a:t>Volume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cubic metre, m³</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length × length × length</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57092054"/>
                  </a:ext>
                </a:extLst>
              </a:tr>
              <a:tr h="285353">
                <a:tc>
                  <a:txBody>
                    <a:bodyPr/>
                    <a:lstStyle/>
                    <a:p>
                      <a:r>
                        <a:rPr lang="en-GB" sz="2400"/>
                        <a:t>Force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newton, N</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err="1"/>
                        <a:t>kg·m</a:t>
                      </a:r>
                      <a:r>
                        <a:rPr lang="en-GB" sz="2400" dirty="0"/>
                        <a:t>/s²</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0265974"/>
                  </a:ext>
                </a:extLst>
              </a:tr>
              <a:tr h="285353">
                <a:tc>
                  <a:txBody>
                    <a:bodyPr/>
                    <a:lstStyle/>
                    <a:p>
                      <a:r>
                        <a:rPr lang="en-GB" sz="2400"/>
                        <a:t>Pressure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pascal, Pa</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N/m²</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2419663"/>
                  </a:ext>
                </a:extLst>
              </a:tr>
              <a:tr h="285353">
                <a:tc>
                  <a:txBody>
                    <a:bodyPr/>
                    <a:lstStyle/>
                    <a:p>
                      <a:r>
                        <a:rPr lang="en-GB" sz="2400"/>
                        <a:t>Energy</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joule, J</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N·m</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90693940"/>
                  </a:ext>
                </a:extLst>
              </a:tr>
              <a:tr h="285353">
                <a:tc>
                  <a:txBody>
                    <a:bodyPr/>
                    <a:lstStyle/>
                    <a:p>
                      <a:r>
                        <a:rPr lang="en-GB" sz="2400"/>
                        <a:t>Power</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watt, W</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J/s</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13715254"/>
                  </a:ext>
                </a:extLst>
              </a:tr>
              <a:tr h="285353">
                <a:tc>
                  <a:txBody>
                    <a:bodyPr/>
                    <a:lstStyle/>
                    <a:p>
                      <a:r>
                        <a:rPr lang="en-GB" sz="2400"/>
                        <a:t>Electric Charge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coulomb, C</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A·s</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23263293"/>
                  </a:ext>
                </a:extLst>
              </a:tr>
              <a:tr h="285353">
                <a:tc>
                  <a:txBody>
                    <a:bodyPr/>
                    <a:lstStyle/>
                    <a:p>
                      <a:r>
                        <a:rPr lang="en-GB" sz="2400"/>
                        <a:t>Voltage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volt, V</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W/A</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6380327"/>
                  </a:ext>
                </a:extLst>
              </a:tr>
              <a:tr h="285353">
                <a:tc>
                  <a:txBody>
                    <a:bodyPr/>
                    <a:lstStyle/>
                    <a:p>
                      <a:r>
                        <a:rPr lang="en-GB" sz="2400"/>
                        <a:t>Resistance</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ohm, </a:t>
                      </a:r>
                      <a:r>
                        <a:rPr lang="el-GR" sz="2400" dirty="0"/>
                        <a:t>Ω</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V/A</a:t>
                      </a:r>
                    </a:p>
                  </a:txBody>
                  <a:tcPr marL="71338" marR="71338" marT="35669" marB="356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21474144"/>
                  </a:ext>
                </a:extLst>
              </a:tr>
            </a:tbl>
          </a:graphicData>
        </a:graphic>
      </p:graphicFrame>
      <p:sp>
        <p:nvSpPr>
          <p:cNvPr id="9" name="TextBox 8">
            <a:extLst>
              <a:ext uri="{FF2B5EF4-FFF2-40B4-BE49-F238E27FC236}">
                <a16:creationId xmlns:a16="http://schemas.microsoft.com/office/drawing/2014/main" id="{31CAE229-4864-4DC5-928C-F9D0A0D89A12}"/>
              </a:ext>
            </a:extLst>
          </p:cNvPr>
          <p:cNvSpPr txBox="1"/>
          <p:nvPr/>
        </p:nvSpPr>
        <p:spPr>
          <a:xfrm>
            <a:off x="6132513" y="1316927"/>
            <a:ext cx="4684166" cy="461665"/>
          </a:xfrm>
          <a:prstGeom prst="rect">
            <a:avLst/>
          </a:prstGeom>
          <a:solidFill>
            <a:schemeClr val="bg1"/>
          </a:solidFill>
        </p:spPr>
        <p:txBody>
          <a:bodyPr wrap="square" rtlCol="0">
            <a:spAutoFit/>
          </a:bodyPr>
          <a:lstStyle/>
          <a:p>
            <a:r>
              <a:rPr lang="en-GB" sz="2400" dirty="0"/>
              <a:t>                 derived SI units</a:t>
            </a:r>
          </a:p>
        </p:txBody>
      </p:sp>
    </p:spTree>
    <p:extLst>
      <p:ext uri="{BB962C8B-B14F-4D97-AF65-F5344CB8AC3E}">
        <p14:creationId xmlns:p14="http://schemas.microsoft.com/office/powerpoint/2010/main" val="93445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92AE7-EB8A-4867-8BBE-F5B4A44AA42C}"/>
              </a:ext>
            </a:extLst>
          </p:cNvPr>
          <p:cNvSpPr>
            <a:spLocks noGrp="1"/>
          </p:cNvSpPr>
          <p:nvPr>
            <p:ph type="title"/>
          </p:nvPr>
        </p:nvSpPr>
        <p:spPr>
          <a:xfrm>
            <a:off x="874713" y="1"/>
            <a:ext cx="10515600" cy="957942"/>
          </a:xfrm>
        </p:spPr>
        <p:txBody>
          <a:bodyPr>
            <a:normAutofit/>
          </a:bodyPr>
          <a:lstStyle/>
          <a:p>
            <a:r>
              <a:rPr lang="en-GB" dirty="0"/>
              <a:t>Conversion Factors Based on Powers of 10</a:t>
            </a:r>
          </a:p>
        </p:txBody>
      </p:sp>
      <mc:AlternateContent xmlns:mc="http://schemas.openxmlformats.org/markup-compatibility/2006" xmlns:a14="http://schemas.microsoft.com/office/drawing/2010/main">
        <mc:Choice Requires="a14">
          <p:sp>
            <p:nvSpPr>
              <p:cNvPr id="3" name="Rectangle 1">
                <a:extLst>
                  <a:ext uri="{FF2B5EF4-FFF2-40B4-BE49-F238E27FC236}">
                    <a16:creationId xmlns:a16="http://schemas.microsoft.com/office/drawing/2014/main" id="{EFDBE243-2C98-4A53-8351-3A8648FCC9FB}"/>
                  </a:ext>
                </a:extLst>
              </p:cNvPr>
              <p:cNvSpPr>
                <a:spLocks noChangeArrowheads="1"/>
              </p:cNvSpPr>
              <p:nvPr/>
            </p:nvSpPr>
            <p:spPr bwMode="auto">
              <a:xfrm>
                <a:off x="7643131" y="2101463"/>
                <a:ext cx="4425931" cy="1476302"/>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1" i="0" u="none" strike="noStrike" cap="none" normalizeH="0" baseline="0" dirty="0">
                    <a:ln>
                      <a:noFill/>
                    </a:ln>
                    <a:solidFill>
                      <a:schemeClr val="tx1"/>
                    </a:solidFill>
                    <a:effectLst/>
                  </a:rPr>
                  <a:t>Example</a:t>
                </a:r>
                <a:r>
                  <a:rPr kumimoji="0" lang="en-US" altLang="en-US" sz="2000" b="0" i="0" u="none" strike="noStrike" cap="none" normalizeH="0" baseline="0" dirty="0">
                    <a:ln>
                      <a:noFill/>
                    </a:ln>
                    <a:solidFill>
                      <a:schemeClr val="tx1"/>
                    </a:solidFill>
                    <a:effectLst/>
                  </a:rPr>
                  <a:t>: Convert 150 m to kilometers.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endParaRPr>
              </a:p>
              <a:p>
                <a:pPr lvl="0" defTabSz="914400" eaLnBrk="0" fontAlgn="base" hangingPunct="0">
                  <a:spcBef>
                    <a:spcPct val="0"/>
                  </a:spcBef>
                  <a:spcAft>
                    <a:spcPct val="0"/>
                  </a:spcAft>
                </a:pPr>
                <a:r>
                  <a:rPr kumimoji="0" lang="en-US" altLang="en-US" sz="2000" b="0" i="0" u="none" strike="noStrike" cap="none" normalizeH="0" baseline="0" dirty="0">
                    <a:ln>
                      <a:noFill/>
                    </a:ln>
                    <a:solidFill>
                      <a:schemeClr val="tx1"/>
                    </a:solidFill>
                    <a:effectLst/>
                  </a:rPr>
                  <a:t>150 m × </a:t>
                </a:r>
                <a14:m>
                  <m:oMath xmlns:m="http://schemas.openxmlformats.org/officeDocument/2006/math">
                    <m:d>
                      <m:dPr>
                        <m:ctrlPr>
                          <a:rPr kumimoji="0" lang="en-US" altLang="en-US" sz="2000" b="0" i="1" u="none" strike="noStrike" cap="none" normalizeH="0" baseline="0" smtClean="0">
                            <a:ln>
                              <a:noFill/>
                            </a:ln>
                            <a:solidFill>
                              <a:schemeClr val="tx1"/>
                            </a:solidFill>
                            <a:effectLst/>
                            <a:latin typeface="Cambria Math" panose="02040503050406030204" pitchFamily="18" charset="0"/>
                          </a:rPr>
                        </m:ctrlPr>
                      </m:dPr>
                      <m:e>
                        <m:f>
                          <m:fPr>
                            <m:ctrlPr>
                              <a:rPr lang="en-US" altLang="en-US" sz="2000" i="1">
                                <a:latin typeface="Cambria Math" panose="02040503050406030204" pitchFamily="18" charset="0"/>
                              </a:rPr>
                            </m:ctrlPr>
                          </m:fPr>
                          <m:num>
                            <m:r>
                              <a:rPr lang="en-GB" altLang="en-US" sz="2000" i="1">
                                <a:latin typeface="Cambria Math" panose="02040503050406030204" pitchFamily="18" charset="0"/>
                              </a:rPr>
                              <m:t>1 </m:t>
                            </m:r>
                            <m:r>
                              <a:rPr lang="en-GB" altLang="en-US" sz="2000" b="0" i="1" smtClean="0">
                                <a:latin typeface="Cambria Math" panose="02040503050406030204" pitchFamily="18" charset="0"/>
                              </a:rPr>
                              <m:t>𝑘</m:t>
                            </m:r>
                            <m:r>
                              <a:rPr lang="en-GB" altLang="en-US" sz="2000" i="1">
                                <a:latin typeface="Cambria Math" panose="02040503050406030204" pitchFamily="18" charset="0"/>
                              </a:rPr>
                              <m:t>𝑚</m:t>
                            </m:r>
                          </m:num>
                          <m:den>
                            <m:r>
                              <a:rPr lang="en-GB" altLang="en-US" sz="2000" i="1">
                                <a:latin typeface="Cambria Math" panose="02040503050406030204" pitchFamily="18" charset="0"/>
                              </a:rPr>
                              <m:t>100</m:t>
                            </m:r>
                            <m:r>
                              <a:rPr lang="en-GB" altLang="en-US" sz="2000" b="0" i="1" smtClean="0">
                                <a:latin typeface="Cambria Math" panose="02040503050406030204" pitchFamily="18" charset="0"/>
                              </a:rPr>
                              <m:t>0</m:t>
                            </m:r>
                            <m:r>
                              <a:rPr lang="en-GB" altLang="en-US" sz="2000" i="1">
                                <a:latin typeface="Cambria Math" panose="02040503050406030204" pitchFamily="18" charset="0"/>
                              </a:rPr>
                              <m:t> </m:t>
                            </m:r>
                            <m:r>
                              <a:rPr lang="en-GB" altLang="en-US" sz="2000" i="1">
                                <a:latin typeface="Cambria Math" panose="02040503050406030204" pitchFamily="18" charset="0"/>
                              </a:rPr>
                              <m:t>𝑚</m:t>
                            </m:r>
                            <m:r>
                              <a:rPr lang="en-GB" altLang="en-US" sz="2000" i="1">
                                <a:latin typeface="Cambria Math" panose="02040503050406030204" pitchFamily="18" charset="0"/>
                              </a:rPr>
                              <m:t> </m:t>
                            </m:r>
                          </m:den>
                        </m:f>
                      </m:e>
                    </m:d>
                  </m:oMath>
                </a14:m>
                <a:r>
                  <a:rPr kumimoji="0" lang="en-US" altLang="en-US" sz="2000" b="0" i="0" u="none" strike="noStrike" cap="none" normalizeH="0" baseline="0" dirty="0">
                    <a:ln>
                      <a:noFill/>
                    </a:ln>
                    <a:solidFill>
                      <a:schemeClr val="tx1"/>
                    </a:solidFill>
                    <a:effectLst/>
                  </a:rPr>
                  <a:t> = 0.15 km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p:txBody>
          </p:sp>
        </mc:Choice>
        <mc:Fallback xmlns="">
          <p:sp>
            <p:nvSpPr>
              <p:cNvPr id="3" name="Rectangle 1">
                <a:extLst>
                  <a:ext uri="{FF2B5EF4-FFF2-40B4-BE49-F238E27FC236}">
                    <a16:creationId xmlns:a16="http://schemas.microsoft.com/office/drawing/2014/main" id="{EFDBE243-2C98-4A53-8351-3A8648FCC9FB}"/>
                  </a:ext>
                </a:extLst>
              </p:cNvPr>
              <p:cNvSpPr>
                <a:spLocks noRot="1" noChangeAspect="1" noMove="1" noResize="1" noEditPoints="1" noAdjustHandles="1" noChangeArrowheads="1" noChangeShapeType="1" noTextEdit="1"/>
              </p:cNvSpPr>
              <p:nvPr/>
            </p:nvSpPr>
            <p:spPr bwMode="auto">
              <a:xfrm>
                <a:off x="7643131" y="2101463"/>
                <a:ext cx="4425931" cy="1476302"/>
              </a:xfrm>
              <a:prstGeom prst="rect">
                <a:avLst/>
              </a:prstGeom>
              <a:blipFill>
                <a:blip r:embed="rId2"/>
                <a:stretch>
                  <a:fillRect l="-1515" t="-2066"/>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
        <p:nvSpPr>
          <p:cNvPr id="14" name="TextBox 13">
            <a:extLst>
              <a:ext uri="{FF2B5EF4-FFF2-40B4-BE49-F238E27FC236}">
                <a16:creationId xmlns:a16="http://schemas.microsoft.com/office/drawing/2014/main" id="{72722E2E-50BA-48EE-89E9-E1D2902C8F04}"/>
              </a:ext>
            </a:extLst>
          </p:cNvPr>
          <p:cNvSpPr txBox="1"/>
          <p:nvPr/>
        </p:nvSpPr>
        <p:spPr>
          <a:xfrm>
            <a:off x="1636268" y="942657"/>
            <a:ext cx="8992489" cy="830997"/>
          </a:xfrm>
          <a:prstGeom prst="rect">
            <a:avLst/>
          </a:prstGeom>
          <a:noFill/>
        </p:spPr>
        <p:txBody>
          <a:bodyPr wrap="square">
            <a:spAutoFit/>
          </a:bodyPr>
          <a:lstStyle/>
          <a:p>
            <a:r>
              <a:rPr lang="en-GB" sz="2400" dirty="0">
                <a:solidFill>
                  <a:srgbClr val="0070C0"/>
                </a:solidFill>
              </a:rPr>
              <a:t>The </a:t>
            </a:r>
            <a:r>
              <a:rPr lang="en-GB" sz="2400" b="1" dirty="0">
                <a:solidFill>
                  <a:srgbClr val="0070C0"/>
                </a:solidFill>
              </a:rPr>
              <a:t>metric system</a:t>
            </a:r>
            <a:r>
              <a:rPr lang="en-GB" sz="2400" dirty="0">
                <a:solidFill>
                  <a:srgbClr val="0070C0"/>
                </a:solidFill>
              </a:rPr>
              <a:t> is based on </a:t>
            </a:r>
            <a:r>
              <a:rPr lang="en-GB" sz="2400" b="1" dirty="0">
                <a:solidFill>
                  <a:srgbClr val="0070C0"/>
                </a:solidFill>
              </a:rPr>
              <a:t>powers of ten</a:t>
            </a:r>
            <a:r>
              <a:rPr lang="en-GB" sz="2400" dirty="0">
                <a:solidFill>
                  <a:srgbClr val="0070C0"/>
                </a:solidFill>
              </a:rPr>
              <a:t>, making conversions simple by moving the decimal point.</a:t>
            </a:r>
          </a:p>
        </p:txBody>
      </p:sp>
      <p:graphicFrame>
        <p:nvGraphicFramePr>
          <p:cNvPr id="15" name="Table 14">
            <a:extLst>
              <a:ext uri="{FF2B5EF4-FFF2-40B4-BE49-F238E27FC236}">
                <a16:creationId xmlns:a16="http://schemas.microsoft.com/office/drawing/2014/main" id="{D9E48805-06BC-4914-981B-6B4602EF6271}"/>
              </a:ext>
            </a:extLst>
          </p:cNvPr>
          <p:cNvGraphicFramePr>
            <a:graphicFrameLocks noGrp="1"/>
          </p:cNvGraphicFramePr>
          <p:nvPr>
            <p:extLst>
              <p:ext uri="{D42A27DB-BD31-4B8C-83A1-F6EECF244321}">
                <p14:modId xmlns:p14="http://schemas.microsoft.com/office/powerpoint/2010/main" val="2982520393"/>
              </p:ext>
            </p:extLst>
          </p:nvPr>
        </p:nvGraphicFramePr>
        <p:xfrm>
          <a:off x="151513" y="1991246"/>
          <a:ext cx="7020814" cy="4130150"/>
        </p:xfrm>
        <a:graphic>
          <a:graphicData uri="http://schemas.openxmlformats.org/drawingml/2006/table">
            <a:tbl>
              <a:tblPr/>
              <a:tblGrid>
                <a:gridCol w="1025004">
                  <a:extLst>
                    <a:ext uri="{9D8B030D-6E8A-4147-A177-3AD203B41FA5}">
                      <a16:colId xmlns:a16="http://schemas.microsoft.com/office/drawing/2014/main" val="4245346228"/>
                    </a:ext>
                  </a:extLst>
                </a:gridCol>
                <a:gridCol w="1214260">
                  <a:extLst>
                    <a:ext uri="{9D8B030D-6E8A-4147-A177-3AD203B41FA5}">
                      <a16:colId xmlns:a16="http://schemas.microsoft.com/office/drawing/2014/main" val="1140616584"/>
                    </a:ext>
                  </a:extLst>
                </a:gridCol>
                <a:gridCol w="1952625">
                  <a:extLst>
                    <a:ext uri="{9D8B030D-6E8A-4147-A177-3AD203B41FA5}">
                      <a16:colId xmlns:a16="http://schemas.microsoft.com/office/drawing/2014/main" val="234731786"/>
                    </a:ext>
                  </a:extLst>
                </a:gridCol>
                <a:gridCol w="1076325">
                  <a:extLst>
                    <a:ext uri="{9D8B030D-6E8A-4147-A177-3AD203B41FA5}">
                      <a16:colId xmlns:a16="http://schemas.microsoft.com/office/drawing/2014/main" val="1355187754"/>
                    </a:ext>
                  </a:extLst>
                </a:gridCol>
                <a:gridCol w="1752600">
                  <a:extLst>
                    <a:ext uri="{9D8B030D-6E8A-4147-A177-3AD203B41FA5}">
                      <a16:colId xmlns:a16="http://schemas.microsoft.com/office/drawing/2014/main" val="3651772589"/>
                    </a:ext>
                  </a:extLst>
                </a:gridCol>
              </a:tblGrid>
              <a:tr h="826031">
                <a:tc>
                  <a:txBody>
                    <a:bodyPr/>
                    <a:lstStyle/>
                    <a:p>
                      <a:r>
                        <a:rPr lang="en-GB" b="1"/>
                        <a:t>Quantity</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Unit</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Smaller Unit (×10⁻³)</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Base Unit (10⁰)</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Larger Unit (×10³)</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55362074"/>
                  </a:ext>
                </a:extLst>
              </a:tr>
              <a:tr h="472017">
                <a:tc>
                  <a:txBody>
                    <a:bodyPr/>
                    <a:lstStyle/>
                    <a:p>
                      <a:r>
                        <a:rPr lang="en-GB" b="1"/>
                        <a:t>Length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Meter (m)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mm = 0.001 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km = 1000 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25315147"/>
                  </a:ext>
                </a:extLst>
              </a:tr>
              <a:tr h="472017">
                <a:tc>
                  <a:txBody>
                    <a:bodyPr/>
                    <a:lstStyle/>
                    <a:p>
                      <a:r>
                        <a:rPr lang="en-GB" b="1"/>
                        <a:t>Mass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Gram (g)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mg = 0.001 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kg = 1000 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2140727"/>
                  </a:ext>
                </a:extLst>
              </a:tr>
              <a:tr h="472017">
                <a:tc>
                  <a:txBody>
                    <a:bodyPr/>
                    <a:lstStyle/>
                    <a:p>
                      <a:r>
                        <a:rPr lang="en-GB" b="1"/>
                        <a:t>Volume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Liter (L)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mL = 0.001 L</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1 L</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kL = 1000 L</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25736456"/>
                  </a:ext>
                </a:extLst>
              </a:tr>
              <a:tr h="472017">
                <a:tc>
                  <a:txBody>
                    <a:bodyPr/>
                    <a:lstStyle/>
                    <a:p>
                      <a:r>
                        <a:rPr lang="en-GB" b="1"/>
                        <a:t>Time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Second (s)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ms = 0.001 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ks = 1000 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3279853"/>
                  </a:ext>
                </a:extLst>
              </a:tr>
              <a:tr h="472017">
                <a:tc>
                  <a:txBody>
                    <a:bodyPr/>
                    <a:lstStyle/>
                    <a:p>
                      <a:r>
                        <a:rPr lang="en-GB" b="1"/>
                        <a:t>Energy</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Joule (J)</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mJ = 0.001 J</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J</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kJ = 1000 J</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2399782"/>
                  </a:ext>
                </a:extLst>
              </a:tr>
              <a:tr h="472017">
                <a:tc>
                  <a:txBody>
                    <a:bodyPr/>
                    <a:lstStyle/>
                    <a:p>
                      <a:r>
                        <a:rPr lang="en-GB" b="1"/>
                        <a:t>Power</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Watt (W)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mW = 0.001 W</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W</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kW = 1000 W</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3361908"/>
                  </a:ext>
                </a:extLst>
              </a:tr>
              <a:tr h="472017">
                <a:tc>
                  <a:txBody>
                    <a:bodyPr/>
                    <a:lstStyle/>
                    <a:p>
                      <a:r>
                        <a:rPr lang="en-GB" b="1"/>
                        <a:t>Pressure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Pascal (Pa)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mPa = 0.001 Pa</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 Pa</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1 kPa = 1000 Pa</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5852092"/>
                  </a:ext>
                </a:extLst>
              </a:tr>
            </a:tbl>
          </a:graphicData>
        </a:graphic>
      </p:graphicFrame>
      <p:cxnSp>
        <p:nvCxnSpPr>
          <p:cNvPr id="19" name="Straight Connector 18">
            <a:extLst>
              <a:ext uri="{FF2B5EF4-FFF2-40B4-BE49-F238E27FC236}">
                <a16:creationId xmlns:a16="http://schemas.microsoft.com/office/drawing/2014/main" id="{A1877D7E-6496-4DFD-B0B5-9E6A3AB11C2C}"/>
              </a:ext>
            </a:extLst>
          </p:cNvPr>
          <p:cNvCxnSpPr/>
          <p:nvPr/>
        </p:nvCxnSpPr>
        <p:spPr>
          <a:xfrm flipV="1">
            <a:off x="9153525" y="3100470"/>
            <a:ext cx="381000" cy="180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4798839-313E-4380-B59C-A03372C4D586}"/>
              </a:ext>
            </a:extLst>
          </p:cNvPr>
          <p:cNvCxnSpPr/>
          <p:nvPr/>
        </p:nvCxnSpPr>
        <p:spPr>
          <a:xfrm flipV="1">
            <a:off x="8093528" y="2964799"/>
            <a:ext cx="381000" cy="180975"/>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47C6F001-C104-4A48-9A64-DE46B9EF7C83}"/>
              </a:ext>
            </a:extLst>
          </p:cNvPr>
          <p:cNvSpPr txBox="1"/>
          <p:nvPr/>
        </p:nvSpPr>
        <p:spPr>
          <a:xfrm>
            <a:off x="7266144" y="3756124"/>
            <a:ext cx="4802918" cy="461665"/>
          </a:xfrm>
          <a:prstGeom prst="rect">
            <a:avLst/>
          </a:prstGeom>
          <a:noFill/>
          <a:ln w="28575">
            <a:solidFill>
              <a:srgbClr val="FF0000"/>
            </a:solidFill>
          </a:ln>
        </p:spPr>
        <p:txBody>
          <a:bodyPr wrap="none" rtlCol="0">
            <a:spAutoFit/>
          </a:bodyPr>
          <a:lstStyle/>
          <a:p>
            <a:r>
              <a:rPr lang="en-GB" sz="2400" dirty="0"/>
              <a:t>1 L = 1 dm</a:t>
            </a:r>
            <a:r>
              <a:rPr lang="en-GB" sz="2400" baseline="30000" dirty="0"/>
              <a:t>3</a:t>
            </a:r>
            <a:r>
              <a:rPr lang="en-GB" sz="2400" dirty="0"/>
              <a:t> = 1000 mL = 1000 cm</a:t>
            </a:r>
            <a:r>
              <a:rPr lang="en-GB" sz="2400" baseline="30000" dirty="0"/>
              <a:t>3</a:t>
            </a:r>
            <a:r>
              <a:rPr lang="en-GB" sz="2400" dirty="0"/>
              <a:t> </a:t>
            </a:r>
          </a:p>
        </p:txBody>
      </p:sp>
    </p:spTree>
    <p:extLst>
      <p:ext uri="{BB962C8B-B14F-4D97-AF65-F5344CB8AC3E}">
        <p14:creationId xmlns:p14="http://schemas.microsoft.com/office/powerpoint/2010/main" val="3765926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AD3C-EBE6-4E3D-9581-FE179C0366D8}"/>
              </a:ext>
            </a:extLst>
          </p:cNvPr>
          <p:cNvSpPr>
            <a:spLocks noGrp="1"/>
          </p:cNvSpPr>
          <p:nvPr>
            <p:ph type="title"/>
          </p:nvPr>
        </p:nvSpPr>
        <p:spPr>
          <a:xfrm>
            <a:off x="989349" y="0"/>
            <a:ext cx="10364451" cy="943429"/>
          </a:xfrm>
        </p:spPr>
        <p:txBody>
          <a:bodyPr/>
          <a:lstStyle/>
          <a:p>
            <a:r>
              <a:rPr lang="en-GB" dirty="0"/>
              <a:t>Metric prefixes</a:t>
            </a:r>
          </a:p>
        </p:txBody>
      </p:sp>
      <p:sp>
        <p:nvSpPr>
          <p:cNvPr id="4" name="TextBox 3">
            <a:extLst>
              <a:ext uri="{FF2B5EF4-FFF2-40B4-BE49-F238E27FC236}">
                <a16:creationId xmlns:a16="http://schemas.microsoft.com/office/drawing/2014/main" id="{26D87C1A-0303-4FEE-95AC-2C4D5C02B70E}"/>
              </a:ext>
            </a:extLst>
          </p:cNvPr>
          <p:cNvSpPr txBox="1"/>
          <p:nvPr/>
        </p:nvSpPr>
        <p:spPr>
          <a:xfrm>
            <a:off x="967268" y="858942"/>
            <a:ext cx="10364451" cy="1200329"/>
          </a:xfrm>
          <a:prstGeom prst="rect">
            <a:avLst/>
          </a:prstGeom>
          <a:noFill/>
        </p:spPr>
        <p:txBody>
          <a:bodyPr wrap="square">
            <a:spAutoFit/>
          </a:bodyPr>
          <a:lstStyle/>
          <a:p>
            <a:r>
              <a:rPr lang="en-GB" sz="2400" dirty="0"/>
              <a:t>Metric prefixes are used in </a:t>
            </a:r>
            <a:r>
              <a:rPr lang="en-GB" sz="2400" b="1" dirty="0"/>
              <a:t>SI </a:t>
            </a:r>
            <a:r>
              <a:rPr lang="en-GB" sz="2400" dirty="0"/>
              <a:t>to indicate </a:t>
            </a:r>
            <a:r>
              <a:rPr lang="en-GB" sz="2400" b="1" dirty="0"/>
              <a:t>multiples or fractions</a:t>
            </a:r>
            <a:r>
              <a:rPr lang="en-GB" sz="2400" dirty="0"/>
              <a:t> of base units (such as meters, grams, and litres). These prefixes help express very </a:t>
            </a:r>
            <a:r>
              <a:rPr lang="en-GB" sz="2400" b="1" dirty="0"/>
              <a:t>large or small</a:t>
            </a:r>
            <a:r>
              <a:rPr lang="en-GB" sz="2400" dirty="0"/>
              <a:t> values in a </a:t>
            </a:r>
            <a:r>
              <a:rPr lang="en-GB" sz="2400" b="1" dirty="0"/>
              <a:t>concise and standardised</a:t>
            </a:r>
            <a:r>
              <a:rPr lang="en-GB" sz="2400" dirty="0"/>
              <a:t> manner.</a:t>
            </a:r>
          </a:p>
        </p:txBody>
      </p:sp>
      <p:graphicFrame>
        <p:nvGraphicFramePr>
          <p:cNvPr id="6" name="Table 5">
            <a:extLst>
              <a:ext uri="{FF2B5EF4-FFF2-40B4-BE49-F238E27FC236}">
                <a16:creationId xmlns:a16="http://schemas.microsoft.com/office/drawing/2014/main" id="{7D4BAD62-9412-41E9-BE99-EFB08A061972}"/>
              </a:ext>
            </a:extLst>
          </p:cNvPr>
          <p:cNvGraphicFramePr>
            <a:graphicFrameLocks noGrp="1"/>
          </p:cNvGraphicFramePr>
          <p:nvPr>
            <p:extLst>
              <p:ext uri="{D42A27DB-BD31-4B8C-83A1-F6EECF244321}">
                <p14:modId xmlns:p14="http://schemas.microsoft.com/office/powerpoint/2010/main" val="2964873095"/>
              </p:ext>
            </p:extLst>
          </p:nvPr>
        </p:nvGraphicFramePr>
        <p:xfrm>
          <a:off x="353465" y="2374232"/>
          <a:ext cx="5453777" cy="2791327"/>
        </p:xfrm>
        <a:graphic>
          <a:graphicData uri="http://schemas.openxmlformats.org/drawingml/2006/table">
            <a:tbl>
              <a:tblPr/>
              <a:tblGrid>
                <a:gridCol w="782018">
                  <a:extLst>
                    <a:ext uri="{9D8B030D-6E8A-4147-A177-3AD203B41FA5}">
                      <a16:colId xmlns:a16="http://schemas.microsoft.com/office/drawing/2014/main" val="245842180"/>
                    </a:ext>
                  </a:extLst>
                </a:gridCol>
                <a:gridCol w="782018">
                  <a:extLst>
                    <a:ext uri="{9D8B030D-6E8A-4147-A177-3AD203B41FA5}">
                      <a16:colId xmlns:a16="http://schemas.microsoft.com/office/drawing/2014/main" val="3119651362"/>
                    </a:ext>
                  </a:extLst>
                </a:gridCol>
                <a:gridCol w="2690799">
                  <a:extLst>
                    <a:ext uri="{9D8B030D-6E8A-4147-A177-3AD203B41FA5}">
                      <a16:colId xmlns:a16="http://schemas.microsoft.com/office/drawing/2014/main" val="456000497"/>
                    </a:ext>
                  </a:extLst>
                </a:gridCol>
                <a:gridCol w="1198942">
                  <a:extLst>
                    <a:ext uri="{9D8B030D-6E8A-4147-A177-3AD203B41FA5}">
                      <a16:colId xmlns:a16="http://schemas.microsoft.com/office/drawing/2014/main" val="3232773963"/>
                    </a:ext>
                  </a:extLst>
                </a:gridCol>
              </a:tblGrid>
              <a:tr h="626382">
                <a:tc>
                  <a:txBody>
                    <a:bodyPr/>
                    <a:lstStyle/>
                    <a:p>
                      <a:pPr algn="ctr" fontAlgn="ctr"/>
                      <a:r>
                        <a:rPr lang="en-GB" sz="1800" b="1" i="0" u="none" strike="noStrike" dirty="0">
                          <a:solidFill>
                            <a:srgbClr val="000000"/>
                          </a:solidFill>
                          <a:effectLst/>
                          <a:latin typeface="+mn-lt"/>
                        </a:rPr>
                        <a:t>Prefix</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Symbol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Factor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Scientific Notation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47984796"/>
                  </a:ext>
                </a:extLst>
              </a:tr>
              <a:tr h="536625">
                <a:tc>
                  <a:txBody>
                    <a:bodyPr/>
                    <a:lstStyle/>
                    <a:p>
                      <a:pPr algn="ctr" fontAlgn="ctr"/>
                      <a:r>
                        <a:rPr lang="en-GB" sz="1800" b="1" i="0" u="none" strike="noStrike" dirty="0">
                          <a:solidFill>
                            <a:srgbClr val="000000"/>
                          </a:solidFill>
                          <a:effectLst/>
                          <a:latin typeface="+mn-lt"/>
                        </a:rPr>
                        <a:t>Milli</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effectLst/>
                          <a:latin typeface="+mn-lt"/>
                        </a:rPr>
                        <a:t>m</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800" b="0" i="0" u="none" strike="noStrike">
                          <a:solidFill>
                            <a:srgbClr val="000000"/>
                          </a:solidFill>
                          <a:effectLst/>
                          <a:latin typeface="+mn-lt"/>
                        </a:rPr>
                        <a:t>1/1,000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 10</a:t>
                      </a:r>
                      <a:r>
                        <a:rPr lang="en-GB" sz="1800" b="0" i="0" u="none" strike="noStrike" baseline="30000" dirty="0">
                          <a:solidFill>
                            <a:srgbClr val="000000"/>
                          </a:solidFill>
                          <a:effectLst/>
                          <a:latin typeface="+mn-lt"/>
                        </a:rPr>
                        <a:t>−3</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75556624"/>
                  </a:ext>
                </a:extLst>
              </a:tr>
              <a:tr h="407080">
                <a:tc>
                  <a:txBody>
                    <a:bodyPr/>
                    <a:lstStyle/>
                    <a:p>
                      <a:pPr algn="ctr" fontAlgn="ctr"/>
                      <a:r>
                        <a:rPr lang="en-GB" sz="1800" b="1" i="0" u="none" strike="noStrike">
                          <a:solidFill>
                            <a:srgbClr val="000000"/>
                          </a:solidFill>
                          <a:effectLst/>
                          <a:latin typeface="+mn-lt"/>
                        </a:rPr>
                        <a:t>Micro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µ</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800" b="0" i="0" u="none" strike="noStrike" dirty="0">
                          <a:solidFill>
                            <a:srgbClr val="000000"/>
                          </a:solidFill>
                          <a:effectLst/>
                          <a:latin typeface="+mn-lt"/>
                        </a:rPr>
                        <a:t>1/1,000,000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11510859"/>
                  </a:ext>
                </a:extLst>
              </a:tr>
              <a:tr h="407080">
                <a:tc>
                  <a:txBody>
                    <a:bodyPr/>
                    <a:lstStyle/>
                    <a:p>
                      <a:pPr algn="ctr" fontAlgn="ctr"/>
                      <a:r>
                        <a:rPr lang="en-GB" sz="1800" b="1" i="0" u="none" strike="noStrike">
                          <a:solidFill>
                            <a:srgbClr val="000000"/>
                          </a:solidFill>
                          <a:effectLst/>
                          <a:latin typeface="+mn-lt"/>
                        </a:rPr>
                        <a:t>Nano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800" b="0" i="0" u="none" strike="noStrike" dirty="0">
                          <a:solidFill>
                            <a:srgbClr val="000000"/>
                          </a:solidFill>
                          <a:effectLst/>
                          <a:latin typeface="+mn-lt"/>
                        </a:rPr>
                        <a:t>1/1,000,000,000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−9</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32353749"/>
                  </a:ext>
                </a:extLst>
              </a:tr>
              <a:tr h="407080">
                <a:tc>
                  <a:txBody>
                    <a:bodyPr/>
                    <a:lstStyle/>
                    <a:p>
                      <a:pPr algn="ctr" fontAlgn="ctr"/>
                      <a:r>
                        <a:rPr lang="en-GB" sz="1800" b="1" i="0" u="none" strike="noStrike">
                          <a:solidFill>
                            <a:srgbClr val="000000"/>
                          </a:solidFill>
                          <a:effectLst/>
                          <a:latin typeface="+mn-lt"/>
                        </a:rPr>
                        <a:t>Pico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p</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800" b="0" i="0" u="none" strike="noStrike" dirty="0">
                          <a:solidFill>
                            <a:srgbClr val="000000"/>
                          </a:solidFill>
                          <a:effectLst/>
                          <a:latin typeface="+mn-lt"/>
                        </a:rPr>
                        <a:t>1/1,000,000,000,000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−12</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5794212"/>
                  </a:ext>
                </a:extLst>
              </a:tr>
              <a:tr h="407080">
                <a:tc>
                  <a:txBody>
                    <a:bodyPr/>
                    <a:lstStyle/>
                    <a:p>
                      <a:pPr algn="ctr" fontAlgn="ctr"/>
                      <a:r>
                        <a:rPr lang="en-GB" sz="1800" b="1" i="0" u="none" strike="noStrike">
                          <a:solidFill>
                            <a:srgbClr val="000000"/>
                          </a:solidFill>
                          <a:effectLst/>
                          <a:latin typeface="+mn-lt"/>
                        </a:rPr>
                        <a:t>Femto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f</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800" b="0" i="0" u="none" strike="noStrike">
                          <a:solidFill>
                            <a:srgbClr val="000000"/>
                          </a:solidFill>
                          <a:effectLst/>
                          <a:latin typeface="+mn-lt"/>
                        </a:rPr>
                        <a:t>1/1,000,000,000,000,000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−15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22288870"/>
                  </a:ext>
                </a:extLst>
              </a:tr>
            </a:tbl>
          </a:graphicData>
        </a:graphic>
      </p:graphicFrame>
      <p:sp>
        <p:nvSpPr>
          <p:cNvPr id="7" name="Rectangle 1">
            <a:extLst>
              <a:ext uri="{FF2B5EF4-FFF2-40B4-BE49-F238E27FC236}">
                <a16:creationId xmlns:a16="http://schemas.microsoft.com/office/drawing/2014/main" id="{9EEF98D4-E1D2-40AA-9A98-8ABDAC59086D}"/>
              </a:ext>
            </a:extLst>
          </p:cNvPr>
          <p:cNvSpPr>
            <a:spLocks noChangeArrowheads="1"/>
          </p:cNvSpPr>
          <p:nvPr/>
        </p:nvSpPr>
        <p:spPr bwMode="auto">
          <a:xfrm>
            <a:off x="967268" y="5292546"/>
            <a:ext cx="422617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millimeter (mm) = 10</a:t>
            </a:r>
            <a:r>
              <a:rPr kumimoji="0" lang="en-US" altLang="en-US" sz="1800" b="1" i="0" u="none" strike="noStrike" cap="none" normalizeH="0" baseline="30000" dirty="0">
                <a:ln>
                  <a:noFill/>
                </a:ln>
                <a:solidFill>
                  <a:schemeClr val="tx1"/>
                </a:solidFill>
                <a:effectLst/>
              </a:rPr>
              <a:t>−3 </a:t>
            </a:r>
            <a:r>
              <a:rPr kumimoji="0" lang="en-US" altLang="en-US" sz="1800" b="1" i="0" u="none" strike="noStrike" cap="none" normalizeH="0" baseline="0" dirty="0">
                <a:ln>
                  <a:noFill/>
                </a:ln>
                <a:solidFill>
                  <a:schemeClr val="tx1"/>
                </a:solidFill>
                <a:effectLst/>
              </a:rPr>
              <a:t>meters (m)</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microgram (µg) = 10</a:t>
            </a:r>
            <a:r>
              <a:rPr kumimoji="0" lang="en-US" altLang="en-US" sz="1800" b="1" i="0" u="none" strike="noStrike" cap="none" normalizeH="0" baseline="30000" dirty="0">
                <a:ln>
                  <a:noFill/>
                </a:ln>
                <a:solidFill>
                  <a:schemeClr val="tx1"/>
                </a:solidFill>
                <a:effectLst/>
              </a:rPr>
              <a:t>−6 </a:t>
            </a:r>
            <a:r>
              <a:rPr kumimoji="0" lang="en-US" altLang="en-US" sz="1800" b="1" i="0" u="none" strike="noStrike" cap="none" normalizeH="0" baseline="0" dirty="0">
                <a:ln>
                  <a:noFill/>
                </a:ln>
                <a:solidFill>
                  <a:schemeClr val="tx1"/>
                </a:solidFill>
                <a:effectLst/>
              </a:rPr>
              <a:t>grams (g)</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nanometer (nm) = 10</a:t>
            </a:r>
            <a:r>
              <a:rPr kumimoji="0" lang="en-US" altLang="en-US" sz="1800" b="1" i="0" u="none" strike="noStrike" cap="none" normalizeH="0" baseline="30000" dirty="0">
                <a:ln>
                  <a:noFill/>
                </a:ln>
                <a:solidFill>
                  <a:schemeClr val="tx1"/>
                </a:solidFill>
                <a:effectLst/>
              </a:rPr>
              <a:t>−9 </a:t>
            </a:r>
            <a:r>
              <a:rPr kumimoji="0" lang="en-US" altLang="en-US" sz="1800" b="1" i="0" u="none" strike="noStrike" cap="none" normalizeH="0" baseline="0" dirty="0">
                <a:ln>
                  <a:noFill/>
                </a:ln>
                <a:solidFill>
                  <a:schemeClr val="tx1"/>
                </a:solidFill>
                <a:effectLst/>
              </a:rPr>
              <a:t>meters (m)</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picofarad (pF) = 10</a:t>
            </a:r>
            <a:r>
              <a:rPr kumimoji="0" lang="en-US" altLang="en-US" sz="1800" b="1" i="0" u="none" strike="noStrike" cap="none" normalizeH="0" baseline="30000" dirty="0">
                <a:ln>
                  <a:noFill/>
                </a:ln>
                <a:solidFill>
                  <a:schemeClr val="tx1"/>
                </a:solidFill>
                <a:effectLst/>
              </a:rPr>
              <a:t>−12 </a:t>
            </a:r>
            <a:r>
              <a:rPr kumimoji="0" lang="en-US" altLang="en-US" sz="1800" b="1" i="0" u="none" strike="noStrike" cap="none" normalizeH="0" baseline="0" dirty="0">
                <a:ln>
                  <a:noFill/>
                </a:ln>
                <a:solidFill>
                  <a:schemeClr val="tx1"/>
                </a:solidFill>
                <a:effectLst/>
              </a:rPr>
              <a:t>farads (F)</a:t>
            </a:r>
            <a:r>
              <a:rPr kumimoji="0" lang="en-US" altLang="en-US" sz="1800" b="0" i="0" u="none" strike="noStrike" cap="none" normalizeH="0" baseline="0" dirty="0">
                <a:ln>
                  <a:noFill/>
                </a:ln>
                <a:solidFill>
                  <a:schemeClr val="tx1"/>
                </a:solidFill>
                <a:effectLst/>
              </a:rPr>
              <a:t> </a:t>
            </a:r>
          </a:p>
        </p:txBody>
      </p:sp>
      <p:graphicFrame>
        <p:nvGraphicFramePr>
          <p:cNvPr id="8" name="Table 7">
            <a:extLst>
              <a:ext uri="{FF2B5EF4-FFF2-40B4-BE49-F238E27FC236}">
                <a16:creationId xmlns:a16="http://schemas.microsoft.com/office/drawing/2014/main" id="{BB5C529A-B4A7-4996-8C5E-6317358FB670}"/>
              </a:ext>
            </a:extLst>
          </p:cNvPr>
          <p:cNvGraphicFramePr>
            <a:graphicFrameLocks noGrp="1"/>
          </p:cNvGraphicFramePr>
          <p:nvPr>
            <p:extLst>
              <p:ext uri="{D42A27DB-BD31-4B8C-83A1-F6EECF244321}">
                <p14:modId xmlns:p14="http://schemas.microsoft.com/office/powerpoint/2010/main" val="3945193537"/>
              </p:ext>
            </p:extLst>
          </p:nvPr>
        </p:nvGraphicFramePr>
        <p:xfrm>
          <a:off x="6424246" y="2354680"/>
          <a:ext cx="5261811" cy="2788318"/>
        </p:xfrm>
        <a:graphic>
          <a:graphicData uri="http://schemas.openxmlformats.org/drawingml/2006/table">
            <a:tbl>
              <a:tblPr/>
              <a:tblGrid>
                <a:gridCol w="709927">
                  <a:extLst>
                    <a:ext uri="{9D8B030D-6E8A-4147-A177-3AD203B41FA5}">
                      <a16:colId xmlns:a16="http://schemas.microsoft.com/office/drawing/2014/main" val="3444976177"/>
                    </a:ext>
                  </a:extLst>
                </a:gridCol>
                <a:gridCol w="759932">
                  <a:extLst>
                    <a:ext uri="{9D8B030D-6E8A-4147-A177-3AD203B41FA5}">
                      <a16:colId xmlns:a16="http://schemas.microsoft.com/office/drawing/2014/main" val="498452112"/>
                    </a:ext>
                  </a:extLst>
                </a:gridCol>
                <a:gridCol w="2495858">
                  <a:extLst>
                    <a:ext uri="{9D8B030D-6E8A-4147-A177-3AD203B41FA5}">
                      <a16:colId xmlns:a16="http://schemas.microsoft.com/office/drawing/2014/main" val="3975432117"/>
                    </a:ext>
                  </a:extLst>
                </a:gridCol>
                <a:gridCol w="1296094">
                  <a:extLst>
                    <a:ext uri="{9D8B030D-6E8A-4147-A177-3AD203B41FA5}">
                      <a16:colId xmlns:a16="http://schemas.microsoft.com/office/drawing/2014/main" val="3066010073"/>
                    </a:ext>
                  </a:extLst>
                </a:gridCol>
              </a:tblGrid>
              <a:tr h="626143">
                <a:tc>
                  <a:txBody>
                    <a:bodyPr/>
                    <a:lstStyle/>
                    <a:p>
                      <a:pPr algn="ctr" fontAlgn="ctr"/>
                      <a:r>
                        <a:rPr lang="en-GB" sz="1800" b="1" i="0" u="none" strike="noStrike" dirty="0">
                          <a:solidFill>
                            <a:srgbClr val="000000"/>
                          </a:solidFill>
                          <a:effectLst/>
                          <a:latin typeface="+mn-lt"/>
                        </a:rPr>
                        <a:t>Prefix</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Symbol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Factor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effectLst/>
                          <a:latin typeface="+mn-lt"/>
                        </a:rPr>
                        <a:t>Scientific Notation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1775213"/>
                  </a:ext>
                </a:extLst>
              </a:tr>
              <a:tr h="542925">
                <a:tc>
                  <a:txBody>
                    <a:bodyPr/>
                    <a:lstStyle/>
                    <a:p>
                      <a:pPr algn="ctr" fontAlgn="ctr"/>
                      <a:r>
                        <a:rPr lang="en-GB" sz="1800" b="1" i="0" u="none" strike="noStrike" dirty="0">
                          <a:solidFill>
                            <a:srgbClr val="000000"/>
                          </a:solidFill>
                          <a:effectLst/>
                          <a:latin typeface="+mn-lt"/>
                        </a:rPr>
                        <a:t>Kilo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effectLst/>
                          <a:latin typeface="+mn-lt"/>
                        </a:rPr>
                        <a:t>k</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ctr"/>
                      <a:r>
                        <a:rPr lang="en-GB" sz="1800" b="0" i="0" u="none" strike="noStrike" dirty="0">
                          <a:solidFill>
                            <a:srgbClr val="000000"/>
                          </a:solidFill>
                          <a:effectLst/>
                          <a:latin typeface="+mn-lt"/>
                        </a:rPr>
                        <a:t>1,000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3</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2309692"/>
                  </a:ext>
                </a:extLst>
              </a:tr>
              <a:tr h="400050">
                <a:tc>
                  <a:txBody>
                    <a:bodyPr/>
                    <a:lstStyle/>
                    <a:p>
                      <a:pPr algn="ctr" fontAlgn="ctr"/>
                      <a:r>
                        <a:rPr lang="en-GB" sz="1800" b="1" i="0" u="none" strike="noStrike" dirty="0">
                          <a:solidFill>
                            <a:srgbClr val="000000"/>
                          </a:solidFill>
                          <a:effectLst/>
                          <a:latin typeface="+mn-lt"/>
                        </a:rPr>
                        <a:t>Mega</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M</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ctr"/>
                      <a:r>
                        <a:rPr lang="en-GB" sz="1800" b="0" i="0" u="none" strike="noStrike" dirty="0">
                          <a:solidFill>
                            <a:srgbClr val="000000"/>
                          </a:solidFill>
                          <a:effectLst/>
                          <a:latin typeface="+mn-lt"/>
                        </a:rPr>
                        <a:t>1,000,000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6108011"/>
                  </a:ext>
                </a:extLst>
              </a:tr>
              <a:tr h="409575">
                <a:tc>
                  <a:txBody>
                    <a:bodyPr/>
                    <a:lstStyle/>
                    <a:p>
                      <a:pPr algn="ctr" fontAlgn="ctr"/>
                      <a:r>
                        <a:rPr lang="en-GB" sz="1800" b="1" i="0" u="none" strike="noStrike" dirty="0">
                          <a:solidFill>
                            <a:srgbClr val="000000"/>
                          </a:solidFill>
                          <a:effectLst/>
                          <a:latin typeface="+mn-lt"/>
                        </a:rPr>
                        <a:t>Giga</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effectLst/>
                          <a:latin typeface="+mn-lt"/>
                        </a:rPr>
                        <a:t>G</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ctr"/>
                      <a:r>
                        <a:rPr lang="en-GB" sz="1800" b="0" i="0" u="none" strike="noStrike" dirty="0">
                          <a:solidFill>
                            <a:srgbClr val="000000"/>
                          </a:solidFill>
                          <a:effectLst/>
                          <a:latin typeface="+mn-lt"/>
                        </a:rPr>
                        <a:t>1,000,000,000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9</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9027124"/>
                  </a:ext>
                </a:extLst>
              </a:tr>
              <a:tr h="409575">
                <a:tc>
                  <a:txBody>
                    <a:bodyPr/>
                    <a:lstStyle/>
                    <a:p>
                      <a:pPr algn="ctr" fontAlgn="ctr"/>
                      <a:r>
                        <a:rPr lang="en-GB" sz="1800" b="1" i="0" u="none" strike="noStrike">
                          <a:solidFill>
                            <a:srgbClr val="000000"/>
                          </a:solidFill>
                          <a:effectLst/>
                          <a:latin typeface="+mn-lt"/>
                        </a:rPr>
                        <a:t>Tera</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effectLst/>
                          <a:latin typeface="+mn-lt"/>
                        </a:rPr>
                        <a:t>T</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ctr"/>
                      <a:r>
                        <a:rPr lang="en-GB" sz="1800" b="0" i="0" u="none" strike="noStrike" dirty="0">
                          <a:solidFill>
                            <a:srgbClr val="000000"/>
                          </a:solidFill>
                          <a:effectLst/>
                          <a:latin typeface="+mn-lt"/>
                        </a:rPr>
                        <a:t>1,000,000,000,000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12</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8805653"/>
                  </a:ext>
                </a:extLst>
              </a:tr>
              <a:tr h="400050">
                <a:tc>
                  <a:txBody>
                    <a:bodyPr/>
                    <a:lstStyle/>
                    <a:p>
                      <a:pPr algn="ctr" fontAlgn="ctr"/>
                      <a:r>
                        <a:rPr lang="en-GB" sz="1800" b="1" i="0" u="none" strike="noStrike">
                          <a:solidFill>
                            <a:srgbClr val="000000"/>
                          </a:solidFill>
                          <a:effectLst/>
                          <a:latin typeface="+mn-lt"/>
                        </a:rPr>
                        <a:t>Peta</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effectLst/>
                          <a:latin typeface="+mn-lt"/>
                        </a:rPr>
                        <a:t>P</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ctr"/>
                      <a:r>
                        <a:rPr lang="en-GB" sz="1800" b="0" i="0" u="none" strike="noStrike" dirty="0">
                          <a:solidFill>
                            <a:srgbClr val="000000"/>
                          </a:solidFill>
                          <a:effectLst/>
                          <a:latin typeface="+mn-lt"/>
                        </a:rPr>
                        <a:t>1,000,000,000,000,000</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dirty="0">
                          <a:solidFill>
                            <a:srgbClr val="000000"/>
                          </a:solidFill>
                          <a:effectLst/>
                          <a:latin typeface="+mn-lt"/>
                        </a:rPr>
                        <a:t>10</a:t>
                      </a:r>
                      <a:r>
                        <a:rPr lang="en-GB" sz="1800" b="0" i="0" u="none" strike="noStrike" baseline="30000" dirty="0">
                          <a:solidFill>
                            <a:srgbClr val="000000"/>
                          </a:solidFill>
                          <a:effectLst/>
                          <a:latin typeface="+mn-lt"/>
                        </a:rPr>
                        <a:t>15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03917279"/>
                  </a:ext>
                </a:extLst>
              </a:tr>
            </a:tbl>
          </a:graphicData>
        </a:graphic>
      </p:graphicFrame>
      <p:sp>
        <p:nvSpPr>
          <p:cNvPr id="11" name="Rectangle 2">
            <a:extLst>
              <a:ext uri="{FF2B5EF4-FFF2-40B4-BE49-F238E27FC236}">
                <a16:creationId xmlns:a16="http://schemas.microsoft.com/office/drawing/2014/main" id="{B0FEE926-457D-4B9C-A498-9EE2A3BAEA59}"/>
              </a:ext>
            </a:extLst>
          </p:cNvPr>
          <p:cNvSpPr>
            <a:spLocks noChangeArrowheads="1"/>
          </p:cNvSpPr>
          <p:nvPr/>
        </p:nvSpPr>
        <p:spPr bwMode="auto">
          <a:xfrm>
            <a:off x="6998564" y="5308421"/>
            <a:ext cx="433900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kilometer (km) = 10</a:t>
            </a:r>
            <a:r>
              <a:rPr kumimoji="0" lang="en-US" altLang="en-US" sz="1800" b="1" i="0" u="none" strike="noStrike" cap="none" normalizeH="0" baseline="30000" dirty="0">
                <a:ln>
                  <a:noFill/>
                </a:ln>
                <a:solidFill>
                  <a:schemeClr val="tx1"/>
                </a:solidFill>
                <a:effectLst/>
              </a:rPr>
              <a:t>3</a:t>
            </a:r>
            <a:r>
              <a:rPr kumimoji="0" lang="en-US" altLang="en-US" sz="1800" b="1" i="0" u="none" strike="noStrike" cap="none" normalizeH="0" baseline="0" dirty="0">
                <a:ln>
                  <a:noFill/>
                </a:ln>
                <a:solidFill>
                  <a:schemeClr val="tx1"/>
                </a:solidFill>
                <a:effectLst/>
              </a:rPr>
              <a:t> meters (m)</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megajoule (MJ) = 10</a:t>
            </a:r>
            <a:r>
              <a:rPr kumimoji="0" lang="en-US" altLang="en-US" sz="1800" b="1" i="0" u="none" strike="noStrike" cap="none" normalizeH="0" baseline="30000" dirty="0">
                <a:ln>
                  <a:noFill/>
                </a:ln>
                <a:solidFill>
                  <a:schemeClr val="tx1"/>
                </a:solidFill>
                <a:effectLst/>
              </a:rPr>
              <a:t>6</a:t>
            </a:r>
            <a:r>
              <a:rPr kumimoji="0" lang="en-US" altLang="en-US" sz="1800" b="1" i="0" u="none" strike="noStrike" cap="none" normalizeH="0" baseline="0" dirty="0">
                <a:ln>
                  <a:noFill/>
                </a:ln>
                <a:solidFill>
                  <a:schemeClr val="tx1"/>
                </a:solidFill>
                <a:effectLst/>
              </a:rPr>
              <a:t> joules (J)</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gigabyte (GB) = 10</a:t>
            </a:r>
            <a:r>
              <a:rPr kumimoji="0" lang="en-US" altLang="en-US" sz="1800" b="1" i="0" u="none" strike="noStrike" cap="none" normalizeH="0" baseline="30000" dirty="0">
                <a:ln>
                  <a:noFill/>
                </a:ln>
                <a:solidFill>
                  <a:schemeClr val="tx1"/>
                </a:solidFill>
                <a:effectLst/>
              </a:rPr>
              <a:t>9</a:t>
            </a:r>
            <a:r>
              <a:rPr kumimoji="0" lang="en-US" altLang="en-US" sz="1800" b="1" i="0" u="none" strike="noStrike" cap="none" normalizeH="0" baseline="0" dirty="0">
                <a:ln>
                  <a:noFill/>
                </a:ln>
                <a:solidFill>
                  <a:schemeClr val="tx1"/>
                </a:solidFill>
                <a:effectLst/>
              </a:rPr>
              <a:t> bytes (B)</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rPr>
              <a:t>1 terahertz (THz) = 10</a:t>
            </a:r>
            <a:r>
              <a:rPr kumimoji="0" lang="en-US" altLang="en-US" sz="1800" b="1" i="0" u="none" strike="noStrike" cap="none" normalizeH="0" baseline="30000" dirty="0">
                <a:ln>
                  <a:noFill/>
                </a:ln>
                <a:solidFill>
                  <a:schemeClr val="tx1"/>
                </a:solidFill>
                <a:effectLst/>
              </a:rPr>
              <a:t>12</a:t>
            </a:r>
            <a:r>
              <a:rPr kumimoji="0" lang="en-US" altLang="en-US" sz="1800" b="1" i="0" u="none" strike="noStrike" cap="none" normalizeH="0" baseline="0" dirty="0">
                <a:ln>
                  <a:noFill/>
                </a:ln>
                <a:solidFill>
                  <a:schemeClr val="tx1"/>
                </a:solidFill>
                <a:effectLst/>
              </a:rPr>
              <a:t> hertz (Hz)</a:t>
            </a:r>
            <a:r>
              <a:rPr kumimoji="0" lang="en-US" altLang="en-US" sz="18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3320411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DF95813-7F9F-4C1F-92E2-C667D337D50B}"/>
              </a:ext>
            </a:extLst>
          </p:cNvPr>
          <p:cNvGraphicFramePr>
            <a:graphicFrameLocks noGrp="1"/>
          </p:cNvGraphicFramePr>
          <p:nvPr>
            <p:extLst>
              <p:ext uri="{D42A27DB-BD31-4B8C-83A1-F6EECF244321}">
                <p14:modId xmlns:p14="http://schemas.microsoft.com/office/powerpoint/2010/main" val="2679451509"/>
              </p:ext>
            </p:extLst>
          </p:nvPr>
        </p:nvGraphicFramePr>
        <p:xfrm>
          <a:off x="174172" y="1234440"/>
          <a:ext cx="5747655" cy="4389120"/>
        </p:xfrm>
        <a:graphic>
          <a:graphicData uri="http://schemas.openxmlformats.org/drawingml/2006/table">
            <a:tbl>
              <a:tblPr/>
              <a:tblGrid>
                <a:gridCol w="1803185">
                  <a:extLst>
                    <a:ext uri="{9D8B030D-6E8A-4147-A177-3AD203B41FA5}">
                      <a16:colId xmlns:a16="http://schemas.microsoft.com/office/drawing/2014/main" val="1979263920"/>
                    </a:ext>
                  </a:extLst>
                </a:gridCol>
                <a:gridCol w="1899977">
                  <a:extLst>
                    <a:ext uri="{9D8B030D-6E8A-4147-A177-3AD203B41FA5}">
                      <a16:colId xmlns:a16="http://schemas.microsoft.com/office/drawing/2014/main" val="207486075"/>
                    </a:ext>
                  </a:extLst>
                </a:gridCol>
                <a:gridCol w="2044493">
                  <a:extLst>
                    <a:ext uri="{9D8B030D-6E8A-4147-A177-3AD203B41FA5}">
                      <a16:colId xmlns:a16="http://schemas.microsoft.com/office/drawing/2014/main" val="1803995980"/>
                    </a:ext>
                  </a:extLst>
                </a:gridCol>
              </a:tblGrid>
              <a:tr h="353763">
                <a:tc>
                  <a:txBody>
                    <a:bodyPr/>
                    <a:lstStyle/>
                    <a:p>
                      <a:r>
                        <a:rPr lang="en-GB" b="1"/>
                        <a:t>From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To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Conversion Factor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7159505"/>
                  </a:ext>
                </a:extLst>
              </a:tr>
              <a:tr h="353763">
                <a:tc>
                  <a:txBody>
                    <a:bodyPr/>
                    <a:lstStyle/>
                    <a:p>
                      <a:r>
                        <a:rPr lang="en-GB"/>
                        <a:t>1 inch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cm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2.54 cm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4851115"/>
                  </a:ext>
                </a:extLst>
              </a:tr>
              <a:tr h="353763">
                <a:tc>
                  <a:txBody>
                    <a:bodyPr/>
                    <a:lstStyle/>
                    <a:p>
                      <a:r>
                        <a:rPr lang="en-GB"/>
                        <a:t>1 foot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cm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30.48 cm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6789320"/>
                  </a:ext>
                </a:extLst>
              </a:tr>
              <a:tr h="353763">
                <a:tc>
                  <a:txBody>
                    <a:bodyPr/>
                    <a:lstStyle/>
                    <a:p>
                      <a:r>
                        <a:rPr lang="en-GB"/>
                        <a:t>1 yard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meters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0.9144 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86252569"/>
                  </a:ext>
                </a:extLst>
              </a:tr>
              <a:tr h="353763">
                <a:tc>
                  <a:txBody>
                    <a:bodyPr/>
                    <a:lstStyle/>
                    <a:p>
                      <a:r>
                        <a:rPr lang="en-GB"/>
                        <a:t>1 mile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km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1.609 km</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90425963"/>
                  </a:ext>
                </a:extLst>
              </a:tr>
              <a:tr h="353763">
                <a:tc>
                  <a:txBody>
                    <a:bodyPr/>
                    <a:lstStyle/>
                    <a:p>
                      <a:r>
                        <a:rPr lang="en-GB" dirty="0"/>
                        <a:t>1 ounce (oz)</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grams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28.35 g</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23057494"/>
                  </a:ext>
                </a:extLst>
              </a:tr>
              <a:tr h="353763">
                <a:tc>
                  <a:txBody>
                    <a:bodyPr/>
                    <a:lstStyle/>
                    <a:p>
                      <a:r>
                        <a:rPr lang="en-GB" dirty="0"/>
                        <a:t>1 pound (lb)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kg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0.4536 kg</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38913455"/>
                  </a:ext>
                </a:extLst>
              </a:tr>
              <a:tr h="353763">
                <a:tc>
                  <a:txBody>
                    <a:bodyPr/>
                    <a:lstStyle/>
                    <a:p>
                      <a:r>
                        <a:rPr lang="en-GB" dirty="0"/>
                        <a:t>Celsius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Fahrenheit (°F)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(°C × 9/5) + 32</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53399392"/>
                  </a:ext>
                </a:extLst>
              </a:tr>
              <a:tr h="353763">
                <a:tc>
                  <a:txBody>
                    <a:bodyPr/>
                    <a:lstStyle/>
                    <a:p>
                      <a:r>
                        <a:rPr lang="en-GB" dirty="0"/>
                        <a:t>Celsius (°C)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Kelvin (K)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°C + 273.15</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53944545"/>
                  </a:ext>
                </a:extLst>
              </a:tr>
              <a:tr h="353763">
                <a:tc>
                  <a:txBody>
                    <a:bodyPr/>
                    <a:lstStyle/>
                    <a:p>
                      <a:r>
                        <a:rPr lang="en-GB" dirty="0"/>
                        <a:t>1 calorie (</a:t>
                      </a:r>
                      <a:r>
                        <a:rPr lang="en-GB" dirty="0" err="1"/>
                        <a:t>cal</a:t>
                      </a:r>
                      <a:r>
                        <a:rPr lang="en-GB" dirty="0"/>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joules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4.184 J</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0639379"/>
                  </a:ext>
                </a:extLst>
              </a:tr>
              <a:tr h="353763">
                <a:tc>
                  <a:txBody>
                    <a:bodyPr/>
                    <a:lstStyle/>
                    <a:p>
                      <a:r>
                        <a:rPr lang="en-GB" dirty="0"/>
                        <a:t>1 minute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60 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27653520"/>
                  </a:ext>
                </a:extLst>
              </a:tr>
              <a:tr h="353763">
                <a:tc>
                  <a:txBody>
                    <a:bodyPr/>
                    <a:lstStyle/>
                    <a:p>
                      <a:r>
                        <a:rPr lang="en-GB"/>
                        <a:t>1 hour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minutes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60 min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55202154"/>
                  </a:ext>
                </a:extLst>
              </a:tr>
            </a:tbl>
          </a:graphicData>
        </a:graphic>
      </p:graphicFrame>
      <p:graphicFrame>
        <p:nvGraphicFramePr>
          <p:cNvPr id="44" name="Table 43">
            <a:extLst>
              <a:ext uri="{FF2B5EF4-FFF2-40B4-BE49-F238E27FC236}">
                <a16:creationId xmlns:a16="http://schemas.microsoft.com/office/drawing/2014/main" id="{273D21F2-BADB-4770-8130-D0D88BF8DDCA}"/>
              </a:ext>
            </a:extLst>
          </p:cNvPr>
          <p:cNvGraphicFramePr>
            <a:graphicFrameLocks noGrp="1"/>
          </p:cNvGraphicFramePr>
          <p:nvPr>
            <p:extLst>
              <p:ext uri="{D42A27DB-BD31-4B8C-83A1-F6EECF244321}">
                <p14:modId xmlns:p14="http://schemas.microsoft.com/office/powerpoint/2010/main" val="782520383"/>
              </p:ext>
            </p:extLst>
          </p:nvPr>
        </p:nvGraphicFramePr>
        <p:xfrm>
          <a:off x="6270175" y="1234440"/>
          <a:ext cx="5747654" cy="2194560"/>
        </p:xfrm>
        <a:graphic>
          <a:graphicData uri="http://schemas.openxmlformats.org/drawingml/2006/table">
            <a:tbl>
              <a:tblPr/>
              <a:tblGrid>
                <a:gridCol w="1796141">
                  <a:extLst>
                    <a:ext uri="{9D8B030D-6E8A-4147-A177-3AD203B41FA5}">
                      <a16:colId xmlns:a16="http://schemas.microsoft.com/office/drawing/2014/main" val="3457077883"/>
                    </a:ext>
                  </a:extLst>
                </a:gridCol>
                <a:gridCol w="1915885">
                  <a:extLst>
                    <a:ext uri="{9D8B030D-6E8A-4147-A177-3AD203B41FA5}">
                      <a16:colId xmlns:a16="http://schemas.microsoft.com/office/drawing/2014/main" val="86773"/>
                    </a:ext>
                  </a:extLst>
                </a:gridCol>
                <a:gridCol w="2035628">
                  <a:extLst>
                    <a:ext uri="{9D8B030D-6E8A-4147-A177-3AD203B41FA5}">
                      <a16:colId xmlns:a16="http://schemas.microsoft.com/office/drawing/2014/main" val="3157973461"/>
                    </a:ext>
                  </a:extLst>
                </a:gridCol>
              </a:tblGrid>
              <a:tr h="0">
                <a:tc>
                  <a:txBody>
                    <a:bodyPr/>
                    <a:lstStyle/>
                    <a:p>
                      <a:r>
                        <a:rPr lang="en-GB" b="1"/>
                        <a:t>From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To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Conversion Factor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5643358"/>
                  </a:ext>
                </a:extLst>
              </a:tr>
              <a:tr h="0">
                <a:tc>
                  <a:txBody>
                    <a:bodyPr/>
                    <a:lstStyle/>
                    <a:p>
                      <a:r>
                        <a:rPr lang="en-GB" dirty="0"/>
                        <a:t>1 </a:t>
                      </a:r>
                      <a:r>
                        <a:rPr lang="en-GB" dirty="0" err="1"/>
                        <a:t>atm</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pascals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101325 Pa</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16244356"/>
                  </a:ext>
                </a:extLst>
              </a:tr>
              <a:tr h="0">
                <a:tc>
                  <a:txBody>
                    <a:bodyPr/>
                    <a:lstStyle/>
                    <a:p>
                      <a:r>
                        <a:rPr lang="en-GB"/>
                        <a:t>1 atm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mmHg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760 mmHg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46459413"/>
                  </a:ext>
                </a:extLst>
              </a:tr>
              <a:tr h="0">
                <a:tc>
                  <a:txBody>
                    <a:bodyPr/>
                    <a:lstStyle/>
                    <a:p>
                      <a:r>
                        <a:rPr lang="en-GB"/>
                        <a:t>1 atm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psi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14.7 psi</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8700233"/>
                  </a:ext>
                </a:extLst>
              </a:tr>
              <a:tr h="0">
                <a:tc>
                  <a:txBody>
                    <a:bodyPr/>
                    <a:lstStyle/>
                    <a:p>
                      <a:r>
                        <a:rPr lang="en-GB" dirty="0"/>
                        <a:t>1 psi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pascals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6894.76 Pa</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92851353"/>
                  </a:ext>
                </a:extLst>
              </a:tr>
              <a:tr h="0">
                <a:tc>
                  <a:txBody>
                    <a:bodyPr/>
                    <a:lstStyle/>
                    <a:p>
                      <a:r>
                        <a:rPr lang="en-GB"/>
                        <a:t>1 bar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pascals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100000 Pa</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56720150"/>
                  </a:ext>
                </a:extLst>
              </a:tr>
            </a:tbl>
          </a:graphicData>
        </a:graphic>
      </p:graphicFrame>
      <p:sp>
        <p:nvSpPr>
          <p:cNvPr id="48" name="Title 47">
            <a:extLst>
              <a:ext uri="{FF2B5EF4-FFF2-40B4-BE49-F238E27FC236}">
                <a16:creationId xmlns:a16="http://schemas.microsoft.com/office/drawing/2014/main" id="{5684CF60-4929-4315-AF16-1CF4C01B99FE}"/>
              </a:ext>
            </a:extLst>
          </p:cNvPr>
          <p:cNvSpPr>
            <a:spLocks noGrp="1"/>
          </p:cNvSpPr>
          <p:nvPr>
            <p:ph type="title"/>
          </p:nvPr>
        </p:nvSpPr>
        <p:spPr>
          <a:xfrm>
            <a:off x="950287" y="1"/>
            <a:ext cx="10364451" cy="1204686"/>
          </a:xfrm>
        </p:spPr>
        <p:txBody>
          <a:bodyPr/>
          <a:lstStyle/>
          <a:p>
            <a:r>
              <a:rPr lang="en-GB" dirty="0"/>
              <a:t>Non-metric conversion factors</a:t>
            </a:r>
          </a:p>
        </p:txBody>
      </p:sp>
    </p:spTree>
    <p:extLst>
      <p:ext uri="{BB962C8B-B14F-4D97-AF65-F5344CB8AC3E}">
        <p14:creationId xmlns:p14="http://schemas.microsoft.com/office/powerpoint/2010/main" val="4134623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2FB9-0057-43B2-BCAA-BF86E104A612}"/>
              </a:ext>
            </a:extLst>
          </p:cNvPr>
          <p:cNvSpPr>
            <a:spLocks noGrp="1"/>
          </p:cNvSpPr>
          <p:nvPr>
            <p:ph type="title"/>
          </p:nvPr>
        </p:nvSpPr>
        <p:spPr>
          <a:xfrm>
            <a:off x="838200" y="0"/>
            <a:ext cx="10515600" cy="1325563"/>
          </a:xfrm>
        </p:spPr>
        <p:txBody>
          <a:bodyPr/>
          <a:lstStyle/>
          <a:p>
            <a:r>
              <a:rPr lang="en-GB" dirty="0"/>
              <a:t>Units and Conversion Factors</a:t>
            </a:r>
          </a:p>
        </p:txBody>
      </p:sp>
      <p:sp>
        <p:nvSpPr>
          <p:cNvPr id="4" name="TextBox 3">
            <a:extLst>
              <a:ext uri="{FF2B5EF4-FFF2-40B4-BE49-F238E27FC236}">
                <a16:creationId xmlns:a16="http://schemas.microsoft.com/office/drawing/2014/main" id="{E3CFFDB1-1D4E-4B8B-AF69-CB09808ACD28}"/>
              </a:ext>
            </a:extLst>
          </p:cNvPr>
          <p:cNvSpPr txBox="1"/>
          <p:nvPr/>
        </p:nvSpPr>
        <p:spPr>
          <a:xfrm>
            <a:off x="609827" y="1096352"/>
            <a:ext cx="11045371" cy="1815882"/>
          </a:xfrm>
          <a:prstGeom prst="rect">
            <a:avLst/>
          </a:prstGeom>
          <a:noFill/>
        </p:spPr>
        <p:txBody>
          <a:bodyPr wrap="square">
            <a:spAutoFit/>
          </a:bodyPr>
          <a:lstStyle/>
          <a:p>
            <a:r>
              <a:rPr lang="en-GB" sz="2800" dirty="0">
                <a:solidFill>
                  <a:srgbClr val="7030A0"/>
                </a:solidFill>
              </a:rPr>
              <a:t>When performing </a:t>
            </a:r>
            <a:r>
              <a:rPr lang="en-GB" sz="2800" b="1" dirty="0">
                <a:solidFill>
                  <a:srgbClr val="7030A0"/>
                </a:solidFill>
              </a:rPr>
              <a:t>unit conversions</a:t>
            </a:r>
            <a:r>
              <a:rPr lang="en-GB" sz="2800" dirty="0">
                <a:solidFill>
                  <a:srgbClr val="7030A0"/>
                </a:solidFill>
              </a:rPr>
              <a:t>, significant figures play a crucial role in maintaining the </a:t>
            </a:r>
            <a:r>
              <a:rPr lang="en-GB" sz="2800" b="1" dirty="0">
                <a:solidFill>
                  <a:srgbClr val="7030A0"/>
                </a:solidFill>
              </a:rPr>
              <a:t>accuracy and precision</a:t>
            </a:r>
            <a:r>
              <a:rPr lang="en-GB" sz="2800" dirty="0">
                <a:solidFill>
                  <a:srgbClr val="7030A0"/>
                </a:solidFill>
              </a:rPr>
              <a:t> of the measurement. The number of sig figs in the original measurement determines the sig figs in the final converted value.</a:t>
            </a:r>
          </a:p>
        </p:txBody>
      </p:sp>
      <p:sp>
        <p:nvSpPr>
          <p:cNvPr id="8" name="TextBox 7">
            <a:extLst>
              <a:ext uri="{FF2B5EF4-FFF2-40B4-BE49-F238E27FC236}">
                <a16:creationId xmlns:a16="http://schemas.microsoft.com/office/drawing/2014/main" id="{EEF47835-AB3B-48D4-8257-6982227C7E6C}"/>
              </a:ext>
            </a:extLst>
          </p:cNvPr>
          <p:cNvSpPr txBox="1"/>
          <p:nvPr/>
        </p:nvSpPr>
        <p:spPr>
          <a:xfrm>
            <a:off x="1120548" y="3076494"/>
            <a:ext cx="10938101" cy="1200329"/>
          </a:xfrm>
          <a:prstGeom prst="rect">
            <a:avLst/>
          </a:prstGeom>
          <a:noFill/>
        </p:spPr>
        <p:txBody>
          <a:bodyPr wrap="square">
            <a:spAutoFit/>
          </a:bodyPr>
          <a:lstStyle/>
          <a:p>
            <a:r>
              <a:rPr lang="en-GB" sz="2400" b="1" dirty="0"/>
              <a:t>1. Exact Conversion Factors Do NOT Affect Sig Figs</a:t>
            </a:r>
          </a:p>
          <a:p>
            <a:pPr>
              <a:buFont typeface="Arial" panose="020B0604020202020204" pitchFamily="34" charset="0"/>
              <a:buChar char="•"/>
            </a:pPr>
            <a:r>
              <a:rPr lang="en-GB" sz="2400" dirty="0"/>
              <a:t> Some conversion factors are considered </a:t>
            </a:r>
            <a:r>
              <a:rPr lang="en-GB" sz="2400" b="1" dirty="0"/>
              <a:t>exact</a:t>
            </a:r>
            <a:r>
              <a:rPr lang="en-GB" sz="2400" dirty="0"/>
              <a:t> (they have infinite sig figs; 1 inch, 1 km).</a:t>
            </a:r>
          </a:p>
          <a:p>
            <a:pPr>
              <a:buFont typeface="Arial" panose="020B0604020202020204" pitchFamily="34" charset="0"/>
              <a:buChar char="•"/>
            </a:pPr>
            <a:r>
              <a:rPr lang="en-GB" sz="2400" dirty="0"/>
              <a:t> Exact conversion factors </a:t>
            </a:r>
            <a:r>
              <a:rPr lang="en-GB" sz="2400" b="1" dirty="0"/>
              <a:t>do not</a:t>
            </a:r>
            <a:r>
              <a:rPr lang="en-GB" sz="2400" dirty="0"/>
              <a:t> affect the sig figs of the final answer.</a:t>
            </a:r>
          </a:p>
        </p:txBody>
      </p:sp>
      <p:sp>
        <p:nvSpPr>
          <p:cNvPr id="10" name="TextBox 9">
            <a:extLst>
              <a:ext uri="{FF2B5EF4-FFF2-40B4-BE49-F238E27FC236}">
                <a16:creationId xmlns:a16="http://schemas.microsoft.com/office/drawing/2014/main" id="{8D84A8F9-4CD0-4F53-A705-6313D7937796}"/>
              </a:ext>
            </a:extLst>
          </p:cNvPr>
          <p:cNvSpPr txBox="1"/>
          <p:nvPr/>
        </p:nvSpPr>
        <p:spPr>
          <a:xfrm>
            <a:off x="1120549" y="4605343"/>
            <a:ext cx="10023928" cy="1569660"/>
          </a:xfrm>
          <a:prstGeom prst="rect">
            <a:avLst/>
          </a:prstGeom>
          <a:noFill/>
        </p:spPr>
        <p:txBody>
          <a:bodyPr wrap="square">
            <a:spAutoFit/>
          </a:bodyPr>
          <a:lstStyle/>
          <a:p>
            <a:pPr marL="0" lvl="1" eaLnBrk="0" fontAlgn="base" hangingPunct="0">
              <a:spcBef>
                <a:spcPct val="0"/>
              </a:spcBef>
              <a:spcAft>
                <a:spcPct val="0"/>
              </a:spcAft>
            </a:pPr>
            <a:r>
              <a:rPr kumimoji="0" lang="en-US" altLang="en-US" sz="2400" b="1" i="0" u="none" strike="noStrike" cap="none" normalizeH="0" baseline="0" dirty="0">
                <a:ln>
                  <a:noFill/>
                </a:ln>
                <a:solidFill>
                  <a:schemeClr val="tx1"/>
                </a:solidFill>
                <a:effectLst/>
              </a:rPr>
              <a:t>2. Measured Conversion Factors DO Affect Sig Figs</a:t>
            </a:r>
          </a:p>
          <a:p>
            <a:pPr marL="0" lvl="1" eaLnBrk="0" fontAlgn="base" hangingPunct="0">
              <a:spcBef>
                <a:spcPct val="0"/>
              </a:spcBef>
              <a:spcAft>
                <a:spcPct val="0"/>
              </a:spcAft>
              <a:buFontTx/>
              <a:buChar char="•"/>
            </a:pPr>
            <a:r>
              <a:rPr kumimoji="0" lang="en-US" altLang="en-US" sz="2400" b="0" i="0" u="none" strike="noStrike" cap="none" normalizeH="0" baseline="0" dirty="0">
                <a:ln>
                  <a:noFill/>
                </a:ln>
                <a:solidFill>
                  <a:schemeClr val="tx1"/>
                </a:solidFill>
                <a:effectLst/>
              </a:rPr>
              <a:t> Some conversion factors </a:t>
            </a:r>
            <a:r>
              <a:rPr kumimoji="0" lang="en-US" altLang="en-US" sz="2400" b="1" i="0" u="none" strike="noStrike" cap="none" normalizeH="0" baseline="0" dirty="0">
                <a:ln>
                  <a:noFill/>
                </a:ln>
                <a:solidFill>
                  <a:schemeClr val="tx1"/>
                </a:solidFill>
                <a:effectLst/>
              </a:rPr>
              <a:t>are not exact</a:t>
            </a:r>
            <a:r>
              <a:rPr kumimoji="0" lang="en-US" altLang="en-US" sz="2400" b="0" i="0" u="none" strike="noStrike" cap="none" normalizeH="0" baseline="0" dirty="0">
                <a:ln>
                  <a:noFill/>
                </a:ln>
                <a:solidFill>
                  <a:schemeClr val="tx1"/>
                </a:solidFill>
                <a:effectLst/>
              </a:rPr>
              <a:t> and have a limited number of sig figs.</a:t>
            </a:r>
          </a:p>
          <a:p>
            <a:pPr marL="0" lvl="1" eaLnBrk="0" fontAlgn="base" hangingPunct="0">
              <a:spcBef>
                <a:spcPct val="0"/>
              </a:spcBef>
              <a:spcAft>
                <a:spcPct val="0"/>
              </a:spcAft>
              <a:buFontTx/>
              <a:buChar char="•"/>
            </a:pPr>
            <a:r>
              <a:rPr kumimoji="0" lang="en-US" altLang="en-US" sz="2400" b="0" i="0" u="none" strike="noStrike" cap="none" normalizeH="0" baseline="0" dirty="0">
                <a:ln>
                  <a:noFill/>
                </a:ln>
                <a:solidFill>
                  <a:schemeClr val="tx1"/>
                </a:solidFill>
                <a:effectLst/>
              </a:rPr>
              <a:t> When using a measured conversion factor, </a:t>
            </a:r>
            <a:r>
              <a:rPr kumimoji="0" lang="en-US" altLang="en-US" sz="2400" b="1" i="0" u="none" strike="noStrike" cap="none" normalizeH="0" baseline="0" dirty="0">
                <a:ln>
                  <a:noFill/>
                </a:ln>
                <a:solidFill>
                  <a:schemeClr val="tx1"/>
                </a:solidFill>
                <a:effectLst/>
              </a:rPr>
              <a:t>it determines the sig figs in the final answer</a:t>
            </a:r>
            <a:r>
              <a:rPr kumimoji="0" lang="en-US" altLang="en-US" sz="2400" b="0" i="0" u="none" strike="noStrike" cap="none" normalizeH="0" baseline="0" dirty="0">
                <a:ln>
                  <a:noFill/>
                </a:ln>
                <a:solidFill>
                  <a:schemeClr val="tx1"/>
                </a:solidFill>
                <a:effectLst/>
              </a:rPr>
              <a:t>.</a:t>
            </a:r>
          </a:p>
        </p:txBody>
      </p:sp>
    </p:spTree>
    <p:extLst>
      <p:ext uri="{BB962C8B-B14F-4D97-AF65-F5344CB8AC3E}">
        <p14:creationId xmlns:p14="http://schemas.microsoft.com/office/powerpoint/2010/main" val="3157435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2FB9-0057-43B2-BCAA-BF86E104A612}"/>
              </a:ext>
            </a:extLst>
          </p:cNvPr>
          <p:cNvSpPr>
            <a:spLocks noGrp="1"/>
          </p:cNvSpPr>
          <p:nvPr>
            <p:ph type="title"/>
          </p:nvPr>
        </p:nvSpPr>
        <p:spPr>
          <a:xfrm>
            <a:off x="1" y="0"/>
            <a:ext cx="12155486" cy="1325563"/>
          </a:xfrm>
        </p:spPr>
        <p:txBody>
          <a:bodyPr/>
          <a:lstStyle/>
          <a:p>
            <a:r>
              <a:rPr lang="en-GB" dirty="0"/>
              <a:t>Exact Conversion Factors </a:t>
            </a:r>
            <a:r>
              <a:rPr lang="en-GB" dirty="0">
                <a:solidFill>
                  <a:srgbClr val="FF0000"/>
                </a:solidFill>
              </a:rPr>
              <a:t>Do NOT Affect Sig Figs</a:t>
            </a:r>
          </a:p>
        </p:txBody>
      </p:sp>
      <p:sp>
        <p:nvSpPr>
          <p:cNvPr id="6" name="TextBox 5">
            <a:extLst>
              <a:ext uri="{FF2B5EF4-FFF2-40B4-BE49-F238E27FC236}">
                <a16:creationId xmlns:a16="http://schemas.microsoft.com/office/drawing/2014/main" id="{E4E3BC66-BA51-4D34-8F65-AAAECFDBEB8C}"/>
              </a:ext>
            </a:extLst>
          </p:cNvPr>
          <p:cNvSpPr txBox="1"/>
          <p:nvPr/>
        </p:nvSpPr>
        <p:spPr>
          <a:xfrm>
            <a:off x="138114" y="1382286"/>
            <a:ext cx="5442630" cy="2046714"/>
          </a:xfrm>
          <a:prstGeom prst="rect">
            <a:avLst/>
          </a:prstGeom>
          <a:noFill/>
        </p:spPr>
        <p:txBody>
          <a:bodyPr wrap="square">
            <a:spAutoFit/>
          </a:bodyPr>
          <a:lstStyle/>
          <a:p>
            <a:pPr>
              <a:spcBef>
                <a:spcPts val="600"/>
              </a:spcBef>
            </a:pPr>
            <a:r>
              <a:rPr lang="en-GB" sz="2800" b="1" dirty="0">
                <a:solidFill>
                  <a:srgbClr val="FF0000"/>
                </a:solidFill>
              </a:rPr>
              <a:t>Exact Conversion Factors</a:t>
            </a:r>
            <a:r>
              <a:rPr lang="en-GB" sz="2800" b="1" dirty="0"/>
              <a:t>:</a:t>
            </a:r>
            <a:endParaRPr lang="en-GB" sz="2800" dirty="0"/>
          </a:p>
          <a:p>
            <a:pPr>
              <a:spcBef>
                <a:spcPts val="600"/>
              </a:spcBef>
            </a:pPr>
            <a:r>
              <a:rPr lang="en-GB" sz="2800" b="1" dirty="0"/>
              <a:t>	1 inch = 2.54 cm </a:t>
            </a:r>
          </a:p>
          <a:p>
            <a:pPr>
              <a:spcBef>
                <a:spcPts val="600"/>
              </a:spcBef>
            </a:pPr>
            <a:r>
              <a:rPr lang="en-GB" sz="2800" b="1" dirty="0"/>
              <a:t>	1 km = 1000 m </a:t>
            </a:r>
          </a:p>
          <a:p>
            <a:pPr>
              <a:spcBef>
                <a:spcPts val="600"/>
              </a:spcBef>
            </a:pPr>
            <a:r>
              <a:rPr lang="en-GB" sz="2800" b="1" dirty="0"/>
              <a:t>	1 minute = 60 seconds</a:t>
            </a:r>
            <a:endParaRPr lang="en-GB" sz="2800" dirty="0"/>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E9DBAD8-4373-4032-8E93-AD719B84313E}"/>
                  </a:ext>
                </a:extLst>
              </p:cNvPr>
              <p:cNvSpPr txBox="1"/>
              <p:nvPr/>
            </p:nvSpPr>
            <p:spPr>
              <a:xfrm>
                <a:off x="5116056" y="1416567"/>
                <a:ext cx="6937830" cy="4584588"/>
              </a:xfrm>
              <a:prstGeom prst="rect">
                <a:avLst/>
              </a:prstGeom>
              <a:noFill/>
            </p:spPr>
            <p:txBody>
              <a:bodyPr wrap="square">
                <a:spAutoFit/>
              </a:bodyPr>
              <a:lstStyle/>
              <a:p>
                <a:pPr>
                  <a:spcBef>
                    <a:spcPts val="600"/>
                  </a:spcBef>
                </a:pPr>
                <a:r>
                  <a:rPr lang="en-GB" sz="2400" dirty="0"/>
                  <a:t>Convert </a:t>
                </a:r>
                <a:r>
                  <a:rPr lang="en-GB" sz="2400" b="1" dirty="0"/>
                  <a:t>3.45 inches</a:t>
                </a:r>
                <a:r>
                  <a:rPr lang="en-GB" sz="2400" dirty="0"/>
                  <a:t> to centimetres:</a:t>
                </a:r>
              </a:p>
              <a:p>
                <a:pPr>
                  <a:spcBef>
                    <a:spcPts val="600"/>
                  </a:spcBef>
                </a:pPr>
                <a:endParaRPr lang="en-GB" sz="2400" dirty="0"/>
              </a:p>
              <a:p>
                <a:pPr>
                  <a:spcBef>
                    <a:spcPts val="600"/>
                  </a:spcBef>
                </a:pPr>
                <a:r>
                  <a:rPr lang="en-GB" sz="2400" dirty="0"/>
                  <a:t>3.45 inch × </a:t>
                </a:r>
                <a14:m>
                  <m:oMath xmlns:m="http://schemas.openxmlformats.org/officeDocument/2006/math">
                    <m:d>
                      <m:dPr>
                        <m:ctrlPr>
                          <a:rPr lang="en-GB" sz="2400" i="1" smtClean="0">
                            <a:latin typeface="Cambria Math" panose="02040503050406030204" pitchFamily="18" charset="0"/>
                          </a:rPr>
                        </m:ctrlPr>
                      </m:dPr>
                      <m:e>
                        <m:f>
                          <m:fPr>
                            <m:ctrlPr>
                              <a:rPr lang="en-GB" sz="2400" i="1" smtClean="0">
                                <a:latin typeface="Cambria Math" panose="02040503050406030204" pitchFamily="18" charset="0"/>
                              </a:rPr>
                            </m:ctrlPr>
                          </m:fPr>
                          <m:num>
                            <m:r>
                              <a:rPr lang="en-GB" sz="2400" b="0" i="1" smtClean="0">
                                <a:latin typeface="Cambria Math" panose="02040503050406030204" pitchFamily="18" charset="0"/>
                              </a:rPr>
                              <m:t>2.54 </m:t>
                            </m:r>
                            <m:r>
                              <a:rPr lang="en-GB" sz="2400" b="0" i="1" smtClean="0">
                                <a:latin typeface="Cambria Math" panose="02040503050406030204" pitchFamily="18" charset="0"/>
                              </a:rPr>
                              <m:t>𝑐𝑚</m:t>
                            </m:r>
                          </m:num>
                          <m:den>
                            <m:r>
                              <a:rPr lang="en-GB" sz="2400" b="0" i="1" smtClean="0">
                                <a:latin typeface="Cambria Math" panose="02040503050406030204" pitchFamily="18" charset="0"/>
                              </a:rPr>
                              <m:t>1 </m:t>
                            </m:r>
                            <m:r>
                              <a:rPr lang="en-GB" sz="2400" b="0" i="1" smtClean="0">
                                <a:latin typeface="Cambria Math" panose="02040503050406030204" pitchFamily="18" charset="0"/>
                              </a:rPr>
                              <m:t>𝑖𝑛𝑐h</m:t>
                            </m:r>
                          </m:den>
                        </m:f>
                      </m:e>
                    </m:d>
                    <m:r>
                      <a:rPr lang="en-GB" sz="2400" b="0" i="0" smtClean="0">
                        <a:latin typeface="Cambria Math" panose="02040503050406030204" pitchFamily="18" charset="0"/>
                      </a:rPr>
                      <m:t> </m:t>
                    </m:r>
                  </m:oMath>
                </a14:m>
                <a:r>
                  <a:rPr lang="en-GB" sz="2400" dirty="0"/>
                  <a:t>= 8.763 cm </a:t>
                </a:r>
              </a:p>
              <a:p>
                <a:pPr>
                  <a:spcBef>
                    <a:spcPts val="600"/>
                  </a:spcBef>
                </a:pPr>
                <a:endParaRPr lang="en-GB" sz="2400" dirty="0"/>
              </a:p>
              <a:p>
                <a:pPr>
                  <a:spcBef>
                    <a:spcPts val="600"/>
                  </a:spcBef>
                </a:pPr>
                <a:r>
                  <a:rPr lang="en-GB" sz="2400" dirty="0"/>
                  <a:t>Since </a:t>
                </a:r>
                <a:r>
                  <a:rPr lang="en-GB" sz="2400" b="1" dirty="0"/>
                  <a:t>2.54 cm/inch is exact</a:t>
                </a:r>
                <a:r>
                  <a:rPr lang="en-GB" sz="2400" dirty="0"/>
                  <a:t>, it does not affect sig figs.</a:t>
                </a:r>
              </a:p>
              <a:p>
                <a:pPr>
                  <a:spcBef>
                    <a:spcPts val="600"/>
                  </a:spcBef>
                </a:pPr>
                <a:endParaRPr lang="en-GB" sz="2400" dirty="0"/>
              </a:p>
              <a:p>
                <a:pPr>
                  <a:spcBef>
                    <a:spcPts val="600"/>
                  </a:spcBef>
                  <a:buFont typeface="Arial" panose="020B0604020202020204" pitchFamily="34" charset="0"/>
                  <a:buChar char="•"/>
                </a:pPr>
                <a:r>
                  <a:rPr lang="en-GB" sz="2400" dirty="0"/>
                  <a:t>The original number </a:t>
                </a:r>
                <a:r>
                  <a:rPr lang="en-GB" sz="2400" b="1" dirty="0"/>
                  <a:t>(3.45 inches)</a:t>
                </a:r>
                <a:r>
                  <a:rPr lang="en-GB" sz="2400" dirty="0"/>
                  <a:t> has </a:t>
                </a:r>
                <a:r>
                  <a:rPr lang="en-GB" sz="2400" b="1" dirty="0"/>
                  <a:t>3 sig figs</a:t>
                </a:r>
                <a:r>
                  <a:rPr lang="en-GB" sz="2400" dirty="0"/>
                  <a:t>.</a:t>
                </a:r>
              </a:p>
              <a:p>
                <a:pPr>
                  <a:spcBef>
                    <a:spcPts val="600"/>
                  </a:spcBef>
                  <a:buFont typeface="Arial" panose="020B0604020202020204" pitchFamily="34" charset="0"/>
                  <a:buChar char="•"/>
                </a:pPr>
                <a:r>
                  <a:rPr lang="en-GB" sz="2400" dirty="0"/>
                  <a:t>The final answer must be rounded to </a:t>
                </a:r>
                <a:r>
                  <a:rPr lang="en-GB" sz="2400" b="1" dirty="0"/>
                  <a:t>3 sig figs</a:t>
                </a:r>
                <a:r>
                  <a:rPr lang="en-GB" sz="2400" dirty="0"/>
                  <a:t>:</a:t>
                </a:r>
                <a:br>
                  <a:rPr lang="en-GB" sz="2400" dirty="0"/>
                </a:br>
                <a:endParaRPr lang="en-GB" sz="2400" dirty="0"/>
              </a:p>
              <a:p>
                <a:pPr>
                  <a:spcBef>
                    <a:spcPts val="600"/>
                  </a:spcBef>
                </a:pPr>
                <a:r>
                  <a:rPr lang="en-GB" sz="2400" b="1" dirty="0"/>
                  <a:t>8.76 cm</a:t>
                </a:r>
                <a:r>
                  <a:rPr lang="en-GB" sz="2400" dirty="0"/>
                  <a:t> </a:t>
                </a:r>
              </a:p>
            </p:txBody>
          </p:sp>
        </mc:Choice>
        <mc:Fallback xmlns="">
          <p:sp>
            <p:nvSpPr>
              <p:cNvPr id="18" name="TextBox 17">
                <a:extLst>
                  <a:ext uri="{FF2B5EF4-FFF2-40B4-BE49-F238E27FC236}">
                    <a16:creationId xmlns:a16="http://schemas.microsoft.com/office/drawing/2014/main" id="{0E9DBAD8-4373-4032-8E93-AD719B84313E}"/>
                  </a:ext>
                </a:extLst>
              </p:cNvPr>
              <p:cNvSpPr txBox="1">
                <a:spLocks noRot="1" noChangeAspect="1" noMove="1" noResize="1" noEditPoints="1" noAdjustHandles="1" noChangeArrowheads="1" noChangeShapeType="1" noTextEdit="1"/>
              </p:cNvSpPr>
              <p:nvPr/>
            </p:nvSpPr>
            <p:spPr>
              <a:xfrm>
                <a:off x="5116056" y="1416567"/>
                <a:ext cx="6937830" cy="4584588"/>
              </a:xfrm>
              <a:prstGeom prst="rect">
                <a:avLst/>
              </a:prstGeom>
              <a:blipFill>
                <a:blip r:embed="rId2"/>
                <a:stretch>
                  <a:fillRect l="-1318" t="-1064" b="-2128"/>
                </a:stretch>
              </a:blipFill>
            </p:spPr>
            <p:txBody>
              <a:bodyPr/>
              <a:lstStyle/>
              <a:p>
                <a:r>
                  <a:rPr lang="en-GB">
                    <a:noFill/>
                  </a:rPr>
                  <a:t> </a:t>
                </a:r>
              </a:p>
            </p:txBody>
          </p:sp>
        </mc:Fallback>
      </mc:AlternateContent>
    </p:spTree>
    <p:extLst>
      <p:ext uri="{BB962C8B-B14F-4D97-AF65-F5344CB8AC3E}">
        <p14:creationId xmlns:p14="http://schemas.microsoft.com/office/powerpoint/2010/main" val="4090480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0">
            <a:extLst>
              <a:ext uri="{FF2B5EF4-FFF2-40B4-BE49-F238E27FC236}">
                <a16:creationId xmlns:a16="http://schemas.microsoft.com/office/drawing/2014/main" id="{B6F0CBB4-BB40-4C65-9102-48C8A0461B2E}"/>
              </a:ext>
            </a:extLst>
          </p:cNvPr>
          <p:cNvSpPr>
            <a:spLocks noChangeArrowheads="1"/>
          </p:cNvSpPr>
          <p:nvPr/>
        </p:nvSpPr>
        <p:spPr bwMode="auto">
          <a:xfrm>
            <a:off x="185399" y="2794655"/>
            <a:ext cx="5947114" cy="1969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1" eaLnBrk="0" fontAlgn="base" hangingPunct="0">
              <a:spcBef>
                <a:spcPts val="600"/>
              </a:spcBef>
              <a:spcAft>
                <a:spcPct val="0"/>
              </a:spcAft>
            </a:pPr>
            <a:r>
              <a:rPr kumimoji="0" lang="en-US" altLang="en-US" sz="2800" b="1" i="0" u="none" strike="noStrike" cap="none" normalizeH="0" baseline="0" dirty="0">
                <a:ln>
                  <a:noFill/>
                </a:ln>
                <a:solidFill>
                  <a:schemeClr val="tx1"/>
                </a:solidFill>
                <a:effectLst/>
              </a:rPr>
              <a:t>Measured Conversion Factors:</a:t>
            </a:r>
            <a:endParaRPr kumimoji="0" lang="en-US" altLang="en-US" sz="2800" b="0" i="0" u="none" strike="noStrike" cap="none" normalizeH="0" baseline="0" dirty="0">
              <a:ln>
                <a:noFill/>
              </a:ln>
              <a:solidFill>
                <a:schemeClr val="tx1"/>
              </a:solidFill>
              <a:effectLst/>
            </a:endParaRPr>
          </a:p>
          <a:p>
            <a:pPr marL="0" lvl="1" eaLnBrk="0" fontAlgn="base" hangingPunct="0">
              <a:spcBef>
                <a:spcPts val="600"/>
              </a:spcBef>
              <a:spcAft>
                <a:spcPct val="0"/>
              </a:spcAft>
            </a:pPr>
            <a:r>
              <a:rPr kumimoji="0" lang="it-IT" altLang="en-US" sz="2800" b="1" i="0" u="none" strike="noStrike" cap="none" normalizeH="0" baseline="0" dirty="0">
                <a:ln>
                  <a:noFill/>
                </a:ln>
                <a:solidFill>
                  <a:schemeClr val="tx1"/>
                </a:solidFill>
                <a:effectLst/>
              </a:rPr>
              <a:t>  1 calorie (</a:t>
            </a:r>
            <a:r>
              <a:rPr kumimoji="0" lang="it-IT" altLang="en-US" sz="2800" b="1" i="0" u="none" strike="noStrike" cap="none" normalizeH="0" baseline="0" dirty="0" err="1">
                <a:ln>
                  <a:noFill/>
                </a:ln>
                <a:solidFill>
                  <a:schemeClr val="tx1"/>
                </a:solidFill>
                <a:effectLst/>
              </a:rPr>
              <a:t>cal</a:t>
            </a:r>
            <a:r>
              <a:rPr kumimoji="0" lang="it-IT" altLang="en-US" sz="2800" b="1" i="0" u="none" strike="noStrike" cap="none" normalizeH="0" baseline="0" dirty="0">
                <a:ln>
                  <a:noFill/>
                </a:ln>
                <a:solidFill>
                  <a:schemeClr val="tx1"/>
                </a:solidFill>
                <a:effectLst/>
              </a:rPr>
              <a:t>) ≈ 4.184 J </a:t>
            </a:r>
            <a:r>
              <a:rPr lang="en-US" altLang="en-US" sz="2800" b="1" dirty="0"/>
              <a:t>(4 sig figs)</a:t>
            </a:r>
            <a:r>
              <a:rPr lang="it-IT" altLang="en-US" sz="2800" b="1" dirty="0"/>
              <a:t> </a:t>
            </a:r>
            <a:endParaRPr kumimoji="0" lang="en-US" altLang="en-US" sz="2800" b="0" i="0" u="none" strike="noStrike" cap="none" normalizeH="0" baseline="0" dirty="0">
              <a:ln>
                <a:noFill/>
              </a:ln>
              <a:solidFill>
                <a:schemeClr val="tx1"/>
              </a:solidFill>
              <a:effectLst/>
            </a:endParaRPr>
          </a:p>
          <a:p>
            <a:pPr marL="0" lvl="1" eaLnBrk="0" fontAlgn="base" hangingPunct="0">
              <a:spcBef>
                <a:spcPts val="600"/>
              </a:spcBef>
              <a:spcAft>
                <a:spcPct val="0"/>
              </a:spcAft>
            </a:pPr>
            <a:r>
              <a:rPr kumimoji="0" lang="en-US" altLang="en-US" sz="2800" b="1" i="0" u="none" strike="noStrike" cap="none" normalizeH="0" baseline="0" dirty="0">
                <a:ln>
                  <a:noFill/>
                </a:ln>
                <a:solidFill>
                  <a:schemeClr val="tx1"/>
                </a:solidFill>
                <a:effectLst/>
              </a:rPr>
              <a:t>  1 pound (</a:t>
            </a:r>
            <a:r>
              <a:rPr kumimoji="0" lang="en-US" altLang="en-US" sz="2800" b="1" i="0" u="none" strike="noStrike" cap="none" normalizeH="0" baseline="0" dirty="0" err="1">
                <a:ln>
                  <a:noFill/>
                </a:ln>
                <a:solidFill>
                  <a:schemeClr val="tx1"/>
                </a:solidFill>
                <a:effectLst/>
              </a:rPr>
              <a:t>lb</a:t>
            </a:r>
            <a:r>
              <a:rPr kumimoji="0" lang="en-US" altLang="en-US" sz="2800" b="1" i="0" u="none" strike="noStrike" cap="none" normalizeH="0" baseline="0" dirty="0">
                <a:ln>
                  <a:noFill/>
                </a:ln>
                <a:solidFill>
                  <a:schemeClr val="tx1"/>
                </a:solidFill>
                <a:effectLst/>
              </a:rPr>
              <a:t>) ≈ 0.4536 kg (4 sig figs)</a:t>
            </a:r>
            <a:endParaRPr kumimoji="0" lang="en-US"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endParaRPr>
          </a:p>
        </p:txBody>
      </p:sp>
      <p:sp>
        <p:nvSpPr>
          <p:cNvPr id="13" name="Title 1">
            <a:extLst>
              <a:ext uri="{FF2B5EF4-FFF2-40B4-BE49-F238E27FC236}">
                <a16:creationId xmlns:a16="http://schemas.microsoft.com/office/drawing/2014/main" id="{1AB9046B-3EE9-45C6-8EC2-9B420EC33100}"/>
              </a:ext>
            </a:extLst>
          </p:cNvPr>
          <p:cNvSpPr txBox="1">
            <a:spLocks/>
          </p:cNvSpPr>
          <p:nvPr/>
        </p:nvSpPr>
        <p:spPr>
          <a:xfrm>
            <a:off x="1" y="0"/>
            <a:ext cx="12155486" cy="132556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measured Conversion Factors </a:t>
            </a:r>
            <a:r>
              <a:rPr lang="en-GB" dirty="0">
                <a:solidFill>
                  <a:srgbClr val="0070C0"/>
                </a:solidFill>
              </a:rPr>
              <a:t>Do Affect Sig Figs</a:t>
            </a:r>
          </a:p>
        </p:txBody>
      </p:sp>
      <p:sp>
        <p:nvSpPr>
          <p:cNvPr id="15" name="TextBox 14">
            <a:extLst>
              <a:ext uri="{FF2B5EF4-FFF2-40B4-BE49-F238E27FC236}">
                <a16:creationId xmlns:a16="http://schemas.microsoft.com/office/drawing/2014/main" id="{98544943-31A8-4B72-A9E8-F75CE4E2F20E}"/>
              </a:ext>
            </a:extLst>
          </p:cNvPr>
          <p:cNvSpPr txBox="1"/>
          <p:nvPr/>
        </p:nvSpPr>
        <p:spPr>
          <a:xfrm>
            <a:off x="638629" y="1033175"/>
            <a:ext cx="11205028" cy="1384995"/>
          </a:xfrm>
          <a:prstGeom prst="rect">
            <a:avLst/>
          </a:prstGeom>
          <a:noFill/>
        </p:spPr>
        <p:txBody>
          <a:bodyPr wrap="square">
            <a:spAutoFit/>
          </a:bodyPr>
          <a:lstStyle/>
          <a:p>
            <a:r>
              <a:rPr lang="en-GB" sz="2800" b="1" dirty="0">
                <a:solidFill>
                  <a:srgbClr val="0070C0"/>
                </a:solidFill>
              </a:rPr>
              <a:t>Measured conversion factors</a:t>
            </a:r>
            <a:r>
              <a:rPr lang="en-GB" sz="2800" dirty="0"/>
              <a:t> are based on experimental or empirical data and may have some uncertainty. These factors often come from scientific measurements rather than being purely defined.</a:t>
            </a:r>
          </a:p>
        </p:txBody>
      </p:sp>
      <mc:AlternateContent xmlns:mc="http://schemas.openxmlformats.org/markup-compatibility/2006" xmlns:a14="http://schemas.microsoft.com/office/drawing/2010/main">
        <mc:Choice Requires="a14">
          <p:sp>
            <p:nvSpPr>
              <p:cNvPr id="18" name="Rectangle 10">
                <a:extLst>
                  <a:ext uri="{FF2B5EF4-FFF2-40B4-BE49-F238E27FC236}">
                    <a16:creationId xmlns:a16="http://schemas.microsoft.com/office/drawing/2014/main" id="{6057A15D-5606-4A3B-91DE-A7E8F93E963E}"/>
                  </a:ext>
                </a:extLst>
              </p:cNvPr>
              <p:cNvSpPr>
                <a:spLocks noChangeArrowheads="1"/>
              </p:cNvSpPr>
              <p:nvPr/>
            </p:nvSpPr>
            <p:spPr bwMode="auto">
              <a:xfrm>
                <a:off x="6179570" y="2871599"/>
                <a:ext cx="6012430" cy="3700115"/>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1" eaLnBrk="0" fontAlgn="base" hangingPunct="0">
                  <a:spcBef>
                    <a:spcPct val="0"/>
                  </a:spcBef>
                  <a:spcAft>
                    <a:spcPct val="0"/>
                  </a:spcAft>
                </a:pPr>
                <a:r>
                  <a:rPr kumimoji="0" lang="en-US" altLang="en-US" sz="2400" b="0" i="0" u="none" strike="noStrike" cap="none" normalizeH="0" baseline="0" dirty="0">
                    <a:ln>
                      <a:noFill/>
                    </a:ln>
                    <a:solidFill>
                      <a:schemeClr val="tx1"/>
                    </a:solidFill>
                    <a:effectLst/>
                  </a:rPr>
                  <a:t>Convert </a:t>
                </a:r>
                <a:r>
                  <a:rPr kumimoji="0" lang="en-US" altLang="en-US" sz="2400" b="1" i="0" u="none" strike="noStrike" cap="none" normalizeH="0" baseline="0" dirty="0">
                    <a:ln>
                      <a:noFill/>
                    </a:ln>
                    <a:solidFill>
                      <a:schemeClr val="tx1"/>
                    </a:solidFill>
                    <a:effectLst/>
                  </a:rPr>
                  <a:t>5.30 pounds</a:t>
                </a:r>
                <a:r>
                  <a:rPr kumimoji="0" lang="en-US" altLang="en-US" sz="2400" b="0" i="0" u="none" strike="noStrike" cap="none" normalizeH="0" baseline="0" dirty="0">
                    <a:ln>
                      <a:noFill/>
                    </a:ln>
                    <a:solidFill>
                      <a:schemeClr val="tx1"/>
                    </a:solidFill>
                    <a:effectLst/>
                  </a:rPr>
                  <a:t> to kilograms: </a:t>
                </a:r>
              </a:p>
              <a:p>
                <a:pPr marL="0" lvl="1" eaLnBrk="0" fontAlgn="base" hangingPunct="0">
                  <a:spcBef>
                    <a:spcPct val="0"/>
                  </a:spcBef>
                  <a:spcAft>
                    <a:spcPct val="0"/>
                  </a:spcAft>
                </a:pPr>
                <a:endParaRPr lang="en-US" altLang="en-US" sz="2400" dirty="0"/>
              </a:p>
              <a:p>
                <a:pPr marL="0" lvl="1" eaLnBrk="0" fontAlgn="base" hangingPunct="0">
                  <a:spcBef>
                    <a:spcPct val="0"/>
                  </a:spcBef>
                  <a:spcAft>
                    <a:spcPct val="0"/>
                  </a:spcAft>
                </a:pPr>
                <a:r>
                  <a:rPr kumimoji="0" lang="en-US" altLang="en-US" sz="2400" b="0" i="0" u="none" strike="noStrike" cap="none" normalizeH="0" baseline="0" dirty="0">
                    <a:ln>
                      <a:noFill/>
                    </a:ln>
                    <a:solidFill>
                      <a:schemeClr val="tx1"/>
                    </a:solidFill>
                    <a:effectLst/>
                  </a:rPr>
                  <a:t>5.30 pound × </a:t>
                </a:r>
                <a14:m>
                  <m:oMath xmlns:m="http://schemas.openxmlformats.org/officeDocument/2006/math">
                    <m:d>
                      <m:dPr>
                        <m:ctrlPr>
                          <a:rPr lang="en-GB" sz="2400" i="1" smtClean="0">
                            <a:latin typeface="Cambria Math" panose="02040503050406030204" pitchFamily="18" charset="0"/>
                          </a:rPr>
                        </m:ctrlPr>
                      </m:dPr>
                      <m:e>
                        <m:f>
                          <m:fPr>
                            <m:ctrlPr>
                              <a:rPr lang="en-GB" sz="2400" i="1" smtClean="0">
                                <a:latin typeface="Cambria Math" panose="02040503050406030204" pitchFamily="18" charset="0"/>
                              </a:rPr>
                            </m:ctrlPr>
                          </m:fPr>
                          <m:num>
                            <m:r>
                              <a:rPr lang="en-GB" sz="2400" b="0" i="1" smtClean="0">
                                <a:latin typeface="Cambria Math" panose="02040503050406030204" pitchFamily="18" charset="0"/>
                              </a:rPr>
                              <m:t>0.4536 </m:t>
                            </m:r>
                            <m:r>
                              <a:rPr lang="en-GB" sz="2400" b="0" i="1" smtClean="0">
                                <a:latin typeface="Cambria Math" panose="02040503050406030204" pitchFamily="18" charset="0"/>
                              </a:rPr>
                              <m:t>𝑘𝑔</m:t>
                            </m:r>
                          </m:num>
                          <m:den>
                            <m:r>
                              <a:rPr lang="en-GB" sz="2400" b="0" i="1" smtClean="0">
                                <a:latin typeface="Cambria Math" panose="02040503050406030204" pitchFamily="18" charset="0"/>
                              </a:rPr>
                              <m:t>1 </m:t>
                            </m:r>
                            <m:r>
                              <a:rPr lang="en-GB" sz="2400" b="0" i="1" smtClean="0">
                                <a:latin typeface="Cambria Math" panose="02040503050406030204" pitchFamily="18" charset="0"/>
                              </a:rPr>
                              <m:t>𝑝𝑜𝑢𝑛𝑑</m:t>
                            </m:r>
                          </m:den>
                        </m:f>
                      </m:e>
                    </m:d>
                    <m:r>
                      <a:rPr lang="en-GB" sz="2400" b="0" i="1" smtClean="0">
                        <a:latin typeface="Cambria Math" panose="02040503050406030204" pitchFamily="18" charset="0"/>
                      </a:rPr>
                      <m:t> </m:t>
                    </m:r>
                  </m:oMath>
                </a14:m>
                <a:r>
                  <a:rPr kumimoji="0" lang="en-US" altLang="en-US" sz="2400" b="0" i="0" u="none" strike="noStrike" cap="none" normalizeH="0" baseline="0" dirty="0">
                    <a:ln>
                      <a:noFill/>
                    </a:ln>
                    <a:solidFill>
                      <a:schemeClr val="tx1"/>
                    </a:solidFill>
                    <a:effectLst/>
                  </a:rPr>
                  <a:t>= 2.40408 kg</a:t>
                </a:r>
              </a:p>
              <a:p>
                <a:pPr marL="0" lvl="1" eaLnBrk="0" fontAlgn="base" hangingPunct="0">
                  <a:spcBef>
                    <a:spcPct val="0"/>
                  </a:spcBef>
                  <a:spcAft>
                    <a:spcPct val="0"/>
                  </a:spcAft>
                </a:pPr>
                <a:r>
                  <a:rPr kumimoji="0" lang="en-US" altLang="en-US" sz="2400" b="1" i="0" u="none" strike="noStrike" cap="none" normalizeH="0" baseline="0" dirty="0">
                    <a:ln>
                      <a:noFill/>
                    </a:ln>
                    <a:solidFill>
                      <a:schemeClr val="tx1"/>
                    </a:solidFill>
                    <a:effectLst/>
                  </a:rPr>
                  <a:t>5.30</a:t>
                </a:r>
                <a:r>
                  <a:rPr kumimoji="0" lang="en-US" altLang="en-US" sz="2400" b="0" i="0" u="none" strike="noStrike" cap="none" normalizeH="0" baseline="0" dirty="0">
                    <a:ln>
                      <a:noFill/>
                    </a:ln>
                    <a:solidFill>
                      <a:schemeClr val="tx1"/>
                    </a:solidFill>
                    <a:effectLst/>
                  </a:rPr>
                  <a:t> has </a:t>
                </a:r>
                <a:r>
                  <a:rPr kumimoji="0" lang="en-US" altLang="en-US" sz="2400" b="1" i="0" u="none" strike="noStrike" cap="none" normalizeH="0" baseline="0" dirty="0">
                    <a:ln>
                      <a:noFill/>
                    </a:ln>
                    <a:solidFill>
                      <a:schemeClr val="tx1"/>
                    </a:solidFill>
                    <a:effectLst/>
                  </a:rPr>
                  <a:t>3 sig figs</a:t>
                </a:r>
                <a:r>
                  <a:rPr kumimoji="0" lang="en-US" altLang="en-US" sz="2400" b="0" i="0" u="none" strike="noStrike" cap="none" normalizeH="0" baseline="0" dirty="0">
                    <a:ln>
                      <a:noFill/>
                    </a:ln>
                    <a:solidFill>
                      <a:schemeClr val="tx1"/>
                    </a:solidFill>
                    <a:effectLst/>
                  </a:rPr>
                  <a:t>.</a:t>
                </a:r>
              </a:p>
              <a:p>
                <a:pPr marL="0" lvl="1" eaLnBrk="0" fontAlgn="base" hangingPunct="0">
                  <a:spcBef>
                    <a:spcPct val="0"/>
                  </a:spcBef>
                  <a:spcAft>
                    <a:spcPct val="0"/>
                  </a:spcAft>
                </a:pPr>
                <a:r>
                  <a:rPr kumimoji="0" lang="en-US" altLang="en-US" sz="2400" b="1" i="0" u="none" strike="noStrike" cap="none" normalizeH="0" baseline="0" dirty="0">
                    <a:ln>
                      <a:noFill/>
                    </a:ln>
                    <a:solidFill>
                      <a:schemeClr val="tx1"/>
                    </a:solidFill>
                    <a:effectLst/>
                  </a:rPr>
                  <a:t>0.4536</a:t>
                </a:r>
                <a:r>
                  <a:rPr kumimoji="0" lang="en-US" altLang="en-US" sz="2400" b="0" i="0" u="none" strike="noStrike" cap="none" normalizeH="0" baseline="0" dirty="0">
                    <a:ln>
                      <a:noFill/>
                    </a:ln>
                    <a:solidFill>
                      <a:schemeClr val="tx1"/>
                    </a:solidFill>
                    <a:effectLst/>
                  </a:rPr>
                  <a:t> has </a:t>
                </a:r>
                <a:r>
                  <a:rPr kumimoji="0" lang="en-US" altLang="en-US" sz="2400" b="1" i="0" u="none" strike="noStrike" cap="none" normalizeH="0" baseline="0" dirty="0">
                    <a:ln>
                      <a:noFill/>
                    </a:ln>
                    <a:solidFill>
                      <a:schemeClr val="tx1"/>
                    </a:solidFill>
                    <a:effectLst/>
                  </a:rPr>
                  <a:t>4 sig figs</a:t>
                </a:r>
                <a:r>
                  <a:rPr kumimoji="0" lang="en-US" altLang="en-US" sz="2400" b="0" i="0" u="none" strike="noStrike" cap="none" normalizeH="0" baseline="0" dirty="0">
                    <a:ln>
                      <a:noFill/>
                    </a:ln>
                    <a:solidFill>
                      <a:schemeClr val="tx1"/>
                    </a:solidFill>
                    <a:effectLst/>
                  </a:rPr>
                  <a:t> (measured).</a:t>
                </a:r>
              </a:p>
              <a:p>
                <a:pPr marL="0" lvl="1" eaLnBrk="0" fontAlgn="base" hangingPunct="0">
                  <a:spcBef>
                    <a:spcPct val="0"/>
                  </a:spcBef>
                  <a:spcAft>
                    <a:spcPct val="0"/>
                  </a:spcAft>
                </a:pPr>
                <a:endParaRPr kumimoji="0" lang="en-US" altLang="en-US" sz="2400" b="0" i="0" u="none" strike="noStrike" cap="none" normalizeH="0" baseline="0" dirty="0">
                  <a:ln>
                    <a:noFill/>
                  </a:ln>
                  <a:solidFill>
                    <a:schemeClr val="tx1"/>
                  </a:solidFill>
                  <a:effectLst/>
                </a:endParaRPr>
              </a:p>
              <a:p>
                <a:pPr marL="0" lvl="1" eaLnBrk="0" fontAlgn="base" hangingPunct="0">
                  <a:spcBef>
                    <a:spcPct val="0"/>
                  </a:spcBef>
                  <a:spcAft>
                    <a:spcPct val="0"/>
                  </a:spcAft>
                  <a:buFontTx/>
                  <a:buChar char="•"/>
                </a:pPr>
                <a:r>
                  <a:rPr kumimoji="0" lang="en-US" altLang="en-US" sz="2400" b="0" i="0" u="none" strike="noStrike" cap="none" normalizeH="0" baseline="0" dirty="0">
                    <a:ln>
                      <a:noFill/>
                    </a:ln>
                    <a:solidFill>
                      <a:schemeClr val="tx1"/>
                    </a:solidFill>
                    <a:effectLst/>
                  </a:rPr>
                  <a:t>The final answer must be rounded to </a:t>
                </a:r>
                <a:r>
                  <a:rPr kumimoji="0" lang="en-US" altLang="en-US" sz="2400" b="1" i="0" u="none" strike="noStrike" cap="none" normalizeH="0" baseline="0" dirty="0">
                    <a:ln>
                      <a:noFill/>
                    </a:ln>
                    <a:solidFill>
                      <a:schemeClr val="tx1"/>
                    </a:solidFill>
                    <a:effectLst/>
                  </a:rPr>
                  <a:t>3 sig figs</a:t>
                </a:r>
                <a:r>
                  <a:rPr kumimoji="0" lang="en-US" altLang="en-US" sz="2400" b="0" i="0" u="none" strike="noStrike" cap="none" normalizeH="0" baseline="0" dirty="0">
                    <a:ln>
                      <a:noFill/>
                    </a:ln>
                    <a:solidFill>
                      <a:schemeClr val="tx1"/>
                    </a:solidFill>
                    <a:effectLst/>
                  </a:rPr>
                  <a:t>:</a:t>
                </a:r>
                <a:br>
                  <a:rPr kumimoji="0" lang="en-US" altLang="en-US" sz="2400" b="0" i="0" u="none" strike="noStrike" cap="none" normalizeH="0" baseline="0" dirty="0">
                    <a:ln>
                      <a:noFill/>
                    </a:ln>
                    <a:solidFill>
                      <a:schemeClr val="tx1"/>
                    </a:solidFill>
                    <a:effectLst/>
                  </a:rPr>
                </a:br>
                <a:r>
                  <a:rPr kumimoji="0" lang="en-US" altLang="en-US" sz="2400" b="1" i="0" u="none" strike="noStrike" cap="none" normalizeH="0" baseline="0" dirty="0">
                    <a:ln>
                      <a:noFill/>
                    </a:ln>
                    <a:solidFill>
                      <a:schemeClr val="tx1"/>
                    </a:solidFill>
                    <a:effectLst/>
                  </a:rPr>
                  <a:t>2.40 kg</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p:txBody>
          </p:sp>
        </mc:Choice>
        <mc:Fallback xmlns="">
          <p:sp>
            <p:nvSpPr>
              <p:cNvPr id="18" name="Rectangle 10">
                <a:extLst>
                  <a:ext uri="{FF2B5EF4-FFF2-40B4-BE49-F238E27FC236}">
                    <a16:creationId xmlns:a16="http://schemas.microsoft.com/office/drawing/2014/main" id="{6057A15D-5606-4A3B-91DE-A7E8F93E963E}"/>
                  </a:ext>
                </a:extLst>
              </p:cNvPr>
              <p:cNvSpPr>
                <a:spLocks noRot="1" noChangeAspect="1" noMove="1" noResize="1" noEditPoints="1" noAdjustHandles="1" noChangeArrowheads="1" noChangeShapeType="1" noTextEdit="1"/>
              </p:cNvSpPr>
              <p:nvPr/>
            </p:nvSpPr>
            <p:spPr bwMode="auto">
              <a:xfrm>
                <a:off x="6179570" y="2871599"/>
                <a:ext cx="6012430" cy="3700115"/>
              </a:xfrm>
              <a:prstGeom prst="rect">
                <a:avLst/>
              </a:prstGeom>
              <a:blipFill>
                <a:blip r:embed="rId2"/>
                <a:stretch>
                  <a:fillRect l="-1623" t="-824" r="-1217"/>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
        <p:nvSpPr>
          <p:cNvPr id="20" name="TextBox 19">
            <a:extLst>
              <a:ext uri="{FF2B5EF4-FFF2-40B4-BE49-F238E27FC236}">
                <a16:creationId xmlns:a16="http://schemas.microsoft.com/office/drawing/2014/main" id="{7A6B51FC-99E0-4F30-A968-38DB010D844E}"/>
              </a:ext>
            </a:extLst>
          </p:cNvPr>
          <p:cNvSpPr txBox="1"/>
          <p:nvPr/>
        </p:nvSpPr>
        <p:spPr>
          <a:xfrm>
            <a:off x="309224" y="4954041"/>
            <a:ext cx="5472451" cy="1384995"/>
          </a:xfrm>
          <a:prstGeom prst="rect">
            <a:avLst/>
          </a:prstGeom>
          <a:noFill/>
          <a:ln w="28575">
            <a:solidFill>
              <a:srgbClr val="00B050"/>
            </a:solidFill>
          </a:ln>
        </p:spPr>
        <p:txBody>
          <a:bodyPr wrap="square">
            <a:spAutoFit/>
          </a:bodyPr>
          <a:lstStyle/>
          <a:p>
            <a:pPr fontAlgn="ctr"/>
            <a:r>
              <a:rPr lang="en-GB" sz="2800" b="1" i="0" u="none" strike="noStrike" dirty="0">
                <a:solidFill>
                  <a:srgbClr val="000000"/>
                </a:solidFill>
                <a:effectLst/>
              </a:rPr>
              <a:t>Multi-step conversions:</a:t>
            </a:r>
          </a:p>
          <a:p>
            <a:pPr fontAlgn="ctr"/>
            <a:r>
              <a:rPr lang="en-GB" sz="2800" dirty="0">
                <a:solidFill>
                  <a:srgbClr val="000000"/>
                </a:solidFill>
              </a:rPr>
              <a:t>Round only at the </a:t>
            </a:r>
            <a:r>
              <a:rPr lang="en-GB" sz="2800" b="1" dirty="0">
                <a:solidFill>
                  <a:srgbClr val="000000"/>
                </a:solidFill>
              </a:rPr>
              <a:t>final step</a:t>
            </a:r>
            <a:r>
              <a:rPr lang="en-GB" sz="2800" dirty="0">
                <a:solidFill>
                  <a:srgbClr val="000000"/>
                </a:solidFill>
              </a:rPr>
              <a:t> to avoid rounding errors.</a:t>
            </a:r>
            <a:endParaRPr lang="en-GB" sz="2800" b="1" i="0" u="none" strike="noStrike" dirty="0">
              <a:solidFill>
                <a:srgbClr val="000000"/>
              </a:solidFill>
              <a:effectLst/>
            </a:endParaRPr>
          </a:p>
        </p:txBody>
      </p:sp>
    </p:spTree>
    <p:extLst>
      <p:ext uri="{BB962C8B-B14F-4D97-AF65-F5344CB8AC3E}">
        <p14:creationId xmlns:p14="http://schemas.microsoft.com/office/powerpoint/2010/main" val="1102348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873D-EACF-4611-B088-E39E5F2B1F6A}"/>
              </a:ext>
            </a:extLst>
          </p:cNvPr>
          <p:cNvSpPr>
            <a:spLocks noGrp="1"/>
          </p:cNvSpPr>
          <p:nvPr>
            <p:ph type="title"/>
          </p:nvPr>
        </p:nvSpPr>
        <p:spPr>
          <a:xfrm>
            <a:off x="913776" y="1"/>
            <a:ext cx="10364451" cy="930442"/>
          </a:xfrm>
        </p:spPr>
        <p:txBody>
          <a:bodyPr/>
          <a:lstStyle/>
          <a:p>
            <a:r>
              <a:rPr lang="en-GB" dirty="0"/>
              <a:t>Students’ activity</a:t>
            </a:r>
          </a:p>
        </p:txBody>
      </p:sp>
      <p:sp>
        <p:nvSpPr>
          <p:cNvPr id="3" name="Content Placeholder 2">
            <a:extLst>
              <a:ext uri="{FF2B5EF4-FFF2-40B4-BE49-F238E27FC236}">
                <a16:creationId xmlns:a16="http://schemas.microsoft.com/office/drawing/2014/main" id="{CB3E8161-2E01-49EC-A4CF-23D58BB3D659}"/>
              </a:ext>
            </a:extLst>
          </p:cNvPr>
          <p:cNvSpPr>
            <a:spLocks noGrp="1"/>
          </p:cNvSpPr>
          <p:nvPr>
            <p:ph idx="1"/>
          </p:nvPr>
        </p:nvSpPr>
        <p:spPr>
          <a:xfrm>
            <a:off x="913776" y="1302286"/>
            <a:ext cx="10364452" cy="3424107"/>
          </a:xfrm>
        </p:spPr>
        <p:txBody>
          <a:bodyPr>
            <a:normAutofit/>
          </a:bodyPr>
          <a:lstStyle/>
          <a:p>
            <a:pPr marL="0" indent="0">
              <a:buNone/>
            </a:pPr>
            <a:r>
              <a:rPr lang="en-GB" sz="2800" cap="none" dirty="0"/>
              <a:t>In groups work on the problems related to the lecture content</a:t>
            </a:r>
          </a:p>
        </p:txBody>
      </p:sp>
      <p:pic>
        <p:nvPicPr>
          <p:cNvPr id="4" name="Picture 3">
            <a:extLst>
              <a:ext uri="{FF2B5EF4-FFF2-40B4-BE49-F238E27FC236}">
                <a16:creationId xmlns:a16="http://schemas.microsoft.com/office/drawing/2014/main" id="{1D7EC345-7BBB-48E9-A695-7CD1D932FCA0}"/>
              </a:ext>
            </a:extLst>
          </p:cNvPr>
          <p:cNvPicPr>
            <a:picLocks noChangeAspect="1"/>
          </p:cNvPicPr>
          <p:nvPr/>
        </p:nvPicPr>
        <p:blipFill>
          <a:blip r:embed="rId3"/>
          <a:stretch>
            <a:fillRect/>
          </a:stretch>
        </p:blipFill>
        <p:spPr>
          <a:xfrm>
            <a:off x="0" y="2787638"/>
            <a:ext cx="12192000" cy="4070361"/>
          </a:xfrm>
          <a:prstGeom prst="rect">
            <a:avLst/>
          </a:prstGeom>
        </p:spPr>
      </p:pic>
    </p:spTree>
    <p:extLst>
      <p:ext uri="{BB962C8B-B14F-4D97-AF65-F5344CB8AC3E}">
        <p14:creationId xmlns:p14="http://schemas.microsoft.com/office/powerpoint/2010/main" val="108613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5836F-0957-4DCF-B9DD-95255D784E5C}"/>
              </a:ext>
            </a:extLst>
          </p:cNvPr>
          <p:cNvSpPr>
            <a:spLocks noGrp="1"/>
          </p:cNvSpPr>
          <p:nvPr>
            <p:ph type="title"/>
          </p:nvPr>
        </p:nvSpPr>
        <p:spPr>
          <a:xfrm>
            <a:off x="950287" y="1"/>
            <a:ext cx="10364451" cy="894522"/>
          </a:xfrm>
        </p:spPr>
        <p:txBody>
          <a:bodyPr/>
          <a:lstStyle/>
          <a:p>
            <a:r>
              <a:rPr lang="en-GB" dirty="0"/>
              <a:t>conclusions</a:t>
            </a:r>
          </a:p>
        </p:txBody>
      </p:sp>
      <p:pic>
        <p:nvPicPr>
          <p:cNvPr id="4" name="Picture 3">
            <a:extLst>
              <a:ext uri="{FF2B5EF4-FFF2-40B4-BE49-F238E27FC236}">
                <a16:creationId xmlns:a16="http://schemas.microsoft.com/office/drawing/2014/main" id="{9BFBE521-D36C-4487-B5A4-F0CA68F5D4E7}"/>
              </a:ext>
            </a:extLst>
          </p:cNvPr>
          <p:cNvPicPr>
            <a:picLocks noChangeAspect="1"/>
          </p:cNvPicPr>
          <p:nvPr/>
        </p:nvPicPr>
        <p:blipFill rotWithShape="1">
          <a:blip r:embed="rId2"/>
          <a:srcRect l="30661" t="7008" r="30838" b="4103"/>
          <a:stretch/>
        </p:blipFill>
        <p:spPr>
          <a:xfrm>
            <a:off x="571967" y="997527"/>
            <a:ext cx="2413821" cy="5784272"/>
          </a:xfrm>
          <a:prstGeom prst="rect">
            <a:avLst/>
          </a:prstGeom>
        </p:spPr>
      </p:pic>
      <p:sp>
        <p:nvSpPr>
          <p:cNvPr id="5" name="Content Placeholder 2">
            <a:extLst>
              <a:ext uri="{FF2B5EF4-FFF2-40B4-BE49-F238E27FC236}">
                <a16:creationId xmlns:a16="http://schemas.microsoft.com/office/drawing/2014/main" id="{8A5B2E62-F672-480E-8EED-24540860D5AC}"/>
              </a:ext>
            </a:extLst>
          </p:cNvPr>
          <p:cNvSpPr txBox="1">
            <a:spLocks/>
          </p:cNvSpPr>
          <p:nvPr/>
        </p:nvSpPr>
        <p:spPr>
          <a:xfrm>
            <a:off x="3505333" y="5887277"/>
            <a:ext cx="8284885" cy="89452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400" cap="none" dirty="0"/>
              <a:t>Mastery of SI units and conversions is crucial for accurate measurements in all chemistry applications.</a:t>
            </a:r>
          </a:p>
        </p:txBody>
      </p:sp>
      <p:sp>
        <p:nvSpPr>
          <p:cNvPr id="6" name="Content Placeholder 2">
            <a:extLst>
              <a:ext uri="{FF2B5EF4-FFF2-40B4-BE49-F238E27FC236}">
                <a16:creationId xmlns:a16="http://schemas.microsoft.com/office/drawing/2014/main" id="{C586A8AF-C0DE-4453-8EBD-FF34C47B7281}"/>
              </a:ext>
            </a:extLst>
          </p:cNvPr>
          <p:cNvSpPr txBox="1">
            <a:spLocks/>
          </p:cNvSpPr>
          <p:nvPr/>
        </p:nvSpPr>
        <p:spPr>
          <a:xfrm>
            <a:off x="3505333" y="3368340"/>
            <a:ext cx="8070139" cy="93964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spcBef>
                <a:spcPts val="0"/>
              </a:spcBef>
              <a:buNone/>
            </a:pPr>
            <a:r>
              <a:rPr lang="en-GB" sz="2400" cap="none" dirty="0"/>
              <a:t>Correct use of significant figures maintains measurement precision and reduces errors.</a:t>
            </a:r>
          </a:p>
        </p:txBody>
      </p:sp>
      <p:sp>
        <p:nvSpPr>
          <p:cNvPr id="7" name="Content Placeholder 2">
            <a:extLst>
              <a:ext uri="{FF2B5EF4-FFF2-40B4-BE49-F238E27FC236}">
                <a16:creationId xmlns:a16="http://schemas.microsoft.com/office/drawing/2014/main" id="{62B2F7CC-309E-41DD-ABC6-D03CDB2B18B7}"/>
              </a:ext>
            </a:extLst>
          </p:cNvPr>
          <p:cNvSpPr txBox="1">
            <a:spLocks/>
          </p:cNvSpPr>
          <p:nvPr/>
        </p:nvSpPr>
        <p:spPr>
          <a:xfrm>
            <a:off x="3371181" y="1014147"/>
            <a:ext cx="8419038" cy="111728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spcBef>
                <a:spcPts val="0"/>
              </a:spcBef>
              <a:buNone/>
            </a:pPr>
            <a:r>
              <a:rPr lang="en-GB" sz="2400" cap="none" dirty="0"/>
              <a:t>Both are vital for reliable chemical measurements, especially in OME, where exact formulations affect safety and performance.</a:t>
            </a:r>
          </a:p>
        </p:txBody>
      </p:sp>
    </p:spTree>
    <p:extLst>
      <p:ext uri="{BB962C8B-B14F-4D97-AF65-F5344CB8AC3E}">
        <p14:creationId xmlns:p14="http://schemas.microsoft.com/office/powerpoint/2010/main" val="5810249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2708</Words>
  <Application>Microsoft Office PowerPoint</Application>
  <PresentationFormat>Widescreen</PresentationFormat>
  <Paragraphs>393</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Cambria Math</vt:lpstr>
      <vt:lpstr>Tw Cen MT</vt:lpstr>
      <vt:lpstr>Droplet</vt:lpstr>
      <vt:lpstr>Precision and Accuracy in chemical measurements</vt:lpstr>
      <vt:lpstr>Overview</vt:lpstr>
      <vt:lpstr>Precision vs accuracy</vt:lpstr>
      <vt:lpstr>Precision and accuracy of chemical glassware</vt:lpstr>
      <vt:lpstr>Significant Figures</vt:lpstr>
      <vt:lpstr>Rules for determining Significant Figures</vt:lpstr>
      <vt:lpstr>Significant figures in Calculations</vt:lpstr>
      <vt:lpstr>Significant Figures in Calculations</vt:lpstr>
      <vt:lpstr>SI Units: basic and derived</vt:lpstr>
      <vt:lpstr>Conversion Factors Based on Powers of 10</vt:lpstr>
      <vt:lpstr>Metric prefixes</vt:lpstr>
      <vt:lpstr>Non-metric conversion factors</vt:lpstr>
      <vt:lpstr>Units and Conversion Factors</vt:lpstr>
      <vt:lpstr>Exact Conversion Factors Do NOT Affect Sig Figs</vt:lpstr>
      <vt:lpstr>PowerPoint Presentation</vt:lpstr>
      <vt:lpstr>Students’ activity</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Precision, Accuracy, and Significant Figures</dc:title>
  <dc:creator>Ewa Kazimierska</dc:creator>
  <cp:lastModifiedBy>Ewa Kazimierska</cp:lastModifiedBy>
  <cp:revision>2</cp:revision>
  <dcterms:created xsi:type="dcterms:W3CDTF">2025-01-30T16:40:32Z</dcterms:created>
  <dcterms:modified xsi:type="dcterms:W3CDTF">2025-02-07T00:47:23Z</dcterms:modified>
</cp:coreProperties>
</file>