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2"/>
  </p:notesMasterIdLst>
  <p:sldIdLst>
    <p:sldId id="256" r:id="rId2"/>
    <p:sldId id="260" r:id="rId3"/>
    <p:sldId id="467" r:id="rId4"/>
    <p:sldId id="468" r:id="rId5"/>
    <p:sldId id="485" r:id="rId6"/>
    <p:sldId id="486" r:id="rId7"/>
    <p:sldId id="487" r:id="rId8"/>
    <p:sldId id="484" r:id="rId9"/>
    <p:sldId id="472" r:id="rId10"/>
    <p:sldId id="474" r:id="rId11"/>
    <p:sldId id="475" r:id="rId12"/>
    <p:sldId id="482" r:id="rId13"/>
    <p:sldId id="483" r:id="rId14"/>
    <p:sldId id="473" r:id="rId15"/>
    <p:sldId id="494" r:id="rId16"/>
    <p:sldId id="495" r:id="rId17"/>
    <p:sldId id="499" r:id="rId18"/>
    <p:sldId id="500" r:id="rId19"/>
    <p:sldId id="502" r:id="rId20"/>
    <p:sldId id="324" r:id="rId21"/>
    <p:sldId id="262" r:id="rId22"/>
    <p:sldId id="257" r:id="rId23"/>
    <p:sldId id="275" r:id="rId24"/>
    <p:sldId id="296" r:id="rId25"/>
    <p:sldId id="291" r:id="rId26"/>
    <p:sldId id="321" r:id="rId27"/>
    <p:sldId id="327" r:id="rId28"/>
    <p:sldId id="329" r:id="rId29"/>
    <p:sldId id="334" r:id="rId30"/>
    <p:sldId id="503" r:id="rId31"/>
    <p:sldId id="259" r:id="rId32"/>
    <p:sldId id="488" r:id="rId33"/>
    <p:sldId id="490" r:id="rId34"/>
    <p:sldId id="491" r:id="rId35"/>
    <p:sldId id="493" r:id="rId36"/>
    <p:sldId id="258" r:id="rId37"/>
    <p:sldId id="504" r:id="rId38"/>
    <p:sldId id="505" r:id="rId39"/>
    <p:sldId id="489" r:id="rId40"/>
    <p:sldId id="476" r:id="rId4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D193AE6-9601-8A35-5F98-C3047D304930}" v="56" dt="2026-02-16T17:06:34.3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67816" autoAdjust="0"/>
  </p:normalViewPr>
  <p:slideViewPr>
    <p:cSldViewPr snapToGrid="0">
      <p:cViewPr varScale="1">
        <p:scale>
          <a:sx n="47" d="100"/>
          <a:sy n="47" d="100"/>
        </p:scale>
        <p:origin x="1416"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0C96F5D-86E5-420F-9101-5437BD2A73B7}"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FD9344F3-A94A-4F9F-AE62-9271A7E9AA41}">
      <dgm:prSet/>
      <dgm:spPr/>
      <dgm:t>
        <a:bodyPr/>
        <a:lstStyle/>
        <a:p>
          <a:r>
            <a:rPr lang="en-GB"/>
            <a:t>Restoration</a:t>
          </a:r>
          <a:endParaRPr lang="en-US"/>
        </a:p>
      </dgm:t>
    </dgm:pt>
    <dgm:pt modelId="{414BFD34-70AC-4CA5-AFBD-44EB611573C3}" type="parTrans" cxnId="{96B08A57-E709-4E84-8B6C-4AA058679328}">
      <dgm:prSet/>
      <dgm:spPr/>
      <dgm:t>
        <a:bodyPr/>
        <a:lstStyle/>
        <a:p>
          <a:endParaRPr lang="en-US"/>
        </a:p>
      </dgm:t>
    </dgm:pt>
    <dgm:pt modelId="{6B3B830A-8417-4E53-AEE5-F6475D7E968D}" type="sibTrans" cxnId="{96B08A57-E709-4E84-8B6C-4AA058679328}">
      <dgm:prSet/>
      <dgm:spPr/>
      <dgm:t>
        <a:bodyPr/>
        <a:lstStyle/>
        <a:p>
          <a:endParaRPr lang="en-US"/>
        </a:p>
      </dgm:t>
    </dgm:pt>
    <dgm:pt modelId="{822C8DA4-3886-43FA-AD96-1479DB325B75}">
      <dgm:prSet/>
      <dgm:spPr/>
      <dgm:t>
        <a:bodyPr/>
        <a:lstStyle/>
        <a:p>
          <a:r>
            <a:rPr lang="en-GB"/>
            <a:t>Voluntarism </a:t>
          </a:r>
          <a:endParaRPr lang="en-US"/>
        </a:p>
      </dgm:t>
    </dgm:pt>
    <dgm:pt modelId="{756918A3-537E-4954-ADE0-19A290797511}" type="parTrans" cxnId="{6A7DD48C-3E50-4D5B-B950-EA2C5EA04F50}">
      <dgm:prSet/>
      <dgm:spPr/>
      <dgm:t>
        <a:bodyPr/>
        <a:lstStyle/>
        <a:p>
          <a:endParaRPr lang="en-US"/>
        </a:p>
      </dgm:t>
    </dgm:pt>
    <dgm:pt modelId="{1E7D77E3-30D7-4BD3-97B8-24795B4AAF0D}" type="sibTrans" cxnId="{6A7DD48C-3E50-4D5B-B950-EA2C5EA04F50}">
      <dgm:prSet/>
      <dgm:spPr/>
      <dgm:t>
        <a:bodyPr/>
        <a:lstStyle/>
        <a:p>
          <a:endParaRPr lang="en-US"/>
        </a:p>
      </dgm:t>
    </dgm:pt>
    <dgm:pt modelId="{12A1E166-E0D2-46A0-867D-AEB1581B9271}">
      <dgm:prSet/>
      <dgm:spPr/>
      <dgm:t>
        <a:bodyPr/>
        <a:lstStyle/>
        <a:p>
          <a:r>
            <a:rPr lang="en-GB"/>
            <a:t>Impartiality </a:t>
          </a:r>
          <a:endParaRPr lang="en-US"/>
        </a:p>
      </dgm:t>
    </dgm:pt>
    <dgm:pt modelId="{055C723D-9B6F-4E3B-BD9B-594B7B65D658}" type="parTrans" cxnId="{78B3C3F5-12A3-464C-B280-E86DC8C26E20}">
      <dgm:prSet/>
      <dgm:spPr/>
      <dgm:t>
        <a:bodyPr/>
        <a:lstStyle/>
        <a:p>
          <a:endParaRPr lang="en-US"/>
        </a:p>
      </dgm:t>
    </dgm:pt>
    <dgm:pt modelId="{53F8356F-94DA-401A-BB67-25F6CDE382AB}" type="sibTrans" cxnId="{78B3C3F5-12A3-464C-B280-E86DC8C26E20}">
      <dgm:prSet/>
      <dgm:spPr/>
      <dgm:t>
        <a:bodyPr/>
        <a:lstStyle/>
        <a:p>
          <a:endParaRPr lang="en-US"/>
        </a:p>
      </dgm:t>
    </dgm:pt>
    <dgm:pt modelId="{059593C4-D8A0-46E4-A4BD-6E557921C80F}">
      <dgm:prSet/>
      <dgm:spPr/>
      <dgm:t>
        <a:bodyPr/>
        <a:lstStyle/>
        <a:p>
          <a:r>
            <a:rPr lang="en-GB"/>
            <a:t>Safety </a:t>
          </a:r>
          <a:endParaRPr lang="en-US"/>
        </a:p>
      </dgm:t>
    </dgm:pt>
    <dgm:pt modelId="{8EE095C2-3AF6-461F-9105-DAC841C007AC}" type="parTrans" cxnId="{8D214020-4A4D-415D-A249-A55A692210B0}">
      <dgm:prSet/>
      <dgm:spPr/>
      <dgm:t>
        <a:bodyPr/>
        <a:lstStyle/>
        <a:p>
          <a:endParaRPr lang="en-US"/>
        </a:p>
      </dgm:t>
    </dgm:pt>
    <dgm:pt modelId="{51949FCE-27E7-4719-8CC1-56857E027846}" type="sibTrans" cxnId="{8D214020-4A4D-415D-A249-A55A692210B0}">
      <dgm:prSet/>
      <dgm:spPr/>
      <dgm:t>
        <a:bodyPr/>
        <a:lstStyle/>
        <a:p>
          <a:endParaRPr lang="en-US"/>
        </a:p>
      </dgm:t>
    </dgm:pt>
    <dgm:pt modelId="{6819D175-6223-4533-8761-086FBCF6F179}">
      <dgm:prSet/>
      <dgm:spPr/>
      <dgm:t>
        <a:bodyPr/>
        <a:lstStyle/>
        <a:p>
          <a:r>
            <a:rPr lang="en-GB"/>
            <a:t>Accessibility </a:t>
          </a:r>
          <a:endParaRPr lang="en-US"/>
        </a:p>
      </dgm:t>
    </dgm:pt>
    <dgm:pt modelId="{6E543453-3217-4F66-856D-486A99A8E52C}" type="parTrans" cxnId="{45839C5B-F5CE-4F1C-9758-9FAF2CA96C07}">
      <dgm:prSet/>
      <dgm:spPr/>
      <dgm:t>
        <a:bodyPr/>
        <a:lstStyle/>
        <a:p>
          <a:endParaRPr lang="en-US"/>
        </a:p>
      </dgm:t>
    </dgm:pt>
    <dgm:pt modelId="{7AD84F32-FD21-41E8-AE71-F3B08E5616C0}" type="sibTrans" cxnId="{45839C5B-F5CE-4F1C-9758-9FAF2CA96C07}">
      <dgm:prSet/>
      <dgm:spPr/>
      <dgm:t>
        <a:bodyPr/>
        <a:lstStyle/>
        <a:p>
          <a:endParaRPr lang="en-US"/>
        </a:p>
      </dgm:t>
    </dgm:pt>
    <dgm:pt modelId="{84FE3F50-EADA-4F65-9E74-080A6C7D4347}">
      <dgm:prSet/>
      <dgm:spPr/>
      <dgm:t>
        <a:bodyPr/>
        <a:lstStyle/>
        <a:p>
          <a:r>
            <a:rPr lang="en-GB"/>
            <a:t>Empowerment </a:t>
          </a:r>
          <a:endParaRPr lang="en-US"/>
        </a:p>
      </dgm:t>
    </dgm:pt>
    <dgm:pt modelId="{99B7BB10-4622-4DBE-9F85-8FF34B45AF3B}" type="parTrans" cxnId="{CE532099-AF0F-4C67-BE8B-2DCCC7650FFE}">
      <dgm:prSet/>
      <dgm:spPr/>
      <dgm:t>
        <a:bodyPr/>
        <a:lstStyle/>
        <a:p>
          <a:endParaRPr lang="en-US"/>
        </a:p>
      </dgm:t>
    </dgm:pt>
    <dgm:pt modelId="{7C320B5F-4E50-46B1-9327-DC54C6A12175}" type="sibTrans" cxnId="{CE532099-AF0F-4C67-BE8B-2DCCC7650FFE}">
      <dgm:prSet/>
      <dgm:spPr/>
      <dgm:t>
        <a:bodyPr/>
        <a:lstStyle/>
        <a:p>
          <a:endParaRPr lang="en-US"/>
        </a:p>
      </dgm:t>
    </dgm:pt>
    <dgm:pt modelId="{A3472C53-C2AB-D648-B26B-69A6314FA409}" type="pres">
      <dgm:prSet presAssocID="{80C96F5D-86E5-420F-9101-5437BD2A73B7}" presName="Name0" presStyleCnt="0">
        <dgm:presLayoutVars>
          <dgm:dir/>
          <dgm:resizeHandles val="exact"/>
        </dgm:presLayoutVars>
      </dgm:prSet>
      <dgm:spPr/>
    </dgm:pt>
    <dgm:pt modelId="{17564DCE-4B94-D84E-84A2-1061A4845F82}" type="pres">
      <dgm:prSet presAssocID="{FD9344F3-A94A-4F9F-AE62-9271A7E9AA41}" presName="node" presStyleLbl="node1" presStyleIdx="0" presStyleCnt="6">
        <dgm:presLayoutVars>
          <dgm:bulletEnabled val="1"/>
        </dgm:presLayoutVars>
      </dgm:prSet>
      <dgm:spPr/>
    </dgm:pt>
    <dgm:pt modelId="{1C941DF6-ED9E-8F44-A12F-4FB9BFF2C7DA}" type="pres">
      <dgm:prSet presAssocID="{6B3B830A-8417-4E53-AEE5-F6475D7E968D}" presName="sibTrans" presStyleLbl="sibTrans1D1" presStyleIdx="0" presStyleCnt="5"/>
      <dgm:spPr/>
    </dgm:pt>
    <dgm:pt modelId="{52E7C10A-D8CB-6E44-B4B6-18E25E7ECCD9}" type="pres">
      <dgm:prSet presAssocID="{6B3B830A-8417-4E53-AEE5-F6475D7E968D}" presName="connectorText" presStyleLbl="sibTrans1D1" presStyleIdx="0" presStyleCnt="5"/>
      <dgm:spPr/>
    </dgm:pt>
    <dgm:pt modelId="{93A5EAEC-8D17-2343-A9BE-FE30FD183951}" type="pres">
      <dgm:prSet presAssocID="{822C8DA4-3886-43FA-AD96-1479DB325B75}" presName="node" presStyleLbl="node1" presStyleIdx="1" presStyleCnt="6">
        <dgm:presLayoutVars>
          <dgm:bulletEnabled val="1"/>
        </dgm:presLayoutVars>
      </dgm:prSet>
      <dgm:spPr/>
    </dgm:pt>
    <dgm:pt modelId="{87A5245F-AC40-524D-BD30-BDF73B6E7068}" type="pres">
      <dgm:prSet presAssocID="{1E7D77E3-30D7-4BD3-97B8-24795B4AAF0D}" presName="sibTrans" presStyleLbl="sibTrans1D1" presStyleIdx="1" presStyleCnt="5"/>
      <dgm:spPr/>
    </dgm:pt>
    <dgm:pt modelId="{09200F59-2918-224D-8116-8F8922457F25}" type="pres">
      <dgm:prSet presAssocID="{1E7D77E3-30D7-4BD3-97B8-24795B4AAF0D}" presName="connectorText" presStyleLbl="sibTrans1D1" presStyleIdx="1" presStyleCnt="5"/>
      <dgm:spPr/>
    </dgm:pt>
    <dgm:pt modelId="{6300DB35-C689-2947-AF80-461945D7B891}" type="pres">
      <dgm:prSet presAssocID="{12A1E166-E0D2-46A0-867D-AEB1581B9271}" presName="node" presStyleLbl="node1" presStyleIdx="2" presStyleCnt="6">
        <dgm:presLayoutVars>
          <dgm:bulletEnabled val="1"/>
        </dgm:presLayoutVars>
      </dgm:prSet>
      <dgm:spPr/>
    </dgm:pt>
    <dgm:pt modelId="{886BF459-4BC7-B34E-9742-69CA4A005291}" type="pres">
      <dgm:prSet presAssocID="{53F8356F-94DA-401A-BB67-25F6CDE382AB}" presName="sibTrans" presStyleLbl="sibTrans1D1" presStyleIdx="2" presStyleCnt="5"/>
      <dgm:spPr/>
    </dgm:pt>
    <dgm:pt modelId="{E34D470B-AEA4-FF4A-A676-0E6D288B7110}" type="pres">
      <dgm:prSet presAssocID="{53F8356F-94DA-401A-BB67-25F6CDE382AB}" presName="connectorText" presStyleLbl="sibTrans1D1" presStyleIdx="2" presStyleCnt="5"/>
      <dgm:spPr/>
    </dgm:pt>
    <dgm:pt modelId="{59283D8A-36BC-C841-BAE6-0B90C49F7CC4}" type="pres">
      <dgm:prSet presAssocID="{059593C4-D8A0-46E4-A4BD-6E557921C80F}" presName="node" presStyleLbl="node1" presStyleIdx="3" presStyleCnt="6">
        <dgm:presLayoutVars>
          <dgm:bulletEnabled val="1"/>
        </dgm:presLayoutVars>
      </dgm:prSet>
      <dgm:spPr/>
    </dgm:pt>
    <dgm:pt modelId="{CD033523-6609-CC44-B70F-C5BED53EA47E}" type="pres">
      <dgm:prSet presAssocID="{51949FCE-27E7-4719-8CC1-56857E027846}" presName="sibTrans" presStyleLbl="sibTrans1D1" presStyleIdx="3" presStyleCnt="5"/>
      <dgm:spPr/>
    </dgm:pt>
    <dgm:pt modelId="{69F3B3CD-A35C-1D47-A1C2-2ACE51151CFA}" type="pres">
      <dgm:prSet presAssocID="{51949FCE-27E7-4719-8CC1-56857E027846}" presName="connectorText" presStyleLbl="sibTrans1D1" presStyleIdx="3" presStyleCnt="5"/>
      <dgm:spPr/>
    </dgm:pt>
    <dgm:pt modelId="{7F2B4454-093A-AA48-9C1A-80C7BBFC0FF1}" type="pres">
      <dgm:prSet presAssocID="{6819D175-6223-4533-8761-086FBCF6F179}" presName="node" presStyleLbl="node1" presStyleIdx="4" presStyleCnt="6">
        <dgm:presLayoutVars>
          <dgm:bulletEnabled val="1"/>
        </dgm:presLayoutVars>
      </dgm:prSet>
      <dgm:spPr/>
    </dgm:pt>
    <dgm:pt modelId="{179720FF-44D3-0E44-AF03-24A96AECB5AB}" type="pres">
      <dgm:prSet presAssocID="{7AD84F32-FD21-41E8-AE71-F3B08E5616C0}" presName="sibTrans" presStyleLbl="sibTrans1D1" presStyleIdx="4" presStyleCnt="5"/>
      <dgm:spPr/>
    </dgm:pt>
    <dgm:pt modelId="{5EBA51D2-AAA4-864C-BDF3-F3EB8A6EE61E}" type="pres">
      <dgm:prSet presAssocID="{7AD84F32-FD21-41E8-AE71-F3B08E5616C0}" presName="connectorText" presStyleLbl="sibTrans1D1" presStyleIdx="4" presStyleCnt="5"/>
      <dgm:spPr/>
    </dgm:pt>
    <dgm:pt modelId="{575CCE81-E9BD-CD47-BEE0-F02F8C14AFFA}" type="pres">
      <dgm:prSet presAssocID="{84FE3F50-EADA-4F65-9E74-080A6C7D4347}" presName="node" presStyleLbl="node1" presStyleIdx="5" presStyleCnt="6">
        <dgm:presLayoutVars>
          <dgm:bulletEnabled val="1"/>
        </dgm:presLayoutVars>
      </dgm:prSet>
      <dgm:spPr/>
    </dgm:pt>
  </dgm:ptLst>
  <dgm:cxnLst>
    <dgm:cxn modelId="{E2CF6E05-559C-FD4F-9426-6ABC744D7F77}" type="presOf" srcId="{53F8356F-94DA-401A-BB67-25F6CDE382AB}" destId="{E34D470B-AEA4-FF4A-A676-0E6D288B7110}" srcOrd="1" destOrd="0" presId="urn:microsoft.com/office/officeart/2016/7/layout/RepeatingBendingProcessNew"/>
    <dgm:cxn modelId="{8D214020-4A4D-415D-A249-A55A692210B0}" srcId="{80C96F5D-86E5-420F-9101-5437BD2A73B7}" destId="{059593C4-D8A0-46E4-A4BD-6E557921C80F}" srcOrd="3" destOrd="0" parTransId="{8EE095C2-3AF6-461F-9105-DAC841C007AC}" sibTransId="{51949FCE-27E7-4719-8CC1-56857E027846}"/>
    <dgm:cxn modelId="{A5217C37-4CF5-7B4D-A6C8-69D43A37823E}" type="presOf" srcId="{7AD84F32-FD21-41E8-AE71-F3B08E5616C0}" destId="{179720FF-44D3-0E44-AF03-24A96AECB5AB}" srcOrd="0" destOrd="0" presId="urn:microsoft.com/office/officeart/2016/7/layout/RepeatingBendingProcessNew"/>
    <dgm:cxn modelId="{1483B440-E87B-9D41-9543-74DB1AD61598}" type="presOf" srcId="{51949FCE-27E7-4719-8CC1-56857E027846}" destId="{69F3B3CD-A35C-1D47-A1C2-2ACE51151CFA}" srcOrd="1" destOrd="0" presId="urn:microsoft.com/office/officeart/2016/7/layout/RepeatingBendingProcessNew"/>
    <dgm:cxn modelId="{45839C5B-F5CE-4F1C-9758-9FAF2CA96C07}" srcId="{80C96F5D-86E5-420F-9101-5437BD2A73B7}" destId="{6819D175-6223-4533-8761-086FBCF6F179}" srcOrd="4" destOrd="0" parTransId="{6E543453-3217-4F66-856D-486A99A8E52C}" sibTransId="{7AD84F32-FD21-41E8-AE71-F3B08E5616C0}"/>
    <dgm:cxn modelId="{B5432645-ABBE-6E4D-857B-0871A48800F6}" type="presOf" srcId="{51949FCE-27E7-4719-8CC1-56857E027846}" destId="{CD033523-6609-CC44-B70F-C5BED53EA47E}" srcOrd="0" destOrd="0" presId="urn:microsoft.com/office/officeart/2016/7/layout/RepeatingBendingProcessNew"/>
    <dgm:cxn modelId="{B3665D49-70AA-C24B-B671-530139C28430}" type="presOf" srcId="{7AD84F32-FD21-41E8-AE71-F3B08E5616C0}" destId="{5EBA51D2-AAA4-864C-BDF3-F3EB8A6EE61E}" srcOrd="1" destOrd="0" presId="urn:microsoft.com/office/officeart/2016/7/layout/RepeatingBendingProcessNew"/>
    <dgm:cxn modelId="{AFAA806D-1C14-DA45-A90F-1A3930D93FC8}" type="presOf" srcId="{6B3B830A-8417-4E53-AEE5-F6475D7E968D}" destId="{1C941DF6-ED9E-8F44-A12F-4FB9BFF2C7DA}" srcOrd="0" destOrd="0" presId="urn:microsoft.com/office/officeart/2016/7/layout/RepeatingBendingProcessNew"/>
    <dgm:cxn modelId="{B986844D-966C-2A40-9037-3E10C07D151C}" type="presOf" srcId="{059593C4-D8A0-46E4-A4BD-6E557921C80F}" destId="{59283D8A-36BC-C841-BAE6-0B90C49F7CC4}" srcOrd="0" destOrd="0" presId="urn:microsoft.com/office/officeart/2016/7/layout/RepeatingBendingProcessNew"/>
    <dgm:cxn modelId="{34D70476-8AD0-9D4B-8D56-32293F685ABF}" type="presOf" srcId="{FD9344F3-A94A-4F9F-AE62-9271A7E9AA41}" destId="{17564DCE-4B94-D84E-84A2-1061A4845F82}" srcOrd="0" destOrd="0" presId="urn:microsoft.com/office/officeart/2016/7/layout/RepeatingBendingProcessNew"/>
    <dgm:cxn modelId="{96B08A57-E709-4E84-8B6C-4AA058679328}" srcId="{80C96F5D-86E5-420F-9101-5437BD2A73B7}" destId="{FD9344F3-A94A-4F9F-AE62-9271A7E9AA41}" srcOrd="0" destOrd="0" parTransId="{414BFD34-70AC-4CA5-AFBD-44EB611573C3}" sibTransId="{6B3B830A-8417-4E53-AEE5-F6475D7E968D}"/>
    <dgm:cxn modelId="{1C3D3A85-2CEA-7442-BD6A-90120E1F9C0D}" type="presOf" srcId="{6819D175-6223-4533-8761-086FBCF6F179}" destId="{7F2B4454-093A-AA48-9C1A-80C7BBFC0FF1}" srcOrd="0" destOrd="0" presId="urn:microsoft.com/office/officeart/2016/7/layout/RepeatingBendingProcessNew"/>
    <dgm:cxn modelId="{6A7DD48C-3E50-4D5B-B950-EA2C5EA04F50}" srcId="{80C96F5D-86E5-420F-9101-5437BD2A73B7}" destId="{822C8DA4-3886-43FA-AD96-1479DB325B75}" srcOrd="1" destOrd="0" parTransId="{756918A3-537E-4954-ADE0-19A290797511}" sibTransId="{1E7D77E3-30D7-4BD3-97B8-24795B4AAF0D}"/>
    <dgm:cxn modelId="{1FFFE78E-7226-3342-A3AF-0ACF987C1134}" type="presOf" srcId="{84FE3F50-EADA-4F65-9E74-080A6C7D4347}" destId="{575CCE81-E9BD-CD47-BEE0-F02F8C14AFFA}" srcOrd="0" destOrd="0" presId="urn:microsoft.com/office/officeart/2016/7/layout/RepeatingBendingProcessNew"/>
    <dgm:cxn modelId="{CE532099-AF0F-4C67-BE8B-2DCCC7650FFE}" srcId="{80C96F5D-86E5-420F-9101-5437BD2A73B7}" destId="{84FE3F50-EADA-4F65-9E74-080A6C7D4347}" srcOrd="5" destOrd="0" parTransId="{99B7BB10-4622-4DBE-9F85-8FF34B45AF3B}" sibTransId="{7C320B5F-4E50-46B1-9327-DC54C6A12175}"/>
    <dgm:cxn modelId="{DA57ADA0-DC47-C645-B392-748DBF07AEC2}" type="presOf" srcId="{80C96F5D-86E5-420F-9101-5437BD2A73B7}" destId="{A3472C53-C2AB-D648-B26B-69A6314FA409}" srcOrd="0" destOrd="0" presId="urn:microsoft.com/office/officeart/2016/7/layout/RepeatingBendingProcessNew"/>
    <dgm:cxn modelId="{5D8683C8-ECC3-A942-80CB-752C004E86A6}" type="presOf" srcId="{1E7D77E3-30D7-4BD3-97B8-24795B4AAF0D}" destId="{09200F59-2918-224D-8116-8F8922457F25}" srcOrd="1" destOrd="0" presId="urn:microsoft.com/office/officeart/2016/7/layout/RepeatingBendingProcessNew"/>
    <dgm:cxn modelId="{923149C9-7D37-3945-AEE4-7D2A9A5F4B58}" type="presOf" srcId="{822C8DA4-3886-43FA-AD96-1479DB325B75}" destId="{93A5EAEC-8D17-2343-A9BE-FE30FD183951}" srcOrd="0" destOrd="0" presId="urn:microsoft.com/office/officeart/2016/7/layout/RepeatingBendingProcessNew"/>
    <dgm:cxn modelId="{71BECCDD-72A3-2A41-8AA3-286B912E312B}" type="presOf" srcId="{1E7D77E3-30D7-4BD3-97B8-24795B4AAF0D}" destId="{87A5245F-AC40-524D-BD30-BDF73B6E7068}" srcOrd="0" destOrd="0" presId="urn:microsoft.com/office/officeart/2016/7/layout/RepeatingBendingProcessNew"/>
    <dgm:cxn modelId="{79B3EEE4-06DE-E849-A2E9-1C9BBBFE3A3B}" type="presOf" srcId="{12A1E166-E0D2-46A0-867D-AEB1581B9271}" destId="{6300DB35-C689-2947-AF80-461945D7B891}" srcOrd="0" destOrd="0" presId="urn:microsoft.com/office/officeart/2016/7/layout/RepeatingBendingProcessNew"/>
    <dgm:cxn modelId="{E158C1E6-B9BE-A04A-977B-28504635F27A}" type="presOf" srcId="{6B3B830A-8417-4E53-AEE5-F6475D7E968D}" destId="{52E7C10A-D8CB-6E44-B4B6-18E25E7ECCD9}" srcOrd="1" destOrd="0" presId="urn:microsoft.com/office/officeart/2016/7/layout/RepeatingBendingProcessNew"/>
    <dgm:cxn modelId="{6BC25AF4-293C-524C-A579-B1E187DEC9F2}" type="presOf" srcId="{53F8356F-94DA-401A-BB67-25F6CDE382AB}" destId="{886BF459-4BC7-B34E-9742-69CA4A005291}" srcOrd="0" destOrd="0" presId="urn:microsoft.com/office/officeart/2016/7/layout/RepeatingBendingProcessNew"/>
    <dgm:cxn modelId="{78B3C3F5-12A3-464C-B280-E86DC8C26E20}" srcId="{80C96F5D-86E5-420F-9101-5437BD2A73B7}" destId="{12A1E166-E0D2-46A0-867D-AEB1581B9271}" srcOrd="2" destOrd="0" parTransId="{055C723D-9B6F-4E3B-BD9B-594B7B65D658}" sibTransId="{53F8356F-94DA-401A-BB67-25F6CDE382AB}"/>
    <dgm:cxn modelId="{FA990932-78E6-8D42-A361-BDB573F9EBA7}" type="presParOf" srcId="{A3472C53-C2AB-D648-B26B-69A6314FA409}" destId="{17564DCE-4B94-D84E-84A2-1061A4845F82}" srcOrd="0" destOrd="0" presId="urn:microsoft.com/office/officeart/2016/7/layout/RepeatingBendingProcessNew"/>
    <dgm:cxn modelId="{5E5D9653-2119-6142-86BC-240FD0157B77}" type="presParOf" srcId="{A3472C53-C2AB-D648-B26B-69A6314FA409}" destId="{1C941DF6-ED9E-8F44-A12F-4FB9BFF2C7DA}" srcOrd="1" destOrd="0" presId="urn:microsoft.com/office/officeart/2016/7/layout/RepeatingBendingProcessNew"/>
    <dgm:cxn modelId="{DE849188-B5C2-A040-A6FB-76C86EEA03E1}" type="presParOf" srcId="{1C941DF6-ED9E-8F44-A12F-4FB9BFF2C7DA}" destId="{52E7C10A-D8CB-6E44-B4B6-18E25E7ECCD9}" srcOrd="0" destOrd="0" presId="urn:microsoft.com/office/officeart/2016/7/layout/RepeatingBendingProcessNew"/>
    <dgm:cxn modelId="{B8F8DACA-60AE-4041-B7B5-550017DE9D91}" type="presParOf" srcId="{A3472C53-C2AB-D648-B26B-69A6314FA409}" destId="{93A5EAEC-8D17-2343-A9BE-FE30FD183951}" srcOrd="2" destOrd="0" presId="urn:microsoft.com/office/officeart/2016/7/layout/RepeatingBendingProcessNew"/>
    <dgm:cxn modelId="{6D9F7E11-E754-D14A-AB37-EC45C552B394}" type="presParOf" srcId="{A3472C53-C2AB-D648-B26B-69A6314FA409}" destId="{87A5245F-AC40-524D-BD30-BDF73B6E7068}" srcOrd="3" destOrd="0" presId="urn:microsoft.com/office/officeart/2016/7/layout/RepeatingBendingProcessNew"/>
    <dgm:cxn modelId="{0BC1F67D-1CF4-BF4E-9DC2-528318563A10}" type="presParOf" srcId="{87A5245F-AC40-524D-BD30-BDF73B6E7068}" destId="{09200F59-2918-224D-8116-8F8922457F25}" srcOrd="0" destOrd="0" presId="urn:microsoft.com/office/officeart/2016/7/layout/RepeatingBendingProcessNew"/>
    <dgm:cxn modelId="{FEF91D7D-8578-E644-AD07-E001DC3C1B62}" type="presParOf" srcId="{A3472C53-C2AB-D648-B26B-69A6314FA409}" destId="{6300DB35-C689-2947-AF80-461945D7B891}" srcOrd="4" destOrd="0" presId="urn:microsoft.com/office/officeart/2016/7/layout/RepeatingBendingProcessNew"/>
    <dgm:cxn modelId="{63732F6F-D16F-CE46-AB75-543CF18F0A68}" type="presParOf" srcId="{A3472C53-C2AB-D648-B26B-69A6314FA409}" destId="{886BF459-4BC7-B34E-9742-69CA4A005291}" srcOrd="5" destOrd="0" presId="urn:microsoft.com/office/officeart/2016/7/layout/RepeatingBendingProcessNew"/>
    <dgm:cxn modelId="{7CE86978-E771-CC44-9B76-5BA66448191C}" type="presParOf" srcId="{886BF459-4BC7-B34E-9742-69CA4A005291}" destId="{E34D470B-AEA4-FF4A-A676-0E6D288B7110}" srcOrd="0" destOrd="0" presId="urn:microsoft.com/office/officeart/2016/7/layout/RepeatingBendingProcessNew"/>
    <dgm:cxn modelId="{27E3BCB8-8412-344C-B26B-1B1C1A7420EF}" type="presParOf" srcId="{A3472C53-C2AB-D648-B26B-69A6314FA409}" destId="{59283D8A-36BC-C841-BAE6-0B90C49F7CC4}" srcOrd="6" destOrd="0" presId="urn:microsoft.com/office/officeart/2016/7/layout/RepeatingBendingProcessNew"/>
    <dgm:cxn modelId="{0DDFA42D-FE63-4B4C-A300-27D8F0BBA9C2}" type="presParOf" srcId="{A3472C53-C2AB-D648-B26B-69A6314FA409}" destId="{CD033523-6609-CC44-B70F-C5BED53EA47E}" srcOrd="7" destOrd="0" presId="urn:microsoft.com/office/officeart/2016/7/layout/RepeatingBendingProcessNew"/>
    <dgm:cxn modelId="{1E2F48D1-40C1-E845-87FB-746921ECDEAC}" type="presParOf" srcId="{CD033523-6609-CC44-B70F-C5BED53EA47E}" destId="{69F3B3CD-A35C-1D47-A1C2-2ACE51151CFA}" srcOrd="0" destOrd="0" presId="urn:microsoft.com/office/officeart/2016/7/layout/RepeatingBendingProcessNew"/>
    <dgm:cxn modelId="{C4C5D34A-5F95-154C-9DD9-82A15CAEF850}" type="presParOf" srcId="{A3472C53-C2AB-D648-B26B-69A6314FA409}" destId="{7F2B4454-093A-AA48-9C1A-80C7BBFC0FF1}" srcOrd="8" destOrd="0" presId="urn:microsoft.com/office/officeart/2016/7/layout/RepeatingBendingProcessNew"/>
    <dgm:cxn modelId="{F7144737-29D2-2B44-86CA-DA1A47D9206D}" type="presParOf" srcId="{A3472C53-C2AB-D648-B26B-69A6314FA409}" destId="{179720FF-44D3-0E44-AF03-24A96AECB5AB}" srcOrd="9" destOrd="0" presId="urn:microsoft.com/office/officeart/2016/7/layout/RepeatingBendingProcessNew"/>
    <dgm:cxn modelId="{500DD5FF-A58A-7A40-ADC9-1C7BEFC252CA}" type="presParOf" srcId="{179720FF-44D3-0E44-AF03-24A96AECB5AB}" destId="{5EBA51D2-AAA4-864C-BDF3-F3EB8A6EE61E}" srcOrd="0" destOrd="0" presId="urn:microsoft.com/office/officeart/2016/7/layout/RepeatingBendingProcessNew"/>
    <dgm:cxn modelId="{9D0B3FF6-3D30-2541-8D14-E047103C39A5}" type="presParOf" srcId="{A3472C53-C2AB-D648-B26B-69A6314FA409}" destId="{575CCE81-E9BD-CD47-BEE0-F02F8C14AFFA}"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941DF6-ED9E-8F44-A12F-4FB9BFF2C7DA}">
      <dsp:nvSpPr>
        <dsp:cNvPr id="0" name=""/>
        <dsp:cNvSpPr/>
      </dsp:nvSpPr>
      <dsp:spPr>
        <a:xfrm>
          <a:off x="2899779" y="686484"/>
          <a:ext cx="530464" cy="91440"/>
        </a:xfrm>
        <a:custGeom>
          <a:avLst/>
          <a:gdLst/>
          <a:ahLst/>
          <a:cxnLst/>
          <a:rect l="0" t="0" r="0" b="0"/>
          <a:pathLst>
            <a:path>
              <a:moveTo>
                <a:pt x="0" y="45720"/>
              </a:moveTo>
              <a:lnTo>
                <a:pt x="530464"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50985" y="729398"/>
        <a:ext cx="28053" cy="5610"/>
      </dsp:txXfrm>
    </dsp:sp>
    <dsp:sp modelId="{17564DCE-4B94-D84E-84A2-1061A4845F82}">
      <dsp:nvSpPr>
        <dsp:cNvPr id="0" name=""/>
        <dsp:cNvSpPr/>
      </dsp:nvSpPr>
      <dsp:spPr>
        <a:xfrm>
          <a:off x="462167" y="380"/>
          <a:ext cx="2439412" cy="1463647"/>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533" tIns="125471" rIns="119533" bIns="125471" numCol="1" spcCol="1270" anchor="ctr" anchorCtr="0">
          <a:noAutofit/>
        </a:bodyPr>
        <a:lstStyle/>
        <a:p>
          <a:pPr marL="0" lvl="0" indent="0" algn="ctr" defTabSz="1200150">
            <a:lnSpc>
              <a:spcPct val="90000"/>
            </a:lnSpc>
            <a:spcBef>
              <a:spcPct val="0"/>
            </a:spcBef>
            <a:spcAft>
              <a:spcPct val="35000"/>
            </a:spcAft>
            <a:buNone/>
          </a:pPr>
          <a:r>
            <a:rPr lang="en-GB" sz="2700" kern="1200"/>
            <a:t>Restoration</a:t>
          </a:r>
          <a:endParaRPr lang="en-US" sz="2700" kern="1200"/>
        </a:p>
      </dsp:txBody>
      <dsp:txXfrm>
        <a:off x="462167" y="380"/>
        <a:ext cx="2439412" cy="1463647"/>
      </dsp:txXfrm>
    </dsp:sp>
    <dsp:sp modelId="{87A5245F-AC40-524D-BD30-BDF73B6E7068}">
      <dsp:nvSpPr>
        <dsp:cNvPr id="0" name=""/>
        <dsp:cNvSpPr/>
      </dsp:nvSpPr>
      <dsp:spPr>
        <a:xfrm>
          <a:off x="1681873" y="1462227"/>
          <a:ext cx="3000476" cy="530464"/>
        </a:xfrm>
        <a:custGeom>
          <a:avLst/>
          <a:gdLst/>
          <a:ahLst/>
          <a:cxnLst/>
          <a:rect l="0" t="0" r="0" b="0"/>
          <a:pathLst>
            <a:path>
              <a:moveTo>
                <a:pt x="3000476" y="0"/>
              </a:moveTo>
              <a:lnTo>
                <a:pt x="3000476" y="282332"/>
              </a:lnTo>
              <a:lnTo>
                <a:pt x="0" y="282332"/>
              </a:lnTo>
              <a:lnTo>
                <a:pt x="0" y="530464"/>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05799" y="1724654"/>
        <a:ext cx="152624" cy="5610"/>
      </dsp:txXfrm>
    </dsp:sp>
    <dsp:sp modelId="{93A5EAEC-8D17-2343-A9BE-FE30FD183951}">
      <dsp:nvSpPr>
        <dsp:cNvPr id="0" name=""/>
        <dsp:cNvSpPr/>
      </dsp:nvSpPr>
      <dsp:spPr>
        <a:xfrm>
          <a:off x="3462644" y="380"/>
          <a:ext cx="2439412" cy="1463647"/>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533" tIns="125471" rIns="119533" bIns="125471" numCol="1" spcCol="1270" anchor="ctr" anchorCtr="0">
          <a:noAutofit/>
        </a:bodyPr>
        <a:lstStyle/>
        <a:p>
          <a:pPr marL="0" lvl="0" indent="0" algn="ctr" defTabSz="1200150">
            <a:lnSpc>
              <a:spcPct val="90000"/>
            </a:lnSpc>
            <a:spcBef>
              <a:spcPct val="0"/>
            </a:spcBef>
            <a:spcAft>
              <a:spcPct val="35000"/>
            </a:spcAft>
            <a:buNone/>
          </a:pPr>
          <a:r>
            <a:rPr lang="en-GB" sz="2700" kern="1200"/>
            <a:t>Voluntarism </a:t>
          </a:r>
          <a:endParaRPr lang="en-US" sz="2700" kern="1200"/>
        </a:p>
      </dsp:txBody>
      <dsp:txXfrm>
        <a:off x="3462644" y="380"/>
        <a:ext cx="2439412" cy="1463647"/>
      </dsp:txXfrm>
    </dsp:sp>
    <dsp:sp modelId="{886BF459-4BC7-B34E-9742-69CA4A005291}">
      <dsp:nvSpPr>
        <dsp:cNvPr id="0" name=""/>
        <dsp:cNvSpPr/>
      </dsp:nvSpPr>
      <dsp:spPr>
        <a:xfrm>
          <a:off x="2899779" y="2711196"/>
          <a:ext cx="530464" cy="91440"/>
        </a:xfrm>
        <a:custGeom>
          <a:avLst/>
          <a:gdLst/>
          <a:ahLst/>
          <a:cxnLst/>
          <a:rect l="0" t="0" r="0" b="0"/>
          <a:pathLst>
            <a:path>
              <a:moveTo>
                <a:pt x="0" y="45720"/>
              </a:moveTo>
              <a:lnTo>
                <a:pt x="530464" y="45720"/>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50985" y="2754110"/>
        <a:ext cx="28053" cy="5610"/>
      </dsp:txXfrm>
    </dsp:sp>
    <dsp:sp modelId="{6300DB35-C689-2947-AF80-461945D7B891}">
      <dsp:nvSpPr>
        <dsp:cNvPr id="0" name=""/>
        <dsp:cNvSpPr/>
      </dsp:nvSpPr>
      <dsp:spPr>
        <a:xfrm>
          <a:off x="462167" y="2025092"/>
          <a:ext cx="2439412" cy="1463647"/>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533" tIns="125471" rIns="119533" bIns="125471" numCol="1" spcCol="1270" anchor="ctr" anchorCtr="0">
          <a:noAutofit/>
        </a:bodyPr>
        <a:lstStyle/>
        <a:p>
          <a:pPr marL="0" lvl="0" indent="0" algn="ctr" defTabSz="1200150">
            <a:lnSpc>
              <a:spcPct val="90000"/>
            </a:lnSpc>
            <a:spcBef>
              <a:spcPct val="0"/>
            </a:spcBef>
            <a:spcAft>
              <a:spcPct val="35000"/>
            </a:spcAft>
            <a:buNone/>
          </a:pPr>
          <a:r>
            <a:rPr lang="en-GB" sz="2700" kern="1200"/>
            <a:t>Impartiality </a:t>
          </a:r>
          <a:endParaRPr lang="en-US" sz="2700" kern="1200"/>
        </a:p>
      </dsp:txBody>
      <dsp:txXfrm>
        <a:off x="462167" y="2025092"/>
        <a:ext cx="2439412" cy="1463647"/>
      </dsp:txXfrm>
    </dsp:sp>
    <dsp:sp modelId="{CD033523-6609-CC44-B70F-C5BED53EA47E}">
      <dsp:nvSpPr>
        <dsp:cNvPr id="0" name=""/>
        <dsp:cNvSpPr/>
      </dsp:nvSpPr>
      <dsp:spPr>
        <a:xfrm>
          <a:off x="1681873" y="3486939"/>
          <a:ext cx="3000476" cy="530464"/>
        </a:xfrm>
        <a:custGeom>
          <a:avLst/>
          <a:gdLst/>
          <a:ahLst/>
          <a:cxnLst/>
          <a:rect l="0" t="0" r="0" b="0"/>
          <a:pathLst>
            <a:path>
              <a:moveTo>
                <a:pt x="3000476" y="0"/>
              </a:moveTo>
              <a:lnTo>
                <a:pt x="3000476" y="282332"/>
              </a:lnTo>
              <a:lnTo>
                <a:pt x="0" y="282332"/>
              </a:lnTo>
              <a:lnTo>
                <a:pt x="0" y="530464"/>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05799" y="3749366"/>
        <a:ext cx="152624" cy="5610"/>
      </dsp:txXfrm>
    </dsp:sp>
    <dsp:sp modelId="{59283D8A-36BC-C841-BAE6-0B90C49F7CC4}">
      <dsp:nvSpPr>
        <dsp:cNvPr id="0" name=""/>
        <dsp:cNvSpPr/>
      </dsp:nvSpPr>
      <dsp:spPr>
        <a:xfrm>
          <a:off x="3462644" y="2025092"/>
          <a:ext cx="2439412" cy="1463647"/>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533" tIns="125471" rIns="119533" bIns="125471" numCol="1" spcCol="1270" anchor="ctr" anchorCtr="0">
          <a:noAutofit/>
        </a:bodyPr>
        <a:lstStyle/>
        <a:p>
          <a:pPr marL="0" lvl="0" indent="0" algn="ctr" defTabSz="1200150">
            <a:lnSpc>
              <a:spcPct val="90000"/>
            </a:lnSpc>
            <a:spcBef>
              <a:spcPct val="0"/>
            </a:spcBef>
            <a:spcAft>
              <a:spcPct val="35000"/>
            </a:spcAft>
            <a:buNone/>
          </a:pPr>
          <a:r>
            <a:rPr lang="en-GB" sz="2700" kern="1200"/>
            <a:t>Safety </a:t>
          </a:r>
          <a:endParaRPr lang="en-US" sz="2700" kern="1200"/>
        </a:p>
      </dsp:txBody>
      <dsp:txXfrm>
        <a:off x="3462644" y="2025092"/>
        <a:ext cx="2439412" cy="1463647"/>
      </dsp:txXfrm>
    </dsp:sp>
    <dsp:sp modelId="{179720FF-44D3-0E44-AF03-24A96AECB5AB}">
      <dsp:nvSpPr>
        <dsp:cNvPr id="0" name=""/>
        <dsp:cNvSpPr/>
      </dsp:nvSpPr>
      <dsp:spPr>
        <a:xfrm>
          <a:off x="2899779" y="4735907"/>
          <a:ext cx="530464" cy="91440"/>
        </a:xfrm>
        <a:custGeom>
          <a:avLst/>
          <a:gdLst/>
          <a:ahLst/>
          <a:cxnLst/>
          <a:rect l="0" t="0" r="0" b="0"/>
          <a:pathLst>
            <a:path>
              <a:moveTo>
                <a:pt x="0" y="45720"/>
              </a:moveTo>
              <a:lnTo>
                <a:pt x="530464"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50985" y="4778822"/>
        <a:ext cx="28053" cy="5610"/>
      </dsp:txXfrm>
    </dsp:sp>
    <dsp:sp modelId="{7F2B4454-093A-AA48-9C1A-80C7BBFC0FF1}">
      <dsp:nvSpPr>
        <dsp:cNvPr id="0" name=""/>
        <dsp:cNvSpPr/>
      </dsp:nvSpPr>
      <dsp:spPr>
        <a:xfrm>
          <a:off x="462167" y="4049804"/>
          <a:ext cx="2439412" cy="1463647"/>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533" tIns="125471" rIns="119533" bIns="125471" numCol="1" spcCol="1270" anchor="ctr" anchorCtr="0">
          <a:noAutofit/>
        </a:bodyPr>
        <a:lstStyle/>
        <a:p>
          <a:pPr marL="0" lvl="0" indent="0" algn="ctr" defTabSz="1200150">
            <a:lnSpc>
              <a:spcPct val="90000"/>
            </a:lnSpc>
            <a:spcBef>
              <a:spcPct val="0"/>
            </a:spcBef>
            <a:spcAft>
              <a:spcPct val="35000"/>
            </a:spcAft>
            <a:buNone/>
          </a:pPr>
          <a:r>
            <a:rPr lang="en-GB" sz="2700" kern="1200"/>
            <a:t>Accessibility </a:t>
          </a:r>
          <a:endParaRPr lang="en-US" sz="2700" kern="1200"/>
        </a:p>
      </dsp:txBody>
      <dsp:txXfrm>
        <a:off x="462167" y="4049804"/>
        <a:ext cx="2439412" cy="1463647"/>
      </dsp:txXfrm>
    </dsp:sp>
    <dsp:sp modelId="{575CCE81-E9BD-CD47-BEE0-F02F8C14AFFA}">
      <dsp:nvSpPr>
        <dsp:cNvPr id="0" name=""/>
        <dsp:cNvSpPr/>
      </dsp:nvSpPr>
      <dsp:spPr>
        <a:xfrm>
          <a:off x="3462644" y="4049804"/>
          <a:ext cx="2439412" cy="1463647"/>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533" tIns="125471" rIns="119533" bIns="125471" numCol="1" spcCol="1270" anchor="ctr" anchorCtr="0">
          <a:noAutofit/>
        </a:bodyPr>
        <a:lstStyle/>
        <a:p>
          <a:pPr marL="0" lvl="0" indent="0" algn="ctr" defTabSz="1200150">
            <a:lnSpc>
              <a:spcPct val="90000"/>
            </a:lnSpc>
            <a:spcBef>
              <a:spcPct val="0"/>
            </a:spcBef>
            <a:spcAft>
              <a:spcPct val="35000"/>
            </a:spcAft>
            <a:buNone/>
          </a:pPr>
          <a:r>
            <a:rPr lang="en-GB" sz="2700" kern="1200"/>
            <a:t>Empowerment </a:t>
          </a:r>
          <a:endParaRPr lang="en-US" sz="2700" kern="1200"/>
        </a:p>
      </dsp:txBody>
      <dsp:txXfrm>
        <a:off x="3462644" y="4049804"/>
        <a:ext cx="2439412" cy="1463647"/>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56BA82-1EFC-44B2-9A09-3128735D2D24}" type="datetimeFigureOut">
              <a:t>2/16/2026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C2358CB-10D5-43B1-AB12-72884CAC4135}" type="slidenum">
              <a:t>‹#›</a:t>
            </a:fld>
            <a:endParaRPr lang="en-GB"/>
          </a:p>
        </p:txBody>
      </p:sp>
    </p:spTree>
    <p:extLst>
      <p:ext uri="{BB962C8B-B14F-4D97-AF65-F5344CB8AC3E}">
        <p14:creationId xmlns:p14="http://schemas.microsoft.com/office/powerpoint/2010/main" val="31230995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yjresourcehub.uk/wp-content/uploads/2025/05/Youth-Justice-Statistics-2023-24-Insights-Report.pdf"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college.police.uk/guidance/restorative-justice/appendix-theoretical-mechanisms-restorative-justice" TargetMode="External"/><Relationship Id="rId2" Type="http://schemas.openxmlformats.org/officeDocument/2006/relationships/slide" Target="../slides/slide26.xml"/><Relationship Id="rId1" Type="http://schemas.openxmlformats.org/officeDocument/2006/relationships/notesMaster" Target="../notesMasters/notesMaster1.xml"/><Relationship Id="rId4" Type="http://schemas.openxmlformats.org/officeDocument/2006/relationships/hyperlink" Target="https://johnbraithwaite.com/wp-content/uploads/2016/06/Crime-Shame-and-Reintegration.pdf"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gov.uk/government/publications/youth-justice-board-for-england-and-wales-strategic-plan-2024-27"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edinstudy.law.ed.ac.uk/about-the-study/" TargetMode="External"/><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C2358CB-10D5-43B1-AB12-72884CAC4135}" type="slidenum">
              <a:rPr lang="en-US" smtClean="0"/>
              <a:t>2</a:t>
            </a:fld>
            <a:endParaRPr lang="en-US"/>
          </a:p>
        </p:txBody>
      </p:sp>
    </p:spTree>
    <p:extLst>
      <p:ext uri="{BB962C8B-B14F-4D97-AF65-F5344CB8AC3E}">
        <p14:creationId xmlns:p14="http://schemas.microsoft.com/office/powerpoint/2010/main" val="35717628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YJB report design_no photos</a:t>
            </a:r>
            <a:endParaRPr lang="en-US"/>
          </a:p>
        </p:txBody>
      </p:sp>
      <p:sp>
        <p:nvSpPr>
          <p:cNvPr id="4" name="Slide Number Placeholder 3"/>
          <p:cNvSpPr>
            <a:spLocks noGrp="1"/>
          </p:cNvSpPr>
          <p:nvPr>
            <p:ph type="sldNum" sz="quarter" idx="5"/>
          </p:nvPr>
        </p:nvSpPr>
        <p:spPr/>
        <p:txBody>
          <a:bodyPr/>
          <a:lstStyle/>
          <a:p>
            <a:fld id="{0895A07F-9F41-4E6E-8285-FC8B997317B6}" type="slidenum">
              <a:rPr lang="en-GB"/>
              <a:t>10</a:t>
            </a:fld>
            <a:endParaRPr lang="en-GB"/>
          </a:p>
        </p:txBody>
      </p:sp>
    </p:spTree>
    <p:extLst>
      <p:ext uri="{BB962C8B-B14F-4D97-AF65-F5344CB8AC3E}">
        <p14:creationId xmlns:p14="http://schemas.microsoft.com/office/powerpoint/2010/main" val="23252903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This session explores the main </a:t>
            </a:r>
            <a:r>
              <a:rPr lang="en-US" b="1" i="1" dirty="0"/>
              <a:t>preventative</a:t>
            </a:r>
            <a:r>
              <a:rPr lang="en-US" b="1" dirty="0"/>
              <a:t> and </a:t>
            </a:r>
            <a:r>
              <a:rPr lang="en-US" b="1" i="1" dirty="0"/>
              <a:t>early‑intervention</a:t>
            </a:r>
            <a:r>
              <a:rPr lang="en-US" b="1" dirty="0"/>
              <a:t> responses to youth crime in the UK. These approaches aim to reduce risk, build resilience, and prevent young people from entering the criminal justice system. We’re focusing on what happens </a:t>
            </a:r>
            <a:r>
              <a:rPr lang="en-US" b="1" i="1" dirty="0"/>
              <a:t>before</a:t>
            </a:r>
            <a:r>
              <a:rPr lang="en-US" b="1" dirty="0"/>
              <a:t> formal justice processes, not sentencing or ACEs.</a:t>
            </a:r>
          </a:p>
          <a:p>
            <a:endParaRPr lang="en-US" dirty="0"/>
          </a:p>
        </p:txBody>
      </p:sp>
      <p:sp>
        <p:nvSpPr>
          <p:cNvPr id="4" name="Slide Number Placeholder 3"/>
          <p:cNvSpPr>
            <a:spLocks noGrp="1"/>
          </p:cNvSpPr>
          <p:nvPr>
            <p:ph type="sldNum" sz="quarter" idx="5"/>
          </p:nvPr>
        </p:nvSpPr>
        <p:spPr/>
        <p:txBody>
          <a:bodyPr/>
          <a:lstStyle/>
          <a:p>
            <a:fld id="{0C2358CB-10D5-43B1-AB12-72884CAC4135}" type="slidenum">
              <a:rPr lang="en-US" smtClean="0"/>
              <a:t>16</a:t>
            </a:fld>
            <a:endParaRPr lang="en-US"/>
          </a:p>
        </p:txBody>
      </p:sp>
    </p:spTree>
    <p:extLst>
      <p:ext uri="{BB962C8B-B14F-4D97-AF65-F5344CB8AC3E}">
        <p14:creationId xmlns:p14="http://schemas.microsoft.com/office/powerpoint/2010/main" val="20563332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t>youth work is often the first point of contact for young people who won’t engage with formal services. Detached youth workers meet young people where they are — parks, estates, shopping centres — and build trust. Targeted youth work focuses on those at risk of exploitation, ASB, or disengagement</a:t>
            </a:r>
          </a:p>
        </p:txBody>
      </p:sp>
      <p:sp>
        <p:nvSpPr>
          <p:cNvPr id="4" name="Slide Number Placeholder 3"/>
          <p:cNvSpPr>
            <a:spLocks noGrp="1"/>
          </p:cNvSpPr>
          <p:nvPr>
            <p:ph type="sldNum" sz="quarter" idx="5"/>
          </p:nvPr>
        </p:nvSpPr>
        <p:spPr/>
        <p:txBody>
          <a:bodyPr/>
          <a:lstStyle/>
          <a:p>
            <a:fld id="{0C2358CB-10D5-43B1-AB12-72884CAC4135}" type="slidenum">
              <a:rPr lang="en-US" smtClean="0"/>
              <a:t>18</a:t>
            </a:fld>
            <a:endParaRPr lang="en-US"/>
          </a:p>
        </p:txBody>
      </p:sp>
    </p:spTree>
    <p:extLst>
      <p:ext uri="{BB962C8B-B14F-4D97-AF65-F5344CB8AC3E}">
        <p14:creationId xmlns:p14="http://schemas.microsoft.com/office/powerpoint/2010/main" val="2051478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Community‑based prevention gives young people safe, structured alternatives to risky </a:t>
            </a:r>
            <a:r>
              <a:rPr lang="en-US" dirty="0" err="1"/>
              <a:t>behaviour</a:t>
            </a:r>
            <a:r>
              <a:rPr lang="en-US" dirty="0"/>
              <a:t>. Sport and arts </a:t>
            </a:r>
            <a:r>
              <a:rPr lang="en-US" dirty="0" err="1"/>
              <a:t>programmes</a:t>
            </a:r>
            <a:r>
              <a:rPr lang="en-US" dirty="0"/>
              <a:t> build confidence, discipline, and belonging. Outreach workers engage young people in hotspots and help divert them from ASB or exploitation</a:t>
            </a:r>
          </a:p>
        </p:txBody>
      </p:sp>
      <p:sp>
        <p:nvSpPr>
          <p:cNvPr id="4" name="Slide Number Placeholder 3"/>
          <p:cNvSpPr>
            <a:spLocks noGrp="1"/>
          </p:cNvSpPr>
          <p:nvPr>
            <p:ph type="sldNum" sz="quarter" idx="5"/>
          </p:nvPr>
        </p:nvSpPr>
        <p:spPr/>
        <p:txBody>
          <a:bodyPr/>
          <a:lstStyle/>
          <a:p>
            <a:fld id="{0C2358CB-10D5-43B1-AB12-72884CAC4135}" type="slidenum">
              <a:rPr lang="en-US" smtClean="0"/>
              <a:t>19</a:t>
            </a:fld>
            <a:endParaRPr lang="en-US"/>
          </a:p>
        </p:txBody>
      </p:sp>
    </p:spTree>
    <p:extLst>
      <p:ext uri="{BB962C8B-B14F-4D97-AF65-F5344CB8AC3E}">
        <p14:creationId xmlns:p14="http://schemas.microsoft.com/office/powerpoint/2010/main" val="6817303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http://www.antoniocasella.eu/restorative/Marshall_1999-b.pdf</a:t>
            </a:r>
          </a:p>
          <a:p>
            <a:endParaRPr lang="en-GB" sz="1200" dirty="0"/>
          </a:p>
          <a:p>
            <a:r>
              <a:rPr lang="en-GB" sz="1200" dirty="0"/>
              <a:t>(https://restorativejustice.org.uk)</a:t>
            </a:r>
            <a:endParaRPr lang="en-GB" dirty="0"/>
          </a:p>
        </p:txBody>
      </p:sp>
      <p:sp>
        <p:nvSpPr>
          <p:cNvPr id="4" name="Slide Number Placeholder 3"/>
          <p:cNvSpPr>
            <a:spLocks noGrp="1"/>
          </p:cNvSpPr>
          <p:nvPr>
            <p:ph type="sldNum" sz="quarter" idx="5"/>
          </p:nvPr>
        </p:nvSpPr>
        <p:spPr/>
        <p:txBody>
          <a:bodyPr/>
          <a:lstStyle/>
          <a:p>
            <a:fld id="{5EFE3F2E-89D1-4668-9BD1-CF653BC7C23C}" type="slidenum">
              <a:rPr lang="en-GB" smtClean="0"/>
              <a:t>22</a:t>
            </a:fld>
            <a:endParaRPr lang="en-GB"/>
          </a:p>
        </p:txBody>
      </p:sp>
    </p:spTree>
    <p:extLst>
      <p:ext uri="{BB962C8B-B14F-4D97-AF65-F5344CB8AC3E}">
        <p14:creationId xmlns:p14="http://schemas.microsoft.com/office/powerpoint/2010/main" val="14512092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RJC Principles of Restorative Practice The six principles of restorative practice are: 1. Restoration – the primary aim of restorative practice is to address participants needs and not cause further harm. The focus of any process must be on promoting restorative practice that is helpful, explores relationships and builds resilience. 2. Voluntarism – participation in restorative practice is voluntary and based on open, informed and ongoing choice and consent. Everyone has the right to withdraw at any point. 3. Impartiality – restorative practitioners must remain impartial and ensure their restorative practice is respectful, non-discriminatory and unbiased towards all participants. Practitioners must be able to recognise potential conflicts of interest which could affect their impartiality. 4. Safety – processes and practice aim to ensure the safety of all participants and create a safe space for the expression of feelings and views which must result in no further harm being caused. 5. Accessibility – restorative practice must be respectful and inclusive of any diversity needs such as mental health conditions, disability, cultural, religious, race, gender or sexual identity. 6. Empowerment – restorative practice must support individuals to feel more confident in making their own informed choices to find solutions and ways forward which best meet their needs. </a:t>
            </a:r>
          </a:p>
        </p:txBody>
      </p:sp>
      <p:sp>
        <p:nvSpPr>
          <p:cNvPr id="4" name="Slide Number Placeholder 3"/>
          <p:cNvSpPr>
            <a:spLocks noGrp="1"/>
          </p:cNvSpPr>
          <p:nvPr>
            <p:ph type="sldNum" sz="quarter" idx="5"/>
          </p:nvPr>
        </p:nvSpPr>
        <p:spPr/>
        <p:txBody>
          <a:bodyPr/>
          <a:lstStyle/>
          <a:p>
            <a:fld id="{88D7FE92-496D-4A47-9DC7-A1615A33033A}" type="slidenum">
              <a:rPr lang="en-GB" smtClean="0"/>
              <a:t>24</a:t>
            </a:fld>
            <a:endParaRPr lang="en-GB"/>
          </a:p>
        </p:txBody>
      </p:sp>
    </p:spTree>
    <p:extLst>
      <p:ext uri="{BB962C8B-B14F-4D97-AF65-F5344CB8AC3E}">
        <p14:creationId xmlns:p14="http://schemas.microsoft.com/office/powerpoint/2010/main" val="29500695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https://www.college.police.uk/guidance/restorative-justice/appendix-theoretical-mechanisms-restorative-justice</a:t>
            </a:r>
            <a:endParaRPr lang="en-US"/>
          </a:p>
          <a:p>
            <a:r>
              <a:rPr lang="en-US" dirty="0">
                <a:hlinkClick r:id="rId4"/>
              </a:rPr>
              <a:t>johnbraithwaite.com/wp-content/uploads/2016/06/Crime-Shame-and-Reintegration.pdf</a:t>
            </a:r>
            <a:endParaRPr lang="en-US"/>
          </a:p>
        </p:txBody>
      </p:sp>
      <p:sp>
        <p:nvSpPr>
          <p:cNvPr id="4" name="Slide Number Placeholder 3"/>
          <p:cNvSpPr>
            <a:spLocks noGrp="1"/>
          </p:cNvSpPr>
          <p:nvPr>
            <p:ph type="sldNum" sz="quarter" idx="5"/>
          </p:nvPr>
        </p:nvSpPr>
        <p:spPr/>
        <p:txBody>
          <a:bodyPr/>
          <a:lstStyle/>
          <a:p>
            <a:fld id="{5EFE3F2E-89D1-4668-9BD1-CF653BC7C23C}" type="slidenum">
              <a:rPr lang="en-GB" smtClean="0"/>
              <a:t>26</a:t>
            </a:fld>
            <a:endParaRPr lang="en-GB"/>
          </a:p>
        </p:txBody>
      </p:sp>
    </p:spTree>
    <p:extLst>
      <p:ext uri="{BB962C8B-B14F-4D97-AF65-F5344CB8AC3E}">
        <p14:creationId xmlns:p14="http://schemas.microsoft.com/office/powerpoint/2010/main" val="19567178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Sherman &amp; Strang, 2007 found RJ reduced repeat offending</a:t>
            </a:r>
          </a:p>
          <a:p>
            <a:r>
              <a:rPr lang="en-GB" dirty="0"/>
              <a:t>Victim benefits</a:t>
            </a:r>
            <a:endParaRPr lang="en-US" dirty="0"/>
          </a:p>
        </p:txBody>
      </p:sp>
      <p:sp>
        <p:nvSpPr>
          <p:cNvPr id="4" name="Slide Number Placeholder 3"/>
          <p:cNvSpPr>
            <a:spLocks noGrp="1"/>
          </p:cNvSpPr>
          <p:nvPr>
            <p:ph type="sldNum" sz="quarter" idx="5"/>
          </p:nvPr>
        </p:nvSpPr>
        <p:spPr/>
        <p:txBody>
          <a:bodyPr/>
          <a:lstStyle/>
          <a:p>
            <a:fld id="{5EFE3F2E-89D1-4668-9BD1-CF653BC7C23C}" type="slidenum">
              <a:rPr lang="en-GB" smtClean="0"/>
              <a:t>27</a:t>
            </a:fld>
            <a:endParaRPr lang="en-GB"/>
          </a:p>
        </p:txBody>
      </p:sp>
    </p:spTree>
    <p:extLst>
      <p:ext uri="{BB962C8B-B14F-4D97-AF65-F5344CB8AC3E}">
        <p14:creationId xmlns:p14="http://schemas.microsoft.com/office/powerpoint/2010/main" val="16590407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Youth Justice Board for England and Wales Strategic Plan 2024-27 - GOV.UK</a:t>
            </a:r>
            <a:endParaRPr lang="en-US" dirty="0"/>
          </a:p>
        </p:txBody>
      </p:sp>
      <p:sp>
        <p:nvSpPr>
          <p:cNvPr id="4" name="Slide Number Placeholder 3"/>
          <p:cNvSpPr>
            <a:spLocks noGrp="1"/>
          </p:cNvSpPr>
          <p:nvPr>
            <p:ph type="sldNum" sz="quarter" idx="5"/>
          </p:nvPr>
        </p:nvSpPr>
        <p:spPr/>
        <p:txBody>
          <a:bodyPr/>
          <a:lstStyle/>
          <a:p>
            <a:fld id="{0C2358CB-10D5-43B1-AB12-72884CAC4135}" type="slidenum">
              <a:rPr lang="en-US" smtClean="0"/>
              <a:t>31</a:t>
            </a:fld>
            <a:endParaRPr lang="en-US"/>
          </a:p>
        </p:txBody>
      </p:sp>
    </p:spTree>
    <p:extLst>
      <p:ext uri="{BB962C8B-B14F-4D97-AF65-F5344CB8AC3E}">
        <p14:creationId xmlns:p14="http://schemas.microsoft.com/office/powerpoint/2010/main" val="4275081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About the Study - | Edinburgh Study of Youth Transitions and Crime</a:t>
            </a:r>
            <a:endParaRPr lang="en-US"/>
          </a:p>
        </p:txBody>
      </p:sp>
      <p:sp>
        <p:nvSpPr>
          <p:cNvPr id="4" name="Slide Number Placeholder 3"/>
          <p:cNvSpPr>
            <a:spLocks noGrp="1"/>
          </p:cNvSpPr>
          <p:nvPr>
            <p:ph type="sldNum" sz="quarter" idx="5"/>
          </p:nvPr>
        </p:nvSpPr>
        <p:spPr/>
        <p:txBody>
          <a:bodyPr/>
          <a:lstStyle/>
          <a:p>
            <a:fld id="{0C2358CB-10D5-43B1-AB12-72884CAC4135}" type="slidenum">
              <a:t>36</a:t>
            </a:fld>
            <a:endParaRPr lang="en-GB"/>
          </a:p>
        </p:txBody>
      </p:sp>
    </p:spTree>
    <p:extLst>
      <p:ext uri="{BB962C8B-B14F-4D97-AF65-F5344CB8AC3E}">
        <p14:creationId xmlns:p14="http://schemas.microsoft.com/office/powerpoint/2010/main" val="31888690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b="1" dirty="0"/>
              <a:t>Understanding the Problem</a:t>
            </a:r>
            <a:endParaRPr lang="en-GB" dirty="0"/>
          </a:p>
          <a:p>
            <a:pPr marL="285750" indent="-285750">
              <a:lnSpc>
                <a:spcPct val="90000"/>
              </a:lnSpc>
              <a:spcBef>
                <a:spcPts val="1000"/>
              </a:spcBef>
              <a:buFont typeface="Arial"/>
              <a:buChar char="•"/>
            </a:pPr>
            <a:r>
              <a:rPr lang="en-GB" dirty="0"/>
              <a:t>What issues or life experiences did the young adults in the video face?</a:t>
            </a:r>
            <a:endParaRPr lang="en-GB" dirty="0">
              <a:ea typeface="Calibri"/>
              <a:cs typeface="Calibri"/>
            </a:endParaRPr>
          </a:p>
          <a:p>
            <a:pPr marL="285750" indent="-285750">
              <a:lnSpc>
                <a:spcPct val="90000"/>
              </a:lnSpc>
              <a:spcBef>
                <a:spcPts val="1000"/>
              </a:spcBef>
              <a:buFont typeface="Arial"/>
              <a:buChar char="•"/>
            </a:pPr>
            <a:r>
              <a:rPr lang="en-GB" dirty="0"/>
              <a:t>How might these experiences contribute to offending behaviour?</a:t>
            </a:r>
            <a:endParaRPr lang="en-GB" dirty="0">
              <a:ea typeface="Calibri"/>
              <a:cs typeface="Calibri"/>
            </a:endParaRPr>
          </a:p>
          <a:p>
            <a:pPr marL="285750" indent="-285750">
              <a:lnSpc>
                <a:spcPct val="90000"/>
              </a:lnSpc>
              <a:spcBef>
                <a:spcPts val="1000"/>
              </a:spcBef>
              <a:buFont typeface="Arial"/>
              <a:buChar char="•"/>
            </a:pPr>
            <a:r>
              <a:rPr lang="en-GB" b="1" dirty="0"/>
              <a:t>Understanding the Intervention</a:t>
            </a:r>
            <a:endParaRPr lang="en-GB" dirty="0"/>
          </a:p>
          <a:p>
            <a:pPr marL="285750" indent="-285750">
              <a:lnSpc>
                <a:spcPct val="90000"/>
              </a:lnSpc>
              <a:spcBef>
                <a:spcPts val="1000"/>
              </a:spcBef>
              <a:buFont typeface="Arial"/>
              <a:buChar char="•"/>
            </a:pPr>
            <a:r>
              <a:rPr lang="en-GB" dirty="0"/>
              <a:t>What does the  project offer?</a:t>
            </a:r>
            <a:endParaRPr lang="en-GB" dirty="0">
              <a:ea typeface="Calibri"/>
              <a:cs typeface="Calibri"/>
            </a:endParaRPr>
          </a:p>
          <a:p>
            <a:pPr marL="285750" indent="-285750">
              <a:lnSpc>
                <a:spcPct val="90000"/>
              </a:lnSpc>
              <a:spcBef>
                <a:spcPts val="1000"/>
              </a:spcBef>
              <a:buFont typeface="Arial"/>
              <a:buChar char="•"/>
            </a:pPr>
            <a:r>
              <a:rPr lang="en-GB" dirty="0"/>
              <a:t>How does it try to support young adults differently from the traditional justice system?</a:t>
            </a:r>
            <a:endParaRPr lang="en-GB" dirty="0">
              <a:ea typeface="Calibri"/>
              <a:cs typeface="Calibri"/>
            </a:endParaRPr>
          </a:p>
          <a:p>
            <a:pPr marL="285750" indent="-285750">
              <a:lnSpc>
                <a:spcPct val="90000"/>
              </a:lnSpc>
              <a:spcBef>
                <a:spcPts val="1000"/>
              </a:spcBef>
              <a:buFont typeface="Arial"/>
              <a:buChar char="•"/>
            </a:pPr>
            <a:r>
              <a:rPr lang="en-GB" b="1" dirty="0"/>
              <a:t>Understanding the Impact</a:t>
            </a:r>
            <a:endParaRPr lang="en-GB" dirty="0"/>
          </a:p>
          <a:p>
            <a:pPr lvl="1">
              <a:lnSpc>
                <a:spcPct val="90000"/>
              </a:lnSpc>
              <a:spcBef>
                <a:spcPts val="500"/>
              </a:spcBef>
              <a:buFont typeface="Arial"/>
              <a:buChar char="•"/>
            </a:pPr>
            <a:r>
              <a:rPr lang="en-GB" dirty="0"/>
              <a:t>What benefits did participants describe?</a:t>
            </a:r>
            <a:endParaRPr lang="en-GB" dirty="0">
              <a:ea typeface="Calibri"/>
              <a:cs typeface="Calibri"/>
            </a:endParaRPr>
          </a:p>
          <a:p>
            <a:pPr lvl="1">
              <a:lnSpc>
                <a:spcPct val="90000"/>
              </a:lnSpc>
              <a:spcBef>
                <a:spcPts val="500"/>
              </a:spcBef>
              <a:buFont typeface="Arial"/>
              <a:buChar char="•"/>
            </a:pPr>
            <a:r>
              <a:rPr lang="en-GB" dirty="0"/>
              <a:t>What challenges remain?</a:t>
            </a:r>
            <a:endParaRPr lang="en-GB"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C2358CB-10D5-43B1-AB12-72884CAC4135}" type="slidenum">
              <a:rPr lang="en-GB"/>
              <a:t>37</a:t>
            </a:fld>
            <a:endParaRPr lang="en-GB"/>
          </a:p>
        </p:txBody>
      </p:sp>
    </p:spTree>
    <p:extLst>
      <p:ext uri="{BB962C8B-B14F-4D97-AF65-F5344CB8AC3E}">
        <p14:creationId xmlns:p14="http://schemas.microsoft.com/office/powerpoint/2010/main" val="20255089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C2358CB-10D5-43B1-AB12-72884CAC4135}" type="slidenum">
              <a:rPr lang="en-US" smtClean="0"/>
              <a:t>39</a:t>
            </a:fld>
            <a:endParaRPr lang="en-US"/>
          </a:p>
        </p:txBody>
      </p:sp>
    </p:spTree>
    <p:extLst>
      <p:ext uri="{BB962C8B-B14F-4D97-AF65-F5344CB8AC3E}">
        <p14:creationId xmlns:p14="http://schemas.microsoft.com/office/powerpoint/2010/main" val="14084415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16/02/2026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16/02/2026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16/02/2026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16/02/2026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yvcommission.com/_files/ugd/ad2256_a0f38547a4134e0cb923905486bcc186.pdf"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www.youtube.com/watch?v=O-HZWbQcvCM"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www.gov.uk/government/publications/youth-justice-board-for-england-and-wales-strategic-plan-2024-27"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restorativejustice.org.uk/sites/default/files/resources/files/Ministry%20of%20Justice%20evaluation%20of%20restorative%20justice.pdf" TargetMode="External"/><Relationship Id="rId5" Type="http://schemas.openxmlformats.org/officeDocument/2006/relationships/hyperlink" Target="https://academic.oup.com/book/50588?login=true" TargetMode="External"/><Relationship Id="rId4" Type="http://schemas.openxmlformats.org/officeDocument/2006/relationships/hyperlink" Target="https://yjresourcehub.uk/about-yjb/" TargetMode="Externa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FA9B6C6-A247-48A8-9A1C-1E36FA945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ctrTitle"/>
          </p:nvPr>
        </p:nvSpPr>
        <p:spPr>
          <a:xfrm>
            <a:off x="1301261" y="590062"/>
            <a:ext cx="5409655" cy="2838938"/>
          </a:xfrm>
        </p:spPr>
        <p:txBody>
          <a:bodyPr>
            <a:normAutofit/>
          </a:bodyPr>
          <a:lstStyle/>
          <a:p>
            <a:pPr algn="l"/>
            <a:r>
              <a:rPr lang="en-GB" sz="5600">
                <a:solidFill>
                  <a:srgbClr val="FFFFFF"/>
                </a:solidFill>
                <a:latin typeface="Aptos"/>
              </a:rPr>
              <a:t>Responses to Youth Crime</a:t>
            </a:r>
          </a:p>
          <a:p>
            <a:pPr algn="l"/>
            <a:r>
              <a:rPr lang="en-GB" sz="5600">
                <a:solidFill>
                  <a:srgbClr val="FFFFFF"/>
                </a:solidFill>
              </a:rPr>
              <a:t>Week 4</a:t>
            </a:r>
          </a:p>
        </p:txBody>
      </p:sp>
      <p:sp>
        <p:nvSpPr>
          <p:cNvPr id="3" name="Subtitle 2"/>
          <p:cNvSpPr>
            <a:spLocks noGrp="1"/>
          </p:cNvSpPr>
          <p:nvPr>
            <p:ph type="subTitle" idx="1"/>
          </p:nvPr>
        </p:nvSpPr>
        <p:spPr>
          <a:xfrm>
            <a:off x="5642044" y="4698614"/>
            <a:ext cx="5088650" cy="1198120"/>
          </a:xfrm>
        </p:spPr>
        <p:txBody>
          <a:bodyPr vert="horz" lIns="91440" tIns="45720" rIns="91440" bIns="45720" rtlCol="0">
            <a:normAutofit/>
          </a:bodyPr>
          <a:lstStyle/>
          <a:p>
            <a:pPr algn="r"/>
            <a:r>
              <a:rPr lang="en-GB" sz="2000">
                <a:solidFill>
                  <a:srgbClr val="FFFFFF"/>
                </a:solidFill>
              </a:rPr>
              <a:t>2026</a:t>
            </a:r>
          </a:p>
        </p:txBody>
      </p:sp>
      <p:sp>
        <p:nvSpPr>
          <p:cNvPr id="10"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17602" y="2744546"/>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12"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76380" y="29738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14"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2062" y="3198265"/>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cxnSp>
        <p:nvCxnSpPr>
          <p:cNvPr id="16" name="Straight Connector 15">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1262" y="3496322"/>
            <a:ext cx="0" cy="335280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3A0AA-8FE2-D898-AF09-B4656A7E77D9}"/>
              </a:ext>
            </a:extLst>
          </p:cNvPr>
          <p:cNvSpPr>
            <a:spLocks noGrp="1"/>
          </p:cNvSpPr>
          <p:nvPr>
            <p:ph type="title"/>
          </p:nvPr>
        </p:nvSpPr>
        <p:spPr/>
        <p:txBody>
          <a:bodyPr/>
          <a:lstStyle/>
          <a:p>
            <a:r>
              <a:rPr lang="en-GB" dirty="0"/>
              <a:t>Week 4</a:t>
            </a:r>
            <a:endParaRPr lang="en-US" dirty="0"/>
          </a:p>
        </p:txBody>
      </p:sp>
      <p:sp>
        <p:nvSpPr>
          <p:cNvPr id="3" name="Content Placeholder 2">
            <a:extLst>
              <a:ext uri="{FF2B5EF4-FFF2-40B4-BE49-F238E27FC236}">
                <a16:creationId xmlns:a16="http://schemas.microsoft.com/office/drawing/2014/main" id="{D20A3186-E169-E01B-89FE-94143127A970}"/>
              </a:ext>
            </a:extLst>
          </p:cNvPr>
          <p:cNvSpPr>
            <a:spLocks noGrp="1"/>
          </p:cNvSpPr>
          <p:nvPr>
            <p:ph idx="1"/>
          </p:nvPr>
        </p:nvSpPr>
        <p:spPr/>
        <p:txBody>
          <a:bodyPr/>
          <a:lstStyle/>
          <a:p>
            <a:r>
              <a:rPr lang="en-GB" dirty="0"/>
              <a:t>Cont. Week 3 – VAWG / Sexual assaults / violent &amp; Knife crime</a:t>
            </a:r>
          </a:p>
          <a:p>
            <a:r>
              <a:rPr lang="en-GB" dirty="0"/>
              <a:t>Other Contemporary Issues </a:t>
            </a:r>
          </a:p>
          <a:p>
            <a:r>
              <a:rPr lang="en-GB" dirty="0"/>
              <a:t> </a:t>
            </a:r>
            <a:r>
              <a:rPr lang="en-US" dirty="0"/>
              <a:t>Foundations of the Youth Justice System</a:t>
            </a:r>
          </a:p>
          <a:p>
            <a:r>
              <a:rPr lang="en-US" dirty="0"/>
              <a:t>Reponses to crime</a:t>
            </a:r>
          </a:p>
          <a:p>
            <a:r>
              <a:rPr lang="en-US" dirty="0"/>
              <a:t>Diversion / RJ</a:t>
            </a:r>
          </a:p>
          <a:p>
            <a:r>
              <a:rPr lang="en-US" dirty="0"/>
              <a:t>Police Responses</a:t>
            </a:r>
          </a:p>
          <a:p>
            <a:r>
              <a:rPr lang="en-US" dirty="0"/>
              <a:t>YOT responses and Roles </a:t>
            </a:r>
          </a:p>
        </p:txBody>
      </p:sp>
    </p:spTree>
    <p:extLst>
      <p:ext uri="{BB962C8B-B14F-4D97-AF65-F5344CB8AC3E}">
        <p14:creationId xmlns:p14="http://schemas.microsoft.com/office/powerpoint/2010/main" val="28623265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8E72CC-4D3C-1E62-9823-1FBF86196DE0}"/>
              </a:ext>
            </a:extLst>
          </p:cNvPr>
          <p:cNvSpPr>
            <a:spLocks noGrp="1"/>
          </p:cNvSpPr>
          <p:nvPr>
            <p:ph type="title"/>
          </p:nvPr>
        </p:nvSpPr>
        <p:spPr>
          <a:xfrm>
            <a:off x="838200" y="365125"/>
            <a:ext cx="10515600" cy="635450"/>
          </a:xfrm>
        </p:spPr>
        <p:txBody>
          <a:bodyPr/>
          <a:lstStyle/>
          <a:p>
            <a:r>
              <a:rPr lang="en-GB" sz="2400">
                <a:latin typeface="Aptos"/>
              </a:rPr>
              <a:t>Current trends in UK</a:t>
            </a:r>
            <a:endParaRPr lang="en-US"/>
          </a:p>
        </p:txBody>
      </p:sp>
      <p:sp>
        <p:nvSpPr>
          <p:cNvPr id="3" name="Content Placeholder 2">
            <a:extLst>
              <a:ext uri="{FF2B5EF4-FFF2-40B4-BE49-F238E27FC236}">
                <a16:creationId xmlns:a16="http://schemas.microsoft.com/office/drawing/2014/main" id="{8AEEB62F-8934-9F0F-552F-C1C8520D96EB}"/>
              </a:ext>
            </a:extLst>
          </p:cNvPr>
          <p:cNvSpPr>
            <a:spLocks noGrp="1"/>
          </p:cNvSpPr>
          <p:nvPr>
            <p:ph idx="1"/>
          </p:nvPr>
        </p:nvSpPr>
        <p:spPr>
          <a:xfrm>
            <a:off x="838200" y="1480569"/>
            <a:ext cx="10515600" cy="4696394"/>
          </a:xfrm>
        </p:spPr>
        <p:txBody>
          <a:bodyPr vert="horz" lIns="91440" tIns="45720" rIns="91440" bIns="45720" rtlCol="0" anchor="t">
            <a:normAutofit/>
          </a:bodyPr>
          <a:lstStyle/>
          <a:p>
            <a:r>
              <a:rPr lang="en-GB">
                <a:solidFill>
                  <a:srgbClr val="0B0C0C"/>
                </a:solidFill>
                <a:highlight>
                  <a:srgbClr val="FFFFFF"/>
                </a:highlight>
                <a:ea typeface="+mn-lt"/>
                <a:cs typeface="+mn-lt"/>
              </a:rPr>
              <a:t>In the year ending March 2024:</a:t>
            </a:r>
            <a:endParaRPr lang="en-GB"/>
          </a:p>
          <a:p>
            <a:r>
              <a:rPr lang="en-GB">
                <a:solidFill>
                  <a:srgbClr val="0B0C0C"/>
                </a:solidFill>
                <a:highlight>
                  <a:srgbClr val="FFFFFF"/>
                </a:highlight>
                <a:ea typeface="+mn-lt"/>
                <a:cs typeface="+mn-lt"/>
              </a:rPr>
              <a:t>Increase of crimes</a:t>
            </a:r>
          </a:p>
          <a:p>
            <a:r>
              <a:rPr lang="en-GB">
                <a:solidFill>
                  <a:srgbClr val="0B0C0C"/>
                </a:solidFill>
                <a:highlight>
                  <a:srgbClr val="FFFFFF"/>
                </a:highlight>
                <a:ea typeface="+mn-lt"/>
                <a:cs typeface="+mn-lt"/>
              </a:rPr>
              <a:t>The largest increase was seen in sexual offences with a 47% rise compared with the previous year to around 1,400 proven offences</a:t>
            </a:r>
            <a:endParaRPr lang="en-GB">
              <a:solidFill>
                <a:srgbClr val="000000"/>
              </a:solidFill>
              <a:ea typeface="+mn-lt"/>
              <a:cs typeface="+mn-lt"/>
            </a:endParaRPr>
          </a:p>
          <a:p>
            <a:r>
              <a:rPr lang="en-GB">
                <a:solidFill>
                  <a:srgbClr val="0B0C0C"/>
                </a:solidFill>
                <a:highlight>
                  <a:srgbClr val="FFFFFF"/>
                </a:highlight>
                <a:ea typeface="+mn-lt"/>
                <a:cs typeface="+mn-lt"/>
              </a:rPr>
              <a:t>Violence against the person offences increased by 5% compared with the previous year</a:t>
            </a:r>
            <a:endParaRPr lang="en-GB">
              <a:solidFill>
                <a:srgbClr val="000000"/>
              </a:solidFill>
              <a:ea typeface="+mn-lt"/>
              <a:cs typeface="+mn-lt"/>
            </a:endParaRPr>
          </a:p>
          <a:p>
            <a:r>
              <a:rPr lang="en-GB">
                <a:solidFill>
                  <a:srgbClr val="0B0C0C"/>
                </a:solidFill>
                <a:highlight>
                  <a:srgbClr val="FFFFFF"/>
                </a:highlight>
                <a:ea typeface="+mn-lt"/>
                <a:cs typeface="+mn-lt"/>
              </a:rPr>
              <a:t>Increases were also seen in theft and handling, robbery, and burglary,</a:t>
            </a:r>
            <a:endParaRPr lang="en-US">
              <a:solidFill>
                <a:srgbClr val="000000"/>
              </a:solidFill>
              <a:ea typeface="+mn-lt"/>
              <a:cs typeface="+mn-lt"/>
            </a:endParaRPr>
          </a:p>
          <a:p>
            <a:r>
              <a:rPr lang="en-GB">
                <a:solidFill>
                  <a:srgbClr val="0B0C0C"/>
                </a:solidFill>
                <a:highlight>
                  <a:srgbClr val="FFFFFF"/>
                </a:highlight>
                <a:ea typeface="+mn-lt"/>
                <a:cs typeface="+mn-lt"/>
              </a:rPr>
              <a:t>There were just over 3,200 knife or offensive weapon offences resulting in a caution or sentence committed by children. </a:t>
            </a:r>
            <a:endParaRPr lang="en-US"/>
          </a:p>
        </p:txBody>
      </p:sp>
    </p:spTree>
    <p:extLst>
      <p:ext uri="{BB962C8B-B14F-4D97-AF65-F5344CB8AC3E}">
        <p14:creationId xmlns:p14="http://schemas.microsoft.com/office/powerpoint/2010/main" val="35312684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2009E-1522-0820-D70A-C4BCE0124EC6}"/>
              </a:ext>
            </a:extLst>
          </p:cNvPr>
          <p:cNvSpPr>
            <a:spLocks noGrp="1"/>
          </p:cNvSpPr>
          <p:nvPr>
            <p:ph type="title"/>
          </p:nvPr>
        </p:nvSpPr>
        <p:spPr>
          <a:xfrm>
            <a:off x="838200" y="365125"/>
            <a:ext cx="10515600" cy="649828"/>
          </a:xfrm>
        </p:spPr>
        <p:txBody>
          <a:bodyPr>
            <a:normAutofit fontScale="90000"/>
          </a:bodyPr>
          <a:lstStyle/>
          <a:p>
            <a:r>
              <a:rPr lang="en-GB" dirty="0"/>
              <a:t>Sexual Assaults / VAWG</a:t>
            </a:r>
          </a:p>
        </p:txBody>
      </p:sp>
      <p:sp>
        <p:nvSpPr>
          <p:cNvPr id="3" name="Content Placeholder 2">
            <a:extLst>
              <a:ext uri="{FF2B5EF4-FFF2-40B4-BE49-F238E27FC236}">
                <a16:creationId xmlns:a16="http://schemas.microsoft.com/office/drawing/2014/main" id="{FB73B33A-CBE8-BF4F-C49C-97BC6DC33D24}"/>
              </a:ext>
            </a:extLst>
          </p:cNvPr>
          <p:cNvSpPr>
            <a:spLocks noGrp="1"/>
          </p:cNvSpPr>
          <p:nvPr>
            <p:ph idx="1"/>
          </p:nvPr>
        </p:nvSpPr>
        <p:spPr>
          <a:xfrm>
            <a:off x="838200" y="1020493"/>
            <a:ext cx="10515600" cy="5156470"/>
          </a:xfrm>
        </p:spPr>
        <p:txBody>
          <a:bodyPr vert="horz" lIns="91440" tIns="45720" rIns="91440" bIns="45720" rtlCol="0" anchor="t">
            <a:normAutofit/>
          </a:bodyPr>
          <a:lstStyle/>
          <a:p>
            <a:r>
              <a:rPr lang="en-GB" dirty="0">
                <a:ea typeface="+mn-lt"/>
                <a:cs typeface="+mn-lt"/>
              </a:rPr>
              <a:t>White children are overrepresented, accounting for 82% of children cautioned or sentenced for sexual offences</a:t>
            </a:r>
          </a:p>
          <a:p>
            <a:r>
              <a:rPr lang="en-GB" dirty="0">
                <a:ea typeface="+mn-lt"/>
                <a:cs typeface="+mn-lt"/>
              </a:rPr>
              <a:t>Asian children were underrepresented – 6% children cautioned or sentenced for sexual offences </a:t>
            </a:r>
          </a:p>
          <a:p>
            <a:r>
              <a:rPr lang="en-GB" dirty="0">
                <a:ea typeface="+mn-lt"/>
                <a:cs typeface="+mn-lt"/>
              </a:rPr>
              <a:t>Black and Mixed children each accounted for 6% of children cautioned or sentenced for sexual offences</a:t>
            </a:r>
          </a:p>
          <a:p>
            <a:r>
              <a:rPr lang="en-GB" dirty="0">
                <a:ea typeface="+mn-lt"/>
                <a:cs typeface="+mn-lt"/>
              </a:rPr>
              <a:t>For the year ending March 2024 sexual offences had the highest average number of days from offence to completion by far of the offence groups with an </a:t>
            </a:r>
            <a:r>
              <a:rPr lang="en-GB" b="1" dirty="0">
                <a:ea typeface="+mn-lt"/>
                <a:cs typeface="+mn-lt"/>
              </a:rPr>
              <a:t>average of 651 days</a:t>
            </a:r>
            <a:endParaRPr lang="en-GB" dirty="0">
              <a:ea typeface="+mn-lt"/>
              <a:cs typeface="+mn-lt"/>
            </a:endParaRPr>
          </a:p>
          <a:p>
            <a:r>
              <a:rPr lang="en-GB" dirty="0">
                <a:ea typeface="+mn-lt"/>
                <a:cs typeface="+mn-lt"/>
              </a:rPr>
              <a:t>88% incidents (were female, 3% of incidents were male, and 9% of the incidents the sex was not stated</a:t>
            </a:r>
            <a:endParaRPr lang="en-GB" b="1" dirty="0" err="1">
              <a:ea typeface="+mn-lt"/>
              <a:cs typeface="+mn-lt"/>
            </a:endParaRPr>
          </a:p>
        </p:txBody>
      </p:sp>
    </p:spTree>
    <p:extLst>
      <p:ext uri="{BB962C8B-B14F-4D97-AF65-F5344CB8AC3E}">
        <p14:creationId xmlns:p14="http://schemas.microsoft.com/office/powerpoint/2010/main" val="1841732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9EA28-24FD-3570-4703-68E5879FB6C3}"/>
              </a:ext>
            </a:extLst>
          </p:cNvPr>
          <p:cNvSpPr>
            <a:spLocks noGrp="1"/>
          </p:cNvSpPr>
          <p:nvPr>
            <p:ph type="title"/>
          </p:nvPr>
        </p:nvSpPr>
        <p:spPr>
          <a:xfrm>
            <a:off x="838200" y="365125"/>
            <a:ext cx="10515600" cy="890469"/>
          </a:xfrm>
        </p:spPr>
        <p:txBody>
          <a:bodyPr>
            <a:normAutofit fontScale="90000"/>
          </a:bodyPr>
          <a:lstStyle/>
          <a:p>
            <a:br>
              <a:rPr lang="en-US" dirty="0"/>
            </a:br>
            <a:r>
              <a:rPr lang="en-US" dirty="0"/>
              <a:t>Impact of Long Delays on a Young Person</a:t>
            </a:r>
            <a:br>
              <a:rPr lang="en-US" dirty="0"/>
            </a:br>
            <a:endParaRPr lang="en-US" dirty="0"/>
          </a:p>
        </p:txBody>
      </p:sp>
      <p:sp>
        <p:nvSpPr>
          <p:cNvPr id="3" name="Content Placeholder 2">
            <a:extLst>
              <a:ext uri="{FF2B5EF4-FFF2-40B4-BE49-F238E27FC236}">
                <a16:creationId xmlns:a16="http://schemas.microsoft.com/office/drawing/2014/main" id="{3461B2BC-8ACA-6E24-A424-E734A67A5B6D}"/>
              </a:ext>
            </a:extLst>
          </p:cNvPr>
          <p:cNvSpPr>
            <a:spLocks noGrp="1"/>
          </p:cNvSpPr>
          <p:nvPr>
            <p:ph idx="1"/>
          </p:nvPr>
        </p:nvSpPr>
        <p:spPr>
          <a:xfrm>
            <a:off x="838200" y="1460310"/>
            <a:ext cx="10515600" cy="4716653"/>
          </a:xfrm>
        </p:spPr>
        <p:txBody>
          <a:bodyPr>
            <a:normAutofit fontScale="70000" lnSpcReduction="20000"/>
          </a:bodyPr>
          <a:lstStyle/>
          <a:p>
            <a:r>
              <a:rPr lang="en-GB" b="1" noProof="0" dirty="0"/>
              <a:t>651 days</a:t>
            </a:r>
            <a:r>
              <a:rPr lang="en-GB" noProof="0" dirty="0"/>
              <a:t> from offence to completion an enormous amount of time in a child’s life. </a:t>
            </a:r>
          </a:p>
          <a:p>
            <a:r>
              <a:rPr lang="en-GB" noProof="0" dirty="0"/>
              <a:t>Long delays can be harmful for several reasons.</a:t>
            </a:r>
          </a:p>
          <a:p>
            <a:r>
              <a:rPr lang="en-GB" b="1" noProof="0" dirty="0"/>
              <a:t>Emotional and Psychological Impact:</a:t>
            </a:r>
            <a:endParaRPr lang="en-GB" noProof="0" dirty="0"/>
          </a:p>
          <a:p>
            <a:r>
              <a:rPr lang="en-GB" noProof="0" dirty="0"/>
              <a:t>Ongoing anxiety, stress, and uncertainty about the outcome / feeling “stuck”</a:t>
            </a:r>
          </a:p>
          <a:p>
            <a:r>
              <a:rPr lang="en-GB" noProof="0" dirty="0"/>
              <a:t>Increased risk of depression or withdrawal</a:t>
            </a:r>
          </a:p>
          <a:p>
            <a:r>
              <a:rPr lang="en-GB" noProof="0" dirty="0"/>
              <a:t>Fear of court proceedings building over time</a:t>
            </a:r>
          </a:p>
          <a:p>
            <a:r>
              <a:rPr lang="en-GB" b="1" noProof="0" dirty="0"/>
              <a:t>Developmental Impact:</a:t>
            </a:r>
            <a:endParaRPr lang="en-GB" noProof="0" dirty="0"/>
          </a:p>
          <a:p>
            <a:r>
              <a:rPr lang="en-GB" noProof="0" dirty="0"/>
              <a:t>Young people change rapidly by the time the case concludes, they may be a very different person</a:t>
            </a:r>
          </a:p>
          <a:p>
            <a:r>
              <a:rPr lang="en-GB" noProof="0" dirty="0"/>
              <a:t>Delayed accountability weakens the link between behaviour and consequence</a:t>
            </a:r>
          </a:p>
          <a:p>
            <a:r>
              <a:rPr lang="en-GB" noProof="0" dirty="0"/>
              <a:t>They may struggle to remember details, making the process confusing or distressing</a:t>
            </a:r>
          </a:p>
          <a:p>
            <a:r>
              <a:rPr lang="en-GB" b="1" noProof="0" dirty="0"/>
              <a:t>Education, Employment and Life Progression</a:t>
            </a:r>
            <a:endParaRPr lang="en-GB" noProof="0" dirty="0"/>
          </a:p>
          <a:p>
            <a:r>
              <a:rPr lang="en-GB" noProof="0" dirty="0"/>
              <a:t>Delays can disrupt education / training</a:t>
            </a:r>
          </a:p>
          <a:p>
            <a:r>
              <a:rPr lang="en-GB" noProof="0" dirty="0"/>
              <a:t>Young people may avoid opportunities because they fear the pending outcome</a:t>
            </a:r>
          </a:p>
        </p:txBody>
      </p:sp>
    </p:spTree>
    <p:extLst>
      <p:ext uri="{BB962C8B-B14F-4D97-AF65-F5344CB8AC3E}">
        <p14:creationId xmlns:p14="http://schemas.microsoft.com/office/powerpoint/2010/main" val="35505584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13B58D-31DD-6C99-906E-12341C9D93DB}"/>
              </a:ext>
            </a:extLst>
          </p:cNvPr>
          <p:cNvSpPr>
            <a:spLocks noGrp="1"/>
          </p:cNvSpPr>
          <p:nvPr>
            <p:ph type="title"/>
          </p:nvPr>
        </p:nvSpPr>
        <p:spPr>
          <a:xfrm>
            <a:off x="686834" y="591344"/>
            <a:ext cx="3200400" cy="5585619"/>
          </a:xfrm>
        </p:spPr>
        <p:txBody>
          <a:bodyPr>
            <a:normAutofit/>
          </a:bodyPr>
          <a:lstStyle/>
          <a:p>
            <a:br>
              <a:rPr lang="en-US">
                <a:solidFill>
                  <a:srgbClr val="FFFFFF"/>
                </a:solidFill>
              </a:rPr>
            </a:br>
            <a:r>
              <a:rPr lang="en-US">
                <a:solidFill>
                  <a:srgbClr val="FFFFFF"/>
                </a:solidFill>
              </a:rPr>
              <a:t>Impact of Long Delays on Young People</a:t>
            </a:r>
            <a:br>
              <a:rPr lang="en-US">
                <a:solidFill>
                  <a:srgbClr val="FFFFFF"/>
                </a:solidFill>
              </a:rPr>
            </a:b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B5AF793-B06A-4141-74E6-39ED9D0F6DE5}"/>
              </a:ext>
            </a:extLst>
          </p:cNvPr>
          <p:cNvSpPr>
            <a:spLocks noGrp="1"/>
          </p:cNvSpPr>
          <p:nvPr>
            <p:ph idx="1"/>
          </p:nvPr>
        </p:nvSpPr>
        <p:spPr>
          <a:xfrm>
            <a:off x="4447308" y="591344"/>
            <a:ext cx="6906491" cy="5585619"/>
          </a:xfrm>
        </p:spPr>
        <p:txBody>
          <a:bodyPr anchor="ctr">
            <a:normAutofit/>
          </a:bodyPr>
          <a:lstStyle/>
          <a:p>
            <a:r>
              <a:rPr lang="en-GB" sz="2600" b="1" noProof="0"/>
              <a:t>Risk of Reoffending</a:t>
            </a:r>
            <a:endParaRPr lang="en-GB" sz="2600" noProof="0"/>
          </a:p>
          <a:p>
            <a:r>
              <a:rPr lang="en-GB" sz="2600" noProof="0"/>
              <a:t>Long delays reduce the effectiveness of interventions</a:t>
            </a:r>
          </a:p>
          <a:p>
            <a:r>
              <a:rPr lang="en-GB" sz="2600" noProof="0"/>
              <a:t>Without timely support, underlying issues (trauma, exploitation, substance misuse) may worsen</a:t>
            </a:r>
          </a:p>
          <a:p>
            <a:r>
              <a:rPr lang="en-GB" sz="2600" noProof="0"/>
              <a:t>The young person may feel the system is unfair or irrelevant</a:t>
            </a:r>
          </a:p>
          <a:p>
            <a:r>
              <a:rPr lang="en-GB" sz="2600" b="1" noProof="0"/>
              <a:t>Impact on Identity</a:t>
            </a:r>
            <a:endParaRPr lang="en-GB" sz="2600" noProof="0"/>
          </a:p>
          <a:p>
            <a:r>
              <a:rPr lang="en-GB" sz="2600" noProof="0"/>
              <a:t>Being “under investigation” for years can shape how a young person sees themselves</a:t>
            </a:r>
          </a:p>
          <a:p>
            <a:r>
              <a:rPr lang="en-GB" sz="2600" noProof="0"/>
              <a:t>They may internalise stigma or feel labelled as an offender</a:t>
            </a:r>
          </a:p>
          <a:p>
            <a:endParaRPr lang="en-US" sz="2600"/>
          </a:p>
        </p:txBody>
      </p:sp>
    </p:spTree>
    <p:extLst>
      <p:ext uri="{BB962C8B-B14F-4D97-AF65-F5344CB8AC3E}">
        <p14:creationId xmlns:p14="http://schemas.microsoft.com/office/powerpoint/2010/main" val="33995513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8E10BC-006F-319C-A056-33ABE3B5B481}"/>
              </a:ext>
            </a:extLst>
          </p:cNvPr>
          <p:cNvSpPr>
            <a:spLocks noGrp="1"/>
          </p:cNvSpPr>
          <p:nvPr>
            <p:ph type="title"/>
          </p:nvPr>
        </p:nvSpPr>
        <p:spPr>
          <a:xfrm>
            <a:off x="686834" y="591344"/>
            <a:ext cx="3200400" cy="5585619"/>
          </a:xfrm>
        </p:spPr>
        <p:txBody>
          <a:bodyPr>
            <a:normAutofit/>
          </a:bodyPr>
          <a:lstStyle/>
          <a:p>
            <a:r>
              <a:rPr lang="en-US">
                <a:solidFill>
                  <a:srgbClr val="FFFFFF"/>
                </a:solidFill>
              </a:rPr>
              <a:t>Impact of Long Delays on Young People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8E12362-7895-8988-3180-BBF62A0E9C05}"/>
              </a:ext>
            </a:extLst>
          </p:cNvPr>
          <p:cNvSpPr>
            <a:spLocks noGrp="1"/>
          </p:cNvSpPr>
          <p:nvPr>
            <p:ph idx="1"/>
          </p:nvPr>
        </p:nvSpPr>
        <p:spPr>
          <a:xfrm>
            <a:off x="4447308" y="591344"/>
            <a:ext cx="6906491" cy="5585619"/>
          </a:xfrm>
        </p:spPr>
        <p:txBody>
          <a:bodyPr anchor="ctr">
            <a:normAutofit/>
          </a:bodyPr>
          <a:lstStyle/>
          <a:p>
            <a:r>
              <a:rPr lang="en-US" sz="2200"/>
              <a:t>Even though YOTs cannot speed up the court system, they </a:t>
            </a:r>
            <a:r>
              <a:rPr lang="en-US" sz="2200" i="1"/>
              <a:t>can</a:t>
            </a:r>
            <a:r>
              <a:rPr lang="en-US" sz="2200"/>
              <a:t> reduce harm and support the young person throughout the delay by:</a:t>
            </a:r>
          </a:p>
          <a:p>
            <a:pPr marL="0" indent="0">
              <a:buNone/>
            </a:pPr>
            <a:r>
              <a:rPr lang="en-US" sz="2200" b="1"/>
              <a:t>Provide Early Support Before Court</a:t>
            </a:r>
            <a:endParaRPr lang="en-US" sz="2200"/>
          </a:p>
          <a:p>
            <a:r>
              <a:rPr lang="en-US" sz="2200"/>
              <a:t>Offer </a:t>
            </a:r>
            <a:r>
              <a:rPr lang="en-US" sz="2200" b="1"/>
              <a:t>voluntary</a:t>
            </a:r>
            <a:r>
              <a:rPr lang="en-US" sz="2200"/>
              <a:t> engagement - Address needs / Build trust and stability</a:t>
            </a:r>
          </a:p>
          <a:p>
            <a:r>
              <a:rPr lang="en-US" sz="2200"/>
              <a:t>Help the young person understand the process and reduce anxiety</a:t>
            </a:r>
          </a:p>
          <a:p>
            <a:r>
              <a:rPr lang="en-US" sz="2200" b="1"/>
              <a:t>Maintain Regular Contact</a:t>
            </a:r>
            <a:endParaRPr lang="en-US" sz="2200"/>
          </a:p>
          <a:p>
            <a:r>
              <a:rPr lang="en-US" sz="2200"/>
              <a:t>Check‑ins to monitor wellbeing</a:t>
            </a:r>
          </a:p>
          <a:p>
            <a:r>
              <a:rPr lang="en-US" sz="2200"/>
              <a:t>Help them stay focused on positive goals</a:t>
            </a:r>
          </a:p>
          <a:p>
            <a:r>
              <a:rPr lang="en-US" sz="2200" b="1"/>
              <a:t>Prepare Them for Court</a:t>
            </a:r>
            <a:endParaRPr lang="en-US" sz="2200"/>
          </a:p>
          <a:p>
            <a:r>
              <a:rPr lang="en-US" sz="2200"/>
              <a:t>Explain what will happen</a:t>
            </a:r>
          </a:p>
          <a:p>
            <a:r>
              <a:rPr lang="en-US" sz="2200"/>
              <a:t>Reduce fear and confusion</a:t>
            </a:r>
          </a:p>
          <a:p>
            <a:endParaRPr lang="en-US" sz="2200"/>
          </a:p>
        </p:txBody>
      </p:sp>
    </p:spTree>
    <p:extLst>
      <p:ext uri="{BB962C8B-B14F-4D97-AF65-F5344CB8AC3E}">
        <p14:creationId xmlns:p14="http://schemas.microsoft.com/office/powerpoint/2010/main" val="5496093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4F5737-EF2E-290A-38E4-9D61F96A5367}"/>
              </a:ext>
            </a:extLst>
          </p:cNvPr>
          <p:cNvSpPr>
            <a:spLocks noGrp="1"/>
          </p:cNvSpPr>
          <p:nvPr>
            <p:ph type="title"/>
          </p:nvPr>
        </p:nvSpPr>
        <p:spPr>
          <a:xfrm>
            <a:off x="686834" y="591344"/>
            <a:ext cx="3200400" cy="5585619"/>
          </a:xfrm>
        </p:spPr>
        <p:txBody>
          <a:bodyPr>
            <a:normAutofit/>
          </a:bodyPr>
          <a:lstStyle/>
          <a:p>
            <a:r>
              <a:rPr lang="en-GB">
                <a:solidFill>
                  <a:srgbClr val="FFFFFF"/>
                </a:solidFill>
              </a:rPr>
              <a:t>YOT Support</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7A5B36D-EAF9-70E4-5A00-4C58DDBEFFFC}"/>
              </a:ext>
            </a:extLst>
          </p:cNvPr>
          <p:cNvSpPr>
            <a:spLocks noGrp="1"/>
          </p:cNvSpPr>
          <p:nvPr>
            <p:ph idx="1"/>
          </p:nvPr>
        </p:nvSpPr>
        <p:spPr>
          <a:xfrm>
            <a:off x="4447308" y="591344"/>
            <a:ext cx="6906491" cy="5585619"/>
          </a:xfrm>
        </p:spPr>
        <p:txBody>
          <a:bodyPr anchor="ctr">
            <a:normAutofit/>
          </a:bodyPr>
          <a:lstStyle/>
          <a:p>
            <a:endParaRPr lang="en-US" sz="2200"/>
          </a:p>
          <a:p>
            <a:r>
              <a:rPr lang="en-US" sz="2200" b="1"/>
              <a:t>Work With Families Voluntary</a:t>
            </a:r>
            <a:endParaRPr lang="en-US" sz="2200"/>
          </a:p>
          <a:p>
            <a:r>
              <a:rPr lang="en-US" sz="2200"/>
              <a:t>Support parents/carers to manage stress</a:t>
            </a:r>
          </a:p>
          <a:p>
            <a:r>
              <a:rPr lang="en-US" sz="2200"/>
              <a:t>Strengthen protective factors at home</a:t>
            </a:r>
          </a:p>
          <a:p>
            <a:r>
              <a:rPr lang="en-US" sz="2200" b="1"/>
              <a:t>Advocate for the Young Person</a:t>
            </a:r>
            <a:endParaRPr lang="en-US" sz="2200"/>
          </a:p>
          <a:p>
            <a:r>
              <a:rPr lang="en-US" sz="2200"/>
              <a:t>Raise concerns about delays with legal representatives</a:t>
            </a:r>
          </a:p>
          <a:p>
            <a:r>
              <a:rPr lang="en-US" sz="2200"/>
              <a:t>Provide reports showing progress made during the waiting period</a:t>
            </a:r>
          </a:p>
          <a:p>
            <a:r>
              <a:rPr lang="en-US" sz="2200" b="1"/>
              <a:t>Support Education and Routine</a:t>
            </a:r>
            <a:endParaRPr lang="en-US" sz="2200"/>
          </a:p>
          <a:p>
            <a:r>
              <a:rPr lang="en-US" sz="2200"/>
              <a:t>Help maintain school attendance</a:t>
            </a:r>
          </a:p>
          <a:p>
            <a:r>
              <a:rPr lang="en-US" sz="2200"/>
              <a:t>Liaise with schools or training providers</a:t>
            </a:r>
          </a:p>
          <a:p>
            <a:r>
              <a:rPr lang="en-US" sz="2200"/>
              <a:t>Encourage structure and positive activities</a:t>
            </a:r>
          </a:p>
          <a:p>
            <a:pPr marL="0" indent="0">
              <a:buNone/>
            </a:pPr>
            <a:endParaRPr lang="en-US" sz="2200"/>
          </a:p>
        </p:txBody>
      </p:sp>
    </p:spTree>
    <p:extLst>
      <p:ext uri="{BB962C8B-B14F-4D97-AF65-F5344CB8AC3E}">
        <p14:creationId xmlns:p14="http://schemas.microsoft.com/office/powerpoint/2010/main" val="8944725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4ED69-18C0-14E4-F18D-3BFD2D33C7DE}"/>
              </a:ext>
            </a:extLst>
          </p:cNvPr>
          <p:cNvSpPr>
            <a:spLocks noGrp="1"/>
          </p:cNvSpPr>
          <p:nvPr>
            <p:ph type="title"/>
          </p:nvPr>
        </p:nvSpPr>
        <p:spPr>
          <a:xfrm>
            <a:off x="838200" y="365125"/>
            <a:ext cx="10515600" cy="664205"/>
          </a:xfrm>
        </p:spPr>
        <p:txBody>
          <a:bodyPr>
            <a:normAutofit fontScale="90000"/>
          </a:bodyPr>
          <a:lstStyle/>
          <a:p>
            <a:r>
              <a:rPr lang="en-GB" dirty="0"/>
              <a:t>VAWG</a:t>
            </a:r>
          </a:p>
        </p:txBody>
      </p:sp>
      <p:sp>
        <p:nvSpPr>
          <p:cNvPr id="3" name="Content Placeholder 2">
            <a:extLst>
              <a:ext uri="{FF2B5EF4-FFF2-40B4-BE49-F238E27FC236}">
                <a16:creationId xmlns:a16="http://schemas.microsoft.com/office/drawing/2014/main" id="{1E1577CA-7154-99FA-18A9-8B900CE477E9}"/>
              </a:ext>
            </a:extLst>
          </p:cNvPr>
          <p:cNvSpPr>
            <a:spLocks noGrp="1"/>
          </p:cNvSpPr>
          <p:nvPr>
            <p:ph idx="1"/>
          </p:nvPr>
        </p:nvSpPr>
        <p:spPr>
          <a:xfrm>
            <a:off x="838200" y="1351173"/>
            <a:ext cx="10515600" cy="4825790"/>
          </a:xfrm>
        </p:spPr>
        <p:txBody>
          <a:bodyPr vert="horz" lIns="91440" tIns="45720" rIns="91440" bIns="45720" rtlCol="0" anchor="t">
            <a:normAutofit fontScale="92500" lnSpcReduction="20000"/>
          </a:bodyPr>
          <a:lstStyle/>
          <a:p>
            <a:r>
              <a:rPr lang="en-GB" dirty="0">
                <a:ea typeface="+mn-lt"/>
                <a:cs typeface="+mn-lt"/>
              </a:rPr>
              <a:t>Sexual offences are often hidden crimes that go unreported for all</a:t>
            </a:r>
          </a:p>
          <a:p>
            <a:r>
              <a:rPr lang="en-GB" dirty="0">
                <a:ea typeface="+mn-lt"/>
                <a:cs typeface="+mn-lt"/>
              </a:rPr>
              <a:t>The Children’s Commissioner found that 79% of 13-19 year olds had encountered violent pornography before the age of 18 and some children being exposed to pornography at 9 years old. </a:t>
            </a:r>
          </a:p>
          <a:p>
            <a:r>
              <a:rPr lang="en-GB" dirty="0">
                <a:ea typeface="+mn-lt"/>
                <a:cs typeface="+mn-lt"/>
              </a:rPr>
              <a:t>End Violence Against Women Coalition reported 30% of girls do not feel safe from sexual harassment in school. </a:t>
            </a:r>
          </a:p>
          <a:p>
            <a:r>
              <a:rPr lang="en-GB" dirty="0">
                <a:ea typeface="+mn-lt"/>
                <a:cs typeface="+mn-lt"/>
              </a:rPr>
              <a:t>Ofsted’s Review of Sexual Abuse in Schools and Colleges highlighted concerns that for some children, incidents are so commonplace that they see no point in reporting them.</a:t>
            </a:r>
          </a:p>
          <a:p>
            <a:r>
              <a:rPr lang="en-GB" dirty="0">
                <a:ea typeface="+mn-lt"/>
                <a:cs typeface="+mn-lt"/>
              </a:rPr>
              <a:t>Out of 900 school children spoken to </a:t>
            </a:r>
            <a:r>
              <a:rPr lang="en-GB" sz="2900" dirty="0">
                <a:ea typeface="+mn-lt"/>
                <a:cs typeface="+mn-lt"/>
              </a:rPr>
              <a:t>90% of girls, and nearly 50% of boys said being sent explicit pictures or videos of things they did not want</a:t>
            </a:r>
          </a:p>
          <a:p>
            <a:r>
              <a:rPr lang="en-GB" sz="2900" dirty="0">
                <a:ea typeface="+mn-lt"/>
                <a:cs typeface="+mn-lt"/>
              </a:rPr>
              <a:t>Teachers underestimate the scale of the problem, either by not identifying sexual harassment and sexualised language as problem</a:t>
            </a:r>
            <a:endParaRPr lang="en-GB" sz="2900" dirty="0"/>
          </a:p>
        </p:txBody>
      </p:sp>
    </p:spTree>
    <p:extLst>
      <p:ext uri="{BB962C8B-B14F-4D97-AF65-F5344CB8AC3E}">
        <p14:creationId xmlns:p14="http://schemas.microsoft.com/office/powerpoint/2010/main" val="9700939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D77F4-EF17-2A95-3EE0-4177A05FBA6E}"/>
              </a:ext>
            </a:extLst>
          </p:cNvPr>
          <p:cNvSpPr>
            <a:spLocks noGrp="1"/>
          </p:cNvSpPr>
          <p:nvPr>
            <p:ph type="title"/>
          </p:nvPr>
        </p:nvSpPr>
        <p:spPr>
          <a:xfrm>
            <a:off x="838200" y="365125"/>
            <a:ext cx="10515600" cy="836733"/>
          </a:xfrm>
        </p:spPr>
        <p:txBody>
          <a:bodyPr/>
          <a:lstStyle/>
          <a:p>
            <a:r>
              <a:rPr lang="en-GB" dirty="0">
                <a:ea typeface="+mj-lt"/>
                <a:cs typeface="+mj-lt"/>
              </a:rPr>
              <a:t>Serious violence and knife crime</a:t>
            </a:r>
            <a:endParaRPr lang="en-US" dirty="0"/>
          </a:p>
        </p:txBody>
      </p:sp>
      <p:sp>
        <p:nvSpPr>
          <p:cNvPr id="3" name="Content Placeholder 2">
            <a:extLst>
              <a:ext uri="{FF2B5EF4-FFF2-40B4-BE49-F238E27FC236}">
                <a16:creationId xmlns:a16="http://schemas.microsoft.com/office/drawing/2014/main" id="{C2B6B725-506C-8822-64A1-C9D3B2C8F435}"/>
              </a:ext>
            </a:extLst>
          </p:cNvPr>
          <p:cNvSpPr>
            <a:spLocks noGrp="1"/>
          </p:cNvSpPr>
          <p:nvPr>
            <p:ph idx="1"/>
          </p:nvPr>
        </p:nvSpPr>
        <p:spPr/>
        <p:txBody>
          <a:bodyPr vert="horz" lIns="91440" tIns="45720" rIns="91440" bIns="45720" rtlCol="0" anchor="t">
            <a:normAutofit lnSpcReduction="10000"/>
          </a:bodyPr>
          <a:lstStyle/>
          <a:p>
            <a:r>
              <a:rPr lang="en-GB" dirty="0">
                <a:ea typeface="+mn-lt"/>
                <a:cs typeface="+mn-lt"/>
              </a:rPr>
              <a:t>In the latest year children were involved in around 3,200 proven knife or offensive weapon offences a fall of 6%</a:t>
            </a:r>
          </a:p>
          <a:p>
            <a:r>
              <a:rPr lang="en-GB" dirty="0">
                <a:ea typeface="+mn-lt"/>
                <a:cs typeface="+mn-lt"/>
              </a:rPr>
              <a:t>99.7% majority of knife or offensive weapon offences committed by children were possession offences </a:t>
            </a:r>
          </a:p>
          <a:p>
            <a:r>
              <a:rPr lang="en-GB" dirty="0">
                <a:ea typeface="+mn-lt"/>
                <a:cs typeface="+mn-lt"/>
              </a:rPr>
              <a:t>The Youth Endowment Fund (2024 surveyed over 10,000 children (13–17-year-olds) about their experience of violence.</a:t>
            </a:r>
          </a:p>
          <a:p>
            <a:r>
              <a:rPr lang="en-GB" dirty="0">
                <a:ea typeface="+mn-lt"/>
                <a:cs typeface="+mn-lt"/>
              </a:rPr>
              <a:t>67% of children </a:t>
            </a:r>
            <a:r>
              <a:rPr lang="en-GB" b="1" dirty="0">
                <a:ea typeface="+mn-lt"/>
                <a:cs typeface="+mn-lt"/>
              </a:rPr>
              <a:t>worry about being victims of violence</a:t>
            </a:r>
            <a:r>
              <a:rPr lang="en-GB" dirty="0">
                <a:ea typeface="+mn-lt"/>
                <a:cs typeface="+mn-lt"/>
              </a:rPr>
              <a:t>. </a:t>
            </a:r>
          </a:p>
          <a:p>
            <a:r>
              <a:rPr lang="en-GB" dirty="0">
                <a:ea typeface="+mn-lt"/>
                <a:cs typeface="+mn-lt"/>
              </a:rPr>
              <a:t>52% of children </a:t>
            </a:r>
            <a:r>
              <a:rPr lang="en-GB" b="1" dirty="0">
                <a:ea typeface="+mn-lt"/>
                <a:cs typeface="+mn-lt"/>
              </a:rPr>
              <a:t>alter their behaviour due to feeling unsafe</a:t>
            </a:r>
            <a:r>
              <a:rPr lang="en-GB" dirty="0">
                <a:ea typeface="+mn-lt"/>
                <a:cs typeface="+mn-lt"/>
              </a:rPr>
              <a:t> </a:t>
            </a:r>
          </a:p>
          <a:p>
            <a:r>
              <a:rPr lang="en-GB" dirty="0">
                <a:ea typeface="+mn-lt"/>
                <a:cs typeface="+mn-lt"/>
              </a:rPr>
              <a:t>47% of children that </a:t>
            </a:r>
            <a:r>
              <a:rPr lang="en-GB" b="1" dirty="0">
                <a:ea typeface="+mn-lt"/>
                <a:cs typeface="+mn-lt"/>
              </a:rPr>
              <a:t>carried a weapon stating they did so for protection</a:t>
            </a:r>
            <a:r>
              <a:rPr lang="en-GB" dirty="0">
                <a:ea typeface="+mn-lt"/>
                <a:cs typeface="+mn-lt"/>
              </a:rPr>
              <a:t>. </a:t>
            </a:r>
            <a:endParaRPr lang="en-GB" b="1" dirty="0">
              <a:ea typeface="+mn-lt"/>
              <a:cs typeface="+mn-lt"/>
            </a:endParaRPr>
          </a:p>
        </p:txBody>
      </p:sp>
    </p:spTree>
    <p:extLst>
      <p:ext uri="{BB962C8B-B14F-4D97-AF65-F5344CB8AC3E}">
        <p14:creationId xmlns:p14="http://schemas.microsoft.com/office/powerpoint/2010/main" val="17154968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2BBFF5-F577-CD2E-6845-93666715B090}"/>
              </a:ext>
            </a:extLst>
          </p:cNvPr>
          <p:cNvSpPr>
            <a:spLocks noGrp="1"/>
          </p:cNvSpPr>
          <p:nvPr>
            <p:ph type="title"/>
          </p:nvPr>
        </p:nvSpPr>
        <p:spPr>
          <a:xfrm>
            <a:off x="686834" y="1153572"/>
            <a:ext cx="3200400" cy="4461163"/>
          </a:xfrm>
        </p:spPr>
        <p:txBody>
          <a:bodyPr>
            <a:normAutofit/>
          </a:bodyPr>
          <a:lstStyle/>
          <a:p>
            <a:r>
              <a:rPr lang="en-GB">
                <a:solidFill>
                  <a:srgbClr val="FFFFFF"/>
                </a:solidFill>
              </a:rPr>
              <a:t>Reoffending </a:t>
            </a:r>
          </a:p>
        </p:txBody>
      </p:sp>
      <p:sp>
        <p:nvSpPr>
          <p:cNvPr id="22" name="Arc 2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6FD29BB-C571-6D7C-F67F-B8EFCA291F0A}"/>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2400">
                <a:ea typeface="+mn-lt"/>
                <a:cs typeface="+mn-lt"/>
              </a:rPr>
              <a:t>The reoffending rate increased for the second consecutive year.</a:t>
            </a:r>
          </a:p>
          <a:p>
            <a:r>
              <a:rPr lang="en-GB" sz="2400">
                <a:ea typeface="+mn-lt"/>
                <a:cs typeface="+mn-lt"/>
              </a:rPr>
              <a:t>The more serious the outcome, the higher the reoffending rate was</a:t>
            </a:r>
          </a:p>
          <a:p>
            <a:r>
              <a:rPr lang="en-GB" sz="2400">
                <a:ea typeface="+mn-lt"/>
                <a:cs typeface="+mn-lt"/>
              </a:rPr>
              <a:t> Youth Cautions, the reoffending rate was 22.2% falling by 0.8% from the previous year. </a:t>
            </a:r>
          </a:p>
          <a:p>
            <a:r>
              <a:rPr lang="en-GB" sz="2400">
                <a:ea typeface="+mn-lt"/>
                <a:cs typeface="+mn-lt"/>
              </a:rPr>
              <a:t>First Tier outcomes including fines, referral orders and absolute and conditional discharges, the reoffending rate was 30.4% falling by 0.5%</a:t>
            </a:r>
          </a:p>
          <a:p>
            <a:r>
              <a:rPr lang="en-GB" sz="2400">
                <a:ea typeface="+mn-lt"/>
                <a:cs typeface="+mn-lt"/>
              </a:rPr>
              <a:t> Youth Rehabilitation Orders, the reoffending rate was 59.1%, increasing by 5.6% </a:t>
            </a:r>
          </a:p>
          <a:p>
            <a:r>
              <a:rPr lang="en-GB" sz="2400">
                <a:ea typeface="+mn-lt"/>
                <a:cs typeface="+mn-lt"/>
              </a:rPr>
              <a:t>custodial sentences, the reoffending rate was 65.9% increasing by 6.3% </a:t>
            </a:r>
            <a:endParaRPr lang="en-GB" sz="2400"/>
          </a:p>
        </p:txBody>
      </p:sp>
    </p:spTree>
    <p:extLst>
      <p:ext uri="{BB962C8B-B14F-4D97-AF65-F5344CB8AC3E}">
        <p14:creationId xmlns:p14="http://schemas.microsoft.com/office/powerpoint/2010/main" val="31934398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92798B-681C-F01B-4573-9BCEE0CA24DE}"/>
              </a:ext>
            </a:extLst>
          </p:cNvPr>
          <p:cNvSpPr>
            <a:spLocks noGrp="1"/>
          </p:cNvSpPr>
          <p:nvPr>
            <p:ph type="title"/>
          </p:nvPr>
        </p:nvSpPr>
        <p:spPr>
          <a:xfrm>
            <a:off x="686834" y="1153572"/>
            <a:ext cx="3200400" cy="4461163"/>
          </a:xfrm>
        </p:spPr>
        <p:txBody>
          <a:bodyPr>
            <a:normAutofit/>
          </a:bodyPr>
          <a:lstStyle/>
          <a:p>
            <a:r>
              <a:rPr lang="en-GB" sz="3700">
                <a:solidFill>
                  <a:srgbClr val="FFFFFF"/>
                </a:solidFill>
              </a:rPr>
              <a:t>Contemporary Issues </a:t>
            </a:r>
            <a:endParaRPr lang="en-US" sz="37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68059F4-5529-D152-B251-241AA99839F9}"/>
              </a:ext>
            </a:extLst>
          </p:cNvPr>
          <p:cNvSpPr>
            <a:spLocks noGrp="1"/>
          </p:cNvSpPr>
          <p:nvPr>
            <p:ph idx="1"/>
          </p:nvPr>
        </p:nvSpPr>
        <p:spPr>
          <a:xfrm>
            <a:off x="4447308" y="591344"/>
            <a:ext cx="6906491" cy="5585619"/>
          </a:xfrm>
        </p:spPr>
        <p:txBody>
          <a:bodyPr anchor="ctr">
            <a:normAutofit/>
          </a:bodyPr>
          <a:lstStyle/>
          <a:p>
            <a:r>
              <a:rPr lang="en-US" sz="2200" b="1"/>
              <a:t>Exploitation and Grooming</a:t>
            </a:r>
          </a:p>
          <a:p>
            <a:r>
              <a:rPr lang="en-US" sz="2200"/>
              <a:t>Criminal exploitation, including county lines activity, draws vulnerable young people into drug supply, violence, and debt‑based coercion.</a:t>
            </a:r>
          </a:p>
          <a:p>
            <a:r>
              <a:rPr lang="en-US" sz="2200"/>
              <a:t>Victim or offender?</a:t>
            </a:r>
          </a:p>
          <a:p>
            <a:r>
              <a:rPr lang="en-US" sz="2200" b="1"/>
              <a:t>Online Harm and Digital Offending</a:t>
            </a:r>
          </a:p>
          <a:p>
            <a:r>
              <a:rPr lang="en-US" sz="2200"/>
              <a:t>Social media plays a growing role in youth conflict, harassment, image‑based abuse, and the spread of misogynistic or violent content.</a:t>
            </a:r>
          </a:p>
          <a:p>
            <a:r>
              <a:rPr lang="en-US" sz="2200"/>
              <a:t>Young people may also be involved in cyber‑enabled offences such as hacking, fraud, or online threats.</a:t>
            </a:r>
          </a:p>
          <a:p>
            <a:r>
              <a:rPr lang="en-US" sz="2200" b="1"/>
              <a:t>School Exclusion and Education Inequality</a:t>
            </a:r>
          </a:p>
          <a:p>
            <a:r>
              <a:rPr lang="en-US" sz="2200"/>
              <a:t>Exclusion is strongly linked to later offending.</a:t>
            </a:r>
          </a:p>
        </p:txBody>
      </p:sp>
    </p:spTree>
    <p:extLst>
      <p:ext uri="{BB962C8B-B14F-4D97-AF65-F5344CB8AC3E}">
        <p14:creationId xmlns:p14="http://schemas.microsoft.com/office/powerpoint/2010/main" val="38244723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DC3B9C-2A33-4FF7-CBC6-C62CA65A5FE1}"/>
              </a:ext>
            </a:extLst>
          </p:cNvPr>
          <p:cNvSpPr>
            <a:spLocks noGrp="1"/>
          </p:cNvSpPr>
          <p:nvPr>
            <p:ph type="title"/>
          </p:nvPr>
        </p:nvSpPr>
        <p:spPr>
          <a:xfrm>
            <a:off x="686834" y="1153572"/>
            <a:ext cx="3200400" cy="4461163"/>
          </a:xfrm>
        </p:spPr>
        <p:txBody>
          <a:bodyPr>
            <a:normAutofit/>
          </a:bodyPr>
          <a:lstStyle/>
          <a:p>
            <a:r>
              <a:rPr lang="en-GB" sz="3700">
                <a:solidFill>
                  <a:srgbClr val="FFFFFF"/>
                </a:solidFill>
              </a:rPr>
              <a:t>Contemporary Issues </a:t>
            </a:r>
            <a:endParaRPr lang="en-US" sz="37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CFFA59E-2BE3-A6DC-B13E-3D01650AB6F4}"/>
              </a:ext>
            </a:extLst>
          </p:cNvPr>
          <p:cNvSpPr>
            <a:spLocks noGrp="1"/>
          </p:cNvSpPr>
          <p:nvPr>
            <p:ph idx="1"/>
          </p:nvPr>
        </p:nvSpPr>
        <p:spPr>
          <a:xfrm>
            <a:off x="4447308" y="591344"/>
            <a:ext cx="6906491" cy="5585619"/>
          </a:xfrm>
        </p:spPr>
        <p:txBody>
          <a:bodyPr anchor="ctr">
            <a:normAutofit/>
          </a:bodyPr>
          <a:lstStyle/>
          <a:p>
            <a:r>
              <a:rPr lang="en-GB" sz="2000" b="1" noProof="0"/>
              <a:t>Serious Youth Violence</a:t>
            </a:r>
          </a:p>
          <a:p>
            <a:r>
              <a:rPr lang="en-GB" sz="2000" noProof="0"/>
              <a:t>Knife‑related incidents and group‑related violence remain significant concerns.</a:t>
            </a:r>
          </a:p>
          <a:p>
            <a:r>
              <a:rPr lang="en-GB" sz="2000" noProof="0"/>
              <a:t>Many young people involved have experienced trauma, poverty, or lack of safe community spaces.</a:t>
            </a:r>
          </a:p>
          <a:p>
            <a:r>
              <a:rPr lang="en-GB" sz="2000" b="1" noProof="0"/>
              <a:t>Mental Health and Trauma</a:t>
            </a:r>
          </a:p>
          <a:p>
            <a:r>
              <a:rPr lang="en-GB" sz="2000" noProof="0"/>
              <a:t>A high proportion of young people in the youth justice system have mental health needs, neurodiversity, or histories of abuse or neglect.</a:t>
            </a:r>
          </a:p>
          <a:p>
            <a:r>
              <a:rPr lang="en-GB" sz="2000" noProof="0"/>
              <a:t>These factors can increase vulnerability to both victimisation and offending.</a:t>
            </a:r>
          </a:p>
          <a:p>
            <a:r>
              <a:rPr lang="en-GB" sz="2000" b="1" noProof="0"/>
              <a:t>Poverty and Social Inequality</a:t>
            </a:r>
          </a:p>
          <a:p>
            <a:r>
              <a:rPr lang="en-GB" sz="2000" noProof="0"/>
              <a:t>Economic hardship, unstable housing, and lack of opportunities contribute to risk factors for youth crime.</a:t>
            </a:r>
          </a:p>
          <a:p>
            <a:r>
              <a:rPr lang="en-GB" sz="2000" noProof="0"/>
              <a:t>Communities with fewer resources often experience higher levels of youth victimisation and offending.</a:t>
            </a:r>
          </a:p>
          <a:p>
            <a:endParaRPr lang="en-US" sz="2000"/>
          </a:p>
        </p:txBody>
      </p:sp>
    </p:spTree>
    <p:extLst>
      <p:ext uri="{BB962C8B-B14F-4D97-AF65-F5344CB8AC3E}">
        <p14:creationId xmlns:p14="http://schemas.microsoft.com/office/powerpoint/2010/main" val="14050087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0B371E-A4A0-5BB1-54EF-07C1015ABB40}"/>
              </a:ext>
            </a:extLst>
          </p:cNvPr>
          <p:cNvSpPr>
            <a:spLocks noGrp="1"/>
          </p:cNvSpPr>
          <p:nvPr>
            <p:ph type="title"/>
          </p:nvPr>
        </p:nvSpPr>
        <p:spPr>
          <a:xfrm>
            <a:off x="686834" y="1153572"/>
            <a:ext cx="3200400" cy="4461163"/>
          </a:xfrm>
        </p:spPr>
        <p:txBody>
          <a:bodyPr>
            <a:normAutofit/>
          </a:bodyPr>
          <a:lstStyle/>
          <a:p>
            <a:r>
              <a:rPr lang="en-GB">
                <a:solidFill>
                  <a:srgbClr val="FFFFFF"/>
                </a:solidFill>
              </a:rPr>
              <a:t>Task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EA6263A-1965-B726-9460-0BDCC840A3B5}"/>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ea typeface="+mn-lt"/>
                <a:cs typeface="+mn-lt"/>
                <a:hlinkClick r:id="rId2"/>
              </a:rPr>
              <a:t>ad2256_a0f38547a4134e0cb923905486bcc186.pdf</a:t>
            </a:r>
            <a:endParaRPr lang="en-GB">
              <a:ea typeface="+mn-lt"/>
              <a:cs typeface="+mn-lt"/>
            </a:endParaRPr>
          </a:p>
          <a:p>
            <a:endParaRPr lang="en-GB" dirty="0"/>
          </a:p>
          <a:p>
            <a:r>
              <a:rPr lang="en-GB" dirty="0"/>
              <a:t>Read the summary </a:t>
            </a:r>
          </a:p>
          <a:p>
            <a:r>
              <a:rPr lang="en-GB" dirty="0"/>
              <a:t>Make some points on what is the most important findings from the report.</a:t>
            </a:r>
          </a:p>
          <a:p>
            <a:r>
              <a:rPr lang="en-GB" dirty="0"/>
              <a:t>Which recommendation do you think would make the biggest impact, and why?</a:t>
            </a:r>
          </a:p>
          <a:p>
            <a:r>
              <a:rPr lang="en-GB" dirty="0"/>
              <a:t>Is youth violence a policing issue or a </a:t>
            </a:r>
            <a:r>
              <a:rPr lang="en-GB"/>
              <a:t>public</a:t>
            </a:r>
            <a:r>
              <a:rPr lang="en-GB" dirty="0"/>
              <a:t> health issues </a:t>
            </a:r>
          </a:p>
          <a:p>
            <a:endParaRPr lang="en-GB" dirty="0"/>
          </a:p>
        </p:txBody>
      </p:sp>
    </p:spTree>
    <p:extLst>
      <p:ext uri="{BB962C8B-B14F-4D97-AF65-F5344CB8AC3E}">
        <p14:creationId xmlns:p14="http://schemas.microsoft.com/office/powerpoint/2010/main" val="15176451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FC5685-AD4B-7F79-37C4-6C5A13A54F2F}"/>
              </a:ext>
            </a:extLst>
          </p:cNvPr>
          <p:cNvSpPr>
            <a:spLocks noGrp="1"/>
          </p:cNvSpPr>
          <p:nvPr>
            <p:ph type="title"/>
          </p:nvPr>
        </p:nvSpPr>
        <p:spPr>
          <a:xfrm>
            <a:off x="686834" y="1153572"/>
            <a:ext cx="3200400" cy="4461163"/>
          </a:xfrm>
        </p:spPr>
        <p:txBody>
          <a:bodyPr>
            <a:normAutofit/>
          </a:bodyPr>
          <a:lstStyle/>
          <a:p>
            <a:br>
              <a:rPr lang="en-US" b="1">
                <a:solidFill>
                  <a:srgbClr val="FFFFFF"/>
                </a:solidFill>
              </a:rPr>
            </a:br>
            <a:r>
              <a:rPr lang="en-US" b="1">
                <a:solidFill>
                  <a:srgbClr val="FFFFFF"/>
                </a:solidFill>
              </a:rPr>
              <a:t>What Do We Mean by “Responses to Youth Crime”?</a:t>
            </a:r>
            <a:br>
              <a:rPr lang="en-US" b="1">
                <a:solidFill>
                  <a:srgbClr val="FFFFFF"/>
                </a:solidFill>
              </a:rPr>
            </a:b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F1D4BE1-8463-39A5-BE81-589AABDCC5D7}"/>
              </a:ext>
            </a:extLst>
          </p:cNvPr>
          <p:cNvSpPr>
            <a:spLocks noGrp="1"/>
          </p:cNvSpPr>
          <p:nvPr>
            <p:ph idx="1"/>
          </p:nvPr>
        </p:nvSpPr>
        <p:spPr>
          <a:xfrm>
            <a:off x="4447308" y="591344"/>
            <a:ext cx="6906491" cy="5585619"/>
          </a:xfrm>
        </p:spPr>
        <p:txBody>
          <a:bodyPr anchor="ctr">
            <a:normAutofit/>
          </a:bodyPr>
          <a:lstStyle/>
          <a:p>
            <a:r>
              <a:rPr lang="en-US" b="1" dirty="0"/>
              <a:t>Responses:</a:t>
            </a:r>
          </a:p>
          <a:p>
            <a:r>
              <a:rPr lang="en-US" b="1" dirty="0"/>
              <a:t>Prevention</a:t>
            </a:r>
          </a:p>
          <a:p>
            <a:r>
              <a:rPr lang="en-US" b="1" dirty="0"/>
              <a:t>Diversion</a:t>
            </a:r>
          </a:p>
          <a:p>
            <a:r>
              <a:rPr lang="en-US" b="1" dirty="0"/>
              <a:t>community approaches</a:t>
            </a:r>
          </a:p>
          <a:p>
            <a:r>
              <a:rPr lang="en-US" b="1" dirty="0"/>
              <a:t>multi‑agency work.</a:t>
            </a:r>
          </a:p>
          <a:p>
            <a:pPr marL="0" indent="0">
              <a:buNone/>
            </a:pPr>
            <a:endParaRPr lang="en-US" dirty="0"/>
          </a:p>
        </p:txBody>
      </p:sp>
    </p:spTree>
    <p:extLst>
      <p:ext uri="{BB962C8B-B14F-4D97-AF65-F5344CB8AC3E}">
        <p14:creationId xmlns:p14="http://schemas.microsoft.com/office/powerpoint/2010/main" val="19001423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A795BD-C7BA-1862-BD32-F632CDA49263}"/>
              </a:ext>
            </a:extLst>
          </p:cNvPr>
          <p:cNvSpPr>
            <a:spLocks noGrp="1"/>
          </p:cNvSpPr>
          <p:nvPr>
            <p:ph type="title"/>
          </p:nvPr>
        </p:nvSpPr>
        <p:spPr>
          <a:xfrm>
            <a:off x="686834" y="1153572"/>
            <a:ext cx="3200400" cy="4461163"/>
          </a:xfrm>
        </p:spPr>
        <p:txBody>
          <a:bodyPr>
            <a:normAutofit/>
          </a:bodyPr>
          <a:lstStyle/>
          <a:p>
            <a:br>
              <a:rPr lang="en-US" b="1">
                <a:solidFill>
                  <a:srgbClr val="FFFFFF"/>
                </a:solidFill>
              </a:rPr>
            </a:br>
            <a:r>
              <a:rPr lang="en-US" b="1">
                <a:solidFill>
                  <a:srgbClr val="FFFFFF"/>
                </a:solidFill>
              </a:rPr>
              <a:t>Early Intervention &amp; Prevention Approaches</a:t>
            </a:r>
            <a:br>
              <a:rPr lang="en-US" b="1">
                <a:solidFill>
                  <a:srgbClr val="FFFFFF"/>
                </a:solidFill>
              </a:rPr>
            </a:b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78585F4-1D61-A688-8D19-22D34A775EE6}"/>
              </a:ext>
            </a:extLst>
          </p:cNvPr>
          <p:cNvSpPr>
            <a:spLocks noGrp="1"/>
          </p:cNvSpPr>
          <p:nvPr>
            <p:ph idx="1"/>
          </p:nvPr>
        </p:nvSpPr>
        <p:spPr>
          <a:xfrm>
            <a:off x="4447308" y="591344"/>
            <a:ext cx="6906491" cy="5585619"/>
          </a:xfrm>
        </p:spPr>
        <p:txBody>
          <a:bodyPr anchor="ctr">
            <a:normAutofit/>
          </a:bodyPr>
          <a:lstStyle/>
          <a:p>
            <a:r>
              <a:rPr lang="en-GB" sz="2600" b="1" noProof="0"/>
              <a:t>School‑based interventions (mentoring, restorative approaches, behaviour support)</a:t>
            </a:r>
          </a:p>
          <a:p>
            <a:r>
              <a:rPr lang="en-GB" sz="2600" b="1" noProof="0"/>
              <a:t>Youth services and targeted youth work</a:t>
            </a:r>
          </a:p>
          <a:p>
            <a:r>
              <a:rPr lang="en-GB" sz="2600" b="1" noProof="0"/>
              <a:t>Family support programmes</a:t>
            </a:r>
          </a:p>
          <a:p>
            <a:r>
              <a:rPr lang="en-GB" sz="2600" b="1" noProof="0"/>
              <a:t>Community‑based prevention (sports, arts, outreach)</a:t>
            </a:r>
          </a:p>
          <a:p>
            <a:r>
              <a:rPr lang="en-GB" sz="2600" b="1" noProof="0"/>
              <a:t>Multi‑agency safeguarding panels</a:t>
            </a:r>
          </a:p>
          <a:p>
            <a:r>
              <a:rPr lang="en-GB" sz="2600" b="1" noProof="0"/>
              <a:t>Activity</a:t>
            </a:r>
          </a:p>
          <a:p>
            <a:r>
              <a:rPr lang="en-GB" sz="2600" b="1" noProof="0"/>
              <a:t>Students analyse a short scenario of a young person showing early risk factors and decide which early interventions would be most effective</a:t>
            </a:r>
          </a:p>
          <a:p>
            <a:endParaRPr lang="en-US" sz="2600"/>
          </a:p>
        </p:txBody>
      </p:sp>
    </p:spTree>
    <p:extLst>
      <p:ext uri="{BB962C8B-B14F-4D97-AF65-F5344CB8AC3E}">
        <p14:creationId xmlns:p14="http://schemas.microsoft.com/office/powerpoint/2010/main" val="15725036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0C5443-08EC-F910-7E4F-4645C93DE1C3}"/>
              </a:ext>
            </a:extLst>
          </p:cNvPr>
          <p:cNvSpPr>
            <a:spLocks noGrp="1"/>
          </p:cNvSpPr>
          <p:nvPr>
            <p:ph type="title"/>
          </p:nvPr>
        </p:nvSpPr>
        <p:spPr>
          <a:xfrm>
            <a:off x="645065" y="1463040"/>
            <a:ext cx="3796306" cy="2690949"/>
          </a:xfrm>
        </p:spPr>
        <p:txBody>
          <a:bodyPr anchor="t">
            <a:normAutofit/>
          </a:bodyPr>
          <a:lstStyle/>
          <a:p>
            <a:r>
              <a:rPr lang="en-US" sz="4800" dirty="0"/>
              <a:t>School‑Based Interventions</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34AE945-4551-E7F7-45EC-221E7D783B50}"/>
              </a:ext>
            </a:extLst>
          </p:cNvPr>
          <p:cNvSpPr>
            <a:spLocks noGrp="1"/>
          </p:cNvSpPr>
          <p:nvPr>
            <p:ph idx="1"/>
          </p:nvPr>
        </p:nvSpPr>
        <p:spPr>
          <a:xfrm>
            <a:off x="5133706" y="233505"/>
            <a:ext cx="6505300" cy="5529981"/>
          </a:xfrm>
        </p:spPr>
        <p:txBody>
          <a:bodyPr anchor="t">
            <a:normAutofit/>
          </a:bodyPr>
          <a:lstStyle/>
          <a:p>
            <a:r>
              <a:rPr lang="en-GB" sz="2400" noProof="0" dirty="0"/>
              <a:t>schools are one of the strongest protective factors for young people.  </a:t>
            </a:r>
          </a:p>
          <a:p>
            <a:r>
              <a:rPr lang="en-GB" sz="2400" noProof="0" dirty="0"/>
              <a:t>Young people spend most of their time there</a:t>
            </a:r>
          </a:p>
          <a:p>
            <a:r>
              <a:rPr lang="en-GB" sz="2400" noProof="0" dirty="0"/>
              <a:t>Adults can monitor behaviour</a:t>
            </a:r>
          </a:p>
          <a:p>
            <a:r>
              <a:rPr lang="en-GB" sz="2400" noProof="0" dirty="0"/>
              <a:t>Early warning signs (truancy, aggression, disengagement) are visible</a:t>
            </a:r>
          </a:p>
          <a:p>
            <a:r>
              <a:rPr lang="en-GB" sz="2400" b="1" dirty="0"/>
              <a:t>Types of School‑Based Interventions</a:t>
            </a:r>
            <a:endParaRPr lang="en-GB" sz="2400" dirty="0"/>
          </a:p>
          <a:p>
            <a:r>
              <a:rPr lang="en-GB" sz="2400" dirty="0"/>
              <a:t>Social‑emotional learning (SEL)</a:t>
            </a:r>
          </a:p>
          <a:p>
            <a:r>
              <a:rPr lang="en-GB" sz="2400" dirty="0"/>
              <a:t>Anger management programmes</a:t>
            </a:r>
          </a:p>
          <a:p>
            <a:r>
              <a:rPr lang="en-GB" sz="2400" dirty="0"/>
              <a:t>Conflict‑resolution training</a:t>
            </a:r>
          </a:p>
          <a:p>
            <a:r>
              <a:rPr lang="en-GB" sz="2400" dirty="0"/>
              <a:t>Anti‑bullying initiatives</a:t>
            </a:r>
          </a:p>
          <a:p>
            <a:r>
              <a:rPr lang="en-GB" sz="2400" noProof="0" dirty="0"/>
              <a:t>Exclusion increases the risk of offending, so school‑based responses are crucial</a:t>
            </a:r>
          </a:p>
          <a:p>
            <a:endParaRPr lang="en-US" sz="2200" dirty="0"/>
          </a:p>
        </p:txBody>
      </p:sp>
    </p:spTree>
    <p:extLst>
      <p:ext uri="{BB962C8B-B14F-4D97-AF65-F5344CB8AC3E}">
        <p14:creationId xmlns:p14="http://schemas.microsoft.com/office/powerpoint/2010/main" val="3667633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4AC94-1E0B-1AFF-25E9-4E2A5000B379}"/>
              </a:ext>
            </a:extLst>
          </p:cNvPr>
          <p:cNvSpPr>
            <a:spLocks noGrp="1"/>
          </p:cNvSpPr>
          <p:nvPr>
            <p:ph type="title"/>
          </p:nvPr>
        </p:nvSpPr>
        <p:spPr/>
        <p:txBody>
          <a:bodyPr/>
          <a:lstStyle/>
          <a:p>
            <a:r>
              <a:rPr lang="en-US" b="1" dirty="0"/>
              <a:t>Youth Services &amp; Family Support</a:t>
            </a:r>
            <a:br>
              <a:rPr lang="en-US" b="1" dirty="0"/>
            </a:br>
            <a:endParaRPr lang="en-US" dirty="0"/>
          </a:p>
        </p:txBody>
      </p:sp>
      <p:sp>
        <p:nvSpPr>
          <p:cNvPr id="3" name="Content Placeholder 2">
            <a:extLst>
              <a:ext uri="{FF2B5EF4-FFF2-40B4-BE49-F238E27FC236}">
                <a16:creationId xmlns:a16="http://schemas.microsoft.com/office/drawing/2014/main" id="{E091612D-0592-A9A1-B12E-F29A9ADD3860}"/>
              </a:ext>
            </a:extLst>
          </p:cNvPr>
          <p:cNvSpPr>
            <a:spLocks noGrp="1"/>
          </p:cNvSpPr>
          <p:nvPr>
            <p:ph idx="1"/>
          </p:nvPr>
        </p:nvSpPr>
        <p:spPr/>
        <p:txBody>
          <a:bodyPr/>
          <a:lstStyle/>
          <a:p>
            <a:r>
              <a:rPr lang="en-GB" b="1" noProof="0" dirty="0"/>
              <a:t>Centre youth work / Detached youth work / Targeted youth support</a:t>
            </a:r>
          </a:p>
          <a:p>
            <a:r>
              <a:rPr lang="en-GB" b="1" noProof="0" dirty="0"/>
              <a:t>Positive activities</a:t>
            </a:r>
          </a:p>
          <a:p>
            <a:r>
              <a:rPr lang="en-GB" b="1" noProof="0" dirty="0"/>
              <a:t>Relationship‑based practice</a:t>
            </a:r>
          </a:p>
          <a:p>
            <a:endParaRPr lang="en-US" dirty="0"/>
          </a:p>
        </p:txBody>
      </p:sp>
    </p:spTree>
    <p:extLst>
      <p:ext uri="{BB962C8B-B14F-4D97-AF65-F5344CB8AC3E}">
        <p14:creationId xmlns:p14="http://schemas.microsoft.com/office/powerpoint/2010/main" val="19994882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4E4736-E90D-E3D4-0372-E5FAB98E27E0}"/>
              </a:ext>
            </a:extLst>
          </p:cNvPr>
          <p:cNvSpPr>
            <a:spLocks noGrp="1"/>
          </p:cNvSpPr>
          <p:nvPr>
            <p:ph type="title"/>
          </p:nvPr>
        </p:nvSpPr>
        <p:spPr>
          <a:xfrm>
            <a:off x="686834" y="1153572"/>
            <a:ext cx="3200400" cy="4461163"/>
          </a:xfrm>
        </p:spPr>
        <p:txBody>
          <a:bodyPr>
            <a:normAutofit/>
          </a:bodyPr>
          <a:lstStyle/>
          <a:p>
            <a:r>
              <a:rPr lang="en-US" sz="3100">
                <a:solidFill>
                  <a:srgbClr val="FFFFFF"/>
                </a:solidFill>
              </a:rPr>
              <a:t>Community‑Based Prevention</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Rectangle 1">
            <a:extLst>
              <a:ext uri="{FF2B5EF4-FFF2-40B4-BE49-F238E27FC236}">
                <a16:creationId xmlns:a16="http://schemas.microsoft.com/office/drawing/2014/main" id="{CAE9C200-C14B-8AFC-F901-4CA3AFD1910A}"/>
              </a:ext>
            </a:extLst>
          </p:cNvPr>
          <p:cNvSpPr>
            <a:spLocks noGrp="1" noChangeArrowheads="1"/>
          </p:cNvSpPr>
          <p:nvPr>
            <p:ph idx="1"/>
          </p:nvPr>
        </p:nvSpPr>
        <p:spPr bwMode="auto">
          <a:xfrm>
            <a:off x="4447308" y="591344"/>
            <a:ext cx="6906491" cy="558561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GB" b="0" i="0" u="none" strike="noStrike" cap="none" normalizeH="0" baseline="0" noProof="0" dirty="0">
                <a:ln>
                  <a:noFill/>
                </a:ln>
                <a:effectLst/>
                <a:latin typeface="Arial" panose="020B0604020202020204" pitchFamily="34" charset="0"/>
              </a:rPr>
              <a:t>Sports programmes </a:t>
            </a:r>
          </a:p>
          <a:p>
            <a:pPr marL="0" marR="0" lvl="0" indent="0" defTabSz="914400" rtl="0" eaLnBrk="0" fontAlgn="base" latinLnBrk="0" hangingPunct="0">
              <a:spcBef>
                <a:spcPct val="0"/>
              </a:spcBef>
              <a:spcAft>
                <a:spcPts val="600"/>
              </a:spcAft>
              <a:buClrTx/>
              <a:buSzTx/>
              <a:buFontTx/>
              <a:buChar char="•"/>
              <a:tabLst/>
            </a:pPr>
            <a:r>
              <a:rPr kumimoji="0" lang="en-GB" b="0" i="0" u="none" strike="noStrike" cap="none" normalizeH="0" baseline="0" noProof="0" dirty="0">
                <a:ln>
                  <a:noFill/>
                </a:ln>
                <a:effectLst/>
                <a:latin typeface="Arial" panose="020B0604020202020204" pitchFamily="34" charset="0"/>
              </a:rPr>
              <a:t>Arts &amp; creative projects </a:t>
            </a:r>
          </a:p>
          <a:p>
            <a:pPr marL="0" marR="0" lvl="0" indent="0" defTabSz="914400" rtl="0" eaLnBrk="0" fontAlgn="base" latinLnBrk="0" hangingPunct="0">
              <a:spcBef>
                <a:spcPct val="0"/>
              </a:spcBef>
              <a:spcAft>
                <a:spcPts val="600"/>
              </a:spcAft>
              <a:buClrTx/>
              <a:buSzTx/>
              <a:buFontTx/>
              <a:buChar char="•"/>
              <a:tabLst/>
            </a:pPr>
            <a:r>
              <a:rPr kumimoji="0" lang="en-GB" b="0" i="0" u="none" strike="noStrike" cap="none" normalizeH="0" baseline="0" noProof="0" dirty="0">
                <a:ln>
                  <a:noFill/>
                </a:ln>
                <a:effectLst/>
                <a:latin typeface="Arial" panose="020B0604020202020204" pitchFamily="34" charset="0"/>
              </a:rPr>
              <a:t>Outreach &amp; community engagement </a:t>
            </a:r>
          </a:p>
          <a:p>
            <a:pPr marL="0" marR="0" lvl="0" indent="0" defTabSz="914400" rtl="0" eaLnBrk="0" fontAlgn="base" latinLnBrk="0" hangingPunct="0">
              <a:spcBef>
                <a:spcPct val="0"/>
              </a:spcBef>
              <a:spcAft>
                <a:spcPts val="600"/>
              </a:spcAft>
              <a:buClrTx/>
              <a:buSzTx/>
              <a:buFontTx/>
              <a:buChar char="•"/>
              <a:tabLst/>
            </a:pPr>
            <a:r>
              <a:rPr kumimoji="0" lang="en-GB" b="0" i="0" u="none" strike="noStrike" cap="none" normalizeH="0" baseline="0" noProof="0" dirty="0">
                <a:ln>
                  <a:noFill/>
                </a:ln>
                <a:effectLst/>
                <a:latin typeface="Arial" panose="020B0604020202020204" pitchFamily="34" charset="0"/>
              </a:rPr>
              <a:t>Safe spaces </a:t>
            </a:r>
          </a:p>
          <a:p>
            <a:pPr marL="0" lvl="0" indent="0" eaLnBrk="0" fontAlgn="base" hangingPunct="0">
              <a:spcBef>
                <a:spcPct val="0"/>
              </a:spcBef>
              <a:spcAft>
                <a:spcPts val="600"/>
              </a:spcAft>
              <a:buFontTx/>
              <a:buChar char="•"/>
            </a:pPr>
            <a:r>
              <a:rPr lang="en-US" dirty="0"/>
              <a:t>gives </a:t>
            </a:r>
            <a:r>
              <a:rPr lang="en-GB" noProof="0" dirty="0"/>
              <a:t>young people safe, structured alternatives to risky behaviour. </a:t>
            </a:r>
          </a:p>
          <a:p>
            <a:pPr marL="0" lvl="0" indent="0" eaLnBrk="0" fontAlgn="base" hangingPunct="0">
              <a:spcBef>
                <a:spcPct val="0"/>
              </a:spcBef>
              <a:spcAft>
                <a:spcPts val="600"/>
              </a:spcAft>
              <a:buFontTx/>
              <a:buChar char="•"/>
            </a:pPr>
            <a:r>
              <a:rPr lang="en-GB" noProof="0" dirty="0"/>
              <a:t>Sport and arts programmes build confidence, discipline, and belonging. Outreach workers engage young people in hotspots and help divert them from ASB or </a:t>
            </a:r>
            <a:r>
              <a:rPr lang="en-US" dirty="0"/>
              <a:t>exploitation</a:t>
            </a:r>
            <a:endParaRPr kumimoji="0" lang="en-GB" b="0" i="0" u="none" strike="noStrike" cap="none" normalizeH="0" baseline="0" noProof="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endParaRPr kumimoji="0" lang="en-US" altLang="en-US"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3182183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2922B-B277-B495-2AD8-B141E5FA52C5}"/>
              </a:ext>
            </a:extLst>
          </p:cNvPr>
          <p:cNvSpPr>
            <a:spLocks noGrp="1"/>
          </p:cNvSpPr>
          <p:nvPr>
            <p:ph type="title"/>
          </p:nvPr>
        </p:nvSpPr>
        <p:spPr>
          <a:xfrm>
            <a:off x="876693" y="741391"/>
            <a:ext cx="4597747" cy="1616203"/>
          </a:xfrm>
        </p:spPr>
        <p:txBody>
          <a:bodyPr anchor="b">
            <a:normAutofit/>
          </a:bodyPr>
          <a:lstStyle/>
          <a:p>
            <a:r>
              <a:rPr lang="en-GB" sz="3200" b="0" i="0">
                <a:effectLst/>
                <a:latin typeface="Google Sans"/>
              </a:rPr>
              <a:t>What is Restorative Justice?</a:t>
            </a:r>
            <a:endParaRPr lang="en-GB" sz="3200"/>
          </a:p>
        </p:txBody>
      </p:sp>
      <p:sp>
        <p:nvSpPr>
          <p:cNvPr id="3" name="Content Placeholder 2">
            <a:extLst>
              <a:ext uri="{FF2B5EF4-FFF2-40B4-BE49-F238E27FC236}">
                <a16:creationId xmlns:a16="http://schemas.microsoft.com/office/drawing/2014/main" id="{8BAAF035-E2FA-D9CF-0A24-2F2386991B7C}"/>
              </a:ext>
            </a:extLst>
          </p:cNvPr>
          <p:cNvSpPr>
            <a:spLocks noGrp="1"/>
          </p:cNvSpPr>
          <p:nvPr>
            <p:ph idx="1"/>
          </p:nvPr>
        </p:nvSpPr>
        <p:spPr>
          <a:xfrm>
            <a:off x="876693" y="2533476"/>
            <a:ext cx="4597746" cy="3447832"/>
          </a:xfrm>
        </p:spPr>
        <p:txBody>
          <a:bodyPr anchor="t">
            <a:noAutofit/>
          </a:bodyPr>
          <a:lstStyle/>
          <a:p>
            <a:r>
              <a:rPr lang="en-GB" sz="2400" b="0" i="0" dirty="0">
                <a:effectLst/>
                <a:latin typeface="Google Sans"/>
              </a:rPr>
              <a:t>Restorative justice refers to an approach to justice that seeks to repair harm by providing an opportunity for those harmed and those who take responsibility for the harm to communicate about and address their needs in the aftermath of a crime</a:t>
            </a:r>
            <a:endParaRPr lang="en-GB" sz="2400" dirty="0"/>
          </a:p>
        </p:txBody>
      </p:sp>
      <p:pic>
        <p:nvPicPr>
          <p:cNvPr id="5" name="Picture 4" descr="Is restorative justice appropriate in your case? - VHS Fletchers Solicitors">
            <a:extLst>
              <a:ext uri="{FF2B5EF4-FFF2-40B4-BE49-F238E27FC236}">
                <a16:creationId xmlns:a16="http://schemas.microsoft.com/office/drawing/2014/main" id="{06A21E48-09AD-3C40-A63A-B0FE416B7E0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240" r="-2" b="7849"/>
          <a:stretch/>
        </p:blipFill>
        <p:spPr bwMode="auto">
          <a:xfrm>
            <a:off x="6096001" y="1364106"/>
            <a:ext cx="5319062" cy="32313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16450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71AD0-7544-47CD-A234-2809C13D8BCD}"/>
              </a:ext>
            </a:extLst>
          </p:cNvPr>
          <p:cNvSpPr>
            <a:spLocks noGrp="1"/>
          </p:cNvSpPr>
          <p:nvPr>
            <p:ph type="title"/>
          </p:nvPr>
        </p:nvSpPr>
        <p:spPr>
          <a:xfrm>
            <a:off x="838200" y="365125"/>
            <a:ext cx="10515600" cy="1325563"/>
          </a:xfrm>
        </p:spPr>
        <p:txBody>
          <a:bodyPr>
            <a:normAutofit/>
          </a:bodyPr>
          <a:lstStyle/>
          <a:p>
            <a:r>
              <a:rPr lang="en-GB"/>
              <a:t>The background to restorative justice &amp; influences</a:t>
            </a:r>
          </a:p>
        </p:txBody>
      </p:sp>
      <p:sp>
        <p:nvSpPr>
          <p:cNvPr id="3" name="Content Placeholder 2">
            <a:extLst>
              <a:ext uri="{FF2B5EF4-FFF2-40B4-BE49-F238E27FC236}">
                <a16:creationId xmlns:a16="http://schemas.microsoft.com/office/drawing/2014/main" id="{18A48FD6-9350-4E1E-BE18-61C31DAFFE8D}"/>
              </a:ext>
            </a:extLst>
          </p:cNvPr>
          <p:cNvSpPr>
            <a:spLocks noGrp="1"/>
          </p:cNvSpPr>
          <p:nvPr>
            <p:ph idx="1"/>
          </p:nvPr>
        </p:nvSpPr>
        <p:spPr>
          <a:xfrm>
            <a:off x="838200" y="1825625"/>
            <a:ext cx="10515600" cy="4351338"/>
          </a:xfrm>
        </p:spPr>
        <p:txBody>
          <a:bodyPr>
            <a:normAutofit/>
          </a:bodyPr>
          <a:lstStyle/>
          <a:p>
            <a:r>
              <a:rPr lang="en-GB" dirty="0"/>
              <a:t>Roots in ancient and indigenous practices - Native American, African, Celtic, Hebrew</a:t>
            </a:r>
          </a:p>
          <a:p>
            <a:r>
              <a:rPr lang="en-GB" dirty="0"/>
              <a:t>Modern context - 1970s</a:t>
            </a:r>
          </a:p>
          <a:p>
            <a:r>
              <a:rPr lang="en-GB" dirty="0"/>
              <a:t>1974 - Mark </a:t>
            </a:r>
            <a:r>
              <a:rPr lang="en-GB" dirty="0" err="1"/>
              <a:t>Yantzi</a:t>
            </a:r>
            <a:r>
              <a:rPr lang="en-GB" dirty="0"/>
              <a:t> – probation officer</a:t>
            </a:r>
          </a:p>
          <a:p>
            <a:r>
              <a:rPr lang="en-US" dirty="0"/>
              <a:t>Links to the Mennonite movement-</a:t>
            </a:r>
            <a:r>
              <a:rPr lang="en-GB" dirty="0"/>
              <a:t> Frustrated with existent criminal justice practices, trying to put into practice, their religious beliefs, seeking to be practical about peace making</a:t>
            </a:r>
          </a:p>
          <a:p>
            <a:pPr lvl="1"/>
            <a:r>
              <a:rPr lang="en-GB" dirty="0"/>
              <a:t>they conducted a series of “victim-offender reconciliation” encounters</a:t>
            </a:r>
          </a:p>
        </p:txBody>
      </p:sp>
    </p:spTree>
    <p:extLst>
      <p:ext uri="{BB962C8B-B14F-4D97-AF65-F5344CB8AC3E}">
        <p14:creationId xmlns:p14="http://schemas.microsoft.com/office/powerpoint/2010/main" val="656548581"/>
      </p:ext>
    </p:extLst>
  </p:cSld>
  <p:clrMapOvr>
    <a:masterClrMapping/>
  </p:clrMapOvr>
  <mc:AlternateContent xmlns:mc="http://schemas.openxmlformats.org/markup-compatibility/2006" xmlns:p14="http://schemas.microsoft.com/office/powerpoint/2010/main">
    <mc:Choice Requires="p14">
      <p:transition spd="slow" p14:dur="2000" advTm="120497"/>
    </mc:Choice>
    <mc:Fallback xmlns="">
      <p:transition spd="slow" advTm="120497"/>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A88F16-224A-4641-A4F9-3C79BA3A6EE3}"/>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What is restorative justice?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1244084-7B3C-4AA2-92C2-D384134E2F2B}"/>
              </a:ext>
            </a:extLst>
          </p:cNvPr>
          <p:cNvSpPr>
            <a:spLocks noGrp="1"/>
          </p:cNvSpPr>
          <p:nvPr>
            <p:ph idx="1"/>
          </p:nvPr>
        </p:nvSpPr>
        <p:spPr>
          <a:xfrm>
            <a:off x="4447308" y="591344"/>
            <a:ext cx="6906491" cy="5585619"/>
          </a:xfrm>
        </p:spPr>
        <p:txBody>
          <a:bodyPr anchor="ctr">
            <a:normAutofit/>
          </a:bodyPr>
          <a:lstStyle/>
          <a:p>
            <a:r>
              <a:rPr lang="en-GB" sz="2600"/>
              <a:t>When victim and offender meet, with a mediator, to discuss the offence, the harm caused and come to a resolution</a:t>
            </a:r>
          </a:p>
          <a:p>
            <a:r>
              <a:rPr lang="en-GB" sz="2600"/>
              <a:t>“All the parties with a stake in a particular offence come together to resolve collectively how to deal with the aftermath of the offence and its implications for the future.” (Marshall 1996: 37)</a:t>
            </a:r>
          </a:p>
          <a:p>
            <a:r>
              <a:rPr lang="en-GB" sz="2600"/>
              <a:t>Restorative justice brings those harmed by crime or conflict and those responsible for the harm into communication, enabling everyone affected by a particular incident to play a part in repairing the harm and finding a positive way forward.</a:t>
            </a:r>
            <a:endParaRPr lang="en-GB" sz="2600">
              <a:cs typeface="Calibri"/>
            </a:endParaRPr>
          </a:p>
        </p:txBody>
      </p:sp>
    </p:spTree>
    <p:extLst>
      <p:ext uri="{BB962C8B-B14F-4D97-AF65-F5344CB8AC3E}">
        <p14:creationId xmlns:p14="http://schemas.microsoft.com/office/powerpoint/2010/main" val="4198582712"/>
      </p:ext>
    </p:extLst>
  </p:cSld>
  <p:clrMapOvr>
    <a:masterClrMapping/>
  </p:clrMapOvr>
  <mc:AlternateContent xmlns:mc="http://schemas.openxmlformats.org/markup-compatibility/2006" xmlns:p14="http://schemas.microsoft.com/office/powerpoint/2010/main">
    <mc:Choice Requires="p14">
      <p:transition spd="slow" p14:dur="2000" advTm="80609"/>
    </mc:Choice>
    <mc:Fallback xmlns="">
      <p:transition spd="slow" advTm="80609"/>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0B5185-B296-47BA-84BA-2E917EA5C079}"/>
              </a:ext>
            </a:extLst>
          </p:cNvPr>
          <p:cNvSpPr>
            <a:spLocks noGrp="1"/>
          </p:cNvSpPr>
          <p:nvPr>
            <p:ph type="title"/>
          </p:nvPr>
        </p:nvSpPr>
        <p:spPr>
          <a:xfrm>
            <a:off x="686834" y="1153572"/>
            <a:ext cx="3200400" cy="4461163"/>
          </a:xfrm>
        </p:spPr>
        <p:txBody>
          <a:bodyPr>
            <a:normAutofit/>
          </a:bodyPr>
          <a:lstStyle/>
          <a:p>
            <a:r>
              <a:rPr lang="en-GB">
                <a:solidFill>
                  <a:srgbClr val="FFFFFF"/>
                </a:solidFill>
              </a:rPr>
              <a:t>Contd…</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767A711-5639-428F-9458-C3C29C11D0A9}"/>
              </a:ext>
            </a:extLst>
          </p:cNvPr>
          <p:cNvSpPr>
            <a:spLocks noGrp="1"/>
          </p:cNvSpPr>
          <p:nvPr>
            <p:ph idx="1"/>
          </p:nvPr>
        </p:nvSpPr>
        <p:spPr>
          <a:xfrm>
            <a:off x="4447308" y="591344"/>
            <a:ext cx="6906491" cy="5585619"/>
          </a:xfrm>
        </p:spPr>
        <p:txBody>
          <a:bodyPr anchor="ctr">
            <a:normAutofit/>
          </a:bodyPr>
          <a:lstStyle/>
          <a:p>
            <a:r>
              <a:rPr lang="en-GB" sz="2600" dirty="0"/>
              <a:t>A process for resolving conflict</a:t>
            </a:r>
          </a:p>
          <a:p>
            <a:r>
              <a:rPr lang="en-GB" sz="2600" dirty="0"/>
              <a:t>Various interventions</a:t>
            </a:r>
          </a:p>
          <a:p>
            <a:r>
              <a:rPr lang="en-GB" sz="2600" dirty="0"/>
              <a:t>Includes services in schools, workplaces, transitional justice settings and the CJS</a:t>
            </a:r>
          </a:p>
          <a:p>
            <a:r>
              <a:rPr lang="en-GB" sz="2600" dirty="0"/>
              <a:t>A common language to resolve conflict</a:t>
            </a:r>
          </a:p>
          <a:p>
            <a:r>
              <a:rPr lang="en-GB" sz="2600" dirty="0"/>
              <a:t>Focuses on the needs of the victim</a:t>
            </a:r>
          </a:p>
          <a:p>
            <a:r>
              <a:rPr lang="en-GB" sz="2600" dirty="0"/>
              <a:t>Allows the wrongdoer(s) to understand the impact of their actions</a:t>
            </a:r>
          </a:p>
          <a:p>
            <a:r>
              <a:rPr lang="en-GB" sz="2600" dirty="0"/>
              <a:t>Encourages wrongdoer(s) to take responsibility for their actions</a:t>
            </a:r>
          </a:p>
          <a:p>
            <a:r>
              <a:rPr lang="en-GB" sz="2600" dirty="0"/>
              <a:t>Likely to change behaviour and build character? </a:t>
            </a:r>
            <a:endParaRPr lang="en-US" sz="2600" dirty="0"/>
          </a:p>
          <a:p>
            <a:endParaRPr lang="en-GB" sz="2600" dirty="0"/>
          </a:p>
        </p:txBody>
      </p:sp>
    </p:spTree>
    <p:extLst>
      <p:ext uri="{BB962C8B-B14F-4D97-AF65-F5344CB8AC3E}">
        <p14:creationId xmlns:p14="http://schemas.microsoft.com/office/powerpoint/2010/main" val="3983410708"/>
      </p:ext>
    </p:extLst>
  </p:cSld>
  <p:clrMapOvr>
    <a:masterClrMapping/>
  </p:clrMapOvr>
  <mc:AlternateContent xmlns:mc="http://schemas.openxmlformats.org/markup-compatibility/2006" xmlns:p14="http://schemas.microsoft.com/office/powerpoint/2010/main">
    <mc:Choice Requires="p14">
      <p:transition spd="slow" p14:dur="2000" advTm="68442"/>
    </mc:Choice>
    <mc:Fallback xmlns="">
      <p:transition spd="slow" advTm="68442"/>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Box 17">
            <a:extLst>
              <a:ext uri="{FF2B5EF4-FFF2-40B4-BE49-F238E27FC236}">
                <a16:creationId xmlns:a16="http://schemas.microsoft.com/office/drawing/2014/main" id="{84FB021D-5A09-E644-BC35-D939DCECC842}"/>
              </a:ext>
            </a:extLst>
          </p:cNvPr>
          <p:cNvSpPr txBox="1"/>
          <p:nvPr/>
        </p:nvSpPr>
        <p:spPr>
          <a:xfrm>
            <a:off x="621792" y="1161288"/>
            <a:ext cx="3602736" cy="4526280"/>
          </a:xfrm>
          <a:prstGeom prst="rect">
            <a:avLst/>
          </a:prstGeom>
        </p:spPr>
        <p:txBody>
          <a:bodyPr vert="horz" lIns="91440" tIns="45720" rIns="91440" bIns="45720" rtlCol="0" anchor="ctr">
            <a:normAutofit lnSpcReduction="10000"/>
          </a:bodyPr>
          <a:lstStyle/>
          <a:p>
            <a:pPr>
              <a:lnSpc>
                <a:spcPct val="90000"/>
              </a:lnSpc>
              <a:spcBef>
                <a:spcPct val="0"/>
              </a:spcBef>
              <a:spcAft>
                <a:spcPts val="600"/>
              </a:spcAft>
            </a:pPr>
            <a:r>
              <a:rPr lang="en-US" sz="3400" kern="1200" dirty="0">
                <a:solidFill>
                  <a:schemeClr val="tx1"/>
                </a:solidFill>
                <a:latin typeface="+mj-lt"/>
                <a:ea typeface="+mj-ea"/>
                <a:cs typeface="+mj-cs"/>
              </a:rPr>
              <a:t>An Ethical Framework for all forms of Restorative Practice</a:t>
            </a:r>
          </a:p>
          <a:p>
            <a:pPr>
              <a:lnSpc>
                <a:spcPct val="90000"/>
              </a:lnSpc>
              <a:spcBef>
                <a:spcPct val="0"/>
              </a:spcBef>
              <a:spcAft>
                <a:spcPts val="600"/>
              </a:spcAft>
            </a:pPr>
            <a:endParaRPr lang="en-US" sz="3400" kern="1200" dirty="0">
              <a:solidFill>
                <a:schemeClr val="tx1"/>
              </a:solidFill>
              <a:latin typeface="+mj-lt"/>
              <a:ea typeface="+mj-ea"/>
              <a:cs typeface="+mj-cs"/>
            </a:endParaRPr>
          </a:p>
          <a:p>
            <a:pPr>
              <a:lnSpc>
                <a:spcPct val="90000"/>
              </a:lnSpc>
              <a:spcBef>
                <a:spcPct val="0"/>
              </a:spcBef>
              <a:spcAft>
                <a:spcPts val="600"/>
              </a:spcAft>
            </a:pPr>
            <a:r>
              <a:rPr lang="en-US" sz="3400" kern="1200" dirty="0">
                <a:solidFill>
                  <a:schemeClr val="tx1"/>
                </a:solidFill>
                <a:latin typeface="+mj-lt"/>
                <a:ea typeface="+mj-ea"/>
                <a:cs typeface="+mj-cs"/>
              </a:rPr>
              <a:t>Discuss: The Six Principles of Restorative Practice </a:t>
            </a:r>
          </a:p>
        </p:txBody>
      </p:sp>
      <p:sp>
        <p:nvSpPr>
          <p:cNvPr id="22" name="TextBox 21">
            <a:extLst>
              <a:ext uri="{FF2B5EF4-FFF2-40B4-BE49-F238E27FC236}">
                <a16:creationId xmlns:a16="http://schemas.microsoft.com/office/drawing/2014/main" id="{C37B15A7-BA08-A54E-82F2-F8168B9612FF}"/>
              </a:ext>
            </a:extLst>
          </p:cNvPr>
          <p:cNvSpPr txBox="1"/>
          <p:nvPr/>
        </p:nvSpPr>
        <p:spPr>
          <a:xfrm>
            <a:off x="8680128" y="6443617"/>
            <a:ext cx="6098058" cy="369332"/>
          </a:xfrm>
          <a:prstGeom prst="rect">
            <a:avLst/>
          </a:prstGeom>
          <a:noFill/>
        </p:spPr>
        <p:txBody>
          <a:bodyPr wrap="square">
            <a:spAutoFit/>
          </a:bodyPr>
          <a:lstStyle/>
          <a:p>
            <a:pPr>
              <a:spcAft>
                <a:spcPts val="600"/>
              </a:spcAft>
            </a:pPr>
            <a:r>
              <a:rPr lang="en-GB" dirty="0">
                <a:solidFill>
                  <a:schemeClr val="accent2"/>
                </a:solidFill>
                <a:latin typeface="proxima-nova"/>
              </a:rPr>
              <a:t>(</a:t>
            </a:r>
            <a:r>
              <a:rPr lang="en-GB" b="0" i="0" dirty="0">
                <a:solidFill>
                  <a:schemeClr val="accent2"/>
                </a:solidFill>
                <a:effectLst/>
                <a:latin typeface="proxima-nova"/>
              </a:rPr>
              <a:t>Restorative Justice Council, 2016) </a:t>
            </a:r>
            <a:endParaRPr lang="en-GB" dirty="0">
              <a:solidFill>
                <a:schemeClr val="accent2"/>
              </a:solidFill>
            </a:endParaRPr>
          </a:p>
        </p:txBody>
      </p:sp>
      <p:graphicFrame>
        <p:nvGraphicFramePr>
          <p:cNvPr id="12" name="TextBox 4">
            <a:extLst>
              <a:ext uri="{FF2B5EF4-FFF2-40B4-BE49-F238E27FC236}">
                <a16:creationId xmlns:a16="http://schemas.microsoft.com/office/drawing/2014/main" id="{5FEAF775-A7ED-407D-A4FC-6B3DFBFB4D43}"/>
              </a:ext>
            </a:extLst>
          </p:cNvPr>
          <p:cNvGraphicFramePr/>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07411442"/>
      </p:ext>
    </p:extLst>
  </p:cSld>
  <p:clrMapOvr>
    <a:masterClrMapping/>
  </p:clrMapOvr>
  <mc:AlternateContent xmlns:mc="http://schemas.openxmlformats.org/markup-compatibility/2006" xmlns:p14="http://schemas.microsoft.com/office/powerpoint/2010/main">
    <mc:Choice Requires="p14">
      <p:transition spd="slow" p14:dur="2000" advTm="156839"/>
    </mc:Choice>
    <mc:Fallback xmlns="">
      <p:transition spd="slow" advTm="156839"/>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9BFC1-10D0-416D-953A-E6A27C4A5FC4}"/>
              </a:ext>
            </a:extLst>
          </p:cNvPr>
          <p:cNvSpPr>
            <a:spLocks noGrp="1"/>
          </p:cNvSpPr>
          <p:nvPr>
            <p:ph type="title"/>
          </p:nvPr>
        </p:nvSpPr>
        <p:spPr>
          <a:xfrm>
            <a:off x="686834" y="591344"/>
            <a:ext cx="3200400" cy="5585619"/>
          </a:xfrm>
        </p:spPr>
        <p:txBody>
          <a:bodyPr>
            <a:normAutofit/>
          </a:bodyPr>
          <a:lstStyle/>
          <a:p>
            <a:r>
              <a:rPr lang="en-GB" dirty="0"/>
              <a:t>Restorative practice</a:t>
            </a:r>
          </a:p>
        </p:txBody>
      </p:sp>
      <p:sp>
        <p:nvSpPr>
          <p:cNvPr id="3" name="Content Placeholder 2">
            <a:extLst>
              <a:ext uri="{FF2B5EF4-FFF2-40B4-BE49-F238E27FC236}">
                <a16:creationId xmlns:a16="http://schemas.microsoft.com/office/drawing/2014/main" id="{9A2D5035-7F9C-4B12-BFD7-57D197417BBE}"/>
              </a:ext>
            </a:extLst>
          </p:cNvPr>
          <p:cNvSpPr>
            <a:spLocks noGrp="1"/>
          </p:cNvSpPr>
          <p:nvPr>
            <p:ph idx="1"/>
          </p:nvPr>
        </p:nvSpPr>
        <p:spPr>
          <a:xfrm>
            <a:off x="4447308" y="591344"/>
            <a:ext cx="6906491" cy="5585619"/>
          </a:xfrm>
        </p:spPr>
        <p:txBody>
          <a:bodyPr anchor="ctr">
            <a:normAutofit/>
          </a:bodyPr>
          <a:lstStyle/>
          <a:p>
            <a:r>
              <a:rPr lang="en-GB" sz="2600"/>
              <a:t>RJ brings those impacted by crime or conflict and those liable for the harm into communication, facilitating everyone affected by a particular incident to play a part in mending the harm and finding a constructive way forward. This is part of a wider field called restorative practice.</a:t>
            </a:r>
          </a:p>
          <a:p>
            <a:r>
              <a:rPr lang="en-GB" sz="2600"/>
              <a:t>Restorative practice can be used anywhere to prevent conflict, build relationships and repair harm by supporting people to communicate effectively and positively. Restorative practice is more and more being used in schools, children’s services, workplaces, hospitals, communities and the criminal justice system.</a:t>
            </a:r>
          </a:p>
          <a:p>
            <a:endParaRPr lang="en-GB" sz="2600"/>
          </a:p>
        </p:txBody>
      </p:sp>
    </p:spTree>
    <p:extLst>
      <p:ext uri="{BB962C8B-B14F-4D97-AF65-F5344CB8AC3E}">
        <p14:creationId xmlns:p14="http://schemas.microsoft.com/office/powerpoint/2010/main" val="2907003604"/>
      </p:ext>
    </p:extLst>
  </p:cSld>
  <p:clrMapOvr>
    <a:masterClrMapping/>
  </p:clrMapOvr>
  <mc:AlternateContent xmlns:mc="http://schemas.openxmlformats.org/markup-compatibility/2006" xmlns:p14="http://schemas.microsoft.com/office/powerpoint/2010/main">
    <mc:Choice Requires="p14">
      <p:transition spd="slow" p14:dur="2000" advTm="80338"/>
    </mc:Choice>
    <mc:Fallback xmlns="">
      <p:transition spd="slow" advTm="80338"/>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EFEDBD-0836-AE48-F2CF-1F337EE77691}"/>
              </a:ext>
            </a:extLst>
          </p:cNvPr>
          <p:cNvSpPr>
            <a:spLocks noGrp="1"/>
          </p:cNvSpPr>
          <p:nvPr>
            <p:ph type="title"/>
          </p:nvPr>
        </p:nvSpPr>
        <p:spPr>
          <a:xfrm>
            <a:off x="838200" y="365125"/>
            <a:ext cx="10515600" cy="669665"/>
          </a:xfrm>
        </p:spPr>
        <p:txBody>
          <a:bodyPr>
            <a:normAutofit fontScale="90000"/>
          </a:bodyPr>
          <a:lstStyle/>
          <a:p>
            <a:pPr>
              <a:spcBef>
                <a:spcPts val="1000"/>
              </a:spcBef>
            </a:pPr>
            <a:br>
              <a:rPr lang="en-US" sz="3200" dirty="0">
                <a:ea typeface="+mj-lt"/>
                <a:cs typeface="+mj-lt"/>
              </a:rPr>
            </a:br>
            <a:r>
              <a:rPr lang="en-US" sz="3200" dirty="0">
                <a:ea typeface="+mj-lt"/>
                <a:cs typeface="+mj-lt"/>
              </a:rPr>
              <a:t>Reintegrative shaming – Braithwaite 1989 </a:t>
            </a:r>
            <a:r>
              <a:rPr lang="en-GB" sz="1800" b="0" i="1" dirty="0">
                <a:solidFill>
                  <a:srgbClr val="111111"/>
                </a:solidFill>
                <a:effectLst/>
                <a:latin typeface="-apple-system"/>
              </a:rPr>
              <a:t>Crime, Shame and Reintegration</a:t>
            </a:r>
            <a:endParaRPr lang="en-US" sz="1800" dirty="0">
              <a:ea typeface="+mj-lt"/>
              <a:cs typeface="+mj-lt"/>
            </a:endParaRPr>
          </a:p>
          <a:p>
            <a:endParaRPr lang="en-US" dirty="0">
              <a:cs typeface="Calibri Light"/>
            </a:endParaRPr>
          </a:p>
        </p:txBody>
      </p:sp>
      <p:sp>
        <p:nvSpPr>
          <p:cNvPr id="3" name="Content Placeholder 2">
            <a:extLst>
              <a:ext uri="{FF2B5EF4-FFF2-40B4-BE49-F238E27FC236}">
                <a16:creationId xmlns:a16="http://schemas.microsoft.com/office/drawing/2014/main" id="{D3D75EFE-CACC-8466-21E5-7A74BF5659E3}"/>
              </a:ext>
            </a:extLst>
          </p:cNvPr>
          <p:cNvSpPr>
            <a:spLocks noGrp="1"/>
          </p:cNvSpPr>
          <p:nvPr>
            <p:ph idx="1"/>
          </p:nvPr>
        </p:nvSpPr>
        <p:spPr>
          <a:xfrm>
            <a:off x="838200" y="1169727"/>
            <a:ext cx="10515600" cy="5007236"/>
          </a:xfrm>
        </p:spPr>
        <p:txBody>
          <a:bodyPr vert="horz" lIns="91440" tIns="45720" rIns="91440" bIns="45720" rtlCol="0" anchor="t">
            <a:normAutofit/>
          </a:bodyPr>
          <a:lstStyle/>
          <a:p>
            <a:r>
              <a:rPr lang="en-GB" dirty="0"/>
              <a:t>Reintegrative shaming </a:t>
            </a:r>
            <a:r>
              <a:rPr lang="en-GB" dirty="0">
                <a:ea typeface="+mn-lt"/>
                <a:cs typeface="+mn-lt"/>
              </a:rPr>
              <a:t>involves the shaming of the criminal act, rather than the offender, and can prevent the offender from becoming labelled as a criminal (Braithwaite).</a:t>
            </a:r>
            <a:endParaRPr lang="en-GB" dirty="0">
              <a:cs typeface="Calibri"/>
            </a:endParaRPr>
          </a:p>
          <a:p>
            <a:r>
              <a:rPr lang="en-GB" dirty="0">
                <a:ea typeface="+mn-lt"/>
                <a:cs typeface="+mn-lt"/>
              </a:rPr>
              <a:t>During RJ, if the offender is treated with empathy and respect, and as a good person who has committed a bad act, future offending may be prevented.</a:t>
            </a:r>
            <a:endParaRPr lang="en-GB" dirty="0">
              <a:cs typeface="Calibri"/>
            </a:endParaRPr>
          </a:p>
          <a:p>
            <a:r>
              <a:rPr lang="en-GB" dirty="0">
                <a:ea typeface="+mn-lt"/>
                <a:cs typeface="+mn-lt"/>
              </a:rPr>
              <a:t>Reintegrative shaming allows the offender to understand what they have done wrong, and to feel shame and genuine concern for the people they have hurt.</a:t>
            </a:r>
            <a:endParaRPr lang="en-GB" dirty="0">
              <a:cs typeface="Calibri"/>
            </a:endParaRPr>
          </a:p>
          <a:p>
            <a:r>
              <a:rPr lang="en-GB" dirty="0">
                <a:ea typeface="+mn-lt"/>
                <a:cs typeface="+mn-lt"/>
              </a:rPr>
              <a:t>This technique of shaming by using fairness and respect can be used throughout the RJ programme.</a:t>
            </a:r>
            <a:endParaRPr lang="en-GB" dirty="0">
              <a:cs typeface="Calibri"/>
            </a:endParaRPr>
          </a:p>
          <a:p>
            <a:endParaRPr lang="en-US" dirty="0">
              <a:cs typeface="Calibri"/>
            </a:endParaRPr>
          </a:p>
        </p:txBody>
      </p:sp>
    </p:spTree>
    <p:extLst>
      <p:ext uri="{BB962C8B-B14F-4D97-AF65-F5344CB8AC3E}">
        <p14:creationId xmlns:p14="http://schemas.microsoft.com/office/powerpoint/2010/main" val="122313778"/>
      </p:ext>
    </p:extLst>
  </p:cSld>
  <p:clrMapOvr>
    <a:masterClrMapping/>
  </p:clrMapOvr>
  <mc:AlternateContent xmlns:mc="http://schemas.openxmlformats.org/markup-compatibility/2006" xmlns:p14="http://schemas.microsoft.com/office/powerpoint/2010/main">
    <mc:Choice Requires="p14">
      <p:transition spd="slow" p14:dur="2000" advTm="94307"/>
    </mc:Choice>
    <mc:Fallback xmlns="">
      <p:transition spd="slow" advTm="94307"/>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0745B-24BE-59F4-93D5-18D60700340C}"/>
              </a:ext>
            </a:extLst>
          </p:cNvPr>
          <p:cNvSpPr>
            <a:spLocks noGrp="1"/>
          </p:cNvSpPr>
          <p:nvPr>
            <p:ph type="title"/>
          </p:nvPr>
        </p:nvSpPr>
        <p:spPr>
          <a:xfrm>
            <a:off x="761803" y="350196"/>
            <a:ext cx="4646904" cy="1624520"/>
          </a:xfrm>
        </p:spPr>
        <p:txBody>
          <a:bodyPr anchor="ctr">
            <a:normAutofit/>
          </a:bodyPr>
          <a:lstStyle/>
          <a:p>
            <a:r>
              <a:rPr lang="en-GB" sz="4000" dirty="0"/>
              <a:t>Strang’s (2002) study</a:t>
            </a:r>
            <a:br>
              <a:rPr lang="en-GB" sz="4000" dirty="0"/>
            </a:br>
            <a:r>
              <a:rPr lang="en-GB" sz="2000" dirty="0"/>
              <a:t>Repair or Revenge</a:t>
            </a:r>
          </a:p>
        </p:txBody>
      </p:sp>
      <p:sp>
        <p:nvSpPr>
          <p:cNvPr id="3" name="Content Placeholder 2">
            <a:extLst>
              <a:ext uri="{FF2B5EF4-FFF2-40B4-BE49-F238E27FC236}">
                <a16:creationId xmlns:a16="http://schemas.microsoft.com/office/drawing/2014/main" id="{BCA28E8A-3310-C1C9-2B01-9177C46AFD8F}"/>
              </a:ext>
            </a:extLst>
          </p:cNvPr>
          <p:cNvSpPr>
            <a:spLocks noGrp="1"/>
          </p:cNvSpPr>
          <p:nvPr>
            <p:ph idx="1"/>
          </p:nvPr>
        </p:nvSpPr>
        <p:spPr>
          <a:xfrm>
            <a:off x="761802" y="2743200"/>
            <a:ext cx="4646905" cy="3613149"/>
          </a:xfrm>
        </p:spPr>
        <p:txBody>
          <a:bodyPr anchor="ctr">
            <a:normAutofit lnSpcReduction="10000"/>
          </a:bodyPr>
          <a:lstStyle/>
          <a:p>
            <a:r>
              <a:rPr lang="en-US" sz="2000"/>
              <a:t>found that 60% of victims had reduction in fear, anxiety, and anger after process</a:t>
            </a:r>
          </a:p>
          <a:p>
            <a:r>
              <a:rPr lang="en-US" sz="2000"/>
              <a:t>Victims of youth violent offences –stated after attending conference were less likely to report feeling like doing harm to the offender compared to those who attended court. </a:t>
            </a:r>
          </a:p>
          <a:p>
            <a:r>
              <a:rPr lang="en-US" sz="2000"/>
              <a:t>More sympathetic toward offender</a:t>
            </a:r>
          </a:p>
          <a:p>
            <a:pPr lvl="1"/>
            <a:r>
              <a:rPr lang="en-US" sz="2000"/>
              <a:t>Possible precursor to forgiveness</a:t>
            </a:r>
          </a:p>
          <a:p>
            <a:r>
              <a:rPr lang="en-US" sz="2000"/>
              <a:t>Suggests positive psychological benefits of RJ</a:t>
            </a:r>
          </a:p>
          <a:p>
            <a:endParaRPr lang="en-GB" sz="2000"/>
          </a:p>
        </p:txBody>
      </p:sp>
      <p:pic>
        <p:nvPicPr>
          <p:cNvPr id="5" name="Picture 4" descr="Red toy person in front of two lines of white figures">
            <a:extLst>
              <a:ext uri="{FF2B5EF4-FFF2-40B4-BE49-F238E27FC236}">
                <a16:creationId xmlns:a16="http://schemas.microsoft.com/office/drawing/2014/main" id="{22AEBE32-D4EC-A14D-8AE4-955F0FEC72D7}"/>
              </a:ext>
            </a:extLst>
          </p:cNvPr>
          <p:cNvPicPr>
            <a:picLocks noChangeAspect="1"/>
          </p:cNvPicPr>
          <p:nvPr/>
        </p:nvPicPr>
        <p:blipFill>
          <a:blip r:embed="rId3"/>
          <a:srcRect l="22673" r="18817"/>
          <a:stretch/>
        </p:blipFill>
        <p:spPr>
          <a:xfrm>
            <a:off x="6096000" y="1"/>
            <a:ext cx="6102825" cy="6858000"/>
          </a:xfrm>
          <a:prstGeom prst="rect">
            <a:avLst/>
          </a:prstGeom>
        </p:spPr>
      </p:pic>
    </p:spTree>
    <p:extLst>
      <p:ext uri="{BB962C8B-B14F-4D97-AF65-F5344CB8AC3E}">
        <p14:creationId xmlns:p14="http://schemas.microsoft.com/office/powerpoint/2010/main" val="42025671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A6D62-FDBF-96FF-4DD0-EBB22CF571E3}"/>
              </a:ext>
            </a:extLst>
          </p:cNvPr>
          <p:cNvSpPr>
            <a:spLocks noGrp="1"/>
          </p:cNvSpPr>
          <p:nvPr>
            <p:ph type="title"/>
          </p:nvPr>
        </p:nvSpPr>
        <p:spPr/>
        <p:txBody>
          <a:bodyPr/>
          <a:lstStyle/>
          <a:p>
            <a:r>
              <a:rPr lang="en-GB" dirty="0"/>
              <a:t>Shapland’s (2007) study</a:t>
            </a:r>
          </a:p>
        </p:txBody>
      </p:sp>
      <p:sp>
        <p:nvSpPr>
          <p:cNvPr id="3" name="Content Placeholder 2">
            <a:extLst>
              <a:ext uri="{FF2B5EF4-FFF2-40B4-BE49-F238E27FC236}">
                <a16:creationId xmlns:a16="http://schemas.microsoft.com/office/drawing/2014/main" id="{9FFC2C9F-D290-1F17-53F7-32C3FC873A25}"/>
              </a:ext>
            </a:extLst>
          </p:cNvPr>
          <p:cNvSpPr>
            <a:spLocks noGrp="1"/>
          </p:cNvSpPr>
          <p:nvPr>
            <p:ph idx="1"/>
          </p:nvPr>
        </p:nvSpPr>
        <p:spPr>
          <a:xfrm>
            <a:off x="838200" y="1532965"/>
            <a:ext cx="10515600" cy="4643998"/>
          </a:xfrm>
        </p:spPr>
        <p:txBody>
          <a:bodyPr>
            <a:normAutofit fontScale="77500" lnSpcReduction="20000"/>
          </a:bodyPr>
          <a:lstStyle/>
          <a:p>
            <a:r>
              <a:rPr lang="en-US" sz="2600" dirty="0"/>
              <a:t>Found that:</a:t>
            </a:r>
          </a:p>
          <a:p>
            <a:pPr lvl="1"/>
            <a:r>
              <a:rPr lang="en-US" sz="2600" dirty="0"/>
              <a:t>70% of victims satisfied with process and outcome</a:t>
            </a:r>
          </a:p>
          <a:p>
            <a:pPr lvl="1"/>
            <a:r>
              <a:rPr lang="en-US" sz="2600" dirty="0"/>
              <a:t>Valued communication and positive treatment during process</a:t>
            </a:r>
            <a:r>
              <a:rPr lang="en-GB" sz="2600" dirty="0"/>
              <a:t>; part of the problem solving </a:t>
            </a:r>
          </a:p>
          <a:p>
            <a:r>
              <a:rPr lang="en-US" sz="2600" dirty="0"/>
              <a:t>almost no victims thought it was too soon but 22% thought it was too long after the offence</a:t>
            </a:r>
          </a:p>
          <a:p>
            <a:r>
              <a:rPr lang="en-US" sz="2600" dirty="0"/>
              <a:t>Most victims stated they did not feel unsafe or fearful</a:t>
            </a:r>
          </a:p>
          <a:p>
            <a:r>
              <a:rPr lang="en-US" sz="2600" dirty="0"/>
              <a:t>Victims who reported fear during or after the process said it was a result of offender not taking responsibility (they might be offended against again)</a:t>
            </a:r>
            <a:endParaRPr lang="en-GB" sz="2600" dirty="0"/>
          </a:p>
          <a:p>
            <a:pPr lvl="1"/>
            <a:r>
              <a:rPr lang="en-US" sz="2600" dirty="0"/>
              <a:t>Some negative views</a:t>
            </a:r>
          </a:p>
          <a:p>
            <a:pPr lvl="2"/>
            <a:r>
              <a:rPr lang="en-US" sz="2600" dirty="0"/>
              <a:t>Related to difficulties in communications-hearing issues, concentration on offender mental health issues, participants ‘hogging’ the time, if one participant did not get the expected answer there was little opportunity to challenge the response</a:t>
            </a:r>
          </a:p>
          <a:p>
            <a:pPr lvl="2"/>
            <a:r>
              <a:rPr lang="en-US" sz="2600" dirty="0"/>
              <a:t>Confused expectations</a:t>
            </a:r>
          </a:p>
          <a:p>
            <a:pPr lvl="3"/>
            <a:r>
              <a:rPr lang="en-US" sz="2600" dirty="0"/>
              <a:t>Offender did not admit responsibility-blaming the co-defendant, refuting view of the offense</a:t>
            </a:r>
          </a:p>
          <a:p>
            <a:endParaRPr lang="en-GB" dirty="0"/>
          </a:p>
        </p:txBody>
      </p:sp>
    </p:spTree>
    <p:extLst>
      <p:ext uri="{BB962C8B-B14F-4D97-AF65-F5344CB8AC3E}">
        <p14:creationId xmlns:p14="http://schemas.microsoft.com/office/powerpoint/2010/main" val="389092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D09E1-7C33-D4BD-0320-1A3E4B814508}"/>
              </a:ext>
            </a:extLst>
          </p:cNvPr>
          <p:cNvSpPr>
            <a:spLocks noGrp="1"/>
          </p:cNvSpPr>
          <p:nvPr>
            <p:ph type="title"/>
          </p:nvPr>
        </p:nvSpPr>
        <p:spPr>
          <a:xfrm>
            <a:off x="838200" y="365125"/>
            <a:ext cx="10515600" cy="822356"/>
          </a:xfrm>
        </p:spPr>
        <p:txBody>
          <a:bodyPr/>
          <a:lstStyle/>
          <a:p>
            <a:r>
              <a:rPr lang="en-GB" dirty="0">
                <a:ea typeface="Calibri Light"/>
                <a:cs typeface="Calibri Light"/>
              </a:rPr>
              <a:t>Aims of Restorative Justice </a:t>
            </a:r>
            <a:endParaRPr lang="en-GB" dirty="0"/>
          </a:p>
        </p:txBody>
      </p:sp>
      <p:sp>
        <p:nvSpPr>
          <p:cNvPr id="3" name="Content Placeholder 2">
            <a:extLst>
              <a:ext uri="{FF2B5EF4-FFF2-40B4-BE49-F238E27FC236}">
                <a16:creationId xmlns:a16="http://schemas.microsoft.com/office/drawing/2014/main" id="{555FFF8F-6E44-FC5C-7A94-C32409FBABAD}"/>
              </a:ext>
            </a:extLst>
          </p:cNvPr>
          <p:cNvSpPr>
            <a:spLocks noGrp="1"/>
          </p:cNvSpPr>
          <p:nvPr>
            <p:ph idx="1"/>
          </p:nvPr>
        </p:nvSpPr>
        <p:spPr/>
        <p:txBody>
          <a:bodyPr vert="horz" lIns="91440" tIns="45720" rIns="91440" bIns="45720" rtlCol="0" anchor="t">
            <a:normAutofit/>
          </a:bodyPr>
          <a:lstStyle/>
          <a:p>
            <a:pPr marL="0" indent="0">
              <a:spcBef>
                <a:spcPct val="0"/>
              </a:spcBef>
              <a:spcAft>
                <a:spcPct val="35000"/>
              </a:spcAft>
              <a:buNone/>
            </a:pPr>
            <a:r>
              <a:rPr lang="en-GB" u="sng" dirty="0">
                <a:ea typeface="Calibri"/>
                <a:cs typeface="Calibri"/>
              </a:rPr>
              <a:t>Victim satisfaction</a:t>
            </a:r>
            <a:r>
              <a:rPr lang="en-GB" dirty="0">
                <a:ea typeface="Calibri"/>
                <a:cs typeface="Calibri"/>
              </a:rPr>
              <a:t>: To reduce the fear of the victim and ensure they feel 'paid back' for the harm that has been done to them.</a:t>
            </a:r>
            <a:endParaRPr lang="en-US">
              <a:ea typeface="Calibri"/>
              <a:cs typeface="Calibri"/>
            </a:endParaRPr>
          </a:p>
          <a:p>
            <a:pPr marL="0" indent="0">
              <a:spcBef>
                <a:spcPct val="0"/>
              </a:spcBef>
              <a:spcAft>
                <a:spcPct val="35000"/>
              </a:spcAft>
              <a:buNone/>
            </a:pPr>
            <a:r>
              <a:rPr lang="en-GB" u="sng" dirty="0">
                <a:ea typeface="Calibri"/>
                <a:cs typeface="Calibri"/>
              </a:rPr>
              <a:t>Engagement with the perpetrator</a:t>
            </a:r>
            <a:r>
              <a:rPr lang="en-GB" dirty="0">
                <a:ea typeface="Calibri"/>
                <a:cs typeface="Calibri"/>
              </a:rPr>
              <a:t>: To ensure that they are aware of the consequences of their actions, can make reparation, and agree a plan for their restoration in the community.</a:t>
            </a:r>
            <a:endParaRPr lang="en-US">
              <a:ea typeface="Calibri"/>
              <a:cs typeface="Calibri"/>
            </a:endParaRPr>
          </a:p>
          <a:p>
            <a:pPr marL="0" indent="0">
              <a:spcBef>
                <a:spcPct val="0"/>
              </a:spcBef>
              <a:spcAft>
                <a:spcPct val="35000"/>
              </a:spcAft>
              <a:buNone/>
            </a:pPr>
            <a:r>
              <a:rPr lang="en-GB" u="sng" dirty="0">
                <a:ea typeface="Calibri"/>
                <a:cs typeface="Calibri"/>
              </a:rPr>
              <a:t>Creation of community capital</a:t>
            </a:r>
            <a:r>
              <a:rPr lang="en-GB" dirty="0">
                <a:ea typeface="Calibri"/>
                <a:cs typeface="Calibri"/>
              </a:rPr>
              <a:t>: To increase public confidence in the criminal justice system and other agencies with a responsibility for delivering a response to anti-social behaviour</a:t>
            </a:r>
            <a:endParaRPr lang="en-US">
              <a:ea typeface="Calibri"/>
              <a:cs typeface="Calibri"/>
            </a:endParaRPr>
          </a:p>
          <a:p>
            <a:endParaRPr lang="en-GB" dirty="0">
              <a:ea typeface="Calibri"/>
              <a:cs typeface="Calibri"/>
            </a:endParaRPr>
          </a:p>
        </p:txBody>
      </p:sp>
    </p:spTree>
    <p:extLst>
      <p:ext uri="{BB962C8B-B14F-4D97-AF65-F5344CB8AC3E}">
        <p14:creationId xmlns:p14="http://schemas.microsoft.com/office/powerpoint/2010/main" val="65720024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50F913-B0A2-1D5F-7E7D-411E0161A6D7}"/>
              </a:ext>
            </a:extLst>
          </p:cNvPr>
          <p:cNvSpPr>
            <a:spLocks noGrp="1"/>
          </p:cNvSpPr>
          <p:nvPr>
            <p:ph type="title"/>
          </p:nvPr>
        </p:nvSpPr>
        <p:spPr>
          <a:xfrm>
            <a:off x="686834" y="1153572"/>
            <a:ext cx="3200400" cy="4461163"/>
          </a:xfrm>
        </p:spPr>
        <p:txBody>
          <a:bodyPr>
            <a:normAutofit/>
          </a:bodyPr>
          <a:lstStyle/>
          <a:p>
            <a:br>
              <a:rPr lang="en-US" b="1">
                <a:solidFill>
                  <a:srgbClr val="FFFFFF"/>
                </a:solidFill>
              </a:rPr>
            </a:br>
            <a:r>
              <a:rPr lang="en-US" b="1">
                <a:solidFill>
                  <a:srgbClr val="FFFFFF"/>
                </a:solidFill>
              </a:rPr>
              <a:t>Why These Responses Matter</a:t>
            </a:r>
            <a:br>
              <a:rPr lang="en-US" b="1">
                <a:solidFill>
                  <a:srgbClr val="FFFFFF"/>
                </a:solidFill>
              </a:rPr>
            </a:b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CAD09D2-1D5B-0039-3ECE-C2897B0945C8}"/>
              </a:ext>
            </a:extLst>
          </p:cNvPr>
          <p:cNvSpPr>
            <a:spLocks noGrp="1"/>
          </p:cNvSpPr>
          <p:nvPr>
            <p:ph idx="1"/>
          </p:nvPr>
        </p:nvSpPr>
        <p:spPr>
          <a:xfrm>
            <a:off x="4447308" y="591344"/>
            <a:ext cx="6906491" cy="5585619"/>
          </a:xfrm>
        </p:spPr>
        <p:txBody>
          <a:bodyPr anchor="ctr">
            <a:normAutofit/>
          </a:bodyPr>
          <a:lstStyle/>
          <a:p>
            <a:r>
              <a:rPr lang="en-GB" b="1" noProof="0" dirty="0"/>
              <a:t>Reduce risk</a:t>
            </a:r>
          </a:p>
          <a:p>
            <a:r>
              <a:rPr lang="en-GB" b="1" noProof="0" dirty="0"/>
              <a:t>Build resilience</a:t>
            </a:r>
          </a:p>
          <a:p>
            <a:r>
              <a:rPr lang="en-GB" b="1" noProof="0" dirty="0"/>
              <a:t>Prevent criminalisation</a:t>
            </a:r>
          </a:p>
          <a:p>
            <a:r>
              <a:rPr lang="en-GB" b="1" noProof="0" dirty="0"/>
              <a:t>Improve long‑term outcomes</a:t>
            </a:r>
          </a:p>
          <a:p>
            <a:r>
              <a:rPr lang="en-GB" b="1" noProof="0" dirty="0"/>
              <a:t>These responses are not just about stopping crime — they’re about giving young people the support, stability, and opportunities they need to thrive. </a:t>
            </a:r>
          </a:p>
          <a:p>
            <a:r>
              <a:rPr lang="en-GB" b="1" noProof="0" dirty="0"/>
              <a:t>Early intervention is more effective, more ethical, and more cost‑efficient than punitive approaches</a:t>
            </a:r>
          </a:p>
          <a:p>
            <a:endParaRPr lang="en-US" dirty="0"/>
          </a:p>
        </p:txBody>
      </p:sp>
    </p:spTree>
    <p:extLst>
      <p:ext uri="{BB962C8B-B14F-4D97-AF65-F5344CB8AC3E}">
        <p14:creationId xmlns:p14="http://schemas.microsoft.com/office/powerpoint/2010/main" val="29408512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F546D-962B-6FF4-DAE8-5DA53305F20B}"/>
              </a:ext>
            </a:extLst>
          </p:cNvPr>
          <p:cNvSpPr>
            <a:spLocks noGrp="1"/>
          </p:cNvSpPr>
          <p:nvPr>
            <p:ph type="title"/>
          </p:nvPr>
        </p:nvSpPr>
        <p:spPr>
          <a:xfrm>
            <a:off x="838200" y="365125"/>
            <a:ext cx="10515600" cy="576571"/>
          </a:xfrm>
        </p:spPr>
        <p:txBody>
          <a:bodyPr>
            <a:normAutofit fontScale="90000"/>
          </a:bodyPr>
          <a:lstStyle/>
          <a:p>
            <a:r>
              <a:rPr lang="en-GB" dirty="0"/>
              <a:t>YOT’s </a:t>
            </a:r>
          </a:p>
        </p:txBody>
      </p:sp>
      <p:sp>
        <p:nvSpPr>
          <p:cNvPr id="3" name="Content Placeholder 2">
            <a:extLst>
              <a:ext uri="{FF2B5EF4-FFF2-40B4-BE49-F238E27FC236}">
                <a16:creationId xmlns:a16="http://schemas.microsoft.com/office/drawing/2014/main" id="{F4217456-0F60-EACC-57B0-907548521A57}"/>
              </a:ext>
            </a:extLst>
          </p:cNvPr>
          <p:cNvSpPr>
            <a:spLocks noGrp="1"/>
          </p:cNvSpPr>
          <p:nvPr>
            <p:ph idx="1"/>
          </p:nvPr>
        </p:nvSpPr>
        <p:spPr>
          <a:xfrm>
            <a:off x="838200" y="1351128"/>
            <a:ext cx="10515600" cy="4825835"/>
          </a:xfrm>
        </p:spPr>
        <p:txBody>
          <a:bodyPr/>
          <a:lstStyle/>
          <a:p>
            <a:r>
              <a:rPr lang="en-US" dirty="0"/>
              <a:t>Youth Offending Teams (YOTs) or Youth Justice Services (YJS) are multi-agency teams coordinated by local authorities and overseen by the JYB. </a:t>
            </a:r>
          </a:p>
          <a:p>
            <a:endParaRPr lang="en-GB" dirty="0"/>
          </a:p>
        </p:txBody>
      </p:sp>
      <p:pic>
        <p:nvPicPr>
          <p:cNvPr id="5" name="Picture 4">
            <a:extLst>
              <a:ext uri="{FF2B5EF4-FFF2-40B4-BE49-F238E27FC236}">
                <a16:creationId xmlns:a16="http://schemas.microsoft.com/office/drawing/2014/main" id="{62F129EF-21E0-D67F-3831-20C34FD8A128}"/>
              </a:ext>
            </a:extLst>
          </p:cNvPr>
          <p:cNvPicPr>
            <a:picLocks noChangeAspect="1"/>
          </p:cNvPicPr>
          <p:nvPr/>
        </p:nvPicPr>
        <p:blipFill>
          <a:blip r:embed="rId3"/>
          <a:stretch>
            <a:fillRect/>
          </a:stretch>
        </p:blipFill>
        <p:spPr>
          <a:xfrm>
            <a:off x="463466" y="2759241"/>
            <a:ext cx="11134976" cy="3417721"/>
          </a:xfrm>
          <a:prstGeom prst="rect">
            <a:avLst/>
          </a:prstGeom>
        </p:spPr>
      </p:pic>
    </p:spTree>
    <p:extLst>
      <p:ext uri="{BB962C8B-B14F-4D97-AF65-F5344CB8AC3E}">
        <p14:creationId xmlns:p14="http://schemas.microsoft.com/office/powerpoint/2010/main" val="263562733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0F483E-47F1-2936-24F7-11B01FBB5A7E}"/>
              </a:ext>
            </a:extLst>
          </p:cNvPr>
          <p:cNvSpPr>
            <a:spLocks noGrp="1"/>
          </p:cNvSpPr>
          <p:nvPr>
            <p:ph type="title"/>
          </p:nvPr>
        </p:nvSpPr>
        <p:spPr>
          <a:xfrm>
            <a:off x="686834" y="591344"/>
            <a:ext cx="3200400" cy="5585619"/>
          </a:xfrm>
        </p:spPr>
        <p:txBody>
          <a:bodyPr>
            <a:normAutofit/>
          </a:bodyPr>
          <a:lstStyle/>
          <a:p>
            <a:br>
              <a:rPr lang="en-GB" b="1" noProof="0">
                <a:solidFill>
                  <a:srgbClr val="FFFFFF"/>
                </a:solidFill>
              </a:rPr>
            </a:br>
            <a:r>
              <a:rPr lang="en-GB" noProof="0">
                <a:solidFill>
                  <a:srgbClr val="FFFFFF"/>
                </a:solidFill>
                <a:latin typeface="+mn-lt"/>
              </a:rPr>
              <a:t>Purpose of the Youth Justice System</a:t>
            </a:r>
            <a:br>
              <a:rPr lang="en-GB" b="1" noProof="0">
                <a:solidFill>
                  <a:srgbClr val="FFFFFF"/>
                </a:solidFill>
                <a:latin typeface="+mn-lt"/>
              </a:rPr>
            </a:br>
            <a:endParaRPr lang="en-GB" noProof="0">
              <a:solidFill>
                <a:srgbClr val="FFFFFF"/>
              </a:solidFill>
              <a:latin typeface="+mn-lt"/>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8A9EEAE-4B77-0642-57E2-E5BF34ABA597}"/>
              </a:ext>
            </a:extLst>
          </p:cNvPr>
          <p:cNvSpPr>
            <a:spLocks noGrp="1"/>
          </p:cNvSpPr>
          <p:nvPr>
            <p:ph idx="1"/>
          </p:nvPr>
        </p:nvSpPr>
        <p:spPr>
          <a:xfrm>
            <a:off x="4447308" y="591344"/>
            <a:ext cx="6906491" cy="5585619"/>
          </a:xfrm>
        </p:spPr>
        <p:txBody>
          <a:bodyPr anchor="ctr">
            <a:normAutofit/>
          </a:bodyPr>
          <a:lstStyle/>
          <a:p>
            <a:r>
              <a:rPr lang="en-GB" noProof="0" dirty="0"/>
              <a:t>Protect the public</a:t>
            </a:r>
          </a:p>
          <a:p>
            <a:r>
              <a:rPr lang="en-GB" noProof="0" dirty="0"/>
              <a:t>Prevent offending and reoffending</a:t>
            </a:r>
          </a:p>
          <a:p>
            <a:r>
              <a:rPr lang="en-GB" noProof="0" dirty="0"/>
              <a:t>Hold children accountable in a way that recognises their age and vulnerability</a:t>
            </a:r>
          </a:p>
          <a:p>
            <a:r>
              <a:rPr lang="en-GB" noProof="0" dirty="0"/>
              <a:t>Support positive development and long‑term change</a:t>
            </a:r>
          </a:p>
          <a:p>
            <a:r>
              <a:rPr lang="en-GB" noProof="0" dirty="0"/>
              <a:t>Work in partnership with families, schools, health, social care and communities</a:t>
            </a:r>
          </a:p>
          <a:p>
            <a:r>
              <a:rPr lang="en-GB" noProof="0" dirty="0"/>
              <a:t>Balance welfare needs with justice outcomes</a:t>
            </a:r>
          </a:p>
          <a:p>
            <a:endParaRPr lang="en-GB" noProof="0" dirty="0"/>
          </a:p>
        </p:txBody>
      </p:sp>
    </p:spTree>
    <p:extLst>
      <p:ext uri="{BB962C8B-B14F-4D97-AF65-F5344CB8AC3E}">
        <p14:creationId xmlns:p14="http://schemas.microsoft.com/office/powerpoint/2010/main" val="296997662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BF81E2-EE2D-7449-5826-2F24E1D57A76}"/>
              </a:ext>
            </a:extLst>
          </p:cNvPr>
          <p:cNvSpPr>
            <a:spLocks noGrp="1"/>
          </p:cNvSpPr>
          <p:nvPr>
            <p:ph type="title"/>
          </p:nvPr>
        </p:nvSpPr>
        <p:spPr>
          <a:xfrm>
            <a:off x="686834" y="591344"/>
            <a:ext cx="3200400" cy="5585619"/>
          </a:xfrm>
        </p:spPr>
        <p:txBody>
          <a:bodyPr>
            <a:normAutofit/>
          </a:bodyPr>
          <a:lstStyle/>
          <a:p>
            <a:r>
              <a:rPr lang="en-GB">
                <a:solidFill>
                  <a:srgbClr val="FFFFFF"/>
                </a:solidFill>
              </a:rPr>
              <a:t>Purpose - Welfare</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7C6A1C2-16A1-0A7C-6E53-43A6A70CDC72}"/>
              </a:ext>
            </a:extLst>
          </p:cNvPr>
          <p:cNvSpPr>
            <a:spLocks noGrp="1"/>
          </p:cNvSpPr>
          <p:nvPr>
            <p:ph idx="1"/>
          </p:nvPr>
        </p:nvSpPr>
        <p:spPr>
          <a:xfrm>
            <a:off x="4447308" y="591344"/>
            <a:ext cx="6906491" cy="5585619"/>
          </a:xfrm>
        </p:spPr>
        <p:txBody>
          <a:bodyPr anchor="ctr">
            <a:normAutofit/>
          </a:bodyPr>
          <a:lstStyle/>
          <a:p>
            <a:r>
              <a:rPr lang="en-GB" noProof="0" dirty="0"/>
              <a:t>Recognises that many children in the system have:</a:t>
            </a:r>
          </a:p>
          <a:p>
            <a:pPr lvl="1"/>
            <a:r>
              <a:rPr lang="en-GB" noProof="0" dirty="0"/>
              <a:t>Trauma histories</a:t>
            </a:r>
          </a:p>
          <a:p>
            <a:pPr lvl="1"/>
            <a:r>
              <a:rPr lang="en-GB" noProof="0" dirty="0"/>
              <a:t>Mental health needs</a:t>
            </a:r>
          </a:p>
          <a:p>
            <a:pPr lvl="1"/>
            <a:r>
              <a:rPr lang="en-GB" noProof="0" dirty="0"/>
              <a:t>Learning difficulties or neurodiversity</a:t>
            </a:r>
          </a:p>
          <a:p>
            <a:pPr lvl="1"/>
            <a:r>
              <a:rPr lang="en-GB" noProof="0" dirty="0"/>
              <a:t>Experiences of abuse, neglect or exploitation</a:t>
            </a:r>
          </a:p>
          <a:p>
            <a:r>
              <a:rPr lang="en-GB" noProof="0" dirty="0"/>
              <a:t>Focuses on safeguarding, stability and support</a:t>
            </a:r>
          </a:p>
          <a:p>
            <a:r>
              <a:rPr lang="en-GB" noProof="0" dirty="0"/>
              <a:t>Ensures interventions do not cause further harm</a:t>
            </a:r>
          </a:p>
          <a:p>
            <a:endParaRPr lang="en-US" dirty="0"/>
          </a:p>
        </p:txBody>
      </p:sp>
    </p:spTree>
    <p:extLst>
      <p:ext uri="{BB962C8B-B14F-4D97-AF65-F5344CB8AC3E}">
        <p14:creationId xmlns:p14="http://schemas.microsoft.com/office/powerpoint/2010/main" val="82953437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788961-86B0-970C-2BC0-5AE892DE924A}"/>
              </a:ext>
            </a:extLst>
          </p:cNvPr>
          <p:cNvSpPr>
            <a:spLocks noGrp="1"/>
          </p:cNvSpPr>
          <p:nvPr>
            <p:ph type="title"/>
          </p:nvPr>
        </p:nvSpPr>
        <p:spPr>
          <a:xfrm>
            <a:off x="686834" y="591344"/>
            <a:ext cx="3200400" cy="5585619"/>
          </a:xfrm>
        </p:spPr>
        <p:txBody>
          <a:bodyPr>
            <a:normAutofit/>
          </a:bodyPr>
          <a:lstStyle/>
          <a:p>
            <a:r>
              <a:rPr lang="en-GB" sz="4100">
                <a:solidFill>
                  <a:srgbClr val="FFFFFF"/>
                </a:solidFill>
              </a:rPr>
              <a:t>Purpose – Rehabilitation </a:t>
            </a:r>
            <a:endParaRPr lang="en-US" sz="41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B09EF93-B1C1-778B-98F7-DDB64A4F043E}"/>
              </a:ext>
            </a:extLst>
          </p:cNvPr>
          <p:cNvSpPr>
            <a:spLocks noGrp="1"/>
          </p:cNvSpPr>
          <p:nvPr>
            <p:ph idx="1"/>
          </p:nvPr>
        </p:nvSpPr>
        <p:spPr>
          <a:xfrm>
            <a:off x="4447308" y="591344"/>
            <a:ext cx="6906491" cy="5585619"/>
          </a:xfrm>
        </p:spPr>
        <p:txBody>
          <a:bodyPr anchor="ctr">
            <a:normAutofit/>
          </a:bodyPr>
          <a:lstStyle/>
          <a:p>
            <a:r>
              <a:rPr lang="en-GB" b="1" noProof="0" dirty="0"/>
              <a:t>Aim is to help children change behaviour and build positive futures</a:t>
            </a:r>
          </a:p>
          <a:p>
            <a:r>
              <a:rPr lang="en-GB" b="1" noProof="0" dirty="0"/>
              <a:t>Includes:</a:t>
            </a:r>
          </a:p>
          <a:p>
            <a:pPr lvl="1"/>
            <a:r>
              <a:rPr lang="en-GB" b="1" noProof="0" dirty="0"/>
              <a:t>Education, training and employment support</a:t>
            </a:r>
          </a:p>
          <a:p>
            <a:pPr lvl="1"/>
            <a:r>
              <a:rPr lang="en-GB" b="1" noProof="0" dirty="0"/>
              <a:t>Behaviour programmes</a:t>
            </a:r>
          </a:p>
          <a:p>
            <a:pPr lvl="1"/>
            <a:r>
              <a:rPr lang="en-GB" b="1" noProof="0" dirty="0"/>
              <a:t>Restorative justice</a:t>
            </a:r>
          </a:p>
          <a:p>
            <a:pPr lvl="1"/>
            <a:r>
              <a:rPr lang="en-GB" b="1" noProof="0" dirty="0"/>
              <a:t>Family and community support</a:t>
            </a:r>
          </a:p>
          <a:p>
            <a:r>
              <a:rPr lang="en-GB" b="1" noProof="0" dirty="0"/>
              <a:t>Evidence‑based practice to reduce reoffending</a:t>
            </a:r>
          </a:p>
          <a:p>
            <a:endParaRPr lang="en-US" dirty="0"/>
          </a:p>
        </p:txBody>
      </p:sp>
    </p:spTree>
    <p:extLst>
      <p:ext uri="{BB962C8B-B14F-4D97-AF65-F5344CB8AC3E}">
        <p14:creationId xmlns:p14="http://schemas.microsoft.com/office/powerpoint/2010/main" val="61199296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C258BD-2AF3-373C-8E46-1639EF1A2C7B}"/>
              </a:ext>
            </a:extLst>
          </p:cNvPr>
          <p:cNvSpPr>
            <a:spLocks noGrp="1"/>
          </p:cNvSpPr>
          <p:nvPr>
            <p:ph type="title"/>
          </p:nvPr>
        </p:nvSpPr>
        <p:spPr>
          <a:xfrm>
            <a:off x="686834" y="591344"/>
            <a:ext cx="3200400" cy="5585619"/>
          </a:xfrm>
        </p:spPr>
        <p:txBody>
          <a:bodyPr>
            <a:normAutofit/>
          </a:bodyPr>
          <a:lstStyle/>
          <a:p>
            <a:r>
              <a:rPr lang="en-US" b="1" dirty="0">
                <a:solidFill>
                  <a:srgbClr val="FFFFFF"/>
                </a:solidFill>
              </a:rPr>
              <a:t>Purpose</a:t>
            </a:r>
            <a:br>
              <a:rPr lang="en-US" b="1" dirty="0">
                <a:solidFill>
                  <a:srgbClr val="FFFFFF"/>
                </a:solidFill>
              </a:rPr>
            </a:br>
            <a:r>
              <a:rPr lang="en-US" b="1" dirty="0">
                <a:solidFill>
                  <a:srgbClr val="FFFFFF"/>
                </a:solidFill>
              </a:rPr>
              <a:t>- Prevention</a:t>
            </a:r>
            <a:br>
              <a:rPr lang="en-US" b="1" dirty="0">
                <a:solidFill>
                  <a:srgbClr val="FFFFFF"/>
                </a:solidFill>
              </a:rPr>
            </a:br>
            <a:endParaRPr lang="en-US"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9B9C211-F928-DEDB-FF6A-733E4A9921E6}"/>
              </a:ext>
            </a:extLst>
          </p:cNvPr>
          <p:cNvSpPr>
            <a:spLocks noGrp="1"/>
          </p:cNvSpPr>
          <p:nvPr>
            <p:ph idx="1"/>
          </p:nvPr>
        </p:nvSpPr>
        <p:spPr>
          <a:xfrm>
            <a:off x="4447308" y="591344"/>
            <a:ext cx="6906491" cy="5585619"/>
          </a:xfrm>
        </p:spPr>
        <p:txBody>
          <a:bodyPr anchor="ctr">
            <a:normAutofit/>
          </a:bodyPr>
          <a:lstStyle/>
          <a:p>
            <a:r>
              <a:rPr lang="en-US" sz="1800" b="1"/>
              <a:t>Early intervention to stop problems escalating</a:t>
            </a:r>
          </a:p>
          <a:p>
            <a:r>
              <a:rPr lang="en-US" sz="1800" b="1"/>
              <a:t>Work with children at risk of offending</a:t>
            </a:r>
          </a:p>
          <a:p>
            <a:r>
              <a:rPr lang="en-US" sz="1800" b="1"/>
              <a:t>Partnership with schools, youth services, social care and police</a:t>
            </a:r>
          </a:p>
          <a:p>
            <a:r>
              <a:rPr lang="en-US" sz="1800" b="1"/>
              <a:t>Focus on:</a:t>
            </a:r>
          </a:p>
          <a:p>
            <a:r>
              <a:rPr lang="en-US" sz="1800" b="1"/>
              <a:t>Positive activities</a:t>
            </a:r>
          </a:p>
          <a:p>
            <a:r>
              <a:rPr lang="en-US" sz="1800" b="1"/>
              <a:t>Strength‑building</a:t>
            </a:r>
          </a:p>
          <a:p>
            <a:r>
              <a:rPr lang="en-US" sz="1800" b="1"/>
              <a:t>Addressing root causes (e.g., exclusion, exploitation, unmet needs)</a:t>
            </a:r>
          </a:p>
          <a:p>
            <a:r>
              <a:rPr lang="en-US" sz="1800" b="1"/>
              <a:t>If you want, I can also create:</a:t>
            </a:r>
          </a:p>
          <a:p>
            <a:r>
              <a:rPr lang="en-US" sz="1800" b="1"/>
              <a:t>a full slide deck with design suggestions</a:t>
            </a:r>
          </a:p>
          <a:p>
            <a:r>
              <a:rPr lang="en-US" sz="1800" b="1"/>
              <a:t>speaker notes for each slide</a:t>
            </a:r>
          </a:p>
          <a:p>
            <a:r>
              <a:rPr lang="en-US" sz="1800" b="1"/>
              <a:t>a worksheet or case study to go with the lesson</a:t>
            </a:r>
          </a:p>
          <a:p>
            <a:r>
              <a:rPr lang="en-US" sz="1800" b="1"/>
              <a:t>a 3‑hour lesson plan that integrates these slides into your session</a:t>
            </a:r>
          </a:p>
          <a:p>
            <a:r>
              <a:rPr lang="en-US" sz="1800" b="1"/>
              <a:t>Just tell me what you’d like next.</a:t>
            </a:r>
          </a:p>
          <a:p>
            <a:endParaRPr lang="en-US" sz="1800"/>
          </a:p>
        </p:txBody>
      </p:sp>
    </p:spTree>
    <p:extLst>
      <p:ext uri="{BB962C8B-B14F-4D97-AF65-F5344CB8AC3E}">
        <p14:creationId xmlns:p14="http://schemas.microsoft.com/office/powerpoint/2010/main" val="61172771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A5DF4-2DD0-1A43-A196-A655301D51A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CF8CD4D-26BB-C2EE-5EF4-BD6BEAE2BC93}"/>
              </a:ext>
            </a:extLst>
          </p:cNvPr>
          <p:cNvSpPr>
            <a:spLocks noGrp="1"/>
          </p:cNvSpPr>
          <p:nvPr>
            <p:ph idx="1"/>
          </p:nvPr>
        </p:nvSpPr>
        <p:spPr/>
        <p:txBody>
          <a:bodyPr vert="horz" lIns="91440" tIns="45720" rIns="91440" bIns="45720" rtlCol="0" anchor="t">
            <a:normAutofit/>
          </a:bodyPr>
          <a:lstStyle/>
          <a:p>
            <a:r>
              <a:rPr lang="en-GB" dirty="0">
                <a:ea typeface="+mn-lt"/>
                <a:cs typeface="+mn-lt"/>
                <a:hlinkClick r:id="rId3"/>
              </a:rPr>
              <a:t>Young adult offenders: Breaking the cycle - BBC News</a:t>
            </a:r>
            <a:endParaRPr lang="en-GB"/>
          </a:p>
        </p:txBody>
      </p:sp>
    </p:spTree>
    <p:extLst>
      <p:ext uri="{BB962C8B-B14F-4D97-AF65-F5344CB8AC3E}">
        <p14:creationId xmlns:p14="http://schemas.microsoft.com/office/powerpoint/2010/main" val="195891908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021C9-E644-0EEE-8565-89EDEAAF2AB5}"/>
              </a:ext>
            </a:extLst>
          </p:cNvPr>
          <p:cNvSpPr>
            <a:spLocks noGrp="1"/>
          </p:cNvSpPr>
          <p:nvPr>
            <p:ph type="title"/>
          </p:nvPr>
        </p:nvSpPr>
        <p:spPr/>
        <p:txBody>
          <a:bodyPr/>
          <a:lstStyle/>
          <a:p>
            <a:r>
              <a:rPr lang="en-GB" dirty="0"/>
              <a:t>BBC clip </a:t>
            </a:r>
          </a:p>
        </p:txBody>
      </p:sp>
      <p:sp>
        <p:nvSpPr>
          <p:cNvPr id="3" name="Content Placeholder 2">
            <a:extLst>
              <a:ext uri="{FF2B5EF4-FFF2-40B4-BE49-F238E27FC236}">
                <a16:creationId xmlns:a16="http://schemas.microsoft.com/office/drawing/2014/main" id="{B9811A6B-9E22-5466-A8DC-AECFDD8FC16F}"/>
              </a:ext>
            </a:extLst>
          </p:cNvPr>
          <p:cNvSpPr>
            <a:spLocks noGrp="1"/>
          </p:cNvSpPr>
          <p:nvPr>
            <p:ph idx="1"/>
          </p:nvPr>
        </p:nvSpPr>
        <p:spPr/>
        <p:txBody>
          <a:bodyPr vert="horz" lIns="91440" tIns="45720" rIns="91440" bIns="45720" rtlCol="0" anchor="t">
            <a:normAutofit/>
          </a:bodyPr>
          <a:lstStyle/>
          <a:p>
            <a:r>
              <a:rPr lang="en-GB" dirty="0">
                <a:ea typeface="+mn-lt"/>
                <a:cs typeface="+mn-lt"/>
              </a:rPr>
              <a:t>Tell learners to pay attention to:</a:t>
            </a:r>
            <a:endParaRPr lang="en-GB" dirty="0"/>
          </a:p>
          <a:p>
            <a:r>
              <a:rPr lang="en-GB" dirty="0">
                <a:ea typeface="+mn-lt"/>
                <a:cs typeface="+mn-lt"/>
              </a:rPr>
              <a:t>What the project does</a:t>
            </a:r>
            <a:endParaRPr lang="en-GB" dirty="0"/>
          </a:p>
          <a:p>
            <a:r>
              <a:rPr lang="en-GB" dirty="0">
                <a:ea typeface="+mn-lt"/>
                <a:cs typeface="+mn-lt"/>
              </a:rPr>
              <a:t>How the young adults describe their experiences</a:t>
            </a:r>
            <a:endParaRPr lang="en-GB" dirty="0"/>
          </a:p>
          <a:p>
            <a:r>
              <a:rPr lang="en-GB" dirty="0">
                <a:ea typeface="+mn-lt"/>
                <a:cs typeface="+mn-lt"/>
              </a:rPr>
              <a:t>What problems the project is trying to solve</a:t>
            </a:r>
            <a:endParaRPr lang="en-GB" dirty="0"/>
          </a:p>
          <a:p>
            <a:r>
              <a:rPr lang="en-GB" dirty="0">
                <a:ea typeface="+mn-lt"/>
                <a:cs typeface="+mn-lt"/>
              </a:rPr>
              <a:t>Give each group these questions:</a:t>
            </a:r>
            <a:endParaRPr lang="en-GB" dirty="0"/>
          </a:p>
          <a:p>
            <a:r>
              <a:rPr lang="en-GB" b="1" dirty="0">
                <a:ea typeface="+mn-lt"/>
                <a:cs typeface="+mn-lt"/>
              </a:rPr>
              <a:t>Understanding the Problem</a:t>
            </a:r>
            <a:endParaRPr lang="en-GB" dirty="0"/>
          </a:p>
          <a:p>
            <a:r>
              <a:rPr lang="en-GB" b="1" dirty="0">
                <a:ea typeface="+mn-lt"/>
                <a:cs typeface="+mn-lt"/>
              </a:rPr>
              <a:t>Understanding the Intervention</a:t>
            </a:r>
            <a:endParaRPr lang="en-GB" dirty="0">
              <a:ea typeface="+mn-lt"/>
              <a:cs typeface="+mn-lt"/>
            </a:endParaRPr>
          </a:p>
          <a:p>
            <a:r>
              <a:rPr lang="en-GB" b="1" dirty="0">
                <a:ea typeface="+mn-lt"/>
                <a:cs typeface="+mn-lt"/>
              </a:rPr>
              <a:t>Understanding the Impact</a:t>
            </a:r>
            <a:endParaRPr lang="en-GB" dirty="0"/>
          </a:p>
          <a:p>
            <a:endParaRPr lang="en-GB" dirty="0"/>
          </a:p>
        </p:txBody>
      </p:sp>
    </p:spTree>
    <p:extLst>
      <p:ext uri="{BB962C8B-B14F-4D97-AF65-F5344CB8AC3E}">
        <p14:creationId xmlns:p14="http://schemas.microsoft.com/office/powerpoint/2010/main" val="102093221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C4A6A-1302-63B0-DE5C-09E1C9D1DA7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4AE11E2-0D42-DD3C-AA53-AA96F0C4AFBE}"/>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91530295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F7C64-A523-CD1D-4A28-48BE7E9D7305}"/>
              </a:ext>
            </a:extLst>
          </p:cNvPr>
          <p:cNvSpPr>
            <a:spLocks noGrp="1"/>
          </p:cNvSpPr>
          <p:nvPr>
            <p:ph type="title"/>
          </p:nvPr>
        </p:nvSpPr>
        <p:spPr/>
        <p:txBody>
          <a:bodyPr/>
          <a:lstStyle/>
          <a:p>
            <a:r>
              <a:rPr lang="en-GB" dirty="0"/>
              <a:t>Sources</a:t>
            </a:r>
            <a:endParaRPr lang="en-US" dirty="0"/>
          </a:p>
        </p:txBody>
      </p:sp>
      <p:sp>
        <p:nvSpPr>
          <p:cNvPr id="3" name="Content Placeholder 2">
            <a:extLst>
              <a:ext uri="{FF2B5EF4-FFF2-40B4-BE49-F238E27FC236}">
                <a16:creationId xmlns:a16="http://schemas.microsoft.com/office/drawing/2014/main" id="{DD186DE8-870B-F016-0422-C294C802DA7C}"/>
              </a:ext>
            </a:extLst>
          </p:cNvPr>
          <p:cNvSpPr>
            <a:spLocks noGrp="1"/>
          </p:cNvSpPr>
          <p:nvPr>
            <p:ph idx="1"/>
          </p:nvPr>
        </p:nvSpPr>
        <p:spPr/>
        <p:txBody>
          <a:bodyPr vert="horz" lIns="91440" tIns="45720" rIns="91440" bIns="45720" rtlCol="0" anchor="t">
            <a:normAutofit/>
          </a:bodyPr>
          <a:lstStyle/>
          <a:p>
            <a:r>
              <a:rPr lang="en-US" dirty="0">
                <a:hlinkClick r:id="rId3"/>
              </a:rPr>
              <a:t>Youth Justice Board for England and Wales Strategic Plan 2024-27 - GOV.UK</a:t>
            </a:r>
            <a:endParaRPr lang="en-US" dirty="0"/>
          </a:p>
          <a:p>
            <a:r>
              <a:rPr lang="en-US" dirty="0">
                <a:hlinkClick r:id="rId4"/>
              </a:rPr>
              <a:t>What is the YJB? - Youth Justice Resource Hub</a:t>
            </a:r>
          </a:p>
          <a:p>
            <a:r>
              <a:rPr lang="en-US" dirty="0"/>
              <a:t>Strang. H (</a:t>
            </a:r>
            <a:r>
              <a:rPr lang="en-US" dirty="0">
                <a:ea typeface="+mn-lt"/>
                <a:cs typeface="+mn-lt"/>
              </a:rPr>
              <a:t>202) </a:t>
            </a:r>
            <a:r>
              <a:rPr lang="en-US" dirty="0">
                <a:ea typeface="+mn-lt"/>
                <a:cs typeface="+mn-lt"/>
                <a:hlinkClick r:id="rId5"/>
              </a:rPr>
              <a:t>Repair or Revenge: Victims and Restorative Justice | Oxford Academic</a:t>
            </a:r>
            <a:endParaRPr lang="en-US" dirty="0">
              <a:ea typeface="+mn-lt"/>
              <a:cs typeface="+mn-lt"/>
            </a:endParaRPr>
          </a:p>
          <a:p>
            <a:r>
              <a:rPr lang="en-US" dirty="0">
                <a:ea typeface="+mn-lt"/>
                <a:cs typeface="+mn-lt"/>
                <a:hlinkClick r:id="rId6"/>
              </a:rPr>
              <a:t>RJC Logo here</a:t>
            </a:r>
          </a:p>
          <a:p>
            <a:endParaRPr lang="en-US" dirty="0">
              <a:ea typeface="+mn-lt"/>
              <a:cs typeface="+mn-lt"/>
            </a:endParaRPr>
          </a:p>
        </p:txBody>
      </p:sp>
    </p:spTree>
    <p:extLst>
      <p:ext uri="{BB962C8B-B14F-4D97-AF65-F5344CB8AC3E}">
        <p14:creationId xmlns:p14="http://schemas.microsoft.com/office/powerpoint/2010/main" val="248581084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0D7AF-9806-3BD5-910D-7D6D19725243}"/>
              </a:ext>
            </a:extLst>
          </p:cNvPr>
          <p:cNvSpPr>
            <a:spLocks noGrp="1"/>
          </p:cNvSpPr>
          <p:nvPr>
            <p:ph type="title"/>
          </p:nvPr>
        </p:nvSpPr>
        <p:spPr/>
        <p:txBody>
          <a:bodyPr/>
          <a:lstStyle/>
          <a:p>
            <a:r>
              <a:rPr lang="en-GB" dirty="0"/>
              <a:t>Task </a:t>
            </a:r>
          </a:p>
        </p:txBody>
      </p:sp>
      <p:sp>
        <p:nvSpPr>
          <p:cNvPr id="3" name="Content Placeholder 2">
            <a:extLst>
              <a:ext uri="{FF2B5EF4-FFF2-40B4-BE49-F238E27FC236}">
                <a16:creationId xmlns:a16="http://schemas.microsoft.com/office/drawing/2014/main" id="{E0382203-F9C4-616E-F5D2-6EB3297DE5C0}"/>
              </a:ext>
            </a:extLst>
          </p:cNvPr>
          <p:cNvSpPr>
            <a:spLocks noGrp="1"/>
          </p:cNvSpPr>
          <p:nvPr>
            <p:ph idx="1"/>
          </p:nvPr>
        </p:nvSpPr>
        <p:spPr/>
        <p:txBody>
          <a:bodyPr vert="horz" lIns="91440" tIns="45720" rIns="91440" bIns="45720" rtlCol="0" anchor="t">
            <a:normAutofit/>
          </a:bodyPr>
          <a:lstStyle/>
          <a:p>
            <a:r>
              <a:rPr lang="en-GB" dirty="0"/>
              <a:t>What might these increases suggest about youth offending or how </a:t>
            </a:r>
            <a:r>
              <a:rPr lang="en-GB"/>
              <a:t>the system is responding to young people?</a:t>
            </a:r>
          </a:p>
          <a:p>
            <a:r>
              <a:rPr lang="en-GB" dirty="0"/>
              <a:t>List reasons why are custodial </a:t>
            </a:r>
            <a:r>
              <a:rPr lang="en-GB"/>
              <a:t>orders might have increased?</a:t>
            </a:r>
          </a:p>
          <a:p>
            <a:r>
              <a:rPr lang="en-GB" dirty="0"/>
              <a:t>Explain how an increase in harsher sentences like custody might </a:t>
            </a:r>
            <a:r>
              <a:rPr lang="en-GB"/>
              <a:t>affect young people,  their families and communities.</a:t>
            </a:r>
          </a:p>
          <a:p>
            <a:r>
              <a:rPr lang="en-GB" dirty="0"/>
              <a:t>Do you think the increase show that young crime is getting worse, or that the just system is becoming </a:t>
            </a:r>
            <a:r>
              <a:rPr lang="en-GB"/>
              <a:t>tougher – explain your </a:t>
            </a:r>
            <a:r>
              <a:rPr lang="en-GB" dirty="0"/>
              <a:t>opinion </a:t>
            </a:r>
          </a:p>
        </p:txBody>
      </p:sp>
    </p:spTree>
    <p:extLst>
      <p:ext uri="{BB962C8B-B14F-4D97-AF65-F5344CB8AC3E}">
        <p14:creationId xmlns:p14="http://schemas.microsoft.com/office/powerpoint/2010/main" val="18983058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4013</TotalTime>
  <Words>3174</Words>
  <Application>Microsoft Office PowerPoint</Application>
  <PresentationFormat>Widescreen</PresentationFormat>
  <Paragraphs>292</Paragraphs>
  <Slides>40</Slides>
  <Notes>13</Notes>
  <HiddenSlides>0</HiddenSlides>
  <MMClips>0</MMClips>
  <ScaleCrop>false</ScaleCrop>
  <HeadingPairs>
    <vt:vector size="4" baseType="variant">
      <vt:variant>
        <vt:lpstr>Theme</vt:lpstr>
      </vt:variant>
      <vt:variant>
        <vt:i4>1</vt:i4>
      </vt:variant>
      <vt:variant>
        <vt:lpstr>Slide Titles</vt:lpstr>
      </vt:variant>
      <vt:variant>
        <vt:i4>40</vt:i4>
      </vt:variant>
    </vt:vector>
  </HeadingPairs>
  <TitlesOfParts>
    <vt:vector size="41" baseType="lpstr">
      <vt:lpstr>office theme</vt:lpstr>
      <vt:lpstr>Responses to Youth Crime Week 4</vt:lpstr>
      <vt:lpstr>Week 4</vt:lpstr>
      <vt:lpstr>Current trends in UK</vt:lpstr>
      <vt:lpstr>Sexual Assaults / VAWG</vt:lpstr>
      <vt:lpstr> Impact of Long Delays on a Young Person </vt:lpstr>
      <vt:lpstr> Impact of Long Delays on Young People </vt:lpstr>
      <vt:lpstr>Impact of Long Delays on Young People</vt:lpstr>
      <vt:lpstr>YOT Support</vt:lpstr>
      <vt:lpstr>VAWG</vt:lpstr>
      <vt:lpstr>Serious violence and knife crime</vt:lpstr>
      <vt:lpstr>Reoffending </vt:lpstr>
      <vt:lpstr>Contemporary Issues </vt:lpstr>
      <vt:lpstr>Contemporary Issues </vt:lpstr>
      <vt:lpstr>Task </vt:lpstr>
      <vt:lpstr> What Do We Mean by “Responses to Youth Crime”? </vt:lpstr>
      <vt:lpstr> Early Intervention &amp; Prevention Approaches </vt:lpstr>
      <vt:lpstr>School‑Based Interventions</vt:lpstr>
      <vt:lpstr>Youth Services &amp; Family Support </vt:lpstr>
      <vt:lpstr>Community‑Based Prevention</vt:lpstr>
      <vt:lpstr>What is Restorative Justice?</vt:lpstr>
      <vt:lpstr>The background to restorative justice &amp; influences</vt:lpstr>
      <vt:lpstr>What is restorative justice?</vt:lpstr>
      <vt:lpstr>Contd…</vt:lpstr>
      <vt:lpstr>PowerPoint Presentation</vt:lpstr>
      <vt:lpstr>Restorative practice</vt:lpstr>
      <vt:lpstr> Reintegrative shaming – Braithwaite 1989 Crime, Shame and Reintegration </vt:lpstr>
      <vt:lpstr>Strang’s (2002) study Repair or Revenge</vt:lpstr>
      <vt:lpstr>Shapland’s (2007) study</vt:lpstr>
      <vt:lpstr>Aims of Restorative Justice </vt:lpstr>
      <vt:lpstr> Why These Responses Matter </vt:lpstr>
      <vt:lpstr>YOT’s </vt:lpstr>
      <vt:lpstr> Purpose of the Youth Justice System </vt:lpstr>
      <vt:lpstr>Purpose - Welfare</vt:lpstr>
      <vt:lpstr>Purpose – Rehabilitation </vt:lpstr>
      <vt:lpstr>Purpose - Prevention </vt:lpstr>
      <vt:lpstr>PowerPoint Presentation</vt:lpstr>
      <vt:lpstr>BBC clip </vt:lpstr>
      <vt:lpstr>PowerPoint Presentation</vt:lpstr>
      <vt:lpstr>Sources</vt:lpstr>
      <vt:lpstr>Task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Jane Davies</cp:lastModifiedBy>
  <cp:revision>46</cp:revision>
  <dcterms:created xsi:type="dcterms:W3CDTF">2026-02-10T20:25:18Z</dcterms:created>
  <dcterms:modified xsi:type="dcterms:W3CDTF">2026-02-16T17:06:36Z</dcterms:modified>
</cp:coreProperties>
</file>