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9" r:id="rId4"/>
    <p:sldId id="260" r:id="rId5"/>
    <p:sldId id="262" r:id="rId6"/>
    <p:sldId id="263" r:id="rId7"/>
    <p:sldId id="265" r:id="rId8"/>
    <p:sldId id="266" r:id="rId9"/>
    <p:sldId id="267" r:id="rId10"/>
    <p:sldId id="268" r:id="rId11"/>
    <p:sldId id="271" r:id="rId12"/>
    <p:sldId id="273" r:id="rId13"/>
    <p:sldId id="296" r:id="rId14"/>
    <p:sldId id="274" r:id="rId15"/>
    <p:sldId id="277" r:id="rId16"/>
    <p:sldId id="278" r:id="rId17"/>
    <p:sldId id="281" r:id="rId18"/>
    <p:sldId id="300" r:id="rId19"/>
    <p:sldId id="282" r:id="rId20"/>
    <p:sldId id="301" r:id="rId21"/>
    <p:sldId id="283" r:id="rId22"/>
    <p:sldId id="298" r:id="rId23"/>
    <p:sldId id="302" r:id="rId24"/>
    <p:sldId id="284" r:id="rId25"/>
    <p:sldId id="299" r:id="rId26"/>
    <p:sldId id="285" r:id="rId27"/>
    <p:sldId id="304" r:id="rId28"/>
    <p:sldId id="293" r:id="rId29"/>
    <p:sldId id="295" r:id="rId30"/>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3125A6-3DC4-8AD6-3D4B-90BDD03A1798}" v="67" dt="2026-02-08T15:53:33.121"/>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642" y="10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microsoft.com/office/2015/10/relationships/revisionInfo" Target="revisionInfo.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605913" y="164972"/>
            <a:ext cx="3932173" cy="513715"/>
          </a:xfrm>
          <a:prstGeom prst="rect">
            <a:avLst/>
          </a:prstGeom>
        </p:spPr>
        <p:txBody>
          <a:bodyPr wrap="square" lIns="0" tIns="0" rIns="0" bIns="0">
            <a:spAutoFit/>
          </a:bodyPr>
          <a:lstStyle>
            <a:lvl1pPr>
              <a:defRPr sz="3200" b="1" i="0">
                <a:solidFill>
                  <a:schemeClr val="tx1"/>
                </a:solidFill>
                <a:latin typeface="Arial"/>
                <a:cs typeface="Arial"/>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6" name="Holder 6"/>
          <p:cNvSpPr>
            <a:spLocks noGrp="1"/>
          </p:cNvSpPr>
          <p:nvPr>
            <p:ph type="sldNum" sz="quarter" idx="7"/>
          </p:nvPr>
        </p:nvSpPr>
        <p:spPr/>
        <p:txBody>
          <a:bodyPr lIns="0" tIns="0" rIns="0" bIns="0"/>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444444"/>
                </a:solidFill>
                <a:latin typeface="Carlito"/>
                <a:cs typeface="Carlito"/>
              </a:defRPr>
            </a:lvl1pPr>
          </a:lstStyle>
          <a:p>
            <a:endParaRPr/>
          </a:p>
        </p:txBody>
      </p:sp>
      <p:sp>
        <p:nvSpPr>
          <p:cNvPr id="3" name="Holder 3"/>
          <p:cNvSpPr>
            <a:spLocks noGrp="1"/>
          </p:cNvSpPr>
          <p:nvPr>
            <p:ph type="body" idx="1"/>
          </p:nvPr>
        </p:nvSpPr>
        <p:spPr/>
        <p:txBody>
          <a:bodyPr lIns="0" tIns="0" rIns="0" bIns="0"/>
          <a:lstStyle>
            <a:lvl1pPr>
              <a:defRPr sz="1800" b="1" i="0">
                <a:solidFill>
                  <a:srgbClr val="21212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6" name="Holder 6"/>
          <p:cNvSpPr>
            <a:spLocks noGrp="1"/>
          </p:cNvSpPr>
          <p:nvPr>
            <p:ph type="sldNum" sz="quarter" idx="7"/>
          </p:nvPr>
        </p:nvSpPr>
        <p:spPr/>
        <p:txBody>
          <a:bodyPr lIns="0" tIns="0" rIns="0" bIns="0"/>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444444"/>
                </a:solidFill>
                <a:latin typeface="Carlito"/>
                <a:cs typeface="Carlito"/>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7" name="Holder 7"/>
          <p:cNvSpPr>
            <a:spLocks noGrp="1"/>
          </p:cNvSpPr>
          <p:nvPr>
            <p:ph type="sldNum" sz="quarter" idx="7"/>
          </p:nvPr>
        </p:nvSpPr>
        <p:spPr/>
        <p:txBody>
          <a:bodyPr lIns="0" tIns="0" rIns="0" bIns="0"/>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1" i="0">
                <a:solidFill>
                  <a:srgbClr val="444444"/>
                </a:solidFill>
                <a:latin typeface="Carlito"/>
                <a:cs typeface="Carlito"/>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5" name="Holder 5"/>
          <p:cNvSpPr>
            <a:spLocks noGrp="1"/>
          </p:cNvSpPr>
          <p:nvPr>
            <p:ph type="sldNum" sz="quarter" idx="7"/>
          </p:nvPr>
        </p:nvSpPr>
        <p:spPr/>
        <p:txBody>
          <a:bodyPr lIns="0" tIns="0" rIns="0" bIns="0"/>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4" name="Holder 4"/>
          <p:cNvSpPr>
            <a:spLocks noGrp="1"/>
          </p:cNvSpPr>
          <p:nvPr>
            <p:ph type="sldNum" sz="quarter" idx="7"/>
          </p:nvPr>
        </p:nvSpPr>
        <p:spPr/>
        <p:txBody>
          <a:bodyPr lIns="0" tIns="0" rIns="0" bIns="0"/>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9143999" cy="6857998"/>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1257680" y="1651"/>
            <a:ext cx="6445884" cy="1125855"/>
          </a:xfrm>
          <a:prstGeom prst="rect">
            <a:avLst/>
          </a:prstGeom>
        </p:spPr>
        <p:txBody>
          <a:bodyPr wrap="square" lIns="0" tIns="0" rIns="0" bIns="0">
            <a:spAutoFit/>
          </a:bodyPr>
          <a:lstStyle>
            <a:lvl1pPr>
              <a:defRPr sz="3600" b="1" i="0">
                <a:solidFill>
                  <a:srgbClr val="444444"/>
                </a:solidFill>
                <a:latin typeface="Carlito"/>
                <a:cs typeface="Carlito"/>
              </a:defRPr>
            </a:lvl1pPr>
          </a:lstStyle>
          <a:p>
            <a:endParaRPr/>
          </a:p>
        </p:txBody>
      </p:sp>
      <p:sp>
        <p:nvSpPr>
          <p:cNvPr id="3" name="Holder 3"/>
          <p:cNvSpPr>
            <a:spLocks noGrp="1"/>
          </p:cNvSpPr>
          <p:nvPr>
            <p:ph type="body" idx="1"/>
          </p:nvPr>
        </p:nvSpPr>
        <p:spPr>
          <a:xfrm>
            <a:off x="362712" y="1439621"/>
            <a:ext cx="8418575" cy="3867785"/>
          </a:xfrm>
          <a:prstGeom prst="rect">
            <a:avLst/>
          </a:prstGeom>
        </p:spPr>
        <p:txBody>
          <a:bodyPr wrap="square" lIns="0" tIns="0" rIns="0" bIns="0">
            <a:spAutoFit/>
          </a:bodyPr>
          <a:lstStyle>
            <a:lvl1pPr>
              <a:defRPr sz="1800" b="1" i="0">
                <a:solidFill>
                  <a:srgbClr val="212121"/>
                </a:solidFill>
                <a:latin typeface="Arial"/>
                <a:cs typeface="Arial"/>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2/11/2026</a:t>
            </a:fld>
            <a:endParaRPr lang="en-US"/>
          </a:p>
        </p:txBody>
      </p:sp>
      <p:sp>
        <p:nvSpPr>
          <p:cNvPr id="6" name="Holder 6"/>
          <p:cNvSpPr>
            <a:spLocks noGrp="1"/>
          </p:cNvSpPr>
          <p:nvPr>
            <p:ph type="sldNum" sz="quarter" idx="7"/>
          </p:nvPr>
        </p:nvSpPr>
        <p:spPr>
          <a:xfrm>
            <a:off x="8392414" y="6431823"/>
            <a:ext cx="241300" cy="228600"/>
          </a:xfrm>
          <a:prstGeom prst="rect">
            <a:avLst/>
          </a:prstGeom>
        </p:spPr>
        <p:txBody>
          <a:bodyPr wrap="square" lIns="0" tIns="0" rIns="0" bIns="0">
            <a:spAutoFit/>
          </a:bodyPr>
          <a:lstStyle>
            <a:lvl1pPr>
              <a:defRPr sz="1200" b="0" i="0">
                <a:solidFill>
                  <a:srgbClr val="888888"/>
                </a:solidFill>
                <a:latin typeface="Arial"/>
                <a:cs typeface="Arial"/>
              </a:defRPr>
            </a:lvl1pPr>
          </a:lstStyle>
          <a:p>
            <a:pPr marL="38100">
              <a:lnSpc>
                <a:spcPct val="100000"/>
              </a:lnSpc>
              <a:spcBef>
                <a:spcPts val="195"/>
              </a:spcBef>
            </a:pPr>
            <a:fld id="{81D60167-4931-47E6-BA6A-407CBD079E47}" type="slidenum">
              <a:rPr spc="-25" dirty="0"/>
              <a:t>‹#›</a:t>
            </a:fld>
            <a:endParaRPr spc="-25"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7" Type="http://schemas.openxmlformats.org/officeDocument/2006/relationships/image" Target="../media/image11.png"/><Relationship Id="rId2" Type="http://schemas.openxmlformats.org/officeDocument/2006/relationships/image" Target="../media/image6.jpg"/><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resolution.nhs.uk/resources/duty-of-candour-animation/"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878616/Principles_of_QA_for_analysis.pdf" TargetMode="External"/><Relationship Id="rId3" Type="http://schemas.openxmlformats.org/officeDocument/2006/relationships/hyperlink" Target="https://www.gov.uk/government/organisations/department-of-health-and-social-care" TargetMode="External"/><Relationship Id="rId7" Type="http://schemas.openxmlformats.org/officeDocument/2006/relationships/hyperlink" Target="https://www.therecoveryplace.co.uk/partnership-working-in-health-and-social-care-the-bridge-perspective/" TargetMode="External"/><Relationship Id="rId2" Type="http://schemas.openxmlformats.org/officeDocument/2006/relationships/hyperlink" Target="file:///\\localhost\C:\Users\azora\Downloads\Adult_Social_Care_-_Quality_Matters.pdf" TargetMode="External"/><Relationship Id="rId1" Type="http://schemas.openxmlformats.org/officeDocument/2006/relationships/slideLayout" Target="../slideLayouts/slideLayout2.xml"/><Relationship Id="rId6" Type="http://schemas.openxmlformats.org/officeDocument/2006/relationships/hyperlink" Target="https://www.gov.uk/government/organisations/healthcare-uk" TargetMode="External"/><Relationship Id="rId5" Type="http://schemas.openxmlformats.org/officeDocument/2006/relationships/hyperlink" Target="https://theknowledgebiz.wordpress.com/2011/03/19/effective-partnership-working-getting-the-basics-right-from-start-to-finish/" TargetMode="External"/><Relationship Id="rId10" Type="http://schemas.openxmlformats.org/officeDocument/2006/relationships/hyperlink" Target="https://www.youtube.com/watch?v=7wXD7apgVi4" TargetMode="External"/><Relationship Id="rId4" Type="http://schemas.openxmlformats.org/officeDocument/2006/relationships/hyperlink" Target="https://resolution.nhs.uk/resources/duty-of-candour-animation/" TargetMode="External"/><Relationship Id="rId9" Type="http://schemas.openxmlformats.org/officeDocument/2006/relationships/hyperlink" Target="https://assets.publishing.service.gov.uk/government/uploads/system/uploads/attachment_data/file/206946/review_of_qa_of_govt_analytical_models_final_report_040313.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 y="0"/>
            <a:ext cx="9143999" cy="6857998"/>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2359342" y="1447800"/>
            <a:ext cx="4425315" cy="1489710"/>
          </a:xfrm>
          <a:prstGeom prst="rect">
            <a:avLst/>
          </a:prstGeom>
        </p:spPr>
        <p:txBody>
          <a:bodyPr vert="horz" wrap="square" lIns="0" tIns="13335" rIns="0" bIns="0" rtlCol="0">
            <a:spAutoFit/>
          </a:bodyPr>
          <a:lstStyle/>
          <a:p>
            <a:pPr marL="413384" marR="405765" algn="ctr">
              <a:lnSpc>
                <a:spcPct val="100000"/>
              </a:lnSpc>
              <a:spcBef>
                <a:spcPts val="105"/>
              </a:spcBef>
            </a:pPr>
            <a:r>
              <a:rPr sz="3200" spc="60" dirty="0">
                <a:solidFill>
                  <a:srgbClr val="FFFFFF"/>
                </a:solidFill>
                <a:latin typeface="Arial"/>
                <a:cs typeface="Arial"/>
              </a:rPr>
              <a:t>Module</a:t>
            </a:r>
            <a:r>
              <a:rPr sz="3200" spc="-80" dirty="0">
                <a:solidFill>
                  <a:srgbClr val="FFFFFF"/>
                </a:solidFill>
                <a:latin typeface="Arial"/>
                <a:cs typeface="Arial"/>
              </a:rPr>
              <a:t> </a:t>
            </a:r>
            <a:r>
              <a:rPr sz="3200" dirty="0">
                <a:solidFill>
                  <a:srgbClr val="FFFFFF"/>
                </a:solidFill>
                <a:latin typeface="Arial"/>
                <a:cs typeface="Arial"/>
              </a:rPr>
              <a:t>LCHS4003  Introduction</a:t>
            </a:r>
            <a:r>
              <a:rPr sz="3200" spc="-80" dirty="0">
                <a:solidFill>
                  <a:srgbClr val="FFFFFF"/>
                </a:solidFill>
                <a:latin typeface="Arial"/>
                <a:cs typeface="Arial"/>
              </a:rPr>
              <a:t> </a:t>
            </a:r>
            <a:r>
              <a:rPr sz="3200" dirty="0">
                <a:solidFill>
                  <a:srgbClr val="FFFFFF"/>
                </a:solidFill>
                <a:latin typeface="Arial"/>
                <a:cs typeface="Arial"/>
              </a:rPr>
              <a:t>to</a:t>
            </a:r>
            <a:endParaRPr sz="3200" dirty="0">
              <a:latin typeface="Arial"/>
              <a:cs typeface="Arial"/>
            </a:endParaRPr>
          </a:p>
          <a:p>
            <a:pPr algn="ctr">
              <a:lnSpc>
                <a:spcPct val="100000"/>
              </a:lnSpc>
            </a:pPr>
            <a:r>
              <a:rPr sz="3200" dirty="0">
                <a:solidFill>
                  <a:srgbClr val="FFFFFF"/>
                </a:solidFill>
                <a:latin typeface="Arial"/>
                <a:cs typeface="Arial"/>
              </a:rPr>
              <a:t>Health and Social</a:t>
            </a:r>
            <a:r>
              <a:rPr sz="3200" spc="-145" dirty="0">
                <a:solidFill>
                  <a:srgbClr val="FFFFFF"/>
                </a:solidFill>
                <a:latin typeface="Arial"/>
                <a:cs typeface="Arial"/>
              </a:rPr>
              <a:t> </a:t>
            </a:r>
            <a:r>
              <a:rPr sz="3200" dirty="0">
                <a:solidFill>
                  <a:srgbClr val="FFFFFF"/>
                </a:solidFill>
                <a:latin typeface="Arial"/>
                <a:cs typeface="Arial"/>
              </a:rPr>
              <a:t>Care</a:t>
            </a:r>
            <a:endParaRPr sz="3200" dirty="0">
              <a:latin typeface="Arial"/>
              <a:cs typeface="Arial"/>
            </a:endParaRPr>
          </a:p>
        </p:txBody>
      </p:sp>
      <p:sp>
        <p:nvSpPr>
          <p:cNvPr id="4" name="object 4"/>
          <p:cNvSpPr txBox="1"/>
          <p:nvPr/>
        </p:nvSpPr>
        <p:spPr>
          <a:xfrm>
            <a:off x="3962400" y="3428999"/>
            <a:ext cx="1656080" cy="1133644"/>
          </a:xfrm>
          <a:prstGeom prst="rect">
            <a:avLst/>
          </a:prstGeom>
        </p:spPr>
        <p:txBody>
          <a:bodyPr vert="horz" wrap="square" lIns="0" tIns="12700" rIns="0" bIns="0" rtlCol="0">
            <a:spAutoFit/>
          </a:bodyPr>
          <a:lstStyle/>
          <a:p>
            <a:pPr marL="12700">
              <a:lnSpc>
                <a:spcPct val="100000"/>
              </a:lnSpc>
              <a:spcBef>
                <a:spcPts val="100"/>
              </a:spcBef>
            </a:pPr>
            <a:r>
              <a:rPr sz="3600" b="1" spc="-254" dirty="0">
                <a:solidFill>
                  <a:srgbClr val="FFFFCC"/>
                </a:solidFill>
                <a:latin typeface="Arial"/>
                <a:cs typeface="Arial"/>
              </a:rPr>
              <a:t>WEEK</a:t>
            </a:r>
            <a:r>
              <a:rPr sz="3600" b="1" spc="-110" dirty="0">
                <a:solidFill>
                  <a:srgbClr val="FFFFCC"/>
                </a:solidFill>
                <a:latin typeface="Arial"/>
                <a:cs typeface="Arial"/>
              </a:rPr>
              <a:t> </a:t>
            </a:r>
            <a:r>
              <a:rPr lang="en-GB" sz="3600" b="1" spc="65" dirty="0">
                <a:solidFill>
                  <a:srgbClr val="FFFFCC"/>
                </a:solidFill>
                <a:latin typeface="Arial"/>
                <a:cs typeface="Arial"/>
              </a:rPr>
              <a:t>4</a:t>
            </a:r>
          </a:p>
          <a:p>
            <a:pPr marL="12700">
              <a:lnSpc>
                <a:spcPct val="100000"/>
              </a:lnSpc>
              <a:spcBef>
                <a:spcPts val="100"/>
              </a:spcBef>
            </a:pPr>
            <a:endParaRPr sz="3600" dirty="0">
              <a:latin typeface="Arial"/>
              <a:cs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3999" cy="6857997"/>
          </a:xfrm>
          <a:prstGeom prst="rect">
            <a:avLst/>
          </a:prstGeom>
          <a:blipFill>
            <a:blip r:embed="rId2" cstate="print"/>
            <a:stretch>
              <a:fillRect/>
            </a:stretch>
          </a:blipFill>
        </p:spPr>
        <p:txBody>
          <a:bodyPr wrap="square" lIns="0" tIns="0" rIns="0" bIns="0" rtlCol="0"/>
          <a:lstStyle/>
          <a:p>
            <a:endParaRPr/>
          </a:p>
        </p:txBody>
      </p:sp>
      <p:sp>
        <p:nvSpPr>
          <p:cNvPr id="3" name="object 3"/>
          <p:cNvSpPr txBox="1">
            <a:spLocks noGrp="1"/>
          </p:cNvSpPr>
          <p:nvPr>
            <p:ph type="title"/>
          </p:nvPr>
        </p:nvSpPr>
        <p:spPr>
          <a:xfrm>
            <a:off x="2487929" y="697814"/>
            <a:ext cx="4170045" cy="940435"/>
          </a:xfrm>
          <a:prstGeom prst="rect">
            <a:avLst/>
          </a:prstGeom>
        </p:spPr>
        <p:txBody>
          <a:bodyPr vert="horz" wrap="square" lIns="0" tIns="12700" rIns="0" bIns="0" rtlCol="0">
            <a:spAutoFit/>
          </a:bodyPr>
          <a:lstStyle/>
          <a:p>
            <a:pPr marL="12700">
              <a:lnSpc>
                <a:spcPct val="100000"/>
              </a:lnSpc>
              <a:spcBef>
                <a:spcPts val="100"/>
              </a:spcBef>
            </a:pPr>
            <a:r>
              <a:rPr sz="6000" spc="-185" dirty="0">
                <a:solidFill>
                  <a:srgbClr val="FFFF00"/>
                </a:solidFill>
                <a:latin typeface="Verdana"/>
                <a:cs typeface="Verdana"/>
              </a:rPr>
              <a:t>WELCOME</a:t>
            </a:r>
            <a:endParaRPr sz="6000">
              <a:latin typeface="Verdana"/>
              <a:cs typeface="Verdana"/>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a:t>
            </a:fld>
            <a:endParaRPr spc="-25"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5173" y="40081"/>
            <a:ext cx="4074795" cy="697230"/>
          </a:xfrm>
          <a:prstGeom prst="rect">
            <a:avLst/>
          </a:prstGeom>
        </p:spPr>
        <p:txBody>
          <a:bodyPr vert="horz" wrap="square" lIns="0" tIns="13335" rIns="0" bIns="0" rtlCol="0">
            <a:spAutoFit/>
          </a:bodyPr>
          <a:lstStyle/>
          <a:p>
            <a:pPr marL="12700">
              <a:lnSpc>
                <a:spcPct val="100000"/>
              </a:lnSpc>
              <a:spcBef>
                <a:spcPts val="105"/>
              </a:spcBef>
            </a:pPr>
            <a:r>
              <a:rPr sz="4400" spc="-130" dirty="0">
                <a:solidFill>
                  <a:srgbClr val="000000"/>
                </a:solidFill>
                <a:latin typeface="Arial"/>
                <a:cs typeface="Arial"/>
              </a:rPr>
              <a:t>Today </a:t>
            </a:r>
            <a:r>
              <a:rPr sz="4400" dirty="0">
                <a:solidFill>
                  <a:srgbClr val="000000"/>
                </a:solidFill>
                <a:latin typeface="Arial"/>
                <a:cs typeface="Arial"/>
              </a:rPr>
              <a:t>we</a:t>
            </a:r>
            <a:r>
              <a:rPr sz="4400" spc="20" dirty="0">
                <a:solidFill>
                  <a:srgbClr val="000000"/>
                </a:solidFill>
                <a:latin typeface="Arial"/>
                <a:cs typeface="Arial"/>
              </a:rPr>
              <a:t> </a:t>
            </a:r>
            <a:r>
              <a:rPr sz="4400" spc="-50" dirty="0">
                <a:solidFill>
                  <a:srgbClr val="000000"/>
                </a:solidFill>
                <a:latin typeface="Arial"/>
                <a:cs typeface="Arial"/>
              </a:rPr>
              <a:t>will…</a:t>
            </a:r>
            <a:endParaRPr sz="440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3</a:t>
            </a:fld>
            <a:endParaRPr spc="-25" dirty="0"/>
          </a:p>
        </p:txBody>
      </p:sp>
      <p:sp>
        <p:nvSpPr>
          <p:cNvPr id="3" name="object 3"/>
          <p:cNvSpPr txBox="1"/>
          <p:nvPr/>
        </p:nvSpPr>
        <p:spPr>
          <a:xfrm>
            <a:off x="222300" y="912113"/>
            <a:ext cx="8769300" cy="4619212"/>
          </a:xfrm>
          <a:prstGeom prst="rect">
            <a:avLst/>
          </a:prstGeom>
        </p:spPr>
        <p:txBody>
          <a:bodyPr vert="horz" wrap="square" lIns="0" tIns="104139" rIns="0" bIns="0" rtlCol="0">
            <a:spAutoFit/>
          </a:bodyPr>
          <a:lstStyle/>
          <a:p>
            <a:pPr marL="12700">
              <a:lnSpc>
                <a:spcPct val="100000"/>
              </a:lnSpc>
              <a:spcBef>
                <a:spcPts val="819"/>
              </a:spcBef>
            </a:pPr>
            <a:r>
              <a:rPr sz="3000" spc="-114" dirty="0">
                <a:latin typeface="Arial"/>
                <a:cs typeface="Arial"/>
              </a:rPr>
              <a:t>The </a:t>
            </a:r>
            <a:r>
              <a:rPr sz="3000" spc="-95" dirty="0">
                <a:latin typeface="Arial"/>
                <a:cs typeface="Arial"/>
              </a:rPr>
              <a:t>session </a:t>
            </a:r>
            <a:r>
              <a:rPr sz="3000" spc="45" dirty="0">
                <a:latin typeface="Arial"/>
                <a:cs typeface="Arial"/>
              </a:rPr>
              <a:t>will </a:t>
            </a:r>
            <a:r>
              <a:rPr sz="3000" dirty="0">
                <a:latin typeface="Arial"/>
                <a:cs typeface="Arial"/>
              </a:rPr>
              <a:t>include </a:t>
            </a:r>
            <a:r>
              <a:rPr sz="3000" spc="35" dirty="0">
                <a:latin typeface="Arial"/>
                <a:cs typeface="Arial"/>
              </a:rPr>
              <a:t>the </a:t>
            </a:r>
            <a:r>
              <a:rPr sz="3000" spc="65" dirty="0">
                <a:latin typeface="Arial"/>
                <a:cs typeface="Arial"/>
              </a:rPr>
              <a:t>following</a:t>
            </a:r>
            <a:r>
              <a:rPr sz="3000" spc="75" dirty="0">
                <a:latin typeface="Arial"/>
                <a:cs typeface="Arial"/>
              </a:rPr>
              <a:t> </a:t>
            </a:r>
            <a:r>
              <a:rPr sz="3000" dirty="0">
                <a:latin typeface="Arial"/>
                <a:cs typeface="Arial"/>
              </a:rPr>
              <a:t>items:-</a:t>
            </a:r>
          </a:p>
          <a:p>
            <a:pPr marL="354965" marR="393700" indent="-342900">
              <a:lnSpc>
                <a:spcPct val="100000"/>
              </a:lnSpc>
              <a:spcBef>
                <a:spcPts val="720"/>
              </a:spcBef>
              <a:buChar char="•"/>
              <a:tabLst>
                <a:tab pos="354965" algn="l"/>
                <a:tab pos="355600" algn="l"/>
              </a:tabLst>
            </a:pPr>
            <a:r>
              <a:rPr sz="3000" spc="-245" dirty="0">
                <a:latin typeface="Arial"/>
                <a:cs typeface="Arial"/>
              </a:rPr>
              <a:t>To </a:t>
            </a:r>
            <a:r>
              <a:rPr sz="3000" spc="50" dirty="0">
                <a:latin typeface="Arial"/>
                <a:cs typeface="Arial"/>
              </a:rPr>
              <a:t>look </a:t>
            </a:r>
            <a:r>
              <a:rPr sz="3000" spc="20" dirty="0">
                <a:latin typeface="Arial"/>
                <a:cs typeface="Arial"/>
              </a:rPr>
              <a:t>at </a:t>
            </a:r>
            <a:r>
              <a:rPr sz="3000" spc="-45" dirty="0">
                <a:latin typeface="Arial"/>
                <a:cs typeface="Arial"/>
              </a:rPr>
              <a:t>some </a:t>
            </a:r>
            <a:r>
              <a:rPr sz="3000" spc="65" dirty="0">
                <a:latin typeface="Arial"/>
                <a:cs typeface="Arial"/>
              </a:rPr>
              <a:t>of </a:t>
            </a:r>
            <a:r>
              <a:rPr sz="3000" spc="35" dirty="0">
                <a:latin typeface="Arial"/>
                <a:cs typeface="Arial"/>
              </a:rPr>
              <a:t>the </a:t>
            </a:r>
            <a:r>
              <a:rPr sz="3000" spc="30" dirty="0">
                <a:latin typeface="Arial"/>
                <a:cs typeface="Arial"/>
              </a:rPr>
              <a:t>regulatory </a:t>
            </a:r>
            <a:r>
              <a:rPr sz="3000" dirty="0">
                <a:latin typeface="Arial"/>
                <a:cs typeface="Arial"/>
              </a:rPr>
              <a:t>bodies which  </a:t>
            </a:r>
            <a:r>
              <a:rPr sz="3000" spc="10" dirty="0">
                <a:latin typeface="Arial"/>
                <a:cs typeface="Arial"/>
              </a:rPr>
              <a:t>govern </a:t>
            </a:r>
            <a:r>
              <a:rPr sz="3000" spc="35" dirty="0">
                <a:latin typeface="Arial"/>
                <a:cs typeface="Arial"/>
              </a:rPr>
              <a:t>the </a:t>
            </a:r>
            <a:r>
              <a:rPr sz="3000" spc="5" dirty="0">
                <a:latin typeface="Arial"/>
                <a:cs typeface="Arial"/>
              </a:rPr>
              <a:t>health </a:t>
            </a:r>
            <a:r>
              <a:rPr sz="3000" spc="-5" dirty="0">
                <a:latin typeface="Arial"/>
                <a:cs typeface="Arial"/>
              </a:rPr>
              <a:t>and </a:t>
            </a:r>
            <a:r>
              <a:rPr sz="3000" spc="-50" dirty="0">
                <a:latin typeface="Arial"/>
                <a:cs typeface="Arial"/>
              </a:rPr>
              <a:t>social </a:t>
            </a:r>
            <a:r>
              <a:rPr sz="3000" spc="-90" dirty="0">
                <a:latin typeface="Arial"/>
                <a:cs typeface="Arial"/>
              </a:rPr>
              <a:t>care</a:t>
            </a:r>
            <a:r>
              <a:rPr sz="3000" spc="-75" dirty="0">
                <a:latin typeface="Arial"/>
                <a:cs typeface="Arial"/>
              </a:rPr>
              <a:t> </a:t>
            </a:r>
            <a:r>
              <a:rPr sz="3000" spc="-90" dirty="0">
                <a:latin typeface="Arial"/>
                <a:cs typeface="Arial"/>
              </a:rPr>
              <a:t>sector.</a:t>
            </a:r>
            <a:endParaRPr sz="3000" dirty="0">
              <a:latin typeface="Arial"/>
              <a:cs typeface="Arial"/>
            </a:endParaRPr>
          </a:p>
          <a:p>
            <a:pPr marL="354965" marR="5080" indent="-342900">
              <a:lnSpc>
                <a:spcPct val="100000"/>
              </a:lnSpc>
              <a:spcBef>
                <a:spcPts val="720"/>
              </a:spcBef>
              <a:buChar char="•"/>
              <a:tabLst>
                <a:tab pos="354965" algn="l"/>
                <a:tab pos="355600" algn="l"/>
              </a:tabLst>
            </a:pPr>
            <a:r>
              <a:rPr sz="3000" spc="-245" dirty="0">
                <a:latin typeface="Arial"/>
                <a:cs typeface="Arial"/>
              </a:rPr>
              <a:t>To </a:t>
            </a:r>
            <a:r>
              <a:rPr sz="3000" spc="50" dirty="0">
                <a:latin typeface="Arial"/>
                <a:cs typeface="Arial"/>
              </a:rPr>
              <a:t>look </a:t>
            </a:r>
            <a:r>
              <a:rPr sz="3000" spc="20" dirty="0">
                <a:latin typeface="Arial"/>
                <a:cs typeface="Arial"/>
              </a:rPr>
              <a:t>at </a:t>
            </a:r>
            <a:r>
              <a:rPr sz="3000" spc="35" dirty="0">
                <a:latin typeface="Arial"/>
                <a:cs typeface="Arial"/>
              </a:rPr>
              <a:t>the </a:t>
            </a:r>
            <a:r>
              <a:rPr sz="3000" spc="-75" dirty="0">
                <a:latin typeface="Arial"/>
                <a:cs typeface="Arial"/>
              </a:rPr>
              <a:t>key </a:t>
            </a:r>
            <a:r>
              <a:rPr sz="3000" spc="30" dirty="0">
                <a:latin typeface="Arial"/>
                <a:cs typeface="Arial"/>
              </a:rPr>
              <a:t>quality </a:t>
            </a:r>
            <a:r>
              <a:rPr sz="3000" spc="-100" dirty="0">
                <a:latin typeface="Arial"/>
                <a:cs typeface="Arial"/>
              </a:rPr>
              <a:t>assurance </a:t>
            </a:r>
            <a:r>
              <a:rPr sz="3000" spc="-15" dirty="0">
                <a:latin typeface="Arial"/>
                <a:cs typeface="Arial"/>
              </a:rPr>
              <a:t>factors </a:t>
            </a:r>
            <a:r>
              <a:rPr sz="3000" spc="-5" dirty="0">
                <a:latin typeface="Arial"/>
                <a:cs typeface="Arial"/>
              </a:rPr>
              <a:t>and  </a:t>
            </a:r>
            <a:r>
              <a:rPr sz="3000" dirty="0">
                <a:latin typeface="Arial"/>
                <a:cs typeface="Arial"/>
              </a:rPr>
              <a:t>principles </a:t>
            </a:r>
            <a:r>
              <a:rPr sz="3000" spc="60" dirty="0">
                <a:latin typeface="Arial"/>
                <a:cs typeface="Arial"/>
              </a:rPr>
              <a:t>within </a:t>
            </a:r>
            <a:r>
              <a:rPr sz="3000" spc="35" dirty="0">
                <a:latin typeface="Arial"/>
                <a:cs typeface="Arial"/>
              </a:rPr>
              <a:t>the </a:t>
            </a:r>
            <a:r>
              <a:rPr sz="3000" spc="10" dirty="0">
                <a:latin typeface="Arial"/>
                <a:cs typeface="Arial"/>
              </a:rPr>
              <a:t>health </a:t>
            </a:r>
            <a:r>
              <a:rPr sz="3000" spc="-5" dirty="0">
                <a:latin typeface="Arial"/>
                <a:cs typeface="Arial"/>
              </a:rPr>
              <a:t>and </a:t>
            </a:r>
            <a:r>
              <a:rPr sz="3000" spc="-50" dirty="0">
                <a:latin typeface="Arial"/>
                <a:cs typeface="Arial"/>
              </a:rPr>
              <a:t>social </a:t>
            </a:r>
            <a:r>
              <a:rPr sz="3000" spc="-90" dirty="0">
                <a:latin typeface="Arial"/>
                <a:cs typeface="Arial"/>
              </a:rPr>
              <a:t>care</a:t>
            </a:r>
            <a:r>
              <a:rPr sz="3000" spc="-204" dirty="0">
                <a:latin typeface="Arial"/>
                <a:cs typeface="Arial"/>
              </a:rPr>
              <a:t> </a:t>
            </a:r>
            <a:r>
              <a:rPr sz="3000" spc="-90" dirty="0">
                <a:latin typeface="Arial"/>
                <a:cs typeface="Arial"/>
              </a:rPr>
              <a:t>sector.</a:t>
            </a:r>
            <a:endParaRPr sz="3000" dirty="0">
              <a:latin typeface="Arial"/>
              <a:cs typeface="Arial"/>
            </a:endParaRPr>
          </a:p>
          <a:p>
            <a:pPr marL="354965" marR="262890" indent="-342900">
              <a:lnSpc>
                <a:spcPct val="100000"/>
              </a:lnSpc>
              <a:spcBef>
                <a:spcPts val="720"/>
              </a:spcBef>
              <a:buChar char="•"/>
              <a:tabLst>
                <a:tab pos="354965" algn="l"/>
                <a:tab pos="355600" algn="l"/>
              </a:tabLst>
            </a:pPr>
            <a:r>
              <a:rPr sz="3000" spc="-245" dirty="0">
                <a:latin typeface="Arial"/>
                <a:cs typeface="Arial"/>
              </a:rPr>
              <a:t>To </a:t>
            </a:r>
            <a:r>
              <a:rPr sz="3000" spc="50" dirty="0">
                <a:latin typeface="Arial"/>
                <a:cs typeface="Arial"/>
              </a:rPr>
              <a:t>look </a:t>
            </a:r>
            <a:r>
              <a:rPr sz="3000" spc="20" dirty="0">
                <a:latin typeface="Arial"/>
                <a:cs typeface="Arial"/>
              </a:rPr>
              <a:t>at </a:t>
            </a:r>
            <a:r>
              <a:rPr sz="3000" spc="5" dirty="0">
                <a:latin typeface="Arial"/>
                <a:cs typeface="Arial"/>
              </a:rPr>
              <a:t>collaborative </a:t>
            </a:r>
            <a:r>
              <a:rPr sz="3000" spc="35" dirty="0">
                <a:latin typeface="Arial"/>
                <a:cs typeface="Arial"/>
              </a:rPr>
              <a:t>multi-disciplinary  </a:t>
            </a:r>
            <a:r>
              <a:rPr sz="3000" spc="40" dirty="0">
                <a:latin typeface="Arial"/>
                <a:cs typeface="Arial"/>
              </a:rPr>
              <a:t>working </a:t>
            </a:r>
            <a:r>
              <a:rPr sz="3000" spc="60" dirty="0">
                <a:latin typeface="Arial"/>
                <a:cs typeface="Arial"/>
              </a:rPr>
              <a:t>within </a:t>
            </a:r>
            <a:r>
              <a:rPr sz="3000" spc="35" dirty="0">
                <a:latin typeface="Arial"/>
                <a:cs typeface="Arial"/>
              </a:rPr>
              <a:t>the </a:t>
            </a:r>
            <a:r>
              <a:rPr sz="3000" spc="10" dirty="0">
                <a:latin typeface="Arial"/>
                <a:cs typeface="Arial"/>
              </a:rPr>
              <a:t>health </a:t>
            </a:r>
            <a:r>
              <a:rPr sz="3000" spc="-5" dirty="0">
                <a:latin typeface="Arial"/>
                <a:cs typeface="Arial"/>
              </a:rPr>
              <a:t>and </a:t>
            </a:r>
            <a:r>
              <a:rPr sz="3000" spc="-55" dirty="0">
                <a:latin typeface="Arial"/>
                <a:cs typeface="Arial"/>
              </a:rPr>
              <a:t>social </a:t>
            </a:r>
            <a:r>
              <a:rPr sz="3000" spc="-90" dirty="0">
                <a:latin typeface="Arial"/>
                <a:cs typeface="Arial"/>
              </a:rPr>
              <a:t>care</a:t>
            </a:r>
            <a:r>
              <a:rPr sz="3000" spc="-220" dirty="0">
                <a:latin typeface="Arial"/>
                <a:cs typeface="Arial"/>
              </a:rPr>
              <a:t> </a:t>
            </a:r>
            <a:r>
              <a:rPr sz="3000" spc="-85" dirty="0">
                <a:latin typeface="Arial"/>
                <a:cs typeface="Arial"/>
              </a:rPr>
              <a:t>sector.</a:t>
            </a:r>
            <a:endParaRPr sz="3000" dirty="0">
              <a:latin typeface="Arial"/>
              <a:cs typeface="Arial"/>
            </a:endParaRPr>
          </a:p>
          <a:p>
            <a:pPr marL="354965" marR="1127125" indent="-342900">
              <a:lnSpc>
                <a:spcPct val="100000"/>
              </a:lnSpc>
              <a:spcBef>
                <a:spcPts val="725"/>
              </a:spcBef>
              <a:buChar char="•"/>
              <a:tabLst>
                <a:tab pos="354965" algn="l"/>
                <a:tab pos="355600" algn="l"/>
              </a:tabLst>
            </a:pPr>
            <a:r>
              <a:rPr sz="3000" spc="-245" dirty="0">
                <a:latin typeface="Arial"/>
                <a:cs typeface="Arial"/>
              </a:rPr>
              <a:t>To </a:t>
            </a:r>
            <a:r>
              <a:rPr sz="3000" spc="-20" dirty="0">
                <a:latin typeface="Arial"/>
                <a:cs typeface="Arial"/>
              </a:rPr>
              <a:t>consider </a:t>
            </a:r>
            <a:r>
              <a:rPr sz="3000" spc="35" dirty="0">
                <a:latin typeface="Arial"/>
                <a:cs typeface="Arial"/>
              </a:rPr>
              <a:t>the </a:t>
            </a:r>
            <a:r>
              <a:rPr sz="3000" spc="25" dirty="0">
                <a:latin typeface="Arial"/>
                <a:cs typeface="Arial"/>
              </a:rPr>
              <a:t>importance </a:t>
            </a:r>
            <a:r>
              <a:rPr sz="3000" spc="65" dirty="0">
                <a:latin typeface="Arial"/>
                <a:cs typeface="Arial"/>
              </a:rPr>
              <a:t>of </a:t>
            </a:r>
            <a:r>
              <a:rPr sz="3000" spc="40" dirty="0">
                <a:latin typeface="Arial"/>
                <a:cs typeface="Arial"/>
              </a:rPr>
              <a:t>working </a:t>
            </a:r>
            <a:r>
              <a:rPr sz="3000" spc="35" dirty="0">
                <a:latin typeface="Arial"/>
                <a:cs typeface="Arial"/>
              </a:rPr>
              <a:t>in  </a:t>
            </a:r>
            <a:r>
              <a:rPr sz="3000" spc="10" dirty="0">
                <a:latin typeface="Arial"/>
                <a:cs typeface="Arial"/>
              </a:rPr>
              <a:t>partnership </a:t>
            </a:r>
            <a:r>
              <a:rPr sz="3000" spc="65" dirty="0">
                <a:latin typeface="Arial"/>
                <a:cs typeface="Arial"/>
              </a:rPr>
              <a:t>with </a:t>
            </a:r>
            <a:r>
              <a:rPr sz="3000" spc="-60" dirty="0">
                <a:latin typeface="Arial"/>
                <a:cs typeface="Arial"/>
              </a:rPr>
              <a:t>service</a:t>
            </a:r>
            <a:r>
              <a:rPr sz="3000" spc="-85" dirty="0">
                <a:latin typeface="Arial"/>
                <a:cs typeface="Arial"/>
              </a:rPr>
              <a:t> </a:t>
            </a:r>
            <a:r>
              <a:rPr sz="3000" spc="-30" dirty="0">
                <a:latin typeface="Arial"/>
                <a:cs typeface="Arial"/>
              </a:rPr>
              <a:t>user/stakeholders.</a:t>
            </a:r>
            <a:endParaRPr sz="3000" dirty="0">
              <a:latin typeface="Arial"/>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5660" y="117805"/>
            <a:ext cx="8268970" cy="635000"/>
          </a:xfrm>
          <a:prstGeom prst="rect">
            <a:avLst/>
          </a:prstGeom>
        </p:spPr>
        <p:txBody>
          <a:bodyPr vert="horz" wrap="square" lIns="0" tIns="12065" rIns="0" bIns="0" rtlCol="0">
            <a:spAutoFit/>
          </a:bodyPr>
          <a:lstStyle/>
          <a:p>
            <a:pPr marL="12700">
              <a:lnSpc>
                <a:spcPct val="100000"/>
              </a:lnSpc>
              <a:spcBef>
                <a:spcPts val="95"/>
              </a:spcBef>
            </a:pPr>
            <a:r>
              <a:rPr sz="4000" spc="-110" dirty="0">
                <a:solidFill>
                  <a:srgbClr val="000000"/>
                </a:solidFill>
                <a:latin typeface="Arial"/>
                <a:cs typeface="Arial"/>
              </a:rPr>
              <a:t>Aims </a:t>
            </a:r>
            <a:r>
              <a:rPr sz="4000" spc="-30" dirty="0">
                <a:solidFill>
                  <a:srgbClr val="000000"/>
                </a:solidFill>
                <a:latin typeface="Arial"/>
                <a:cs typeface="Arial"/>
              </a:rPr>
              <a:t>and </a:t>
            </a:r>
            <a:r>
              <a:rPr sz="4000" spc="-80" dirty="0">
                <a:solidFill>
                  <a:srgbClr val="000000"/>
                </a:solidFill>
                <a:latin typeface="Arial"/>
                <a:cs typeface="Arial"/>
              </a:rPr>
              <a:t>Objectives </a:t>
            </a:r>
            <a:r>
              <a:rPr sz="4000" spc="70" dirty="0">
                <a:solidFill>
                  <a:srgbClr val="000000"/>
                </a:solidFill>
                <a:latin typeface="Arial"/>
                <a:cs typeface="Arial"/>
              </a:rPr>
              <a:t>of </a:t>
            </a:r>
            <a:r>
              <a:rPr sz="4000" spc="35" dirty="0">
                <a:solidFill>
                  <a:srgbClr val="000000"/>
                </a:solidFill>
                <a:latin typeface="Arial"/>
                <a:cs typeface="Arial"/>
              </a:rPr>
              <a:t>the</a:t>
            </a:r>
            <a:r>
              <a:rPr sz="4000" spc="60" dirty="0">
                <a:solidFill>
                  <a:srgbClr val="000000"/>
                </a:solidFill>
                <a:latin typeface="Arial"/>
                <a:cs typeface="Arial"/>
              </a:rPr>
              <a:t> </a:t>
            </a:r>
            <a:r>
              <a:rPr sz="4000" spc="-210" dirty="0">
                <a:solidFill>
                  <a:srgbClr val="000000"/>
                </a:solidFill>
                <a:latin typeface="Arial"/>
                <a:cs typeface="Arial"/>
              </a:rPr>
              <a:t>session</a:t>
            </a:r>
            <a:endParaRPr sz="4000">
              <a:latin typeface="Arial"/>
              <a:cs typeface="Arial"/>
            </a:endParaRPr>
          </a:p>
        </p:txBody>
      </p:sp>
      <p:grpSp>
        <p:nvGrpSpPr>
          <p:cNvPr id="3" name="object 3"/>
          <p:cNvGrpSpPr/>
          <p:nvPr/>
        </p:nvGrpSpPr>
        <p:grpSpPr>
          <a:xfrm>
            <a:off x="230124" y="740663"/>
            <a:ext cx="4146550" cy="4982845"/>
            <a:chOff x="230124" y="740663"/>
            <a:chExt cx="4146550" cy="4982845"/>
          </a:xfrm>
        </p:grpSpPr>
        <p:sp>
          <p:nvSpPr>
            <p:cNvPr id="4" name="object 4"/>
            <p:cNvSpPr/>
            <p:nvPr/>
          </p:nvSpPr>
          <p:spPr>
            <a:xfrm>
              <a:off x="455676" y="742187"/>
              <a:ext cx="3691128" cy="4977384"/>
            </a:xfrm>
            <a:prstGeom prst="rect">
              <a:avLst/>
            </a:prstGeom>
            <a:blipFill>
              <a:blip r:embed="rId2" cstate="print"/>
              <a:stretch>
                <a:fillRect/>
              </a:stretch>
            </a:blipFill>
          </p:spPr>
          <p:txBody>
            <a:bodyPr wrap="square" lIns="0" tIns="0" rIns="0" bIns="0" rtlCol="0"/>
            <a:lstStyle/>
            <a:p>
              <a:endParaRPr/>
            </a:p>
          </p:txBody>
        </p:sp>
        <p:sp>
          <p:nvSpPr>
            <p:cNvPr id="5" name="object 5"/>
            <p:cNvSpPr/>
            <p:nvPr/>
          </p:nvSpPr>
          <p:spPr>
            <a:xfrm>
              <a:off x="498348" y="765047"/>
              <a:ext cx="3610610" cy="4897120"/>
            </a:xfrm>
            <a:custGeom>
              <a:avLst/>
              <a:gdLst/>
              <a:ahLst/>
              <a:cxnLst/>
              <a:rect l="l" t="t" r="r" b="b"/>
              <a:pathLst>
                <a:path w="3610610" h="4897120">
                  <a:moveTo>
                    <a:pt x="1805177" y="0"/>
                  </a:moveTo>
                  <a:lnTo>
                    <a:pt x="1805177" y="1224152"/>
                  </a:lnTo>
                  <a:lnTo>
                    <a:pt x="0" y="1224152"/>
                  </a:lnTo>
                  <a:lnTo>
                    <a:pt x="0" y="3672458"/>
                  </a:lnTo>
                  <a:lnTo>
                    <a:pt x="1805177" y="3672458"/>
                  </a:lnTo>
                  <a:lnTo>
                    <a:pt x="1805177" y="4896612"/>
                  </a:lnTo>
                  <a:lnTo>
                    <a:pt x="3610355" y="2448305"/>
                  </a:lnTo>
                  <a:lnTo>
                    <a:pt x="1805177" y="0"/>
                  </a:lnTo>
                  <a:close/>
                </a:path>
              </a:pathLst>
            </a:custGeom>
            <a:solidFill>
              <a:srgbClr val="CAE3F8"/>
            </a:solidFill>
          </p:spPr>
          <p:txBody>
            <a:bodyPr wrap="square" lIns="0" tIns="0" rIns="0" bIns="0" rtlCol="0"/>
            <a:lstStyle/>
            <a:p>
              <a:endParaRPr/>
            </a:p>
          </p:txBody>
        </p:sp>
        <p:sp>
          <p:nvSpPr>
            <p:cNvPr id="6" name="object 6"/>
            <p:cNvSpPr/>
            <p:nvPr/>
          </p:nvSpPr>
          <p:spPr>
            <a:xfrm>
              <a:off x="230124" y="740663"/>
              <a:ext cx="4146041" cy="4982717"/>
            </a:xfrm>
            <a:prstGeom prst="rect">
              <a:avLst/>
            </a:prstGeom>
            <a:blipFill>
              <a:blip r:embed="rId3" cstate="print"/>
              <a:stretch>
                <a:fillRect/>
              </a:stretch>
            </a:blipFill>
          </p:spPr>
          <p:txBody>
            <a:bodyPr wrap="square" lIns="0" tIns="0" rIns="0" bIns="0" rtlCol="0"/>
            <a:lstStyle/>
            <a:p>
              <a:endParaRPr/>
            </a:p>
          </p:txBody>
        </p:sp>
      </p:grpSp>
      <p:sp>
        <p:nvSpPr>
          <p:cNvPr id="7" name="object 7"/>
          <p:cNvSpPr txBox="1"/>
          <p:nvPr/>
        </p:nvSpPr>
        <p:spPr>
          <a:xfrm>
            <a:off x="558190" y="828701"/>
            <a:ext cx="3379470" cy="4533265"/>
          </a:xfrm>
          <a:prstGeom prst="rect">
            <a:avLst/>
          </a:prstGeom>
        </p:spPr>
        <p:txBody>
          <a:bodyPr vert="horz" wrap="square" lIns="0" tIns="215265" rIns="0" bIns="0" rtlCol="0">
            <a:spAutoFit/>
          </a:bodyPr>
          <a:lstStyle/>
          <a:p>
            <a:pPr marL="12700">
              <a:lnSpc>
                <a:spcPct val="100000"/>
              </a:lnSpc>
              <a:spcBef>
                <a:spcPts val="1695"/>
              </a:spcBef>
            </a:pPr>
            <a:r>
              <a:rPr sz="2600" b="1" spc="-65" dirty="0">
                <a:latin typeface="Arial"/>
                <a:cs typeface="Arial"/>
              </a:rPr>
              <a:t>Aims</a:t>
            </a:r>
            <a:endParaRPr sz="2600">
              <a:latin typeface="Arial"/>
              <a:cs typeface="Arial"/>
            </a:endParaRPr>
          </a:p>
          <a:p>
            <a:pPr marL="241300" marR="121285" indent="-229235">
              <a:lnSpc>
                <a:spcPct val="99700"/>
              </a:lnSpc>
              <a:spcBef>
                <a:spcPts val="1245"/>
              </a:spcBef>
              <a:buChar char="•"/>
              <a:tabLst>
                <a:tab pos="241935" algn="l"/>
              </a:tabLst>
            </a:pPr>
            <a:r>
              <a:rPr sz="2000" spc="-165" dirty="0">
                <a:latin typeface="Arial"/>
                <a:cs typeface="Arial"/>
              </a:rPr>
              <a:t>To </a:t>
            </a:r>
            <a:r>
              <a:rPr sz="2000" spc="15" dirty="0">
                <a:latin typeface="Arial"/>
                <a:cs typeface="Arial"/>
              </a:rPr>
              <a:t>provide </a:t>
            </a:r>
            <a:r>
              <a:rPr sz="2000" spc="-35" dirty="0">
                <a:latin typeface="Arial"/>
                <a:cs typeface="Arial"/>
              </a:rPr>
              <a:t>an </a:t>
            </a:r>
            <a:r>
              <a:rPr sz="2000" spc="20" dirty="0">
                <a:latin typeface="Arial"/>
                <a:cs typeface="Arial"/>
              </a:rPr>
              <a:t>insight </a:t>
            </a:r>
            <a:r>
              <a:rPr sz="2000" spc="85" dirty="0">
                <a:latin typeface="Arial"/>
                <a:cs typeface="Arial"/>
              </a:rPr>
              <a:t>to  </a:t>
            </a:r>
            <a:r>
              <a:rPr sz="2000" spc="-15" dirty="0">
                <a:latin typeface="Arial"/>
                <a:cs typeface="Arial"/>
              </a:rPr>
              <a:t>governance </a:t>
            </a:r>
            <a:r>
              <a:rPr sz="2000" spc="-5" dirty="0">
                <a:latin typeface="Arial"/>
                <a:cs typeface="Arial"/>
              </a:rPr>
              <a:t>and </a:t>
            </a:r>
            <a:r>
              <a:rPr sz="2000" spc="20" dirty="0">
                <a:latin typeface="Arial"/>
                <a:cs typeface="Arial"/>
              </a:rPr>
              <a:t>quality  </a:t>
            </a:r>
            <a:r>
              <a:rPr sz="2000" spc="-10" dirty="0">
                <a:latin typeface="Arial"/>
                <a:cs typeface="Arial"/>
              </a:rPr>
              <a:t>frameworks </a:t>
            </a:r>
            <a:r>
              <a:rPr sz="2000" spc="40" dirty="0">
                <a:latin typeface="Arial"/>
                <a:cs typeface="Arial"/>
              </a:rPr>
              <a:t>within </a:t>
            </a:r>
            <a:r>
              <a:rPr sz="2000" spc="25" dirty="0">
                <a:latin typeface="Arial"/>
                <a:cs typeface="Arial"/>
              </a:rPr>
              <a:t>the </a:t>
            </a:r>
            <a:r>
              <a:rPr sz="2000" spc="-25" dirty="0">
                <a:latin typeface="Arial"/>
                <a:cs typeface="Arial"/>
              </a:rPr>
              <a:t>H</a:t>
            </a:r>
            <a:r>
              <a:rPr sz="2000" spc="-185" dirty="0">
                <a:latin typeface="Arial"/>
                <a:cs typeface="Arial"/>
              </a:rPr>
              <a:t> </a:t>
            </a:r>
            <a:r>
              <a:rPr sz="2000" spc="265" dirty="0">
                <a:latin typeface="Arial"/>
                <a:cs typeface="Arial"/>
              </a:rPr>
              <a:t>&amp;  </a:t>
            </a:r>
            <a:r>
              <a:rPr sz="2000" spc="-150" dirty="0">
                <a:latin typeface="Arial"/>
                <a:cs typeface="Arial"/>
              </a:rPr>
              <a:t>SH</a:t>
            </a:r>
            <a:r>
              <a:rPr sz="2000" spc="-15" dirty="0">
                <a:latin typeface="Arial"/>
                <a:cs typeface="Arial"/>
              </a:rPr>
              <a:t> </a:t>
            </a:r>
            <a:r>
              <a:rPr sz="2000" spc="-60" dirty="0">
                <a:latin typeface="Arial"/>
                <a:cs typeface="Arial"/>
              </a:rPr>
              <a:t>sector.</a:t>
            </a:r>
            <a:endParaRPr sz="2000">
              <a:latin typeface="Arial"/>
              <a:cs typeface="Arial"/>
            </a:endParaRPr>
          </a:p>
          <a:p>
            <a:pPr marL="241300" marR="5080" indent="-229235">
              <a:lnSpc>
                <a:spcPct val="99800"/>
              </a:lnSpc>
              <a:spcBef>
                <a:spcPts val="400"/>
              </a:spcBef>
              <a:buChar char="•"/>
              <a:tabLst>
                <a:tab pos="241935" algn="l"/>
              </a:tabLst>
            </a:pPr>
            <a:r>
              <a:rPr sz="2000" spc="-165" dirty="0">
                <a:latin typeface="Arial"/>
                <a:cs typeface="Arial"/>
              </a:rPr>
              <a:t>To </a:t>
            </a:r>
            <a:r>
              <a:rPr sz="2000" spc="35" dirty="0">
                <a:latin typeface="Arial"/>
                <a:cs typeface="Arial"/>
              </a:rPr>
              <a:t>look </a:t>
            </a:r>
            <a:r>
              <a:rPr sz="2000" spc="15" dirty="0">
                <a:latin typeface="Arial"/>
                <a:cs typeface="Arial"/>
              </a:rPr>
              <a:t>at </a:t>
            </a:r>
            <a:r>
              <a:rPr sz="2000" spc="25" dirty="0">
                <a:latin typeface="Arial"/>
                <a:cs typeface="Arial"/>
              </a:rPr>
              <a:t>the </a:t>
            </a:r>
            <a:r>
              <a:rPr sz="2000" spc="50" dirty="0">
                <a:latin typeface="Arial"/>
                <a:cs typeface="Arial"/>
              </a:rPr>
              <a:t>important  </a:t>
            </a:r>
            <a:r>
              <a:rPr sz="2000" spc="-5" dirty="0">
                <a:latin typeface="Arial"/>
                <a:cs typeface="Arial"/>
              </a:rPr>
              <a:t>factors when </a:t>
            </a:r>
            <a:r>
              <a:rPr sz="2000" spc="30" dirty="0">
                <a:latin typeface="Arial"/>
                <a:cs typeface="Arial"/>
              </a:rPr>
              <a:t>working </a:t>
            </a:r>
            <a:r>
              <a:rPr sz="2000" spc="25" dirty="0">
                <a:latin typeface="Arial"/>
                <a:cs typeface="Arial"/>
              </a:rPr>
              <a:t>in  </a:t>
            </a:r>
            <a:r>
              <a:rPr sz="2000" spc="5" dirty="0">
                <a:latin typeface="Arial"/>
                <a:cs typeface="Arial"/>
              </a:rPr>
              <a:t>collaborative </a:t>
            </a:r>
            <a:r>
              <a:rPr sz="2000" spc="10" dirty="0">
                <a:latin typeface="Arial"/>
                <a:cs typeface="Arial"/>
              </a:rPr>
              <a:t>partnership  </a:t>
            </a:r>
            <a:r>
              <a:rPr sz="2000" spc="45" dirty="0">
                <a:latin typeface="Arial"/>
                <a:cs typeface="Arial"/>
              </a:rPr>
              <a:t>with </a:t>
            </a:r>
            <a:r>
              <a:rPr sz="2000" spc="5" dirty="0">
                <a:latin typeface="Arial"/>
                <a:cs typeface="Arial"/>
              </a:rPr>
              <a:t>others </a:t>
            </a:r>
            <a:r>
              <a:rPr sz="2000" spc="10" dirty="0">
                <a:latin typeface="Arial"/>
                <a:cs typeface="Arial"/>
              </a:rPr>
              <a:t>included</a:t>
            </a:r>
            <a:r>
              <a:rPr sz="2000" spc="-170" dirty="0">
                <a:latin typeface="Arial"/>
                <a:cs typeface="Arial"/>
              </a:rPr>
              <a:t> </a:t>
            </a:r>
            <a:r>
              <a:rPr sz="2000" spc="-40" dirty="0">
                <a:latin typeface="Arial"/>
                <a:cs typeface="Arial"/>
              </a:rPr>
              <a:t>service  </a:t>
            </a:r>
            <a:r>
              <a:rPr sz="2000" spc="-75" dirty="0">
                <a:latin typeface="Arial"/>
                <a:cs typeface="Arial"/>
              </a:rPr>
              <a:t>users.</a:t>
            </a:r>
            <a:endParaRPr sz="2000">
              <a:latin typeface="Arial"/>
              <a:cs typeface="Arial"/>
            </a:endParaRPr>
          </a:p>
          <a:p>
            <a:pPr marL="241300" marR="137160" indent="-229235" algn="just">
              <a:lnSpc>
                <a:spcPct val="100000"/>
              </a:lnSpc>
              <a:spcBef>
                <a:spcPts val="395"/>
              </a:spcBef>
              <a:buChar char="•"/>
              <a:tabLst>
                <a:tab pos="241935" algn="l"/>
              </a:tabLst>
            </a:pPr>
            <a:r>
              <a:rPr sz="2000" spc="-165" dirty="0">
                <a:latin typeface="Arial"/>
                <a:cs typeface="Arial"/>
              </a:rPr>
              <a:t>To </a:t>
            </a:r>
            <a:r>
              <a:rPr sz="2000" spc="15" dirty="0">
                <a:latin typeface="Arial"/>
                <a:cs typeface="Arial"/>
              </a:rPr>
              <a:t>complete </a:t>
            </a:r>
            <a:r>
              <a:rPr sz="2000" spc="-95" dirty="0">
                <a:latin typeface="Arial"/>
                <a:cs typeface="Arial"/>
              </a:rPr>
              <a:t>a </a:t>
            </a:r>
            <a:r>
              <a:rPr sz="2000" spc="40" dirty="0">
                <a:latin typeface="Arial"/>
                <a:cs typeface="Arial"/>
              </a:rPr>
              <a:t>group </a:t>
            </a:r>
            <a:r>
              <a:rPr sz="2000" spc="20" dirty="0">
                <a:latin typeface="Arial"/>
                <a:cs typeface="Arial"/>
              </a:rPr>
              <a:t>work  </a:t>
            </a:r>
            <a:r>
              <a:rPr sz="2000" spc="10" dirty="0">
                <a:latin typeface="Arial"/>
                <a:cs typeface="Arial"/>
              </a:rPr>
              <a:t>activity around </a:t>
            </a:r>
            <a:r>
              <a:rPr sz="2000" spc="30" dirty="0">
                <a:latin typeface="Arial"/>
                <a:cs typeface="Arial"/>
              </a:rPr>
              <a:t>adult</a:t>
            </a:r>
            <a:r>
              <a:rPr sz="2000" spc="-145" dirty="0">
                <a:latin typeface="Arial"/>
                <a:cs typeface="Arial"/>
              </a:rPr>
              <a:t> </a:t>
            </a:r>
            <a:r>
              <a:rPr sz="2000" spc="-35" dirty="0">
                <a:latin typeface="Arial"/>
                <a:cs typeface="Arial"/>
              </a:rPr>
              <a:t>social  </a:t>
            </a:r>
            <a:r>
              <a:rPr sz="2000" spc="-60" dirty="0">
                <a:latin typeface="Arial"/>
                <a:cs typeface="Arial"/>
              </a:rPr>
              <a:t>care </a:t>
            </a:r>
            <a:r>
              <a:rPr sz="2000" spc="20" dirty="0">
                <a:latin typeface="Arial"/>
                <a:cs typeface="Arial"/>
              </a:rPr>
              <a:t>quality</a:t>
            </a:r>
            <a:r>
              <a:rPr sz="2000" spc="10" dirty="0">
                <a:latin typeface="Arial"/>
                <a:cs typeface="Arial"/>
              </a:rPr>
              <a:t> </a:t>
            </a:r>
            <a:r>
              <a:rPr sz="2000" spc="-15" dirty="0">
                <a:latin typeface="Arial"/>
                <a:cs typeface="Arial"/>
              </a:rPr>
              <a:t>matters.</a:t>
            </a:r>
            <a:endParaRPr sz="2000">
              <a:latin typeface="Arial"/>
              <a:cs typeface="Arial"/>
            </a:endParaRPr>
          </a:p>
        </p:txBody>
      </p:sp>
      <p:grpSp>
        <p:nvGrpSpPr>
          <p:cNvPr id="8" name="object 8"/>
          <p:cNvGrpSpPr/>
          <p:nvPr/>
        </p:nvGrpSpPr>
        <p:grpSpPr>
          <a:xfrm>
            <a:off x="4564634" y="753109"/>
            <a:ext cx="4413250" cy="4922520"/>
            <a:chOff x="4564634" y="753109"/>
            <a:chExt cx="4413250" cy="4922520"/>
          </a:xfrm>
        </p:grpSpPr>
        <p:sp>
          <p:nvSpPr>
            <p:cNvPr id="9" name="object 9"/>
            <p:cNvSpPr/>
            <p:nvPr/>
          </p:nvSpPr>
          <p:spPr>
            <a:xfrm>
              <a:off x="4901184" y="765047"/>
              <a:ext cx="3733800" cy="4897120"/>
            </a:xfrm>
            <a:custGeom>
              <a:avLst/>
              <a:gdLst/>
              <a:ahLst/>
              <a:cxnLst/>
              <a:rect l="l" t="t" r="r" b="b"/>
              <a:pathLst>
                <a:path w="3733800" h="4897120">
                  <a:moveTo>
                    <a:pt x="1866899" y="0"/>
                  </a:moveTo>
                  <a:lnTo>
                    <a:pt x="1866899" y="1224152"/>
                  </a:lnTo>
                  <a:lnTo>
                    <a:pt x="0" y="1224152"/>
                  </a:lnTo>
                  <a:lnTo>
                    <a:pt x="0" y="3672458"/>
                  </a:lnTo>
                  <a:lnTo>
                    <a:pt x="1866899" y="3672458"/>
                  </a:lnTo>
                  <a:lnTo>
                    <a:pt x="1866899" y="4896612"/>
                  </a:lnTo>
                  <a:lnTo>
                    <a:pt x="3733799" y="2448305"/>
                  </a:lnTo>
                  <a:lnTo>
                    <a:pt x="1866899" y="0"/>
                  </a:lnTo>
                  <a:close/>
                </a:path>
              </a:pathLst>
            </a:custGeom>
            <a:solidFill>
              <a:srgbClr val="CAE3F8"/>
            </a:solidFill>
          </p:spPr>
          <p:txBody>
            <a:bodyPr wrap="square" lIns="0" tIns="0" rIns="0" bIns="0" rtlCol="0"/>
            <a:lstStyle/>
            <a:p>
              <a:endParaRPr/>
            </a:p>
          </p:txBody>
        </p:sp>
        <p:sp>
          <p:nvSpPr>
            <p:cNvPr id="10" name="object 10"/>
            <p:cNvSpPr/>
            <p:nvPr/>
          </p:nvSpPr>
          <p:spPr>
            <a:xfrm>
              <a:off x="4577334" y="765809"/>
              <a:ext cx="4387850" cy="4897120"/>
            </a:xfrm>
            <a:custGeom>
              <a:avLst/>
              <a:gdLst/>
              <a:ahLst/>
              <a:cxnLst/>
              <a:rect l="l" t="t" r="r" b="b"/>
              <a:pathLst>
                <a:path w="4387850" h="4897120">
                  <a:moveTo>
                    <a:pt x="3656330" y="0"/>
                  </a:moveTo>
                  <a:lnTo>
                    <a:pt x="731265" y="0"/>
                  </a:lnTo>
                  <a:lnTo>
                    <a:pt x="683185" y="1555"/>
                  </a:lnTo>
                  <a:lnTo>
                    <a:pt x="635936" y="6157"/>
                  </a:lnTo>
                  <a:lnTo>
                    <a:pt x="589612" y="13710"/>
                  </a:lnTo>
                  <a:lnTo>
                    <a:pt x="544312" y="24116"/>
                  </a:lnTo>
                  <a:lnTo>
                    <a:pt x="500132" y="37281"/>
                  </a:lnTo>
                  <a:lnTo>
                    <a:pt x="457167" y="53106"/>
                  </a:lnTo>
                  <a:lnTo>
                    <a:pt x="415514" y="71496"/>
                  </a:lnTo>
                  <a:lnTo>
                    <a:pt x="375270" y="92355"/>
                  </a:lnTo>
                  <a:lnTo>
                    <a:pt x="336530" y="115587"/>
                  </a:lnTo>
                  <a:lnTo>
                    <a:pt x="299392" y="141093"/>
                  </a:lnTo>
                  <a:lnTo>
                    <a:pt x="263952" y="168780"/>
                  </a:lnTo>
                  <a:lnTo>
                    <a:pt x="230305" y="198549"/>
                  </a:lnTo>
                  <a:lnTo>
                    <a:pt x="198549" y="230305"/>
                  </a:lnTo>
                  <a:lnTo>
                    <a:pt x="168780" y="263952"/>
                  </a:lnTo>
                  <a:lnTo>
                    <a:pt x="141093" y="299392"/>
                  </a:lnTo>
                  <a:lnTo>
                    <a:pt x="115587" y="336530"/>
                  </a:lnTo>
                  <a:lnTo>
                    <a:pt x="92355" y="375270"/>
                  </a:lnTo>
                  <a:lnTo>
                    <a:pt x="71496" y="415514"/>
                  </a:lnTo>
                  <a:lnTo>
                    <a:pt x="53106" y="457167"/>
                  </a:lnTo>
                  <a:lnTo>
                    <a:pt x="37281" y="500132"/>
                  </a:lnTo>
                  <a:lnTo>
                    <a:pt x="24116" y="544312"/>
                  </a:lnTo>
                  <a:lnTo>
                    <a:pt x="13710" y="589612"/>
                  </a:lnTo>
                  <a:lnTo>
                    <a:pt x="6157" y="635936"/>
                  </a:lnTo>
                  <a:lnTo>
                    <a:pt x="1555" y="683185"/>
                  </a:lnTo>
                  <a:lnTo>
                    <a:pt x="0" y="731265"/>
                  </a:lnTo>
                  <a:lnTo>
                    <a:pt x="0" y="4165346"/>
                  </a:lnTo>
                  <a:lnTo>
                    <a:pt x="1555" y="4213426"/>
                  </a:lnTo>
                  <a:lnTo>
                    <a:pt x="6157" y="4260675"/>
                  </a:lnTo>
                  <a:lnTo>
                    <a:pt x="13710" y="4306999"/>
                  </a:lnTo>
                  <a:lnTo>
                    <a:pt x="24116" y="4352299"/>
                  </a:lnTo>
                  <a:lnTo>
                    <a:pt x="37281" y="4396479"/>
                  </a:lnTo>
                  <a:lnTo>
                    <a:pt x="53106" y="4439444"/>
                  </a:lnTo>
                  <a:lnTo>
                    <a:pt x="71496" y="4481097"/>
                  </a:lnTo>
                  <a:lnTo>
                    <a:pt x="92355" y="4521341"/>
                  </a:lnTo>
                  <a:lnTo>
                    <a:pt x="115587" y="4560081"/>
                  </a:lnTo>
                  <a:lnTo>
                    <a:pt x="141093" y="4597219"/>
                  </a:lnTo>
                  <a:lnTo>
                    <a:pt x="168780" y="4632659"/>
                  </a:lnTo>
                  <a:lnTo>
                    <a:pt x="198549" y="4666306"/>
                  </a:lnTo>
                  <a:lnTo>
                    <a:pt x="230305" y="4698062"/>
                  </a:lnTo>
                  <a:lnTo>
                    <a:pt x="263952" y="4727831"/>
                  </a:lnTo>
                  <a:lnTo>
                    <a:pt x="299392" y="4755518"/>
                  </a:lnTo>
                  <a:lnTo>
                    <a:pt x="336530" y="4781024"/>
                  </a:lnTo>
                  <a:lnTo>
                    <a:pt x="375270" y="4804256"/>
                  </a:lnTo>
                  <a:lnTo>
                    <a:pt x="415514" y="4825115"/>
                  </a:lnTo>
                  <a:lnTo>
                    <a:pt x="457167" y="4843505"/>
                  </a:lnTo>
                  <a:lnTo>
                    <a:pt x="500132" y="4859330"/>
                  </a:lnTo>
                  <a:lnTo>
                    <a:pt x="544312" y="4872495"/>
                  </a:lnTo>
                  <a:lnTo>
                    <a:pt x="589612" y="4882901"/>
                  </a:lnTo>
                  <a:lnTo>
                    <a:pt x="635936" y="4890454"/>
                  </a:lnTo>
                  <a:lnTo>
                    <a:pt x="683185" y="4895056"/>
                  </a:lnTo>
                  <a:lnTo>
                    <a:pt x="731265" y="4896612"/>
                  </a:lnTo>
                  <a:lnTo>
                    <a:pt x="3656330" y="4896612"/>
                  </a:lnTo>
                  <a:lnTo>
                    <a:pt x="3704410" y="4895056"/>
                  </a:lnTo>
                  <a:lnTo>
                    <a:pt x="3751659" y="4890454"/>
                  </a:lnTo>
                  <a:lnTo>
                    <a:pt x="3797983" y="4882901"/>
                  </a:lnTo>
                  <a:lnTo>
                    <a:pt x="3843283" y="4872495"/>
                  </a:lnTo>
                  <a:lnTo>
                    <a:pt x="3887463" y="4859330"/>
                  </a:lnTo>
                  <a:lnTo>
                    <a:pt x="3930428" y="4843505"/>
                  </a:lnTo>
                  <a:lnTo>
                    <a:pt x="3972081" y="4825115"/>
                  </a:lnTo>
                  <a:lnTo>
                    <a:pt x="4012325" y="4804256"/>
                  </a:lnTo>
                  <a:lnTo>
                    <a:pt x="4051065" y="4781024"/>
                  </a:lnTo>
                  <a:lnTo>
                    <a:pt x="4088203" y="4755518"/>
                  </a:lnTo>
                  <a:lnTo>
                    <a:pt x="4123643" y="4727831"/>
                  </a:lnTo>
                  <a:lnTo>
                    <a:pt x="4157290" y="4698062"/>
                  </a:lnTo>
                  <a:lnTo>
                    <a:pt x="4189046" y="4666306"/>
                  </a:lnTo>
                  <a:lnTo>
                    <a:pt x="4218815" y="4632659"/>
                  </a:lnTo>
                  <a:lnTo>
                    <a:pt x="4246502" y="4597219"/>
                  </a:lnTo>
                  <a:lnTo>
                    <a:pt x="4272008" y="4560081"/>
                  </a:lnTo>
                  <a:lnTo>
                    <a:pt x="4295240" y="4521341"/>
                  </a:lnTo>
                  <a:lnTo>
                    <a:pt x="4316099" y="4481097"/>
                  </a:lnTo>
                  <a:lnTo>
                    <a:pt x="4334489" y="4439444"/>
                  </a:lnTo>
                  <a:lnTo>
                    <a:pt x="4350314" y="4396479"/>
                  </a:lnTo>
                  <a:lnTo>
                    <a:pt x="4363479" y="4352299"/>
                  </a:lnTo>
                  <a:lnTo>
                    <a:pt x="4373885" y="4306999"/>
                  </a:lnTo>
                  <a:lnTo>
                    <a:pt x="4381438" y="4260675"/>
                  </a:lnTo>
                  <a:lnTo>
                    <a:pt x="4386040" y="4213426"/>
                  </a:lnTo>
                  <a:lnTo>
                    <a:pt x="4387595" y="4165346"/>
                  </a:lnTo>
                  <a:lnTo>
                    <a:pt x="4387595" y="731265"/>
                  </a:lnTo>
                  <a:lnTo>
                    <a:pt x="4386040" y="683185"/>
                  </a:lnTo>
                  <a:lnTo>
                    <a:pt x="4381438" y="635936"/>
                  </a:lnTo>
                  <a:lnTo>
                    <a:pt x="4373885" y="589612"/>
                  </a:lnTo>
                  <a:lnTo>
                    <a:pt x="4363479" y="544312"/>
                  </a:lnTo>
                  <a:lnTo>
                    <a:pt x="4350314" y="500132"/>
                  </a:lnTo>
                  <a:lnTo>
                    <a:pt x="4334489" y="457167"/>
                  </a:lnTo>
                  <a:lnTo>
                    <a:pt x="4316099" y="415514"/>
                  </a:lnTo>
                  <a:lnTo>
                    <a:pt x="4295240" y="375270"/>
                  </a:lnTo>
                  <a:lnTo>
                    <a:pt x="4272008" y="336530"/>
                  </a:lnTo>
                  <a:lnTo>
                    <a:pt x="4246502" y="299392"/>
                  </a:lnTo>
                  <a:lnTo>
                    <a:pt x="4218815" y="263952"/>
                  </a:lnTo>
                  <a:lnTo>
                    <a:pt x="4189046" y="230305"/>
                  </a:lnTo>
                  <a:lnTo>
                    <a:pt x="4157290" y="198549"/>
                  </a:lnTo>
                  <a:lnTo>
                    <a:pt x="4123643" y="168780"/>
                  </a:lnTo>
                  <a:lnTo>
                    <a:pt x="4088203" y="141093"/>
                  </a:lnTo>
                  <a:lnTo>
                    <a:pt x="4051065" y="115587"/>
                  </a:lnTo>
                  <a:lnTo>
                    <a:pt x="4012325" y="92355"/>
                  </a:lnTo>
                  <a:lnTo>
                    <a:pt x="3972081" y="71496"/>
                  </a:lnTo>
                  <a:lnTo>
                    <a:pt x="3930428" y="53106"/>
                  </a:lnTo>
                  <a:lnTo>
                    <a:pt x="3887463" y="37281"/>
                  </a:lnTo>
                  <a:lnTo>
                    <a:pt x="3843283" y="24116"/>
                  </a:lnTo>
                  <a:lnTo>
                    <a:pt x="3797983" y="13710"/>
                  </a:lnTo>
                  <a:lnTo>
                    <a:pt x="3751659" y="6157"/>
                  </a:lnTo>
                  <a:lnTo>
                    <a:pt x="3704410" y="1555"/>
                  </a:lnTo>
                  <a:lnTo>
                    <a:pt x="3656330" y="0"/>
                  </a:lnTo>
                  <a:close/>
                </a:path>
              </a:pathLst>
            </a:custGeom>
            <a:solidFill>
              <a:srgbClr val="00AFEF"/>
            </a:solidFill>
          </p:spPr>
          <p:txBody>
            <a:bodyPr wrap="square" lIns="0" tIns="0" rIns="0" bIns="0" rtlCol="0"/>
            <a:lstStyle/>
            <a:p>
              <a:endParaRPr/>
            </a:p>
          </p:txBody>
        </p:sp>
        <p:sp>
          <p:nvSpPr>
            <p:cNvPr id="11" name="object 11"/>
            <p:cNvSpPr/>
            <p:nvPr/>
          </p:nvSpPr>
          <p:spPr>
            <a:xfrm>
              <a:off x="4577334" y="765809"/>
              <a:ext cx="4387850" cy="4897120"/>
            </a:xfrm>
            <a:custGeom>
              <a:avLst/>
              <a:gdLst/>
              <a:ahLst/>
              <a:cxnLst/>
              <a:rect l="l" t="t" r="r" b="b"/>
              <a:pathLst>
                <a:path w="4387850" h="4897120">
                  <a:moveTo>
                    <a:pt x="0" y="731265"/>
                  </a:moveTo>
                  <a:lnTo>
                    <a:pt x="1555" y="683185"/>
                  </a:lnTo>
                  <a:lnTo>
                    <a:pt x="6157" y="635936"/>
                  </a:lnTo>
                  <a:lnTo>
                    <a:pt x="13710" y="589612"/>
                  </a:lnTo>
                  <a:lnTo>
                    <a:pt x="24116" y="544312"/>
                  </a:lnTo>
                  <a:lnTo>
                    <a:pt x="37281" y="500132"/>
                  </a:lnTo>
                  <a:lnTo>
                    <a:pt x="53106" y="457167"/>
                  </a:lnTo>
                  <a:lnTo>
                    <a:pt x="71496" y="415514"/>
                  </a:lnTo>
                  <a:lnTo>
                    <a:pt x="92355" y="375270"/>
                  </a:lnTo>
                  <a:lnTo>
                    <a:pt x="115587" y="336530"/>
                  </a:lnTo>
                  <a:lnTo>
                    <a:pt x="141093" y="299392"/>
                  </a:lnTo>
                  <a:lnTo>
                    <a:pt x="168780" y="263952"/>
                  </a:lnTo>
                  <a:lnTo>
                    <a:pt x="198549" y="230305"/>
                  </a:lnTo>
                  <a:lnTo>
                    <a:pt x="230305" y="198549"/>
                  </a:lnTo>
                  <a:lnTo>
                    <a:pt x="263952" y="168780"/>
                  </a:lnTo>
                  <a:lnTo>
                    <a:pt x="299392" y="141093"/>
                  </a:lnTo>
                  <a:lnTo>
                    <a:pt x="336530" y="115587"/>
                  </a:lnTo>
                  <a:lnTo>
                    <a:pt x="375270" y="92355"/>
                  </a:lnTo>
                  <a:lnTo>
                    <a:pt x="415514" y="71496"/>
                  </a:lnTo>
                  <a:lnTo>
                    <a:pt x="457167" y="53106"/>
                  </a:lnTo>
                  <a:lnTo>
                    <a:pt x="500132" y="37281"/>
                  </a:lnTo>
                  <a:lnTo>
                    <a:pt x="544312" y="24116"/>
                  </a:lnTo>
                  <a:lnTo>
                    <a:pt x="589612" y="13710"/>
                  </a:lnTo>
                  <a:lnTo>
                    <a:pt x="635936" y="6157"/>
                  </a:lnTo>
                  <a:lnTo>
                    <a:pt x="683185" y="1555"/>
                  </a:lnTo>
                  <a:lnTo>
                    <a:pt x="731265" y="0"/>
                  </a:lnTo>
                  <a:lnTo>
                    <a:pt x="3656330" y="0"/>
                  </a:lnTo>
                  <a:lnTo>
                    <a:pt x="3704410" y="1555"/>
                  </a:lnTo>
                  <a:lnTo>
                    <a:pt x="3751659" y="6157"/>
                  </a:lnTo>
                  <a:lnTo>
                    <a:pt x="3797983" y="13710"/>
                  </a:lnTo>
                  <a:lnTo>
                    <a:pt x="3843283" y="24116"/>
                  </a:lnTo>
                  <a:lnTo>
                    <a:pt x="3887463" y="37281"/>
                  </a:lnTo>
                  <a:lnTo>
                    <a:pt x="3930428" y="53106"/>
                  </a:lnTo>
                  <a:lnTo>
                    <a:pt x="3972081" y="71496"/>
                  </a:lnTo>
                  <a:lnTo>
                    <a:pt x="4012325" y="92355"/>
                  </a:lnTo>
                  <a:lnTo>
                    <a:pt x="4051065" y="115587"/>
                  </a:lnTo>
                  <a:lnTo>
                    <a:pt x="4088203" y="141093"/>
                  </a:lnTo>
                  <a:lnTo>
                    <a:pt x="4123643" y="168780"/>
                  </a:lnTo>
                  <a:lnTo>
                    <a:pt x="4157290" y="198549"/>
                  </a:lnTo>
                  <a:lnTo>
                    <a:pt x="4189046" y="230305"/>
                  </a:lnTo>
                  <a:lnTo>
                    <a:pt x="4218815" y="263952"/>
                  </a:lnTo>
                  <a:lnTo>
                    <a:pt x="4246502" y="299392"/>
                  </a:lnTo>
                  <a:lnTo>
                    <a:pt x="4272008" y="336530"/>
                  </a:lnTo>
                  <a:lnTo>
                    <a:pt x="4295240" y="375270"/>
                  </a:lnTo>
                  <a:lnTo>
                    <a:pt x="4316099" y="415514"/>
                  </a:lnTo>
                  <a:lnTo>
                    <a:pt x="4334489" y="457167"/>
                  </a:lnTo>
                  <a:lnTo>
                    <a:pt x="4350314" y="500132"/>
                  </a:lnTo>
                  <a:lnTo>
                    <a:pt x="4363479" y="544312"/>
                  </a:lnTo>
                  <a:lnTo>
                    <a:pt x="4373885" y="589612"/>
                  </a:lnTo>
                  <a:lnTo>
                    <a:pt x="4381438" y="635936"/>
                  </a:lnTo>
                  <a:lnTo>
                    <a:pt x="4386040" y="683185"/>
                  </a:lnTo>
                  <a:lnTo>
                    <a:pt x="4387595" y="731265"/>
                  </a:lnTo>
                  <a:lnTo>
                    <a:pt x="4387595" y="4165346"/>
                  </a:lnTo>
                  <a:lnTo>
                    <a:pt x="4386040" y="4213426"/>
                  </a:lnTo>
                  <a:lnTo>
                    <a:pt x="4381438" y="4260675"/>
                  </a:lnTo>
                  <a:lnTo>
                    <a:pt x="4373885" y="4306999"/>
                  </a:lnTo>
                  <a:lnTo>
                    <a:pt x="4363479" y="4352299"/>
                  </a:lnTo>
                  <a:lnTo>
                    <a:pt x="4350314" y="4396479"/>
                  </a:lnTo>
                  <a:lnTo>
                    <a:pt x="4334489" y="4439444"/>
                  </a:lnTo>
                  <a:lnTo>
                    <a:pt x="4316099" y="4481097"/>
                  </a:lnTo>
                  <a:lnTo>
                    <a:pt x="4295240" y="4521341"/>
                  </a:lnTo>
                  <a:lnTo>
                    <a:pt x="4272008" y="4560081"/>
                  </a:lnTo>
                  <a:lnTo>
                    <a:pt x="4246502" y="4597219"/>
                  </a:lnTo>
                  <a:lnTo>
                    <a:pt x="4218815" y="4632659"/>
                  </a:lnTo>
                  <a:lnTo>
                    <a:pt x="4189046" y="4666306"/>
                  </a:lnTo>
                  <a:lnTo>
                    <a:pt x="4157290" y="4698062"/>
                  </a:lnTo>
                  <a:lnTo>
                    <a:pt x="4123643" y="4727831"/>
                  </a:lnTo>
                  <a:lnTo>
                    <a:pt x="4088203" y="4755518"/>
                  </a:lnTo>
                  <a:lnTo>
                    <a:pt x="4051065" y="4781024"/>
                  </a:lnTo>
                  <a:lnTo>
                    <a:pt x="4012325" y="4804256"/>
                  </a:lnTo>
                  <a:lnTo>
                    <a:pt x="3972081" y="4825115"/>
                  </a:lnTo>
                  <a:lnTo>
                    <a:pt x="3930428" y="4843505"/>
                  </a:lnTo>
                  <a:lnTo>
                    <a:pt x="3887463" y="4859330"/>
                  </a:lnTo>
                  <a:lnTo>
                    <a:pt x="3843283" y="4872495"/>
                  </a:lnTo>
                  <a:lnTo>
                    <a:pt x="3797983" y="4882901"/>
                  </a:lnTo>
                  <a:lnTo>
                    <a:pt x="3751659" y="4890454"/>
                  </a:lnTo>
                  <a:lnTo>
                    <a:pt x="3704410" y="4895056"/>
                  </a:lnTo>
                  <a:lnTo>
                    <a:pt x="3656330" y="4896612"/>
                  </a:lnTo>
                  <a:lnTo>
                    <a:pt x="731265" y="4896612"/>
                  </a:lnTo>
                  <a:lnTo>
                    <a:pt x="683185" y="4895056"/>
                  </a:lnTo>
                  <a:lnTo>
                    <a:pt x="635936" y="4890454"/>
                  </a:lnTo>
                  <a:lnTo>
                    <a:pt x="589612" y="4882901"/>
                  </a:lnTo>
                  <a:lnTo>
                    <a:pt x="544312" y="4872495"/>
                  </a:lnTo>
                  <a:lnTo>
                    <a:pt x="500132" y="4859330"/>
                  </a:lnTo>
                  <a:lnTo>
                    <a:pt x="457167" y="4843505"/>
                  </a:lnTo>
                  <a:lnTo>
                    <a:pt x="415514" y="4825115"/>
                  </a:lnTo>
                  <a:lnTo>
                    <a:pt x="375270" y="4804256"/>
                  </a:lnTo>
                  <a:lnTo>
                    <a:pt x="336530" y="4781024"/>
                  </a:lnTo>
                  <a:lnTo>
                    <a:pt x="299392" y="4755518"/>
                  </a:lnTo>
                  <a:lnTo>
                    <a:pt x="263952" y="4727831"/>
                  </a:lnTo>
                  <a:lnTo>
                    <a:pt x="230305" y="4698062"/>
                  </a:lnTo>
                  <a:lnTo>
                    <a:pt x="198549" y="4666306"/>
                  </a:lnTo>
                  <a:lnTo>
                    <a:pt x="168780" y="4632659"/>
                  </a:lnTo>
                  <a:lnTo>
                    <a:pt x="141093" y="4597219"/>
                  </a:lnTo>
                  <a:lnTo>
                    <a:pt x="115587" y="4560081"/>
                  </a:lnTo>
                  <a:lnTo>
                    <a:pt x="92355" y="4521341"/>
                  </a:lnTo>
                  <a:lnTo>
                    <a:pt x="71496" y="4481097"/>
                  </a:lnTo>
                  <a:lnTo>
                    <a:pt x="53106" y="4439444"/>
                  </a:lnTo>
                  <a:lnTo>
                    <a:pt x="37281" y="4396479"/>
                  </a:lnTo>
                  <a:lnTo>
                    <a:pt x="24116" y="4352299"/>
                  </a:lnTo>
                  <a:lnTo>
                    <a:pt x="13710" y="4306999"/>
                  </a:lnTo>
                  <a:lnTo>
                    <a:pt x="6157" y="4260675"/>
                  </a:lnTo>
                  <a:lnTo>
                    <a:pt x="1555" y="4213426"/>
                  </a:lnTo>
                  <a:lnTo>
                    <a:pt x="0" y="4165346"/>
                  </a:lnTo>
                  <a:lnTo>
                    <a:pt x="0" y="731265"/>
                  </a:lnTo>
                  <a:close/>
                </a:path>
              </a:pathLst>
            </a:custGeom>
            <a:ln w="25400">
              <a:solidFill>
                <a:srgbClr val="FFFFFF"/>
              </a:solidFill>
            </a:ln>
          </p:spPr>
          <p:txBody>
            <a:bodyPr wrap="square" lIns="0" tIns="0" rIns="0" bIns="0" rtlCol="0"/>
            <a:lstStyle/>
            <a:p>
              <a:endParaRPr/>
            </a:p>
          </p:txBody>
        </p:sp>
      </p:grpSp>
      <p:sp>
        <p:nvSpPr>
          <p:cNvPr id="12" name="object 12"/>
          <p:cNvSpPr txBox="1"/>
          <p:nvPr/>
        </p:nvSpPr>
        <p:spPr>
          <a:xfrm>
            <a:off x="4866894" y="859277"/>
            <a:ext cx="3790950" cy="4344035"/>
          </a:xfrm>
          <a:prstGeom prst="rect">
            <a:avLst/>
          </a:prstGeom>
        </p:spPr>
        <p:txBody>
          <a:bodyPr vert="horz" wrap="square" lIns="0" tIns="191135" rIns="0" bIns="0" rtlCol="0">
            <a:spAutoFit/>
          </a:bodyPr>
          <a:lstStyle/>
          <a:p>
            <a:pPr marL="12700">
              <a:lnSpc>
                <a:spcPct val="100000"/>
              </a:lnSpc>
              <a:spcBef>
                <a:spcPts val="1505"/>
              </a:spcBef>
            </a:pPr>
            <a:r>
              <a:rPr sz="2300" b="1" spc="-45" dirty="0">
                <a:solidFill>
                  <a:srgbClr val="FFFFFF"/>
                </a:solidFill>
                <a:latin typeface="Arial"/>
                <a:cs typeface="Arial"/>
              </a:rPr>
              <a:t>Objectives</a:t>
            </a:r>
            <a:endParaRPr sz="2300">
              <a:latin typeface="Arial"/>
              <a:cs typeface="Arial"/>
            </a:endParaRPr>
          </a:p>
          <a:p>
            <a:pPr marL="184785" marR="5080" indent="-172720">
              <a:lnSpc>
                <a:spcPct val="99700"/>
              </a:lnSpc>
              <a:spcBef>
                <a:spcPts val="1105"/>
              </a:spcBef>
              <a:buChar char="•"/>
              <a:tabLst>
                <a:tab pos="185420" algn="l"/>
              </a:tabLst>
            </a:pPr>
            <a:r>
              <a:rPr sz="1800" spc="-105" dirty="0">
                <a:solidFill>
                  <a:srgbClr val="FFFFFF"/>
                </a:solidFill>
                <a:latin typeface="Arial"/>
                <a:cs typeface="Arial"/>
              </a:rPr>
              <a:t>By </a:t>
            </a:r>
            <a:r>
              <a:rPr sz="1800" spc="20" dirty="0">
                <a:solidFill>
                  <a:srgbClr val="FFFFFF"/>
                </a:solidFill>
                <a:latin typeface="Arial"/>
                <a:cs typeface="Arial"/>
              </a:rPr>
              <a:t>the </a:t>
            </a:r>
            <a:r>
              <a:rPr sz="1800" dirty="0">
                <a:solidFill>
                  <a:srgbClr val="FFFFFF"/>
                </a:solidFill>
                <a:latin typeface="Arial"/>
                <a:cs typeface="Arial"/>
              </a:rPr>
              <a:t>end </a:t>
            </a:r>
            <a:r>
              <a:rPr sz="1800" spc="35" dirty="0">
                <a:solidFill>
                  <a:srgbClr val="FFFFFF"/>
                </a:solidFill>
                <a:latin typeface="Arial"/>
                <a:cs typeface="Arial"/>
              </a:rPr>
              <a:t>of </a:t>
            </a:r>
            <a:r>
              <a:rPr sz="1800" spc="20" dirty="0">
                <a:solidFill>
                  <a:srgbClr val="FFFFFF"/>
                </a:solidFill>
                <a:latin typeface="Arial"/>
                <a:cs typeface="Arial"/>
              </a:rPr>
              <a:t>the </a:t>
            </a:r>
            <a:r>
              <a:rPr sz="1800" spc="-55" dirty="0">
                <a:solidFill>
                  <a:srgbClr val="FFFFFF"/>
                </a:solidFill>
                <a:latin typeface="Arial"/>
                <a:cs typeface="Arial"/>
              </a:rPr>
              <a:t>session </a:t>
            </a:r>
            <a:r>
              <a:rPr sz="1800" spc="10" dirty="0">
                <a:solidFill>
                  <a:srgbClr val="FFFFFF"/>
                </a:solidFill>
                <a:latin typeface="Arial"/>
                <a:cs typeface="Arial"/>
              </a:rPr>
              <a:t>you  </a:t>
            </a:r>
            <a:r>
              <a:rPr sz="1800" spc="5" dirty="0">
                <a:solidFill>
                  <a:srgbClr val="FFFFFF"/>
                </a:solidFill>
                <a:latin typeface="Arial"/>
                <a:cs typeface="Arial"/>
              </a:rPr>
              <a:t>should </a:t>
            </a:r>
            <a:r>
              <a:rPr sz="1800" spc="-50" dirty="0">
                <a:solidFill>
                  <a:srgbClr val="FFFFFF"/>
                </a:solidFill>
                <a:latin typeface="Arial"/>
                <a:cs typeface="Arial"/>
              </a:rPr>
              <a:t>have </a:t>
            </a:r>
            <a:r>
              <a:rPr sz="1800" spc="-35" dirty="0">
                <a:solidFill>
                  <a:srgbClr val="FFFFFF"/>
                </a:solidFill>
                <a:latin typeface="Arial"/>
                <a:cs typeface="Arial"/>
              </a:rPr>
              <a:t>an </a:t>
            </a:r>
            <a:r>
              <a:rPr sz="1800" spc="15" dirty="0">
                <a:solidFill>
                  <a:srgbClr val="FFFFFF"/>
                </a:solidFill>
                <a:latin typeface="Arial"/>
                <a:cs typeface="Arial"/>
              </a:rPr>
              <a:t>insight </a:t>
            </a:r>
            <a:r>
              <a:rPr sz="1800" spc="40" dirty="0">
                <a:solidFill>
                  <a:srgbClr val="FFFFFF"/>
                </a:solidFill>
                <a:latin typeface="Arial"/>
                <a:cs typeface="Arial"/>
              </a:rPr>
              <a:t>of </a:t>
            </a:r>
            <a:r>
              <a:rPr sz="1800" spc="20" dirty="0">
                <a:solidFill>
                  <a:srgbClr val="FFFFFF"/>
                </a:solidFill>
                <a:latin typeface="Arial"/>
                <a:cs typeface="Arial"/>
              </a:rPr>
              <a:t>how  </a:t>
            </a:r>
            <a:r>
              <a:rPr sz="1800" spc="-20" dirty="0">
                <a:solidFill>
                  <a:srgbClr val="FFFFFF"/>
                </a:solidFill>
                <a:latin typeface="Arial"/>
                <a:cs typeface="Arial"/>
              </a:rPr>
              <a:t>governance </a:t>
            </a:r>
            <a:r>
              <a:rPr sz="1800" spc="-5" dirty="0">
                <a:solidFill>
                  <a:srgbClr val="FFFFFF"/>
                </a:solidFill>
                <a:latin typeface="Arial"/>
                <a:cs typeface="Arial"/>
              </a:rPr>
              <a:t>and </a:t>
            </a:r>
            <a:r>
              <a:rPr sz="1800" spc="15" dirty="0">
                <a:solidFill>
                  <a:srgbClr val="FFFFFF"/>
                </a:solidFill>
                <a:latin typeface="Arial"/>
                <a:cs typeface="Arial"/>
              </a:rPr>
              <a:t>quality </a:t>
            </a:r>
            <a:r>
              <a:rPr sz="1800" spc="-15" dirty="0">
                <a:solidFill>
                  <a:srgbClr val="FFFFFF"/>
                </a:solidFill>
                <a:latin typeface="Arial"/>
                <a:cs typeface="Arial"/>
              </a:rPr>
              <a:t>frameworks  </a:t>
            </a:r>
            <a:r>
              <a:rPr sz="1800" spc="-20" dirty="0">
                <a:solidFill>
                  <a:srgbClr val="FFFFFF"/>
                </a:solidFill>
                <a:latin typeface="Arial"/>
                <a:cs typeface="Arial"/>
              </a:rPr>
              <a:t>influences </a:t>
            </a:r>
            <a:r>
              <a:rPr sz="1800" spc="20" dirty="0">
                <a:solidFill>
                  <a:srgbClr val="FFFFFF"/>
                </a:solidFill>
                <a:latin typeface="Arial"/>
                <a:cs typeface="Arial"/>
              </a:rPr>
              <a:t>the </a:t>
            </a:r>
            <a:r>
              <a:rPr sz="1800" spc="-45" dirty="0">
                <a:solidFill>
                  <a:srgbClr val="FFFFFF"/>
                </a:solidFill>
                <a:latin typeface="Arial"/>
                <a:cs typeface="Arial"/>
              </a:rPr>
              <a:t>way </a:t>
            </a:r>
            <a:r>
              <a:rPr sz="1800" spc="-55" dirty="0">
                <a:solidFill>
                  <a:srgbClr val="FFFFFF"/>
                </a:solidFill>
                <a:latin typeface="Arial"/>
                <a:cs typeface="Arial"/>
              </a:rPr>
              <a:t>services are  </a:t>
            </a:r>
            <a:r>
              <a:rPr sz="1800" spc="-15" dirty="0">
                <a:solidFill>
                  <a:srgbClr val="FFFFFF"/>
                </a:solidFill>
                <a:latin typeface="Arial"/>
                <a:cs typeface="Arial"/>
              </a:rPr>
              <a:t>delivered </a:t>
            </a:r>
            <a:r>
              <a:rPr sz="1800" spc="30" dirty="0">
                <a:solidFill>
                  <a:srgbClr val="FFFFFF"/>
                </a:solidFill>
                <a:latin typeface="Arial"/>
                <a:cs typeface="Arial"/>
              </a:rPr>
              <a:t>within </a:t>
            </a:r>
            <a:r>
              <a:rPr sz="1800" spc="20" dirty="0">
                <a:solidFill>
                  <a:srgbClr val="FFFFFF"/>
                </a:solidFill>
                <a:latin typeface="Arial"/>
                <a:cs typeface="Arial"/>
              </a:rPr>
              <a:t>the </a:t>
            </a:r>
            <a:r>
              <a:rPr sz="1800" dirty="0">
                <a:solidFill>
                  <a:srgbClr val="FFFFFF"/>
                </a:solidFill>
                <a:latin typeface="Arial"/>
                <a:cs typeface="Arial"/>
              </a:rPr>
              <a:t>health </a:t>
            </a:r>
            <a:r>
              <a:rPr sz="1800" spc="-5" dirty="0">
                <a:solidFill>
                  <a:srgbClr val="FFFFFF"/>
                </a:solidFill>
                <a:latin typeface="Arial"/>
                <a:cs typeface="Arial"/>
              </a:rPr>
              <a:t>and  </a:t>
            </a:r>
            <a:r>
              <a:rPr sz="1800" spc="-35" dirty="0">
                <a:solidFill>
                  <a:srgbClr val="FFFFFF"/>
                </a:solidFill>
                <a:latin typeface="Arial"/>
                <a:cs typeface="Arial"/>
              </a:rPr>
              <a:t>social </a:t>
            </a:r>
            <a:r>
              <a:rPr sz="1800" spc="-60" dirty="0">
                <a:solidFill>
                  <a:srgbClr val="FFFFFF"/>
                </a:solidFill>
                <a:latin typeface="Arial"/>
                <a:cs typeface="Arial"/>
              </a:rPr>
              <a:t>care</a:t>
            </a:r>
            <a:r>
              <a:rPr sz="1800" spc="20" dirty="0">
                <a:solidFill>
                  <a:srgbClr val="FFFFFF"/>
                </a:solidFill>
                <a:latin typeface="Arial"/>
                <a:cs typeface="Arial"/>
              </a:rPr>
              <a:t> </a:t>
            </a:r>
            <a:r>
              <a:rPr sz="1800" spc="-55" dirty="0">
                <a:solidFill>
                  <a:srgbClr val="FFFFFF"/>
                </a:solidFill>
                <a:latin typeface="Arial"/>
                <a:cs typeface="Arial"/>
              </a:rPr>
              <a:t>sector.</a:t>
            </a:r>
            <a:endParaRPr sz="1800">
              <a:latin typeface="Arial"/>
              <a:cs typeface="Arial"/>
            </a:endParaRPr>
          </a:p>
          <a:p>
            <a:pPr marL="184785" marR="57150" indent="-172720">
              <a:lnSpc>
                <a:spcPct val="99800"/>
              </a:lnSpc>
              <a:spcBef>
                <a:spcPts val="370"/>
              </a:spcBef>
              <a:buChar char="•"/>
              <a:tabLst>
                <a:tab pos="185420" algn="l"/>
              </a:tabLst>
            </a:pPr>
            <a:r>
              <a:rPr sz="1800" spc="-100" dirty="0">
                <a:solidFill>
                  <a:srgbClr val="FFFFFF"/>
                </a:solidFill>
                <a:latin typeface="Arial"/>
                <a:cs typeface="Arial"/>
              </a:rPr>
              <a:t>You </a:t>
            </a:r>
            <a:r>
              <a:rPr sz="1800" spc="5" dirty="0">
                <a:solidFill>
                  <a:srgbClr val="FFFFFF"/>
                </a:solidFill>
                <a:latin typeface="Arial"/>
                <a:cs typeface="Arial"/>
              </a:rPr>
              <a:t>should </a:t>
            </a:r>
            <a:r>
              <a:rPr sz="1800" spc="-10" dirty="0">
                <a:solidFill>
                  <a:srgbClr val="FFFFFF"/>
                </a:solidFill>
                <a:latin typeface="Arial"/>
                <a:cs typeface="Arial"/>
              </a:rPr>
              <a:t>be </a:t>
            </a:r>
            <a:r>
              <a:rPr sz="1800" spc="-20" dirty="0">
                <a:solidFill>
                  <a:srgbClr val="FFFFFF"/>
                </a:solidFill>
                <a:latin typeface="Arial"/>
                <a:cs typeface="Arial"/>
              </a:rPr>
              <a:t>able </a:t>
            </a:r>
            <a:r>
              <a:rPr sz="1800" spc="70" dirty="0">
                <a:solidFill>
                  <a:srgbClr val="FFFFFF"/>
                </a:solidFill>
                <a:latin typeface="Arial"/>
                <a:cs typeface="Arial"/>
              </a:rPr>
              <a:t>to </a:t>
            </a:r>
            <a:r>
              <a:rPr sz="1800" spc="-50" dirty="0">
                <a:solidFill>
                  <a:srgbClr val="FFFFFF"/>
                </a:solidFill>
                <a:latin typeface="Arial"/>
                <a:cs typeface="Arial"/>
              </a:rPr>
              <a:t>have </a:t>
            </a:r>
            <a:r>
              <a:rPr sz="1800" spc="-35" dirty="0">
                <a:solidFill>
                  <a:srgbClr val="FFFFFF"/>
                </a:solidFill>
                <a:latin typeface="Arial"/>
                <a:cs typeface="Arial"/>
              </a:rPr>
              <a:t>an  </a:t>
            </a:r>
            <a:r>
              <a:rPr sz="1800" spc="5" dirty="0">
                <a:solidFill>
                  <a:srgbClr val="FFFFFF"/>
                </a:solidFill>
                <a:latin typeface="Arial"/>
                <a:cs typeface="Arial"/>
              </a:rPr>
              <a:t>understanding </a:t>
            </a:r>
            <a:r>
              <a:rPr sz="1800" spc="25" dirty="0">
                <a:solidFill>
                  <a:srgbClr val="FFFFFF"/>
                </a:solidFill>
                <a:latin typeface="Arial"/>
                <a:cs typeface="Arial"/>
              </a:rPr>
              <a:t>about </a:t>
            </a:r>
            <a:r>
              <a:rPr sz="1800" spc="20" dirty="0">
                <a:solidFill>
                  <a:srgbClr val="FFFFFF"/>
                </a:solidFill>
                <a:latin typeface="Arial"/>
                <a:cs typeface="Arial"/>
              </a:rPr>
              <a:t>working in  </a:t>
            </a:r>
            <a:r>
              <a:rPr sz="1800" dirty="0">
                <a:solidFill>
                  <a:srgbClr val="FFFFFF"/>
                </a:solidFill>
                <a:latin typeface="Arial"/>
                <a:cs typeface="Arial"/>
              </a:rPr>
              <a:t>collaborative </a:t>
            </a:r>
            <a:r>
              <a:rPr sz="1800" spc="-10" dirty="0">
                <a:solidFill>
                  <a:srgbClr val="FFFFFF"/>
                </a:solidFill>
                <a:latin typeface="Arial"/>
                <a:cs typeface="Arial"/>
              </a:rPr>
              <a:t>partnerships </a:t>
            </a:r>
            <a:r>
              <a:rPr sz="1800" spc="-5" dirty="0">
                <a:solidFill>
                  <a:srgbClr val="FFFFFF"/>
                </a:solidFill>
                <a:latin typeface="Arial"/>
                <a:cs typeface="Arial"/>
              </a:rPr>
              <a:t>and  </a:t>
            </a:r>
            <a:r>
              <a:rPr sz="1800" spc="15" dirty="0">
                <a:solidFill>
                  <a:srgbClr val="FFFFFF"/>
                </a:solidFill>
                <a:latin typeface="Arial"/>
                <a:cs typeface="Arial"/>
              </a:rPr>
              <a:t>meeting </a:t>
            </a:r>
            <a:r>
              <a:rPr sz="1800" spc="20" dirty="0">
                <a:solidFill>
                  <a:srgbClr val="FFFFFF"/>
                </a:solidFill>
                <a:latin typeface="Arial"/>
                <a:cs typeface="Arial"/>
              </a:rPr>
              <a:t>the </a:t>
            </a:r>
            <a:r>
              <a:rPr sz="1800" spc="-40" dirty="0">
                <a:solidFill>
                  <a:srgbClr val="FFFFFF"/>
                </a:solidFill>
                <a:latin typeface="Arial"/>
                <a:cs typeface="Arial"/>
              </a:rPr>
              <a:t>needs </a:t>
            </a:r>
            <a:r>
              <a:rPr sz="1800" spc="40" dirty="0">
                <a:solidFill>
                  <a:srgbClr val="FFFFFF"/>
                </a:solidFill>
                <a:latin typeface="Arial"/>
                <a:cs typeface="Arial"/>
              </a:rPr>
              <a:t>of </a:t>
            </a:r>
            <a:r>
              <a:rPr sz="1800" spc="-40" dirty="0">
                <a:solidFill>
                  <a:srgbClr val="FFFFFF"/>
                </a:solidFill>
                <a:latin typeface="Arial"/>
                <a:cs typeface="Arial"/>
              </a:rPr>
              <a:t>service</a:t>
            </a:r>
            <a:r>
              <a:rPr sz="1800" spc="-90" dirty="0">
                <a:solidFill>
                  <a:srgbClr val="FFFFFF"/>
                </a:solidFill>
                <a:latin typeface="Arial"/>
                <a:cs typeface="Arial"/>
              </a:rPr>
              <a:t> </a:t>
            </a:r>
            <a:r>
              <a:rPr sz="1800" spc="-70" dirty="0">
                <a:solidFill>
                  <a:srgbClr val="FFFFFF"/>
                </a:solidFill>
                <a:latin typeface="Arial"/>
                <a:cs typeface="Arial"/>
              </a:rPr>
              <a:t>users.</a:t>
            </a:r>
            <a:endParaRPr sz="1800">
              <a:latin typeface="Arial"/>
              <a:cs typeface="Arial"/>
            </a:endParaRPr>
          </a:p>
          <a:p>
            <a:pPr marL="184785" marR="238760" indent="-172720">
              <a:lnSpc>
                <a:spcPct val="99800"/>
              </a:lnSpc>
              <a:spcBef>
                <a:spcPts val="350"/>
              </a:spcBef>
              <a:buChar char="•"/>
              <a:tabLst>
                <a:tab pos="185420" algn="l"/>
              </a:tabLst>
            </a:pPr>
            <a:r>
              <a:rPr sz="1800" spc="-100" dirty="0">
                <a:solidFill>
                  <a:srgbClr val="FFFFFF"/>
                </a:solidFill>
                <a:latin typeface="Arial"/>
                <a:cs typeface="Arial"/>
              </a:rPr>
              <a:t>You </a:t>
            </a:r>
            <a:r>
              <a:rPr sz="1800" dirty="0">
                <a:solidFill>
                  <a:srgbClr val="FFFFFF"/>
                </a:solidFill>
                <a:latin typeface="Arial"/>
                <a:cs typeface="Arial"/>
              </a:rPr>
              <a:t>should </a:t>
            </a:r>
            <a:r>
              <a:rPr sz="1800" spc="-50" dirty="0">
                <a:solidFill>
                  <a:srgbClr val="FFFFFF"/>
                </a:solidFill>
                <a:latin typeface="Arial"/>
                <a:cs typeface="Arial"/>
              </a:rPr>
              <a:t>have </a:t>
            </a:r>
            <a:r>
              <a:rPr sz="1800" spc="-40" dirty="0">
                <a:solidFill>
                  <a:srgbClr val="FFFFFF"/>
                </a:solidFill>
                <a:latin typeface="Arial"/>
                <a:cs typeface="Arial"/>
              </a:rPr>
              <a:t>an </a:t>
            </a:r>
            <a:r>
              <a:rPr sz="1800" spc="15" dirty="0">
                <a:solidFill>
                  <a:srgbClr val="FFFFFF"/>
                </a:solidFill>
                <a:latin typeface="Arial"/>
                <a:cs typeface="Arial"/>
              </a:rPr>
              <a:t>insight </a:t>
            </a:r>
            <a:r>
              <a:rPr sz="1800" spc="75" dirty="0">
                <a:solidFill>
                  <a:srgbClr val="FFFFFF"/>
                </a:solidFill>
                <a:latin typeface="Arial"/>
                <a:cs typeface="Arial"/>
              </a:rPr>
              <a:t>to </a:t>
            </a:r>
            <a:r>
              <a:rPr sz="1800" spc="20" dirty="0">
                <a:solidFill>
                  <a:srgbClr val="FFFFFF"/>
                </a:solidFill>
                <a:latin typeface="Arial"/>
                <a:cs typeface="Arial"/>
              </a:rPr>
              <a:t>the  </a:t>
            </a:r>
            <a:r>
              <a:rPr sz="1800" dirty="0">
                <a:solidFill>
                  <a:srgbClr val="FFFFFF"/>
                </a:solidFill>
                <a:latin typeface="Arial"/>
                <a:cs typeface="Arial"/>
              </a:rPr>
              <a:t>contents </a:t>
            </a:r>
            <a:r>
              <a:rPr sz="1800" spc="35" dirty="0">
                <a:solidFill>
                  <a:srgbClr val="FFFFFF"/>
                </a:solidFill>
                <a:latin typeface="Arial"/>
                <a:cs typeface="Arial"/>
              </a:rPr>
              <a:t>of </a:t>
            </a:r>
            <a:r>
              <a:rPr sz="1800" spc="20" dirty="0">
                <a:solidFill>
                  <a:srgbClr val="FFFFFF"/>
                </a:solidFill>
                <a:latin typeface="Arial"/>
                <a:cs typeface="Arial"/>
              </a:rPr>
              <a:t>the adult </a:t>
            </a:r>
            <a:r>
              <a:rPr sz="1800" spc="-30" dirty="0">
                <a:solidFill>
                  <a:srgbClr val="FFFFFF"/>
                </a:solidFill>
                <a:latin typeface="Arial"/>
                <a:cs typeface="Arial"/>
              </a:rPr>
              <a:t>social </a:t>
            </a:r>
            <a:r>
              <a:rPr sz="1800" spc="-60" dirty="0">
                <a:solidFill>
                  <a:srgbClr val="FFFFFF"/>
                </a:solidFill>
                <a:latin typeface="Arial"/>
                <a:cs typeface="Arial"/>
              </a:rPr>
              <a:t>care  </a:t>
            </a:r>
            <a:r>
              <a:rPr sz="1800" spc="15" dirty="0">
                <a:solidFill>
                  <a:srgbClr val="FFFFFF"/>
                </a:solidFill>
                <a:latin typeface="Arial"/>
                <a:cs typeface="Arial"/>
              </a:rPr>
              <a:t>quality </a:t>
            </a:r>
            <a:r>
              <a:rPr sz="1800" spc="-5" dirty="0">
                <a:solidFill>
                  <a:srgbClr val="FFFFFF"/>
                </a:solidFill>
                <a:latin typeface="Arial"/>
                <a:cs typeface="Arial"/>
              </a:rPr>
              <a:t>matters</a:t>
            </a:r>
            <a:r>
              <a:rPr sz="1800" spc="-30" dirty="0">
                <a:solidFill>
                  <a:srgbClr val="FFFFFF"/>
                </a:solidFill>
                <a:latin typeface="Arial"/>
                <a:cs typeface="Arial"/>
              </a:rPr>
              <a:t> </a:t>
            </a:r>
            <a:r>
              <a:rPr sz="1800" spc="15" dirty="0">
                <a:solidFill>
                  <a:srgbClr val="FFFFFF"/>
                </a:solidFill>
                <a:latin typeface="Arial"/>
                <a:cs typeface="Arial"/>
              </a:rPr>
              <a:t>booklet.</a:t>
            </a:r>
            <a:endParaRPr sz="1800">
              <a:latin typeface="Arial"/>
              <a:cs typeface="Arial"/>
            </a:endParaRPr>
          </a:p>
        </p:txBody>
      </p:sp>
      <p:sp>
        <p:nvSpPr>
          <p:cNvPr id="13" name="object 13"/>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4</a:t>
            </a:fld>
            <a:endParaRPr spc="-25"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76427" y="142747"/>
            <a:ext cx="7736840" cy="1367041"/>
          </a:xfrm>
          <a:prstGeom prst="rect">
            <a:avLst/>
          </a:prstGeom>
        </p:spPr>
        <p:txBody>
          <a:bodyPr vert="horz" wrap="square" lIns="0" tIns="12700" rIns="0" bIns="0" rtlCol="0">
            <a:spAutoFit/>
          </a:bodyPr>
          <a:lstStyle/>
          <a:p>
            <a:pPr marL="12700">
              <a:lnSpc>
                <a:spcPct val="100000"/>
              </a:lnSpc>
              <a:spcBef>
                <a:spcPts val="100"/>
              </a:spcBef>
            </a:pPr>
            <a:r>
              <a:rPr lang="en-GB" sz="4400" spc="70" dirty="0">
                <a:solidFill>
                  <a:srgbClr val="000000"/>
                </a:solidFill>
                <a:latin typeface="Arial"/>
                <a:cs typeface="Arial"/>
              </a:rPr>
              <a:t>Discuss the following in group</a:t>
            </a:r>
            <a:endParaRPr sz="4400" dirty="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5</a:t>
            </a:fld>
            <a:endParaRPr spc="-25" dirty="0"/>
          </a:p>
        </p:txBody>
      </p:sp>
      <p:sp>
        <p:nvSpPr>
          <p:cNvPr id="3" name="object 3"/>
          <p:cNvSpPr txBox="1"/>
          <p:nvPr/>
        </p:nvSpPr>
        <p:spPr>
          <a:xfrm>
            <a:off x="244094" y="2091903"/>
            <a:ext cx="8389620" cy="1926297"/>
          </a:xfrm>
          <a:prstGeom prst="rect">
            <a:avLst/>
          </a:prstGeom>
        </p:spPr>
        <p:txBody>
          <a:bodyPr vert="horz" wrap="square" lIns="0" tIns="94615" rIns="0" bIns="0" rtlCol="0">
            <a:spAutoFit/>
          </a:bodyPr>
          <a:lstStyle/>
          <a:p>
            <a:pPr marL="527685" marR="5080" indent="-515620">
              <a:lnSpc>
                <a:spcPct val="80000"/>
              </a:lnSpc>
              <a:spcBef>
                <a:spcPts val="745"/>
              </a:spcBef>
              <a:buAutoNum type="arabicPeriod"/>
              <a:tabLst>
                <a:tab pos="527685" algn="l"/>
                <a:tab pos="528320" algn="l"/>
              </a:tabLst>
            </a:pPr>
            <a:r>
              <a:rPr sz="2700" dirty="0">
                <a:latin typeface="Arial"/>
                <a:cs typeface="Arial"/>
              </a:rPr>
              <a:t>What </a:t>
            </a:r>
            <a:r>
              <a:rPr sz="2700" spc="-80" dirty="0">
                <a:latin typeface="Arial"/>
                <a:cs typeface="Arial"/>
              </a:rPr>
              <a:t>is </a:t>
            </a:r>
            <a:r>
              <a:rPr sz="2700" spc="20" dirty="0">
                <a:latin typeface="Arial"/>
                <a:cs typeface="Arial"/>
              </a:rPr>
              <a:t>your </a:t>
            </a:r>
            <a:r>
              <a:rPr sz="2700" spc="10" dirty="0">
                <a:latin typeface="Arial"/>
                <a:cs typeface="Arial"/>
              </a:rPr>
              <a:t>understanding </a:t>
            </a:r>
            <a:r>
              <a:rPr sz="2700" spc="60" dirty="0">
                <a:latin typeface="Arial"/>
                <a:cs typeface="Arial"/>
              </a:rPr>
              <a:t>of </a:t>
            </a:r>
            <a:r>
              <a:rPr sz="2700" spc="-25" dirty="0">
                <a:latin typeface="Arial"/>
                <a:cs typeface="Arial"/>
              </a:rPr>
              <a:t>governance </a:t>
            </a:r>
            <a:r>
              <a:rPr sz="2700" spc="30" dirty="0">
                <a:latin typeface="Arial"/>
                <a:cs typeface="Arial"/>
              </a:rPr>
              <a:t>in</a:t>
            </a:r>
            <a:r>
              <a:rPr sz="2700" spc="-55" dirty="0">
                <a:latin typeface="Arial"/>
                <a:cs typeface="Arial"/>
              </a:rPr>
              <a:t> </a:t>
            </a:r>
            <a:r>
              <a:rPr sz="2700" spc="5" dirty="0">
                <a:latin typeface="Arial"/>
                <a:cs typeface="Arial"/>
              </a:rPr>
              <a:t>health  </a:t>
            </a:r>
            <a:r>
              <a:rPr sz="2700" spc="-10" dirty="0">
                <a:latin typeface="Arial"/>
                <a:cs typeface="Arial"/>
              </a:rPr>
              <a:t>and </a:t>
            </a:r>
            <a:r>
              <a:rPr sz="2700" spc="-50" dirty="0">
                <a:latin typeface="Arial"/>
                <a:cs typeface="Arial"/>
              </a:rPr>
              <a:t>social</a:t>
            </a:r>
            <a:r>
              <a:rPr sz="2700" dirty="0">
                <a:latin typeface="Arial"/>
                <a:cs typeface="Arial"/>
              </a:rPr>
              <a:t> </a:t>
            </a:r>
            <a:r>
              <a:rPr sz="2700" spc="-125" dirty="0">
                <a:latin typeface="Arial"/>
                <a:cs typeface="Arial"/>
              </a:rPr>
              <a:t>care?</a:t>
            </a:r>
            <a:endParaRPr lang="en-GB" sz="2700" spc="-125" dirty="0">
              <a:latin typeface="Arial"/>
              <a:cs typeface="Arial"/>
            </a:endParaRPr>
          </a:p>
          <a:p>
            <a:pPr marL="12065" marR="5080">
              <a:lnSpc>
                <a:spcPct val="80000"/>
              </a:lnSpc>
              <a:spcBef>
                <a:spcPts val="745"/>
              </a:spcBef>
              <a:tabLst>
                <a:tab pos="527685" algn="l"/>
                <a:tab pos="528320" algn="l"/>
              </a:tabLst>
            </a:pPr>
            <a:endParaRPr sz="2700" dirty="0">
              <a:latin typeface="Arial"/>
              <a:cs typeface="Arial"/>
            </a:endParaRPr>
          </a:p>
          <a:p>
            <a:pPr marL="12065" marR="495934">
              <a:lnSpc>
                <a:spcPts val="2590"/>
              </a:lnSpc>
              <a:spcBef>
                <a:spcPts val="630"/>
              </a:spcBef>
              <a:tabLst>
                <a:tab pos="527685" algn="l"/>
                <a:tab pos="528320" algn="l"/>
              </a:tabLst>
            </a:pPr>
            <a:r>
              <a:rPr lang="en-GB" sz="2700" dirty="0">
                <a:latin typeface="Arial"/>
                <a:cs typeface="Arial"/>
              </a:rPr>
              <a:t>2.   </a:t>
            </a:r>
            <a:r>
              <a:rPr sz="2700" dirty="0">
                <a:latin typeface="Arial"/>
                <a:cs typeface="Arial"/>
              </a:rPr>
              <a:t>What </a:t>
            </a:r>
            <a:r>
              <a:rPr sz="2700" spc="-80" dirty="0">
                <a:latin typeface="Arial"/>
                <a:cs typeface="Arial"/>
              </a:rPr>
              <a:t>are </a:t>
            </a:r>
            <a:r>
              <a:rPr sz="2700" spc="25" dirty="0">
                <a:latin typeface="Arial"/>
                <a:cs typeface="Arial"/>
              </a:rPr>
              <a:t>the </a:t>
            </a:r>
            <a:r>
              <a:rPr sz="2700" spc="20" dirty="0">
                <a:latin typeface="Arial"/>
                <a:cs typeface="Arial"/>
              </a:rPr>
              <a:t>regulatory </a:t>
            </a:r>
            <a:r>
              <a:rPr sz="2700" spc="-5" dirty="0">
                <a:latin typeface="Arial"/>
                <a:cs typeface="Arial"/>
              </a:rPr>
              <a:t>bodies </a:t>
            </a:r>
            <a:r>
              <a:rPr sz="2700" spc="35" dirty="0">
                <a:latin typeface="Arial"/>
                <a:cs typeface="Arial"/>
              </a:rPr>
              <a:t>in </a:t>
            </a:r>
            <a:r>
              <a:rPr sz="2700" spc="30" dirty="0">
                <a:latin typeface="Arial"/>
                <a:cs typeface="Arial"/>
              </a:rPr>
              <a:t>the </a:t>
            </a:r>
            <a:r>
              <a:rPr sz="2700" dirty="0">
                <a:latin typeface="Arial"/>
                <a:cs typeface="Arial"/>
              </a:rPr>
              <a:t>health </a:t>
            </a:r>
            <a:r>
              <a:rPr lang="en-GB" sz="2700" dirty="0">
                <a:latin typeface="Arial"/>
                <a:cs typeface="Arial"/>
              </a:rPr>
              <a:t>	 </a:t>
            </a:r>
            <a:r>
              <a:rPr sz="2700" spc="-10" dirty="0">
                <a:latin typeface="Arial"/>
                <a:cs typeface="Arial"/>
              </a:rPr>
              <a:t>and  </a:t>
            </a:r>
            <a:r>
              <a:rPr sz="2700" spc="-50" dirty="0">
                <a:latin typeface="Arial"/>
                <a:cs typeface="Arial"/>
              </a:rPr>
              <a:t>social </a:t>
            </a:r>
            <a:r>
              <a:rPr sz="2700" spc="-85" dirty="0">
                <a:latin typeface="Arial"/>
                <a:cs typeface="Arial"/>
              </a:rPr>
              <a:t>care</a:t>
            </a:r>
            <a:r>
              <a:rPr sz="2700" spc="45" dirty="0">
                <a:latin typeface="Arial"/>
                <a:cs typeface="Arial"/>
              </a:rPr>
              <a:t> </a:t>
            </a:r>
            <a:r>
              <a:rPr sz="2700" spc="-65" dirty="0">
                <a:latin typeface="Arial"/>
                <a:cs typeface="Arial"/>
              </a:rPr>
              <a:t>sector?</a:t>
            </a:r>
            <a:endParaRPr sz="2700" dirty="0">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11402" y="216230"/>
            <a:ext cx="6918959" cy="514350"/>
          </a:xfrm>
          <a:prstGeom prst="rect">
            <a:avLst/>
          </a:prstGeom>
        </p:spPr>
        <p:txBody>
          <a:bodyPr vert="horz" wrap="square" lIns="0" tIns="13335" rIns="0" bIns="0" rtlCol="0">
            <a:spAutoFit/>
          </a:bodyPr>
          <a:lstStyle/>
          <a:p>
            <a:pPr marL="12700">
              <a:lnSpc>
                <a:spcPct val="100000"/>
              </a:lnSpc>
              <a:spcBef>
                <a:spcPts val="105"/>
              </a:spcBef>
            </a:pPr>
            <a:r>
              <a:rPr sz="3200" spc="-120" dirty="0">
                <a:solidFill>
                  <a:srgbClr val="000000"/>
                </a:solidFill>
                <a:latin typeface="Arial"/>
                <a:cs typeface="Arial"/>
              </a:rPr>
              <a:t>DHSC </a:t>
            </a:r>
            <a:r>
              <a:rPr sz="3200" dirty="0">
                <a:solidFill>
                  <a:srgbClr val="000000"/>
                </a:solidFill>
                <a:latin typeface="Arial"/>
                <a:cs typeface="Arial"/>
              </a:rPr>
              <a:t>Quality </a:t>
            </a:r>
            <a:r>
              <a:rPr sz="3200" spc="-130" dirty="0">
                <a:solidFill>
                  <a:srgbClr val="000000"/>
                </a:solidFill>
                <a:latin typeface="Arial"/>
                <a:cs typeface="Arial"/>
              </a:rPr>
              <a:t>Assurance</a:t>
            </a:r>
            <a:r>
              <a:rPr sz="3200" spc="65" dirty="0">
                <a:solidFill>
                  <a:srgbClr val="000000"/>
                </a:solidFill>
                <a:latin typeface="Arial"/>
                <a:cs typeface="Arial"/>
              </a:rPr>
              <a:t> </a:t>
            </a:r>
            <a:r>
              <a:rPr sz="3200" spc="-25" dirty="0">
                <a:solidFill>
                  <a:srgbClr val="000000"/>
                </a:solidFill>
                <a:latin typeface="Arial"/>
                <a:cs typeface="Arial"/>
              </a:rPr>
              <a:t>Framework</a:t>
            </a:r>
            <a:endParaRPr sz="320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6</a:t>
            </a:fld>
            <a:endParaRPr spc="-25" dirty="0"/>
          </a:p>
        </p:txBody>
      </p:sp>
      <p:sp>
        <p:nvSpPr>
          <p:cNvPr id="3" name="object 3"/>
          <p:cNvSpPr txBox="1"/>
          <p:nvPr/>
        </p:nvSpPr>
        <p:spPr>
          <a:xfrm>
            <a:off x="284734" y="1066800"/>
            <a:ext cx="8228330" cy="4278630"/>
          </a:xfrm>
          <a:prstGeom prst="rect">
            <a:avLst/>
          </a:prstGeom>
        </p:spPr>
        <p:txBody>
          <a:bodyPr vert="horz" wrap="square" lIns="0" tIns="58419" rIns="0" bIns="0" rtlCol="0">
            <a:spAutoFit/>
          </a:bodyPr>
          <a:lstStyle/>
          <a:p>
            <a:pPr marL="355600" marR="271780" indent="-343535">
              <a:lnSpc>
                <a:spcPct val="90000"/>
              </a:lnSpc>
              <a:spcBef>
                <a:spcPts val="459"/>
              </a:spcBef>
              <a:buChar char="•"/>
              <a:tabLst>
                <a:tab pos="355600" algn="l"/>
                <a:tab pos="356235" algn="l"/>
              </a:tabLst>
            </a:pPr>
            <a:r>
              <a:rPr sz="3000" spc="5" dirty="0">
                <a:latin typeface="Arial"/>
                <a:cs typeface="Arial"/>
              </a:rPr>
              <a:t>Quality </a:t>
            </a:r>
            <a:r>
              <a:rPr sz="3000" spc="-100" dirty="0">
                <a:latin typeface="Arial"/>
                <a:cs typeface="Arial"/>
              </a:rPr>
              <a:t>assurance </a:t>
            </a:r>
            <a:r>
              <a:rPr sz="3000" spc="-90" dirty="0">
                <a:latin typeface="Arial"/>
                <a:cs typeface="Arial"/>
              </a:rPr>
              <a:t>is </a:t>
            </a:r>
            <a:r>
              <a:rPr sz="3000" spc="-60" dirty="0">
                <a:latin typeface="Arial"/>
                <a:cs typeface="Arial"/>
              </a:rPr>
              <a:t>an </a:t>
            </a:r>
            <a:r>
              <a:rPr sz="3000" spc="75" dirty="0">
                <a:latin typeface="Arial"/>
                <a:cs typeface="Arial"/>
              </a:rPr>
              <a:t>important </a:t>
            </a:r>
            <a:r>
              <a:rPr sz="3000" spc="5" dirty="0">
                <a:latin typeface="Arial"/>
                <a:cs typeface="Arial"/>
              </a:rPr>
              <a:t>element </a:t>
            </a:r>
            <a:r>
              <a:rPr sz="3000" spc="70" dirty="0">
                <a:latin typeface="Arial"/>
                <a:cs typeface="Arial"/>
              </a:rPr>
              <a:t>of  </a:t>
            </a:r>
            <a:r>
              <a:rPr sz="3000" spc="-10" dirty="0">
                <a:latin typeface="Arial"/>
                <a:cs typeface="Arial"/>
              </a:rPr>
              <a:t>all </a:t>
            </a:r>
            <a:r>
              <a:rPr sz="3000" spc="35" dirty="0">
                <a:latin typeface="Arial"/>
                <a:cs typeface="Arial"/>
              </a:rPr>
              <a:t>public </a:t>
            </a:r>
            <a:r>
              <a:rPr sz="3000" spc="55" dirty="0">
                <a:latin typeface="Arial"/>
                <a:cs typeface="Arial"/>
              </a:rPr>
              <a:t>body </a:t>
            </a:r>
            <a:r>
              <a:rPr sz="3000" spc="-90" dirty="0">
                <a:latin typeface="Arial"/>
                <a:cs typeface="Arial"/>
              </a:rPr>
              <a:t>services, </a:t>
            </a:r>
            <a:r>
              <a:rPr sz="3000" spc="10" dirty="0">
                <a:latin typeface="Arial"/>
                <a:cs typeface="Arial"/>
              </a:rPr>
              <a:t>whether </a:t>
            </a:r>
            <a:r>
              <a:rPr sz="3000" spc="15" dirty="0">
                <a:latin typeface="Arial"/>
                <a:cs typeface="Arial"/>
              </a:rPr>
              <a:t>they </a:t>
            </a:r>
            <a:r>
              <a:rPr sz="3000" spc="-80" dirty="0">
                <a:latin typeface="Arial"/>
                <a:cs typeface="Arial"/>
              </a:rPr>
              <a:t>are  </a:t>
            </a:r>
            <a:r>
              <a:rPr sz="3000" spc="35" dirty="0">
                <a:latin typeface="Arial"/>
                <a:cs typeface="Arial"/>
              </a:rPr>
              <a:t>provided </a:t>
            </a:r>
            <a:r>
              <a:rPr sz="3000" spc="20" dirty="0">
                <a:latin typeface="Arial"/>
                <a:cs typeface="Arial"/>
              </a:rPr>
              <a:t>by </a:t>
            </a:r>
            <a:r>
              <a:rPr sz="3000" spc="10" dirty="0">
                <a:latin typeface="Arial"/>
                <a:cs typeface="Arial"/>
              </a:rPr>
              <a:t>governmental </a:t>
            </a:r>
            <a:r>
              <a:rPr sz="3000" dirty="0">
                <a:latin typeface="Arial"/>
                <a:cs typeface="Arial"/>
              </a:rPr>
              <a:t>bodies </a:t>
            </a:r>
            <a:r>
              <a:rPr sz="3000" spc="65" dirty="0">
                <a:latin typeface="Arial"/>
                <a:cs typeface="Arial"/>
              </a:rPr>
              <a:t>or</a:t>
            </a:r>
            <a:r>
              <a:rPr sz="3000" spc="-130" dirty="0">
                <a:latin typeface="Arial"/>
                <a:cs typeface="Arial"/>
              </a:rPr>
              <a:t> </a:t>
            </a:r>
            <a:r>
              <a:rPr sz="3000" spc="60" dirty="0">
                <a:latin typeface="Arial"/>
                <a:cs typeface="Arial"/>
              </a:rPr>
              <a:t>through  </a:t>
            </a:r>
            <a:r>
              <a:rPr sz="3000" spc="75" dirty="0">
                <a:latin typeface="Arial"/>
                <a:cs typeface="Arial"/>
              </a:rPr>
              <a:t>third </a:t>
            </a:r>
            <a:r>
              <a:rPr sz="3000" spc="30" dirty="0">
                <a:latin typeface="Arial"/>
                <a:cs typeface="Arial"/>
              </a:rPr>
              <a:t>party </a:t>
            </a:r>
            <a:r>
              <a:rPr sz="3000" dirty="0">
                <a:latin typeface="Arial"/>
                <a:cs typeface="Arial"/>
              </a:rPr>
              <a:t>providers </a:t>
            </a:r>
            <a:r>
              <a:rPr sz="3000" spc="60" dirty="0">
                <a:latin typeface="Arial"/>
                <a:cs typeface="Arial"/>
              </a:rPr>
              <a:t>within </a:t>
            </a:r>
            <a:r>
              <a:rPr sz="3000" spc="35" dirty="0">
                <a:latin typeface="Arial"/>
                <a:cs typeface="Arial"/>
              </a:rPr>
              <a:t>the </a:t>
            </a:r>
            <a:r>
              <a:rPr sz="3000" spc="5" dirty="0">
                <a:latin typeface="Arial"/>
                <a:cs typeface="Arial"/>
              </a:rPr>
              <a:t>independent,  </a:t>
            </a:r>
            <a:r>
              <a:rPr sz="3000" spc="-5" dirty="0">
                <a:latin typeface="Arial"/>
                <a:cs typeface="Arial"/>
              </a:rPr>
              <a:t>charitable </a:t>
            </a:r>
            <a:r>
              <a:rPr sz="3000" spc="55" dirty="0">
                <a:latin typeface="Arial"/>
                <a:cs typeface="Arial"/>
              </a:rPr>
              <a:t>or </a:t>
            </a:r>
            <a:r>
              <a:rPr sz="3000" spc="25" dirty="0">
                <a:latin typeface="Arial"/>
                <a:cs typeface="Arial"/>
              </a:rPr>
              <a:t>voluntary</a:t>
            </a:r>
            <a:r>
              <a:rPr sz="3000" spc="-85" dirty="0">
                <a:latin typeface="Arial"/>
                <a:cs typeface="Arial"/>
              </a:rPr>
              <a:t> </a:t>
            </a:r>
            <a:r>
              <a:rPr sz="3000" spc="-75" dirty="0">
                <a:latin typeface="Arial"/>
                <a:cs typeface="Arial"/>
              </a:rPr>
              <a:t>sectors.</a:t>
            </a:r>
            <a:endParaRPr sz="3000" dirty="0">
              <a:latin typeface="Arial"/>
              <a:cs typeface="Arial"/>
            </a:endParaRPr>
          </a:p>
          <a:p>
            <a:pPr marL="355600" marR="5080" indent="-343535">
              <a:lnSpc>
                <a:spcPct val="90000"/>
              </a:lnSpc>
              <a:spcBef>
                <a:spcPts val="720"/>
              </a:spcBef>
              <a:buChar char="•"/>
              <a:tabLst>
                <a:tab pos="355600" algn="l"/>
                <a:tab pos="356235" algn="l"/>
              </a:tabLst>
            </a:pPr>
            <a:r>
              <a:rPr sz="3000" spc="-114" dirty="0">
                <a:latin typeface="Arial"/>
                <a:cs typeface="Arial"/>
              </a:rPr>
              <a:t>The </a:t>
            </a:r>
            <a:r>
              <a:rPr sz="3000" spc="-95" dirty="0">
                <a:latin typeface="Arial"/>
                <a:cs typeface="Arial"/>
              </a:rPr>
              <a:t>QA </a:t>
            </a:r>
            <a:r>
              <a:rPr sz="3000" spc="10" dirty="0">
                <a:latin typeface="Arial"/>
                <a:cs typeface="Arial"/>
              </a:rPr>
              <a:t>framework </a:t>
            </a:r>
            <a:r>
              <a:rPr sz="3000" spc="-95" dirty="0">
                <a:latin typeface="Arial"/>
                <a:cs typeface="Arial"/>
              </a:rPr>
              <a:t>sets </a:t>
            </a:r>
            <a:r>
              <a:rPr sz="3000" spc="95" dirty="0">
                <a:latin typeface="Arial"/>
                <a:cs typeface="Arial"/>
              </a:rPr>
              <a:t>out </a:t>
            </a:r>
            <a:r>
              <a:rPr sz="3000" spc="-145" dirty="0">
                <a:latin typeface="Arial"/>
                <a:cs typeface="Arial"/>
              </a:rPr>
              <a:t>a </a:t>
            </a:r>
            <a:r>
              <a:rPr sz="3000" spc="-25" dirty="0">
                <a:latin typeface="Arial"/>
                <a:cs typeface="Arial"/>
              </a:rPr>
              <a:t>standardised  </a:t>
            </a:r>
            <a:r>
              <a:rPr sz="3000" spc="-20" dirty="0">
                <a:latin typeface="Arial"/>
                <a:cs typeface="Arial"/>
              </a:rPr>
              <a:t>approach </a:t>
            </a:r>
            <a:r>
              <a:rPr sz="3000" spc="120" dirty="0">
                <a:latin typeface="Arial"/>
                <a:cs typeface="Arial"/>
              </a:rPr>
              <a:t>to </a:t>
            </a:r>
            <a:r>
              <a:rPr sz="3000" spc="65" dirty="0">
                <a:latin typeface="Arial"/>
                <a:cs typeface="Arial"/>
              </a:rPr>
              <a:t>build </a:t>
            </a:r>
            <a:r>
              <a:rPr sz="3000" spc="55" dirty="0">
                <a:latin typeface="Arial"/>
                <a:cs typeface="Arial"/>
              </a:rPr>
              <a:t>on </a:t>
            </a:r>
            <a:r>
              <a:rPr sz="3000" dirty="0">
                <a:latin typeface="Arial"/>
                <a:cs typeface="Arial"/>
              </a:rPr>
              <a:t>principles which</a:t>
            </a:r>
            <a:r>
              <a:rPr sz="3000" spc="-300" dirty="0">
                <a:latin typeface="Arial"/>
                <a:cs typeface="Arial"/>
              </a:rPr>
              <a:t> </a:t>
            </a:r>
            <a:r>
              <a:rPr sz="3000" spc="-10" dirty="0">
                <a:latin typeface="Arial"/>
                <a:cs typeface="Arial"/>
              </a:rPr>
              <a:t>provides  </a:t>
            </a:r>
            <a:r>
              <a:rPr sz="3000" spc="5" dirty="0">
                <a:latin typeface="Arial"/>
                <a:cs typeface="Arial"/>
              </a:rPr>
              <a:t>clarity </a:t>
            </a:r>
            <a:r>
              <a:rPr sz="3000" spc="65" dirty="0">
                <a:latin typeface="Arial"/>
                <a:cs typeface="Arial"/>
              </a:rPr>
              <a:t>of </a:t>
            </a:r>
            <a:r>
              <a:rPr sz="3000" spc="-10" dirty="0">
                <a:latin typeface="Arial"/>
                <a:cs typeface="Arial"/>
              </a:rPr>
              <a:t>responsibilities </a:t>
            </a:r>
            <a:r>
              <a:rPr sz="3000" spc="75" dirty="0">
                <a:latin typeface="Arial"/>
                <a:cs typeface="Arial"/>
              </a:rPr>
              <a:t>for </a:t>
            </a:r>
            <a:r>
              <a:rPr sz="3000" spc="55" dirty="0">
                <a:latin typeface="Arial"/>
                <a:cs typeface="Arial"/>
              </a:rPr>
              <a:t>identifying </a:t>
            </a:r>
            <a:r>
              <a:rPr sz="3000" spc="-75" dirty="0">
                <a:latin typeface="Arial"/>
                <a:cs typeface="Arial"/>
              </a:rPr>
              <a:t>risks  </a:t>
            </a:r>
            <a:r>
              <a:rPr sz="3000" spc="-10" dirty="0">
                <a:latin typeface="Arial"/>
                <a:cs typeface="Arial"/>
              </a:rPr>
              <a:t>and </a:t>
            </a:r>
            <a:r>
              <a:rPr sz="3000" dirty="0">
                <a:latin typeface="Arial"/>
                <a:cs typeface="Arial"/>
              </a:rPr>
              <a:t>understand </a:t>
            </a:r>
            <a:r>
              <a:rPr sz="3000" spc="35" dirty="0">
                <a:latin typeface="Arial"/>
                <a:cs typeface="Arial"/>
              </a:rPr>
              <a:t>the </a:t>
            </a:r>
            <a:r>
              <a:rPr sz="3000" spc="-5" dirty="0">
                <a:latin typeface="Arial"/>
                <a:cs typeface="Arial"/>
              </a:rPr>
              <a:t>strengths </a:t>
            </a:r>
            <a:r>
              <a:rPr sz="3000" spc="-10" dirty="0">
                <a:latin typeface="Arial"/>
                <a:cs typeface="Arial"/>
              </a:rPr>
              <a:t>and </a:t>
            </a:r>
            <a:r>
              <a:rPr sz="3000" spc="-114" dirty="0">
                <a:latin typeface="Arial"/>
                <a:cs typeface="Arial"/>
              </a:rPr>
              <a:t>weaknesses  </a:t>
            </a:r>
            <a:r>
              <a:rPr sz="3000" spc="65" dirty="0">
                <a:latin typeface="Arial"/>
                <a:cs typeface="Arial"/>
              </a:rPr>
              <a:t>of </a:t>
            </a:r>
            <a:r>
              <a:rPr sz="3000" spc="-30" dirty="0">
                <a:latin typeface="Arial"/>
                <a:cs typeface="Arial"/>
              </a:rPr>
              <a:t>evidence-based</a:t>
            </a:r>
            <a:r>
              <a:rPr sz="3000" spc="-85" dirty="0">
                <a:latin typeface="Arial"/>
                <a:cs typeface="Arial"/>
              </a:rPr>
              <a:t> </a:t>
            </a:r>
            <a:r>
              <a:rPr sz="3000" spc="-55" dirty="0">
                <a:latin typeface="Arial"/>
                <a:cs typeface="Arial"/>
              </a:rPr>
              <a:t>decisions.</a:t>
            </a:r>
            <a:endParaRPr sz="3000" dirty="0">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2729" y="365201"/>
            <a:ext cx="8303895" cy="635000"/>
          </a:xfrm>
          <a:prstGeom prst="rect">
            <a:avLst/>
          </a:prstGeom>
        </p:spPr>
        <p:txBody>
          <a:bodyPr vert="horz" wrap="square" lIns="0" tIns="12065" rIns="0" bIns="0" rtlCol="0">
            <a:spAutoFit/>
          </a:bodyPr>
          <a:lstStyle/>
          <a:p>
            <a:pPr marL="12700">
              <a:lnSpc>
                <a:spcPct val="100000"/>
              </a:lnSpc>
              <a:spcBef>
                <a:spcPts val="95"/>
              </a:spcBef>
            </a:pPr>
            <a:r>
              <a:rPr sz="4000" spc="-95" dirty="0">
                <a:solidFill>
                  <a:srgbClr val="000000"/>
                </a:solidFill>
                <a:latin typeface="Arial"/>
                <a:cs typeface="Arial"/>
              </a:rPr>
              <a:t>Governance </a:t>
            </a:r>
            <a:r>
              <a:rPr sz="4000" spc="-30" dirty="0">
                <a:solidFill>
                  <a:srgbClr val="000000"/>
                </a:solidFill>
                <a:latin typeface="Arial"/>
                <a:cs typeface="Arial"/>
              </a:rPr>
              <a:t>and </a:t>
            </a:r>
            <a:r>
              <a:rPr sz="4000" spc="-5" dirty="0">
                <a:solidFill>
                  <a:srgbClr val="000000"/>
                </a:solidFill>
                <a:latin typeface="Arial"/>
                <a:cs typeface="Arial"/>
              </a:rPr>
              <a:t>Quality</a:t>
            </a:r>
            <a:r>
              <a:rPr sz="4000" spc="140" dirty="0">
                <a:solidFill>
                  <a:srgbClr val="000000"/>
                </a:solidFill>
                <a:latin typeface="Arial"/>
                <a:cs typeface="Arial"/>
              </a:rPr>
              <a:t> </a:t>
            </a:r>
            <a:r>
              <a:rPr sz="4000" spc="-170" dirty="0">
                <a:solidFill>
                  <a:srgbClr val="000000"/>
                </a:solidFill>
                <a:latin typeface="Arial"/>
                <a:cs typeface="Arial"/>
              </a:rPr>
              <a:t>Assurance</a:t>
            </a:r>
            <a:endParaRPr sz="4000">
              <a:latin typeface="Arial"/>
              <a:cs typeface="Arial"/>
            </a:endParaRPr>
          </a:p>
        </p:txBody>
      </p:sp>
      <p:sp>
        <p:nvSpPr>
          <p:cNvPr id="6" name="object 6"/>
          <p:cNvSpPr/>
          <p:nvPr/>
        </p:nvSpPr>
        <p:spPr>
          <a:xfrm>
            <a:off x="6917435" y="3745991"/>
            <a:ext cx="1920239" cy="1656588"/>
          </a:xfrm>
          <a:prstGeom prst="rect">
            <a:avLst/>
          </a:prstGeom>
          <a:blipFill>
            <a:blip r:embed="rId2" cstate="print"/>
            <a:stretch>
              <a:fillRect/>
            </a:stretch>
          </a:blipFill>
        </p:spPr>
        <p:txBody>
          <a:bodyPr wrap="square" lIns="0" tIns="0" rIns="0" bIns="0" rtlCol="0"/>
          <a:lstStyle/>
          <a:p>
            <a:endParaRPr/>
          </a:p>
        </p:txBody>
      </p:sp>
      <p:sp>
        <p:nvSpPr>
          <p:cNvPr id="8" name="object 8"/>
          <p:cNvSpPr/>
          <p:nvPr/>
        </p:nvSpPr>
        <p:spPr>
          <a:xfrm>
            <a:off x="545267" y="1465143"/>
            <a:ext cx="2784348" cy="1653539"/>
          </a:xfrm>
          <a:prstGeom prst="rect">
            <a:avLst/>
          </a:prstGeom>
          <a:blipFill>
            <a:blip r:embed="rId3" cstate="print"/>
            <a:stretch>
              <a:fillRect/>
            </a:stretch>
          </a:blipFill>
        </p:spPr>
        <p:txBody>
          <a:bodyPr wrap="square" lIns="0" tIns="0" rIns="0" bIns="0" rtlCol="0"/>
          <a:lstStyle/>
          <a:p>
            <a:endParaRPr/>
          </a:p>
        </p:txBody>
      </p:sp>
      <p:grpSp>
        <p:nvGrpSpPr>
          <p:cNvPr id="9" name="object 9"/>
          <p:cNvGrpSpPr/>
          <p:nvPr/>
        </p:nvGrpSpPr>
        <p:grpSpPr>
          <a:xfrm>
            <a:off x="3558540" y="1240536"/>
            <a:ext cx="5402580" cy="1871980"/>
            <a:chOff x="3558540" y="1240536"/>
            <a:chExt cx="5402580" cy="1871980"/>
          </a:xfrm>
        </p:grpSpPr>
        <p:sp>
          <p:nvSpPr>
            <p:cNvPr id="10" name="object 10"/>
            <p:cNvSpPr/>
            <p:nvPr/>
          </p:nvSpPr>
          <p:spPr>
            <a:xfrm>
              <a:off x="5934456" y="1240536"/>
              <a:ext cx="3026663" cy="1871472"/>
            </a:xfrm>
            <a:prstGeom prst="rect">
              <a:avLst/>
            </a:prstGeom>
            <a:blipFill>
              <a:blip r:embed="rId4" cstate="print"/>
              <a:stretch>
                <a:fillRect/>
              </a:stretch>
            </a:blipFill>
          </p:spPr>
          <p:txBody>
            <a:bodyPr wrap="square" lIns="0" tIns="0" rIns="0" bIns="0" rtlCol="0"/>
            <a:lstStyle/>
            <a:p>
              <a:endParaRPr/>
            </a:p>
          </p:txBody>
        </p:sp>
        <p:sp>
          <p:nvSpPr>
            <p:cNvPr id="11" name="object 11"/>
            <p:cNvSpPr/>
            <p:nvPr/>
          </p:nvSpPr>
          <p:spPr>
            <a:xfrm>
              <a:off x="3558540" y="1296924"/>
              <a:ext cx="2375916" cy="1484376"/>
            </a:xfrm>
            <a:prstGeom prst="rect">
              <a:avLst/>
            </a:prstGeom>
            <a:blipFill>
              <a:blip r:embed="rId5" cstate="print"/>
              <a:stretch>
                <a:fillRect/>
              </a:stretch>
            </a:blipFill>
          </p:spPr>
          <p:txBody>
            <a:bodyPr wrap="square" lIns="0" tIns="0" rIns="0" bIns="0" rtlCol="0"/>
            <a:lstStyle/>
            <a:p>
              <a:endParaRPr/>
            </a:p>
          </p:txBody>
        </p:sp>
      </p:grpSp>
      <p:sp>
        <p:nvSpPr>
          <p:cNvPr id="12" name="object 12"/>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7</a:t>
            </a:fld>
            <a:endParaRPr spc="-25" dirty="0"/>
          </a:p>
        </p:txBody>
      </p:sp>
      <p:pic>
        <p:nvPicPr>
          <p:cNvPr id="13" name="Picture 12" descr="A black text with black text&#10;&#10;AI-generated content may be incorrect.">
            <a:extLst>
              <a:ext uri="{FF2B5EF4-FFF2-40B4-BE49-F238E27FC236}">
                <a16:creationId xmlns:a16="http://schemas.microsoft.com/office/drawing/2014/main" id="{A0798503-C2EC-3AFF-D7D1-F306F6FC7E24}"/>
              </a:ext>
            </a:extLst>
          </p:cNvPr>
          <p:cNvPicPr>
            <a:picLocks noChangeAspect="1"/>
          </p:cNvPicPr>
          <p:nvPr/>
        </p:nvPicPr>
        <p:blipFill>
          <a:blip r:embed="rId6"/>
          <a:stretch>
            <a:fillRect/>
          </a:stretch>
        </p:blipFill>
        <p:spPr>
          <a:xfrm>
            <a:off x="3763884" y="3505006"/>
            <a:ext cx="2857500" cy="1647825"/>
          </a:xfrm>
          <a:prstGeom prst="rect">
            <a:avLst/>
          </a:prstGeom>
        </p:spPr>
      </p:pic>
      <p:pic>
        <p:nvPicPr>
          <p:cNvPr id="14" name="Picture 13" descr="A logo for a company&#10;&#10;AI-generated content may be incorrect.">
            <a:extLst>
              <a:ext uri="{FF2B5EF4-FFF2-40B4-BE49-F238E27FC236}">
                <a16:creationId xmlns:a16="http://schemas.microsoft.com/office/drawing/2014/main" id="{D05C25CF-75F3-50D1-B648-2B15692E483A}"/>
              </a:ext>
            </a:extLst>
          </p:cNvPr>
          <p:cNvPicPr>
            <a:picLocks noChangeAspect="1"/>
          </p:cNvPicPr>
          <p:nvPr/>
        </p:nvPicPr>
        <p:blipFill>
          <a:blip r:embed="rId7"/>
          <a:stretch>
            <a:fillRect/>
          </a:stretch>
        </p:blipFill>
        <p:spPr>
          <a:xfrm>
            <a:off x="371605" y="3266128"/>
            <a:ext cx="3394347" cy="197042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45257" y="87248"/>
            <a:ext cx="4251325" cy="635000"/>
          </a:xfrm>
          <a:prstGeom prst="rect">
            <a:avLst/>
          </a:prstGeom>
        </p:spPr>
        <p:txBody>
          <a:bodyPr vert="horz" wrap="square" lIns="0" tIns="12065" rIns="0" bIns="0" rtlCol="0">
            <a:spAutoFit/>
          </a:bodyPr>
          <a:lstStyle/>
          <a:p>
            <a:pPr marL="12700">
              <a:lnSpc>
                <a:spcPct val="100000"/>
              </a:lnSpc>
              <a:spcBef>
                <a:spcPts val="95"/>
              </a:spcBef>
            </a:pPr>
            <a:r>
              <a:rPr sz="4000" spc="-45" dirty="0">
                <a:solidFill>
                  <a:srgbClr val="000000"/>
                </a:solidFill>
                <a:latin typeface="Arial"/>
                <a:cs typeface="Arial"/>
              </a:rPr>
              <a:t>Governing</a:t>
            </a:r>
            <a:r>
              <a:rPr sz="4000" spc="-65" dirty="0">
                <a:solidFill>
                  <a:srgbClr val="000000"/>
                </a:solidFill>
                <a:latin typeface="Arial"/>
                <a:cs typeface="Arial"/>
              </a:rPr>
              <a:t> </a:t>
            </a:r>
            <a:r>
              <a:rPr sz="4000" spc="-140" dirty="0">
                <a:solidFill>
                  <a:srgbClr val="000000"/>
                </a:solidFill>
                <a:latin typeface="Arial"/>
                <a:cs typeface="Arial"/>
              </a:rPr>
              <a:t>Bodies</a:t>
            </a:r>
            <a:endParaRPr sz="400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8</a:t>
            </a:fld>
            <a:endParaRPr spc="-25" dirty="0"/>
          </a:p>
        </p:txBody>
      </p:sp>
      <p:sp>
        <p:nvSpPr>
          <p:cNvPr id="3" name="object 3"/>
          <p:cNvSpPr txBox="1"/>
          <p:nvPr/>
        </p:nvSpPr>
        <p:spPr>
          <a:xfrm>
            <a:off x="186334" y="801370"/>
            <a:ext cx="8464550" cy="4843145"/>
          </a:xfrm>
          <a:prstGeom prst="rect">
            <a:avLst/>
          </a:prstGeom>
        </p:spPr>
        <p:txBody>
          <a:bodyPr vert="horz" wrap="square" lIns="0" tIns="74295" rIns="0" bIns="0" rtlCol="0">
            <a:spAutoFit/>
          </a:bodyPr>
          <a:lstStyle/>
          <a:p>
            <a:pPr marL="12700" marR="59055">
              <a:lnSpc>
                <a:spcPct val="80000"/>
              </a:lnSpc>
              <a:spcBef>
                <a:spcPts val="585"/>
              </a:spcBef>
            </a:pPr>
            <a:r>
              <a:rPr sz="2000" dirty="0">
                <a:latin typeface="Arial"/>
                <a:cs typeface="Arial"/>
              </a:rPr>
              <a:t>Governance in </a:t>
            </a:r>
            <a:r>
              <a:rPr sz="2000" spc="-5" dirty="0">
                <a:latin typeface="Arial"/>
                <a:cs typeface="Arial"/>
              </a:rPr>
              <a:t>the </a:t>
            </a:r>
            <a:r>
              <a:rPr sz="2000" dirty="0">
                <a:latin typeface="Arial"/>
                <a:cs typeface="Arial"/>
              </a:rPr>
              <a:t>health and social care sector is not governed by one  </a:t>
            </a:r>
            <a:r>
              <a:rPr sz="2000" spc="-30" dirty="0">
                <a:latin typeface="Arial"/>
                <a:cs typeface="Arial"/>
              </a:rPr>
              <a:t>body, </a:t>
            </a:r>
            <a:r>
              <a:rPr sz="2000" dirty="0">
                <a:latin typeface="Arial"/>
                <a:cs typeface="Arial"/>
              </a:rPr>
              <a:t>but a collection of bodies. This is a list of some of the leading</a:t>
            </a:r>
            <a:r>
              <a:rPr sz="2000" spc="-200" dirty="0">
                <a:latin typeface="Arial"/>
                <a:cs typeface="Arial"/>
              </a:rPr>
              <a:t> </a:t>
            </a:r>
            <a:r>
              <a:rPr sz="2000" dirty="0">
                <a:latin typeface="Arial"/>
                <a:cs typeface="Arial"/>
              </a:rPr>
              <a:t>bodies.</a:t>
            </a:r>
          </a:p>
          <a:p>
            <a:pPr>
              <a:lnSpc>
                <a:spcPct val="100000"/>
              </a:lnSpc>
              <a:spcBef>
                <a:spcPts val="45"/>
              </a:spcBef>
            </a:pPr>
            <a:endParaRPr sz="2450" dirty="0">
              <a:latin typeface="Arial"/>
              <a:cs typeface="Arial"/>
            </a:endParaRPr>
          </a:p>
          <a:p>
            <a:pPr marL="354965" marR="5080" indent="-342900">
              <a:lnSpc>
                <a:spcPts val="1920"/>
              </a:lnSpc>
              <a:buChar char="•"/>
              <a:tabLst>
                <a:tab pos="354965" algn="l"/>
                <a:tab pos="355600" algn="l"/>
                <a:tab pos="3967479" algn="l"/>
              </a:tabLst>
            </a:pPr>
            <a:r>
              <a:rPr sz="2000" dirty="0">
                <a:latin typeface="Arial"/>
                <a:cs typeface="Arial"/>
              </a:rPr>
              <a:t>The </a:t>
            </a:r>
            <a:r>
              <a:rPr sz="2000" u="heavy" dirty="0">
                <a:uFill>
                  <a:solidFill>
                    <a:srgbClr val="000000"/>
                  </a:solidFill>
                </a:uFill>
                <a:latin typeface="Arial"/>
                <a:cs typeface="Arial"/>
              </a:rPr>
              <a:t>Care Quality Commission (CQC)</a:t>
            </a:r>
            <a:r>
              <a:rPr sz="2000" dirty="0">
                <a:latin typeface="Arial"/>
                <a:cs typeface="Arial"/>
              </a:rPr>
              <a:t> is a public body of the Dept of H</a:t>
            </a:r>
            <a:r>
              <a:rPr sz="2000" spc="-195" dirty="0">
                <a:latin typeface="Arial"/>
                <a:cs typeface="Arial"/>
              </a:rPr>
              <a:t> </a:t>
            </a:r>
            <a:r>
              <a:rPr sz="2000" dirty="0">
                <a:latin typeface="Arial"/>
                <a:cs typeface="Arial"/>
              </a:rPr>
              <a:t>&amp;  SC </a:t>
            </a:r>
            <a:r>
              <a:rPr sz="2000" spc="-5" dirty="0">
                <a:latin typeface="Arial"/>
                <a:cs typeface="Arial"/>
              </a:rPr>
              <a:t>to </a:t>
            </a:r>
            <a:r>
              <a:rPr sz="2000" dirty="0">
                <a:latin typeface="Arial"/>
                <a:cs typeface="Arial"/>
              </a:rPr>
              <a:t>ensure that all health and social care services meet fundamental  standards in quality</a:t>
            </a:r>
            <a:r>
              <a:rPr sz="2000" spc="-20" dirty="0">
                <a:latin typeface="Arial"/>
                <a:cs typeface="Arial"/>
              </a:rPr>
              <a:t> </a:t>
            </a:r>
            <a:r>
              <a:rPr sz="2000" dirty="0">
                <a:latin typeface="Arial"/>
                <a:cs typeface="Arial"/>
              </a:rPr>
              <a:t>and </a:t>
            </a:r>
            <a:r>
              <a:rPr sz="2000" spc="-25" dirty="0">
                <a:latin typeface="Arial"/>
                <a:cs typeface="Arial"/>
              </a:rPr>
              <a:t>safety.	</a:t>
            </a:r>
            <a:r>
              <a:rPr sz="2000" dirty="0">
                <a:latin typeface="Arial"/>
                <a:cs typeface="Arial"/>
              </a:rPr>
              <a:t>They publish their findings so that the  public can choose the best care provider for</a:t>
            </a:r>
            <a:r>
              <a:rPr sz="2000" spc="-195" dirty="0">
                <a:latin typeface="Arial"/>
                <a:cs typeface="Arial"/>
              </a:rPr>
              <a:t> </a:t>
            </a:r>
            <a:r>
              <a:rPr sz="2000" dirty="0">
                <a:latin typeface="Arial"/>
                <a:cs typeface="Arial"/>
              </a:rPr>
              <a:t>them.</a:t>
            </a:r>
          </a:p>
          <a:p>
            <a:pPr>
              <a:lnSpc>
                <a:spcPct val="100000"/>
              </a:lnSpc>
              <a:spcBef>
                <a:spcPts val="25"/>
              </a:spcBef>
              <a:buFont typeface="Arial"/>
              <a:buChar char="•"/>
            </a:pPr>
            <a:endParaRPr sz="2500" dirty="0">
              <a:latin typeface="Arial"/>
              <a:cs typeface="Arial"/>
            </a:endParaRPr>
          </a:p>
          <a:p>
            <a:pPr marL="354965" marR="382270" indent="-342900">
              <a:lnSpc>
                <a:spcPct val="80000"/>
              </a:lnSpc>
              <a:buChar char="•"/>
              <a:tabLst>
                <a:tab pos="354965" algn="l"/>
                <a:tab pos="355600" algn="l"/>
                <a:tab pos="1941830" algn="l"/>
              </a:tabLst>
            </a:pPr>
            <a:r>
              <a:rPr sz="2000" dirty="0">
                <a:latin typeface="Arial"/>
                <a:cs typeface="Arial"/>
              </a:rPr>
              <a:t>The </a:t>
            </a:r>
            <a:r>
              <a:rPr sz="2000" u="heavy" dirty="0">
                <a:uFill>
                  <a:solidFill>
                    <a:srgbClr val="000000"/>
                  </a:solidFill>
                </a:uFill>
                <a:latin typeface="Arial"/>
                <a:cs typeface="Arial"/>
              </a:rPr>
              <a:t>NICE</a:t>
            </a:r>
            <a:r>
              <a:rPr sz="2000" dirty="0">
                <a:latin typeface="Arial"/>
                <a:cs typeface="Arial"/>
              </a:rPr>
              <a:t> role is </a:t>
            </a:r>
            <a:r>
              <a:rPr sz="2000" spc="-5" dirty="0">
                <a:latin typeface="Arial"/>
                <a:cs typeface="Arial"/>
              </a:rPr>
              <a:t>to </a:t>
            </a:r>
            <a:r>
              <a:rPr sz="2000" dirty="0">
                <a:latin typeface="Arial"/>
                <a:cs typeface="Arial"/>
              </a:rPr>
              <a:t>improve outcomes for people using the NHS and  other public health and social care services. They produce</a:t>
            </a:r>
            <a:r>
              <a:rPr sz="2000" spc="-220" dirty="0">
                <a:latin typeface="Arial"/>
                <a:cs typeface="Arial"/>
              </a:rPr>
              <a:t> </a:t>
            </a:r>
            <a:r>
              <a:rPr sz="2000" spc="5" dirty="0">
                <a:latin typeface="Arial"/>
                <a:cs typeface="Arial"/>
              </a:rPr>
              <a:t>evidence-  </a:t>
            </a:r>
            <a:r>
              <a:rPr sz="2000" dirty="0">
                <a:latin typeface="Arial"/>
                <a:cs typeface="Arial"/>
              </a:rPr>
              <a:t>based guidance and advice for health, public health and social care  practitioners.	They develop standards and performance for the  commissioning of health and social care</a:t>
            </a:r>
            <a:r>
              <a:rPr sz="2000" spc="-130" dirty="0">
                <a:latin typeface="Arial"/>
                <a:cs typeface="Arial"/>
              </a:rPr>
              <a:t> </a:t>
            </a:r>
            <a:r>
              <a:rPr sz="2000" dirty="0">
                <a:latin typeface="Arial"/>
                <a:cs typeface="Arial"/>
              </a:rPr>
              <a:t>services.</a:t>
            </a:r>
          </a:p>
          <a:p>
            <a:pPr>
              <a:lnSpc>
                <a:spcPct val="100000"/>
              </a:lnSpc>
              <a:spcBef>
                <a:spcPts val="5"/>
              </a:spcBef>
              <a:buFont typeface="Arial"/>
              <a:buChar char="•"/>
            </a:pPr>
            <a:endParaRPr sz="2500" dirty="0">
              <a:latin typeface="Arial"/>
              <a:cs typeface="Arial"/>
            </a:endParaRPr>
          </a:p>
          <a:p>
            <a:pPr marL="354965" marR="70485" indent="-342900">
              <a:lnSpc>
                <a:spcPct val="80000"/>
              </a:lnSpc>
              <a:buChar char="•"/>
              <a:tabLst>
                <a:tab pos="354965" algn="l"/>
                <a:tab pos="355600" algn="l"/>
              </a:tabLst>
            </a:pPr>
            <a:r>
              <a:rPr sz="2000" dirty="0">
                <a:latin typeface="Arial"/>
                <a:cs typeface="Arial"/>
              </a:rPr>
              <a:t>The </a:t>
            </a:r>
            <a:r>
              <a:rPr sz="2000" u="heavy" dirty="0">
                <a:uFill>
                  <a:solidFill>
                    <a:srgbClr val="000000"/>
                  </a:solidFill>
                </a:uFill>
                <a:latin typeface="Arial"/>
                <a:cs typeface="Arial"/>
              </a:rPr>
              <a:t>DHSC</a:t>
            </a:r>
            <a:r>
              <a:rPr sz="2000" dirty="0">
                <a:latin typeface="Arial"/>
                <a:cs typeface="Arial"/>
              </a:rPr>
              <a:t> is a UK government department responsible for</a:t>
            </a:r>
            <a:r>
              <a:rPr sz="2000" spc="-165" dirty="0">
                <a:latin typeface="Arial"/>
                <a:cs typeface="Arial"/>
              </a:rPr>
              <a:t> </a:t>
            </a:r>
            <a:r>
              <a:rPr sz="2000" dirty="0">
                <a:latin typeface="Arial"/>
                <a:cs typeface="Arial"/>
              </a:rPr>
              <a:t>government  policy on health and adult social care matters in England, which is also  devolved </a:t>
            </a:r>
            <a:r>
              <a:rPr sz="2000" spc="-5" dirty="0">
                <a:latin typeface="Arial"/>
                <a:cs typeface="Arial"/>
              </a:rPr>
              <a:t>to </a:t>
            </a:r>
            <a:r>
              <a:rPr sz="2000" dirty="0">
                <a:latin typeface="Arial"/>
                <a:cs typeface="Arial"/>
              </a:rPr>
              <a:t>the Scottish Government, </a:t>
            </a:r>
            <a:r>
              <a:rPr sz="2000" spc="-5" dirty="0">
                <a:latin typeface="Arial"/>
                <a:cs typeface="Arial"/>
              </a:rPr>
              <a:t>Welsh </a:t>
            </a:r>
            <a:r>
              <a:rPr sz="2000" dirty="0">
                <a:latin typeface="Arial"/>
                <a:cs typeface="Arial"/>
              </a:rPr>
              <a:t>Government and</a:t>
            </a:r>
            <a:r>
              <a:rPr sz="2000" spc="-195" dirty="0">
                <a:latin typeface="Arial"/>
                <a:cs typeface="Arial"/>
              </a:rPr>
              <a:t> </a:t>
            </a:r>
            <a:r>
              <a:rPr sz="2000" dirty="0">
                <a:latin typeface="Arial"/>
                <a:cs typeface="Arial"/>
              </a:rPr>
              <a:t>Northern  Ireland</a:t>
            </a:r>
            <a:r>
              <a:rPr sz="2000" spc="-30" dirty="0">
                <a:latin typeface="Arial"/>
                <a:cs typeface="Arial"/>
              </a:rPr>
              <a:t> </a:t>
            </a:r>
            <a:r>
              <a:rPr sz="2000" dirty="0">
                <a:latin typeface="Arial"/>
                <a:cs typeface="Arial"/>
              </a:rPr>
              <a:t>Executive.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77495" y="459936"/>
            <a:ext cx="8589010" cy="4573688"/>
          </a:xfrm>
          <a:prstGeom prst="rect">
            <a:avLst/>
          </a:prstGeom>
        </p:spPr>
        <p:txBody>
          <a:bodyPr vert="horz" wrap="square" lIns="0" tIns="79375" rIns="0" bIns="0" rtlCol="0" anchor="t">
            <a:spAutoFit/>
          </a:bodyPr>
          <a:lstStyle/>
          <a:p>
            <a:pPr marL="355600" marR="258445" indent="-342900" algn="just">
              <a:lnSpc>
                <a:spcPct val="80000"/>
              </a:lnSpc>
              <a:spcBef>
                <a:spcPts val="625"/>
              </a:spcBef>
              <a:buFont typeface="Arial"/>
              <a:buChar char="•"/>
              <a:tabLst>
                <a:tab pos="354965" algn="l"/>
                <a:tab pos="355600" algn="l"/>
              </a:tabLst>
            </a:pPr>
            <a:r>
              <a:rPr lang="en-US" sz="2000" u="sng" spc="-5" dirty="0">
                <a:latin typeface="Arial"/>
                <a:ea typeface="+mn-lt"/>
                <a:cs typeface="+mn-lt"/>
              </a:rPr>
              <a:t>Social Work England </a:t>
            </a:r>
            <a:r>
              <a:rPr lang="en-US" sz="2000" spc="-5" dirty="0">
                <a:latin typeface="Arial"/>
                <a:ea typeface="+mn-lt"/>
                <a:cs typeface="+mn-lt"/>
              </a:rPr>
              <a:t>is the specialist regulator for social workers in England, established by Parliament under the </a:t>
            </a:r>
            <a:r>
              <a:rPr lang="en-US" sz="2000" i="1" spc="-5" dirty="0">
                <a:latin typeface="Arial"/>
                <a:ea typeface="+mn-lt"/>
                <a:cs typeface="+mn-lt"/>
              </a:rPr>
              <a:t>Children and Social Work Act 2017</a:t>
            </a:r>
            <a:r>
              <a:rPr lang="en-US" sz="2000" spc="-5" dirty="0">
                <a:latin typeface="Arial"/>
                <a:ea typeface="+mn-lt"/>
                <a:cs typeface="+mn-lt"/>
              </a:rPr>
              <a:t>. Its core purpose is to protect the public by regulating social workers, setting professional standards, approving and monitoring education and training, and overseeing registration and fitness‑to‑</a:t>
            </a:r>
            <a:r>
              <a:rPr lang="en-US" sz="2000" spc="-5" err="1">
                <a:latin typeface="Arial"/>
                <a:ea typeface="+mn-lt"/>
                <a:cs typeface="+mn-lt"/>
              </a:rPr>
              <a:t>practise</a:t>
            </a:r>
            <a:r>
              <a:rPr lang="en-US" sz="2000" spc="-5" dirty="0">
                <a:latin typeface="Arial"/>
                <a:ea typeface="+mn-lt"/>
                <a:cs typeface="+mn-lt"/>
              </a:rPr>
              <a:t> processes.</a:t>
            </a:r>
            <a:endParaRPr lang="en-US" sz="2000">
              <a:latin typeface="Arial"/>
              <a:ea typeface="+mn-lt"/>
              <a:cs typeface="+mn-lt"/>
            </a:endParaRPr>
          </a:p>
          <a:p>
            <a:pPr algn="just">
              <a:spcBef>
                <a:spcPts val="5"/>
              </a:spcBef>
              <a:buFont typeface="Arial"/>
              <a:buChar char="•"/>
              <a:tabLst>
                <a:tab pos="354965" algn="l"/>
                <a:tab pos="355600" algn="l"/>
              </a:tabLst>
            </a:pPr>
            <a:endParaRPr sz="2000" dirty="0">
              <a:latin typeface="Arial"/>
              <a:cs typeface="Arial"/>
            </a:endParaRPr>
          </a:p>
          <a:p>
            <a:pPr marL="355600" marR="5080" indent="-342900" algn="just">
              <a:lnSpc>
                <a:spcPct val="80000"/>
              </a:lnSpc>
              <a:buFont typeface="Arial"/>
              <a:buChar char="•"/>
              <a:tabLst>
                <a:tab pos="354965" algn="l"/>
                <a:tab pos="355600" algn="l"/>
                <a:tab pos="6191250" algn="l"/>
              </a:tabLst>
            </a:pPr>
            <a:r>
              <a:rPr lang="en-US" sz="2000" u="sng" spc="-5" dirty="0">
                <a:latin typeface="Arial"/>
                <a:cs typeface="Segoe UI"/>
              </a:rPr>
              <a:t>The Professional Standards Authority for Health and Social Care</a:t>
            </a:r>
            <a:r>
              <a:rPr lang="en-US" sz="2000" spc="-5" dirty="0">
                <a:latin typeface="Arial"/>
                <a:cs typeface="Segoe UI"/>
              </a:rPr>
              <a:t> is an independent body accountable to the UK Parliament that works to protect the public by improving the regulation of people working in health and social care. It oversees the performance of the 10 statutory health and care regulators, reviews their decisions, and can appeal fitness‑to‑</a:t>
            </a:r>
            <a:r>
              <a:rPr lang="en-US" sz="2000" spc="-5" err="1">
                <a:latin typeface="Arial"/>
                <a:cs typeface="Segoe UI"/>
              </a:rPr>
              <a:t>practise</a:t>
            </a:r>
            <a:r>
              <a:rPr lang="en-US" sz="2000" spc="-5" dirty="0">
                <a:latin typeface="Arial"/>
                <a:cs typeface="Segoe UI"/>
              </a:rPr>
              <a:t> outcomes if they do not sufficiently protect the public.</a:t>
            </a:r>
            <a:endParaRPr lang="en-US" sz="2000">
              <a:latin typeface="Arial"/>
              <a:cs typeface="Segoe UI"/>
            </a:endParaRPr>
          </a:p>
          <a:p>
            <a:pPr marL="355600" marR="5080" indent="-342900" algn="just">
              <a:lnSpc>
                <a:spcPct val="80000"/>
              </a:lnSpc>
              <a:buChar char="•"/>
              <a:tabLst>
                <a:tab pos="354965" algn="l"/>
                <a:tab pos="355600" algn="l"/>
                <a:tab pos="6191250" algn="l"/>
              </a:tabLst>
            </a:pPr>
            <a:endParaRPr sz="2000" spc="-5" dirty="0">
              <a:latin typeface="Arial"/>
              <a:cs typeface="Arial"/>
            </a:endParaRPr>
          </a:p>
          <a:p>
            <a:pPr marL="355600" marR="138430" indent="-342900" algn="just">
              <a:lnSpc>
                <a:spcPct val="80000"/>
              </a:lnSpc>
              <a:buChar char="•"/>
              <a:tabLst>
                <a:tab pos="354965" algn="l"/>
                <a:tab pos="355600" algn="l"/>
                <a:tab pos="8286750" algn="l"/>
              </a:tabLst>
            </a:pPr>
            <a:r>
              <a:rPr sz="2000" u="heavy" spc="-5" dirty="0">
                <a:uFill>
                  <a:solidFill>
                    <a:srgbClr val="000000"/>
                  </a:solidFill>
                </a:uFill>
                <a:latin typeface="Arial"/>
                <a:cs typeface="Arial"/>
              </a:rPr>
              <a:t>SCIE helps</a:t>
            </a:r>
            <a:r>
              <a:rPr sz="2000" spc="-5" dirty="0">
                <a:latin typeface="Arial"/>
                <a:cs typeface="Arial"/>
              </a:rPr>
              <a:t> to improve the lives of people of </a:t>
            </a:r>
            <a:r>
              <a:rPr sz="2000" dirty="0">
                <a:latin typeface="Arial"/>
                <a:cs typeface="Arial"/>
              </a:rPr>
              <a:t>all </a:t>
            </a:r>
            <a:r>
              <a:rPr sz="2000" spc="-5" dirty="0">
                <a:latin typeface="Arial"/>
                <a:cs typeface="Arial"/>
              </a:rPr>
              <a:t>ages by </a:t>
            </a:r>
            <a:r>
              <a:rPr sz="2000" spc="10" dirty="0">
                <a:latin typeface="Arial"/>
                <a:cs typeface="Arial"/>
              </a:rPr>
              <a:t>co-  </a:t>
            </a:r>
            <a:r>
              <a:rPr sz="2000" spc="-5" dirty="0">
                <a:latin typeface="Arial"/>
                <a:cs typeface="Arial"/>
              </a:rPr>
              <a:t>production, sharing and supporting the use of the best available  k</a:t>
            </a:r>
            <a:r>
              <a:rPr sz="2000" dirty="0">
                <a:latin typeface="Arial"/>
                <a:cs typeface="Arial"/>
              </a:rPr>
              <a:t>n</a:t>
            </a:r>
            <a:r>
              <a:rPr sz="2000" spc="-5" dirty="0">
                <a:latin typeface="Arial"/>
                <a:cs typeface="Arial"/>
              </a:rPr>
              <a:t>owl</a:t>
            </a:r>
            <a:r>
              <a:rPr sz="2000" dirty="0">
                <a:latin typeface="Arial"/>
                <a:cs typeface="Arial"/>
              </a:rPr>
              <a:t>e</a:t>
            </a:r>
            <a:r>
              <a:rPr sz="2000" spc="-5" dirty="0">
                <a:latin typeface="Arial"/>
                <a:cs typeface="Arial"/>
              </a:rPr>
              <a:t>dge</a:t>
            </a:r>
            <a:r>
              <a:rPr sz="2000" spc="5" dirty="0">
                <a:latin typeface="Arial"/>
                <a:cs typeface="Arial"/>
              </a:rPr>
              <a:t> </a:t>
            </a:r>
            <a:r>
              <a:rPr sz="2000" spc="-5" dirty="0">
                <a:latin typeface="Arial"/>
                <a:cs typeface="Arial"/>
              </a:rPr>
              <a:t>and evidence</a:t>
            </a:r>
            <a:r>
              <a:rPr sz="2000" spc="15" dirty="0">
                <a:latin typeface="Arial"/>
                <a:cs typeface="Arial"/>
              </a:rPr>
              <a:t> </a:t>
            </a:r>
            <a:r>
              <a:rPr sz="2000" spc="-5" dirty="0">
                <a:latin typeface="Arial"/>
                <a:cs typeface="Arial"/>
              </a:rPr>
              <a:t>ab</a:t>
            </a:r>
            <a:r>
              <a:rPr sz="2000" dirty="0">
                <a:latin typeface="Arial"/>
                <a:cs typeface="Arial"/>
              </a:rPr>
              <a:t>o</a:t>
            </a:r>
            <a:r>
              <a:rPr sz="2000" spc="-5" dirty="0">
                <a:latin typeface="Arial"/>
                <a:cs typeface="Arial"/>
              </a:rPr>
              <a:t>ut what</a:t>
            </a:r>
            <a:r>
              <a:rPr sz="2000" spc="10" dirty="0">
                <a:latin typeface="Arial"/>
                <a:cs typeface="Arial"/>
              </a:rPr>
              <a:t> </a:t>
            </a:r>
            <a:r>
              <a:rPr sz="2000" spc="-5" dirty="0">
                <a:latin typeface="Arial"/>
                <a:cs typeface="Arial"/>
              </a:rPr>
              <a:t>wor</a:t>
            </a:r>
            <a:r>
              <a:rPr sz="2000" dirty="0">
                <a:latin typeface="Arial"/>
                <a:cs typeface="Arial"/>
              </a:rPr>
              <a:t>k</a:t>
            </a:r>
            <a:r>
              <a:rPr sz="2000" spc="-5" dirty="0">
                <a:latin typeface="Arial"/>
                <a:cs typeface="Arial"/>
              </a:rPr>
              <a:t>s</a:t>
            </a:r>
            <a:r>
              <a:rPr sz="2000" dirty="0">
                <a:latin typeface="Arial"/>
                <a:cs typeface="Arial"/>
              </a:rPr>
              <a:t> </a:t>
            </a:r>
            <a:r>
              <a:rPr sz="2000" spc="-5" dirty="0">
                <a:latin typeface="Arial"/>
                <a:cs typeface="Arial"/>
              </a:rPr>
              <a:t>in</a:t>
            </a:r>
            <a:r>
              <a:rPr sz="2000" dirty="0">
                <a:latin typeface="Arial"/>
                <a:cs typeface="Arial"/>
              </a:rPr>
              <a:t> </a:t>
            </a:r>
            <a:r>
              <a:rPr sz="2000" spc="-5" dirty="0">
                <a:latin typeface="Arial"/>
                <a:cs typeface="Arial"/>
              </a:rPr>
              <a:t>pr</a:t>
            </a:r>
            <a:r>
              <a:rPr sz="2000" dirty="0">
                <a:latin typeface="Arial"/>
                <a:cs typeface="Arial"/>
              </a:rPr>
              <a:t>a</a:t>
            </a:r>
            <a:r>
              <a:rPr sz="2000" spc="-5" dirty="0">
                <a:latin typeface="Arial"/>
                <a:cs typeface="Arial"/>
              </a:rPr>
              <a:t>cti</a:t>
            </a:r>
            <a:r>
              <a:rPr sz="2000" dirty="0">
                <a:latin typeface="Arial"/>
                <a:cs typeface="Arial"/>
              </a:rPr>
              <a:t>c</a:t>
            </a:r>
            <a:r>
              <a:rPr sz="2000" spc="-5" dirty="0">
                <a:latin typeface="Arial"/>
                <a:cs typeface="Arial"/>
              </a:rPr>
              <a:t>e deliver</a:t>
            </a:r>
            <a:r>
              <a:rPr sz="2000" spc="-180" dirty="0">
                <a:latin typeface="Arial"/>
                <a:cs typeface="Arial"/>
              </a:rPr>
              <a:t>y</a:t>
            </a:r>
            <a:r>
              <a:rPr sz="2000" spc="-5" dirty="0">
                <a:latin typeface="Arial"/>
                <a:cs typeface="Arial"/>
              </a:rPr>
              <a:t>.</a:t>
            </a:r>
            <a:r>
              <a:rPr sz="2000" dirty="0">
                <a:latin typeface="Arial"/>
                <a:cs typeface="Arial"/>
              </a:rPr>
              <a:t>	</a:t>
            </a:r>
            <a:r>
              <a:rPr sz="2000" spc="-5" dirty="0">
                <a:latin typeface="Arial"/>
                <a:cs typeface="Arial"/>
              </a:rPr>
              <a:t>It  is the leading value-driven improvement</a:t>
            </a:r>
            <a:r>
              <a:rPr sz="2000" spc="95" dirty="0">
                <a:latin typeface="Arial"/>
                <a:cs typeface="Arial"/>
              </a:rPr>
              <a:t> </a:t>
            </a:r>
            <a:r>
              <a:rPr sz="2000" spc="-30" dirty="0">
                <a:latin typeface="Arial"/>
                <a:cs typeface="Arial"/>
              </a:rPr>
              <a:t>agency.</a:t>
            </a:r>
            <a:endParaRPr sz="2000" dirty="0">
              <a:latin typeface="Arial"/>
              <a:cs typeface="Arial"/>
            </a:endParaRPr>
          </a:p>
        </p:txBody>
      </p:sp>
      <p:sp>
        <p:nvSpPr>
          <p:cNvPr id="3" name="object 3"/>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9</a:t>
            </a:fld>
            <a:endParaRPr spc="-25"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61694" y="262254"/>
            <a:ext cx="6819900" cy="635000"/>
          </a:xfrm>
          <a:prstGeom prst="rect">
            <a:avLst/>
          </a:prstGeom>
        </p:spPr>
        <p:txBody>
          <a:bodyPr vert="horz" wrap="square" lIns="0" tIns="12065" rIns="0" bIns="0" rtlCol="0">
            <a:spAutoFit/>
          </a:bodyPr>
          <a:lstStyle/>
          <a:p>
            <a:pPr marL="12700">
              <a:lnSpc>
                <a:spcPct val="100000"/>
              </a:lnSpc>
              <a:spcBef>
                <a:spcPts val="95"/>
              </a:spcBef>
            </a:pPr>
            <a:r>
              <a:rPr sz="4000" spc="-320" dirty="0">
                <a:solidFill>
                  <a:srgbClr val="000000"/>
                </a:solidFill>
                <a:latin typeface="Arial"/>
                <a:cs typeface="Arial"/>
              </a:rPr>
              <a:t>CQC </a:t>
            </a:r>
            <a:r>
              <a:rPr sz="4000" spc="-35" dirty="0">
                <a:solidFill>
                  <a:srgbClr val="000000"/>
                </a:solidFill>
                <a:latin typeface="Arial"/>
                <a:cs typeface="Arial"/>
              </a:rPr>
              <a:t>Fundamental</a:t>
            </a:r>
            <a:r>
              <a:rPr sz="4000" spc="-475" dirty="0">
                <a:solidFill>
                  <a:srgbClr val="000000"/>
                </a:solidFill>
                <a:latin typeface="Arial"/>
                <a:cs typeface="Arial"/>
              </a:rPr>
              <a:t> </a:t>
            </a:r>
            <a:r>
              <a:rPr sz="4000" spc="-100" dirty="0">
                <a:solidFill>
                  <a:srgbClr val="000000"/>
                </a:solidFill>
                <a:latin typeface="Arial"/>
                <a:cs typeface="Arial"/>
              </a:rPr>
              <a:t>Standards</a:t>
            </a:r>
            <a:endParaRPr sz="4000">
              <a:latin typeface="Arial"/>
              <a:cs typeface="Arial"/>
            </a:endParaRPr>
          </a:p>
        </p:txBody>
      </p:sp>
      <p:sp>
        <p:nvSpPr>
          <p:cNvPr id="3" name="object 3"/>
          <p:cNvSpPr/>
          <p:nvPr/>
        </p:nvSpPr>
        <p:spPr>
          <a:xfrm>
            <a:off x="457200" y="1269491"/>
            <a:ext cx="8435340" cy="3816096"/>
          </a:xfrm>
          <a:prstGeom prst="rect">
            <a:avLst/>
          </a:prstGeom>
          <a:blipFill>
            <a:blip r:embed="rId2" cstate="print"/>
            <a:stretch>
              <a:fillRect/>
            </a:stretch>
          </a:blipFill>
        </p:spPr>
        <p:txBody>
          <a:bodyPr wrap="square" lIns="0" tIns="0" rIns="0" bIns="0" rtlCol="0"/>
          <a:lstStyle/>
          <a:p>
            <a:endParaRPr/>
          </a:p>
        </p:txBody>
      </p:sp>
      <p:sp>
        <p:nvSpPr>
          <p:cNvPr id="4" name="object 4"/>
          <p:cNvSpPr txBox="1"/>
          <p:nvPr/>
        </p:nvSpPr>
        <p:spPr>
          <a:xfrm>
            <a:off x="523138" y="5253354"/>
            <a:ext cx="4521200" cy="299720"/>
          </a:xfrm>
          <a:prstGeom prst="rect">
            <a:avLst/>
          </a:prstGeom>
        </p:spPr>
        <p:txBody>
          <a:bodyPr vert="horz" wrap="square" lIns="0" tIns="12700" rIns="0" bIns="0" rtlCol="0">
            <a:spAutoFit/>
          </a:bodyPr>
          <a:lstStyle/>
          <a:p>
            <a:pPr marL="12700">
              <a:lnSpc>
                <a:spcPct val="100000"/>
              </a:lnSpc>
              <a:spcBef>
                <a:spcPts val="100"/>
              </a:spcBef>
            </a:pPr>
            <a:r>
              <a:rPr sz="1800" u="heavy" spc="10" dirty="0">
                <a:solidFill>
                  <a:srgbClr val="0000FF"/>
                </a:solidFill>
                <a:uFill>
                  <a:solidFill>
                    <a:srgbClr val="0000FF"/>
                  </a:solidFill>
                </a:uFill>
                <a:latin typeface="Arial"/>
                <a:cs typeface="Arial"/>
                <a:hlinkClick r:id="rId3"/>
              </a:rPr>
              <a:t>Duty </a:t>
            </a:r>
            <a:r>
              <a:rPr sz="1800" u="heavy" spc="40" dirty="0">
                <a:solidFill>
                  <a:srgbClr val="0000FF"/>
                </a:solidFill>
                <a:uFill>
                  <a:solidFill>
                    <a:srgbClr val="0000FF"/>
                  </a:solidFill>
                </a:uFill>
                <a:latin typeface="Arial"/>
                <a:cs typeface="Arial"/>
                <a:hlinkClick r:id="rId3"/>
              </a:rPr>
              <a:t>of </a:t>
            </a:r>
            <a:r>
              <a:rPr sz="1800" u="heavy" dirty="0">
                <a:solidFill>
                  <a:srgbClr val="0000FF"/>
                </a:solidFill>
                <a:uFill>
                  <a:solidFill>
                    <a:srgbClr val="0000FF"/>
                  </a:solidFill>
                </a:uFill>
                <a:latin typeface="Arial"/>
                <a:cs typeface="Arial"/>
                <a:hlinkClick r:id="rId3"/>
              </a:rPr>
              <a:t>candour </a:t>
            </a:r>
            <a:r>
              <a:rPr sz="1800" u="heavy" spc="10" dirty="0">
                <a:solidFill>
                  <a:srgbClr val="0000FF"/>
                </a:solidFill>
                <a:uFill>
                  <a:solidFill>
                    <a:srgbClr val="0000FF"/>
                  </a:solidFill>
                </a:uFill>
                <a:latin typeface="Arial"/>
                <a:cs typeface="Arial"/>
                <a:hlinkClick r:id="rId3"/>
              </a:rPr>
              <a:t>animation </a:t>
            </a:r>
            <a:r>
              <a:rPr sz="1800" u="heavy" spc="120" dirty="0">
                <a:solidFill>
                  <a:srgbClr val="0000FF"/>
                </a:solidFill>
                <a:uFill>
                  <a:solidFill>
                    <a:srgbClr val="0000FF"/>
                  </a:solidFill>
                </a:uFill>
                <a:latin typeface="Arial"/>
                <a:cs typeface="Arial"/>
                <a:hlinkClick r:id="rId3"/>
              </a:rPr>
              <a:t>- </a:t>
            </a:r>
            <a:r>
              <a:rPr sz="1800" u="heavy" spc="-80" dirty="0">
                <a:solidFill>
                  <a:srgbClr val="0000FF"/>
                </a:solidFill>
                <a:uFill>
                  <a:solidFill>
                    <a:srgbClr val="0000FF"/>
                  </a:solidFill>
                </a:uFill>
                <a:latin typeface="Arial"/>
                <a:cs typeface="Arial"/>
                <a:hlinkClick r:id="rId3"/>
              </a:rPr>
              <a:t>NHS</a:t>
            </a:r>
            <a:r>
              <a:rPr sz="1800" u="heavy" spc="-280" dirty="0">
                <a:solidFill>
                  <a:srgbClr val="0000FF"/>
                </a:solidFill>
                <a:uFill>
                  <a:solidFill>
                    <a:srgbClr val="0000FF"/>
                  </a:solidFill>
                </a:uFill>
                <a:latin typeface="Arial"/>
                <a:cs typeface="Arial"/>
                <a:hlinkClick r:id="rId3"/>
              </a:rPr>
              <a:t> </a:t>
            </a:r>
            <a:r>
              <a:rPr sz="1800" u="heavy" spc="-20" dirty="0">
                <a:solidFill>
                  <a:srgbClr val="0000FF"/>
                </a:solidFill>
                <a:uFill>
                  <a:solidFill>
                    <a:srgbClr val="0000FF"/>
                  </a:solidFill>
                </a:uFill>
                <a:latin typeface="Arial"/>
                <a:cs typeface="Arial"/>
                <a:hlinkClick r:id="rId3"/>
              </a:rPr>
              <a:t>Resolution</a:t>
            </a:r>
            <a:endParaRPr sz="1800" dirty="0">
              <a:latin typeface="Arial"/>
              <a:cs typeface="Arial"/>
            </a:endParaRPr>
          </a:p>
        </p:txBody>
      </p:sp>
      <p:sp>
        <p:nvSpPr>
          <p:cNvPr id="6" name="object 6"/>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10</a:t>
            </a:fld>
            <a:endParaRPr spc="-25" dirty="0"/>
          </a:p>
        </p:txBody>
      </p:sp>
      <p:sp>
        <p:nvSpPr>
          <p:cNvPr id="5" name="object 5"/>
          <p:cNvSpPr txBox="1"/>
          <p:nvPr/>
        </p:nvSpPr>
        <p:spPr>
          <a:xfrm>
            <a:off x="5201158" y="5253354"/>
            <a:ext cx="1078230" cy="299720"/>
          </a:xfrm>
          <a:prstGeom prst="rect">
            <a:avLst/>
          </a:prstGeom>
        </p:spPr>
        <p:txBody>
          <a:bodyPr vert="horz" wrap="square" lIns="0" tIns="12700" rIns="0" bIns="0" rtlCol="0">
            <a:spAutoFit/>
          </a:bodyPr>
          <a:lstStyle/>
          <a:p>
            <a:pPr marL="12700">
              <a:lnSpc>
                <a:spcPct val="100000"/>
              </a:lnSpc>
              <a:spcBef>
                <a:spcPts val="100"/>
              </a:spcBef>
            </a:pPr>
            <a:r>
              <a:rPr sz="1800" spc="-5" dirty="0">
                <a:latin typeface="Arial"/>
                <a:cs typeface="Arial"/>
              </a:rPr>
              <a:t>Video</a:t>
            </a:r>
            <a:r>
              <a:rPr sz="1800" spc="-80" dirty="0">
                <a:latin typeface="Arial"/>
                <a:cs typeface="Arial"/>
              </a:rPr>
              <a:t> </a:t>
            </a:r>
            <a:r>
              <a:rPr sz="1800" spc="-30" dirty="0">
                <a:latin typeface="Arial"/>
                <a:cs typeface="Arial"/>
              </a:rPr>
              <a:t>Link</a:t>
            </a:r>
            <a:endParaRPr sz="1800">
              <a:latin typeface="Arial"/>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83030" y="324738"/>
            <a:ext cx="6774815" cy="513715"/>
          </a:xfrm>
          <a:prstGeom prst="rect">
            <a:avLst/>
          </a:prstGeom>
        </p:spPr>
        <p:txBody>
          <a:bodyPr vert="horz" wrap="square" lIns="0" tIns="12700" rIns="0" bIns="0" rtlCol="0">
            <a:spAutoFit/>
          </a:bodyPr>
          <a:lstStyle/>
          <a:p>
            <a:pPr marL="12700">
              <a:lnSpc>
                <a:spcPct val="100000"/>
              </a:lnSpc>
              <a:spcBef>
                <a:spcPts val="100"/>
              </a:spcBef>
            </a:pPr>
            <a:r>
              <a:rPr sz="3200" spc="-130" dirty="0">
                <a:solidFill>
                  <a:srgbClr val="000000"/>
                </a:solidFill>
                <a:latin typeface="Arial"/>
                <a:cs typeface="Arial"/>
              </a:rPr>
              <a:t>Key </a:t>
            </a:r>
            <a:r>
              <a:rPr sz="3200" spc="-80" dirty="0">
                <a:solidFill>
                  <a:srgbClr val="000000"/>
                </a:solidFill>
                <a:latin typeface="Arial"/>
                <a:cs typeface="Arial"/>
              </a:rPr>
              <a:t>perspectives </a:t>
            </a:r>
            <a:r>
              <a:rPr sz="3200" dirty="0">
                <a:solidFill>
                  <a:srgbClr val="000000"/>
                </a:solidFill>
                <a:latin typeface="Arial"/>
                <a:cs typeface="Arial"/>
              </a:rPr>
              <a:t>in </a:t>
            </a:r>
            <a:r>
              <a:rPr sz="3200" spc="15" dirty="0">
                <a:solidFill>
                  <a:srgbClr val="000000"/>
                </a:solidFill>
                <a:latin typeface="Arial"/>
                <a:cs typeface="Arial"/>
              </a:rPr>
              <a:t>quality</a:t>
            </a:r>
            <a:r>
              <a:rPr sz="3200" spc="195" dirty="0">
                <a:solidFill>
                  <a:srgbClr val="000000"/>
                </a:solidFill>
                <a:latin typeface="Arial"/>
                <a:cs typeface="Arial"/>
              </a:rPr>
              <a:t> </a:t>
            </a:r>
            <a:r>
              <a:rPr sz="3200" spc="-5" dirty="0">
                <a:solidFill>
                  <a:srgbClr val="000000"/>
                </a:solidFill>
                <a:latin typeface="Arial"/>
                <a:cs typeface="Arial"/>
              </a:rPr>
              <a:t>delivery</a:t>
            </a:r>
            <a:endParaRPr sz="3200">
              <a:latin typeface="Arial"/>
              <a:cs typeface="Arial"/>
            </a:endParaRPr>
          </a:p>
        </p:txBody>
      </p:sp>
      <p:sp>
        <p:nvSpPr>
          <p:cNvPr id="3" name="object 3"/>
          <p:cNvSpPr/>
          <p:nvPr/>
        </p:nvSpPr>
        <p:spPr>
          <a:xfrm>
            <a:off x="827532" y="1053083"/>
            <a:ext cx="7417307" cy="4463796"/>
          </a:xfrm>
          <a:prstGeom prst="rect">
            <a:avLst/>
          </a:prstGeom>
          <a:blipFill>
            <a:blip r:embed="rId2" cstate="print"/>
            <a:stretch>
              <a:fillRect/>
            </a:stretch>
          </a:blipFill>
        </p:spPr>
        <p:txBody>
          <a:bodyPr wrap="square" lIns="0" tIns="0" rIns="0" bIns="0" rtlCol="0"/>
          <a:lstStyle/>
          <a:p>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11</a:t>
            </a:fld>
            <a:endParaRPr spc="-2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268477" y="109981"/>
            <a:ext cx="3453129" cy="5559425"/>
            <a:chOff x="268477" y="109981"/>
            <a:chExt cx="3453129" cy="5559425"/>
          </a:xfrm>
        </p:grpSpPr>
        <p:sp>
          <p:nvSpPr>
            <p:cNvPr id="3" name="object 3"/>
            <p:cNvSpPr/>
            <p:nvPr/>
          </p:nvSpPr>
          <p:spPr>
            <a:xfrm>
              <a:off x="281177" y="122681"/>
              <a:ext cx="3427729" cy="5534025"/>
            </a:xfrm>
            <a:custGeom>
              <a:avLst/>
              <a:gdLst/>
              <a:ahLst/>
              <a:cxnLst/>
              <a:rect l="l" t="t" r="r" b="b"/>
              <a:pathLst>
                <a:path w="3427729" h="5534025">
                  <a:moveTo>
                    <a:pt x="3427476" y="0"/>
                  </a:moveTo>
                  <a:lnTo>
                    <a:pt x="1713738" y="1713738"/>
                  </a:lnTo>
                  <a:lnTo>
                    <a:pt x="0" y="0"/>
                  </a:lnTo>
                  <a:lnTo>
                    <a:pt x="0" y="3819906"/>
                  </a:lnTo>
                  <a:lnTo>
                    <a:pt x="1713738" y="5533644"/>
                  </a:lnTo>
                  <a:lnTo>
                    <a:pt x="3427476" y="3819906"/>
                  </a:lnTo>
                  <a:lnTo>
                    <a:pt x="3427476" y="0"/>
                  </a:lnTo>
                  <a:close/>
                </a:path>
              </a:pathLst>
            </a:custGeom>
            <a:solidFill>
              <a:srgbClr val="00AFEF"/>
            </a:solidFill>
          </p:spPr>
          <p:txBody>
            <a:bodyPr wrap="square" lIns="0" tIns="0" rIns="0" bIns="0" rtlCol="0"/>
            <a:lstStyle/>
            <a:p>
              <a:endParaRPr/>
            </a:p>
          </p:txBody>
        </p:sp>
        <p:sp>
          <p:nvSpPr>
            <p:cNvPr id="4" name="object 4"/>
            <p:cNvSpPr/>
            <p:nvPr/>
          </p:nvSpPr>
          <p:spPr>
            <a:xfrm>
              <a:off x="281177" y="122681"/>
              <a:ext cx="3427729" cy="5534025"/>
            </a:xfrm>
            <a:custGeom>
              <a:avLst/>
              <a:gdLst/>
              <a:ahLst/>
              <a:cxnLst/>
              <a:rect l="l" t="t" r="r" b="b"/>
              <a:pathLst>
                <a:path w="3427729" h="5534025">
                  <a:moveTo>
                    <a:pt x="3427476" y="0"/>
                  </a:moveTo>
                  <a:lnTo>
                    <a:pt x="3427476" y="3819906"/>
                  </a:lnTo>
                  <a:lnTo>
                    <a:pt x="1713738" y="5533644"/>
                  </a:lnTo>
                  <a:lnTo>
                    <a:pt x="0" y="3819906"/>
                  </a:lnTo>
                  <a:lnTo>
                    <a:pt x="0" y="0"/>
                  </a:lnTo>
                  <a:lnTo>
                    <a:pt x="1713738" y="1713738"/>
                  </a:lnTo>
                  <a:lnTo>
                    <a:pt x="3427476" y="0"/>
                  </a:lnTo>
                  <a:close/>
                </a:path>
              </a:pathLst>
            </a:custGeom>
            <a:ln w="25400">
              <a:solidFill>
                <a:srgbClr val="00AFEF"/>
              </a:solidFill>
            </a:ln>
          </p:spPr>
          <p:txBody>
            <a:bodyPr wrap="square" lIns="0" tIns="0" rIns="0" bIns="0" rtlCol="0"/>
            <a:lstStyle/>
            <a:p>
              <a:endParaRPr/>
            </a:p>
          </p:txBody>
        </p:sp>
      </p:grpSp>
      <p:sp>
        <p:nvSpPr>
          <p:cNvPr id="5" name="object 5"/>
          <p:cNvSpPr txBox="1"/>
          <p:nvPr/>
        </p:nvSpPr>
        <p:spPr>
          <a:xfrm>
            <a:off x="462787" y="1707260"/>
            <a:ext cx="3060065" cy="2698115"/>
          </a:xfrm>
          <a:prstGeom prst="rect">
            <a:avLst/>
          </a:prstGeom>
        </p:spPr>
        <p:txBody>
          <a:bodyPr vert="horz" wrap="square" lIns="0" tIns="47625" rIns="0" bIns="0" rtlCol="0">
            <a:spAutoFit/>
          </a:bodyPr>
          <a:lstStyle/>
          <a:p>
            <a:pPr marL="12700" marR="5080" indent="1905" algn="ctr">
              <a:lnSpc>
                <a:spcPct val="90400"/>
              </a:lnSpc>
              <a:spcBef>
                <a:spcPts val="375"/>
              </a:spcBef>
            </a:pPr>
            <a:r>
              <a:rPr sz="2400" b="1" spc="-45" dirty="0">
                <a:solidFill>
                  <a:srgbClr val="FFFFFF"/>
                </a:solidFill>
                <a:latin typeface="Arial"/>
                <a:cs typeface="Arial"/>
              </a:rPr>
              <a:t>The </a:t>
            </a:r>
            <a:r>
              <a:rPr sz="2400" b="1" dirty="0">
                <a:solidFill>
                  <a:srgbClr val="FFFFFF"/>
                </a:solidFill>
                <a:latin typeface="Arial"/>
                <a:cs typeface="Arial"/>
              </a:rPr>
              <a:t>context </a:t>
            </a:r>
            <a:r>
              <a:rPr sz="2400" b="1" spc="40" dirty="0">
                <a:solidFill>
                  <a:srgbClr val="FFFFFF"/>
                </a:solidFill>
                <a:latin typeface="Arial"/>
                <a:cs typeface="Arial"/>
              </a:rPr>
              <a:t>of  </a:t>
            </a:r>
            <a:r>
              <a:rPr sz="2400" b="1" dirty="0">
                <a:solidFill>
                  <a:srgbClr val="FFFFFF"/>
                </a:solidFill>
                <a:latin typeface="Arial"/>
                <a:cs typeface="Arial"/>
              </a:rPr>
              <a:t>regulatory bodies,  </a:t>
            </a:r>
            <a:r>
              <a:rPr sz="2400" b="1" spc="-5" dirty="0">
                <a:solidFill>
                  <a:srgbClr val="FFFFFF"/>
                </a:solidFill>
                <a:latin typeface="Arial"/>
                <a:cs typeface="Arial"/>
              </a:rPr>
              <a:t>governance,  </a:t>
            </a:r>
            <a:r>
              <a:rPr sz="2400" b="1" dirty="0">
                <a:solidFill>
                  <a:srgbClr val="FFFFFF"/>
                </a:solidFill>
                <a:latin typeface="Arial"/>
                <a:cs typeface="Arial"/>
              </a:rPr>
              <a:t>collaborative multi-  disciplinary</a:t>
            </a:r>
            <a:r>
              <a:rPr sz="2400" b="1" spc="-85" dirty="0">
                <a:solidFill>
                  <a:srgbClr val="FFFFFF"/>
                </a:solidFill>
                <a:latin typeface="Arial"/>
                <a:cs typeface="Arial"/>
              </a:rPr>
              <a:t> </a:t>
            </a:r>
            <a:r>
              <a:rPr sz="2400" b="1" dirty="0">
                <a:solidFill>
                  <a:srgbClr val="FFFFFF"/>
                </a:solidFill>
                <a:latin typeface="Arial"/>
                <a:cs typeface="Arial"/>
              </a:rPr>
              <a:t>working,</a:t>
            </a:r>
            <a:endParaRPr sz="2400">
              <a:latin typeface="Arial"/>
              <a:cs typeface="Arial"/>
            </a:endParaRPr>
          </a:p>
          <a:p>
            <a:pPr marL="64135" marR="52705" indent="-3810" algn="ctr">
              <a:lnSpc>
                <a:spcPts val="2480"/>
              </a:lnSpc>
              <a:spcBef>
                <a:spcPts val="20"/>
              </a:spcBef>
            </a:pPr>
            <a:r>
              <a:rPr sz="2400" b="1" dirty="0">
                <a:solidFill>
                  <a:srgbClr val="FFFFFF"/>
                </a:solidFill>
                <a:latin typeface="Arial"/>
                <a:cs typeface="Arial"/>
              </a:rPr>
              <a:t>the importance of  </a:t>
            </a:r>
            <a:r>
              <a:rPr sz="2400" b="1" spc="-5" dirty="0">
                <a:solidFill>
                  <a:srgbClr val="FFFFFF"/>
                </a:solidFill>
                <a:latin typeface="Arial"/>
                <a:cs typeface="Arial"/>
              </a:rPr>
              <a:t>partnership</a:t>
            </a:r>
            <a:r>
              <a:rPr sz="2400" b="1" spc="-55" dirty="0">
                <a:solidFill>
                  <a:srgbClr val="FFFFFF"/>
                </a:solidFill>
                <a:latin typeface="Arial"/>
                <a:cs typeface="Arial"/>
              </a:rPr>
              <a:t> </a:t>
            </a:r>
            <a:r>
              <a:rPr sz="2400" b="1" spc="5" dirty="0">
                <a:solidFill>
                  <a:srgbClr val="FFFFFF"/>
                </a:solidFill>
                <a:latin typeface="Arial"/>
                <a:cs typeface="Arial"/>
              </a:rPr>
              <a:t>working</a:t>
            </a:r>
            <a:endParaRPr sz="2400">
              <a:latin typeface="Arial"/>
              <a:cs typeface="Arial"/>
            </a:endParaRPr>
          </a:p>
          <a:p>
            <a:pPr algn="ctr">
              <a:lnSpc>
                <a:spcPts val="2760"/>
              </a:lnSpc>
            </a:pPr>
            <a:r>
              <a:rPr sz="2400" b="1" spc="5" dirty="0">
                <a:solidFill>
                  <a:srgbClr val="FFFFFF"/>
                </a:solidFill>
                <a:latin typeface="Arial"/>
                <a:cs typeface="Arial"/>
              </a:rPr>
              <a:t>with </a:t>
            </a:r>
            <a:r>
              <a:rPr sz="2400" b="1" spc="-5" dirty="0">
                <a:solidFill>
                  <a:srgbClr val="FFFFFF"/>
                </a:solidFill>
                <a:latin typeface="Arial"/>
                <a:cs typeface="Arial"/>
              </a:rPr>
              <a:t>service</a:t>
            </a:r>
            <a:r>
              <a:rPr sz="2400" b="1" spc="-65" dirty="0">
                <a:solidFill>
                  <a:srgbClr val="FFFFFF"/>
                </a:solidFill>
                <a:latin typeface="Arial"/>
                <a:cs typeface="Arial"/>
              </a:rPr>
              <a:t> </a:t>
            </a:r>
            <a:r>
              <a:rPr sz="2400" b="1" spc="-5" dirty="0">
                <a:solidFill>
                  <a:srgbClr val="FFFFFF"/>
                </a:solidFill>
                <a:latin typeface="Arial"/>
                <a:cs typeface="Arial"/>
              </a:rPr>
              <a:t>users.</a:t>
            </a:r>
            <a:endParaRPr sz="2400">
              <a:latin typeface="Arial"/>
              <a:cs typeface="Arial"/>
            </a:endParaRPr>
          </a:p>
        </p:txBody>
      </p:sp>
      <p:grpSp>
        <p:nvGrpSpPr>
          <p:cNvPr id="6" name="object 6"/>
          <p:cNvGrpSpPr/>
          <p:nvPr/>
        </p:nvGrpSpPr>
        <p:grpSpPr>
          <a:xfrm>
            <a:off x="3682238" y="388874"/>
            <a:ext cx="5194935" cy="3581400"/>
            <a:chOff x="3682238" y="388874"/>
            <a:chExt cx="5194935" cy="3581400"/>
          </a:xfrm>
        </p:grpSpPr>
        <p:sp>
          <p:nvSpPr>
            <p:cNvPr id="7" name="object 7"/>
            <p:cNvSpPr/>
            <p:nvPr/>
          </p:nvSpPr>
          <p:spPr>
            <a:xfrm>
              <a:off x="3694938" y="401574"/>
              <a:ext cx="5169535" cy="3556000"/>
            </a:xfrm>
            <a:custGeom>
              <a:avLst/>
              <a:gdLst/>
              <a:ahLst/>
              <a:cxnLst/>
              <a:rect l="l" t="t" r="r" b="b"/>
              <a:pathLst>
                <a:path w="5169534" h="3556000">
                  <a:moveTo>
                    <a:pt x="4576826" y="0"/>
                  </a:moveTo>
                  <a:lnTo>
                    <a:pt x="0" y="0"/>
                  </a:lnTo>
                  <a:lnTo>
                    <a:pt x="0" y="3555492"/>
                  </a:lnTo>
                  <a:lnTo>
                    <a:pt x="4576826" y="3555492"/>
                  </a:lnTo>
                  <a:lnTo>
                    <a:pt x="4625427" y="3553527"/>
                  </a:lnTo>
                  <a:lnTo>
                    <a:pt x="4672947" y="3547736"/>
                  </a:lnTo>
                  <a:lnTo>
                    <a:pt x="4719231" y="3538270"/>
                  </a:lnTo>
                  <a:lnTo>
                    <a:pt x="4764129" y="3525282"/>
                  </a:lnTo>
                  <a:lnTo>
                    <a:pt x="4807487" y="3508924"/>
                  </a:lnTo>
                  <a:lnTo>
                    <a:pt x="4849153" y="3489350"/>
                  </a:lnTo>
                  <a:lnTo>
                    <a:pt x="4888975" y="3466710"/>
                  </a:lnTo>
                  <a:lnTo>
                    <a:pt x="4926799" y="3441159"/>
                  </a:lnTo>
                  <a:lnTo>
                    <a:pt x="4962474" y="3412848"/>
                  </a:lnTo>
                  <a:lnTo>
                    <a:pt x="4995846" y="3381930"/>
                  </a:lnTo>
                  <a:lnTo>
                    <a:pt x="5026764" y="3348558"/>
                  </a:lnTo>
                  <a:lnTo>
                    <a:pt x="5055075" y="3312883"/>
                  </a:lnTo>
                  <a:lnTo>
                    <a:pt x="5080626" y="3275059"/>
                  </a:lnTo>
                  <a:lnTo>
                    <a:pt x="5103266" y="3235237"/>
                  </a:lnTo>
                  <a:lnTo>
                    <a:pt x="5122840" y="3193571"/>
                  </a:lnTo>
                  <a:lnTo>
                    <a:pt x="5139198" y="3150213"/>
                  </a:lnTo>
                  <a:lnTo>
                    <a:pt x="5152186" y="3105315"/>
                  </a:lnTo>
                  <a:lnTo>
                    <a:pt x="5161652" y="3059031"/>
                  </a:lnTo>
                  <a:lnTo>
                    <a:pt x="5167443" y="3011511"/>
                  </a:lnTo>
                  <a:lnTo>
                    <a:pt x="5169408" y="2962910"/>
                  </a:lnTo>
                  <a:lnTo>
                    <a:pt x="5169408" y="592581"/>
                  </a:lnTo>
                  <a:lnTo>
                    <a:pt x="5167443" y="543980"/>
                  </a:lnTo>
                  <a:lnTo>
                    <a:pt x="5161652" y="496460"/>
                  </a:lnTo>
                  <a:lnTo>
                    <a:pt x="5152186" y="450176"/>
                  </a:lnTo>
                  <a:lnTo>
                    <a:pt x="5139198" y="405278"/>
                  </a:lnTo>
                  <a:lnTo>
                    <a:pt x="5122840" y="361920"/>
                  </a:lnTo>
                  <a:lnTo>
                    <a:pt x="5103266" y="320254"/>
                  </a:lnTo>
                  <a:lnTo>
                    <a:pt x="5080626" y="280432"/>
                  </a:lnTo>
                  <a:lnTo>
                    <a:pt x="5055075" y="242608"/>
                  </a:lnTo>
                  <a:lnTo>
                    <a:pt x="5026764" y="206933"/>
                  </a:lnTo>
                  <a:lnTo>
                    <a:pt x="4995846" y="173561"/>
                  </a:lnTo>
                  <a:lnTo>
                    <a:pt x="4962474" y="142643"/>
                  </a:lnTo>
                  <a:lnTo>
                    <a:pt x="4926799" y="114332"/>
                  </a:lnTo>
                  <a:lnTo>
                    <a:pt x="4888975" y="88781"/>
                  </a:lnTo>
                  <a:lnTo>
                    <a:pt x="4849153" y="66141"/>
                  </a:lnTo>
                  <a:lnTo>
                    <a:pt x="4807487" y="46567"/>
                  </a:lnTo>
                  <a:lnTo>
                    <a:pt x="4764129" y="30209"/>
                  </a:lnTo>
                  <a:lnTo>
                    <a:pt x="4719231" y="17221"/>
                  </a:lnTo>
                  <a:lnTo>
                    <a:pt x="4672947" y="7755"/>
                  </a:lnTo>
                  <a:lnTo>
                    <a:pt x="4625427" y="1964"/>
                  </a:lnTo>
                  <a:lnTo>
                    <a:pt x="4576826" y="0"/>
                  </a:lnTo>
                  <a:close/>
                </a:path>
              </a:pathLst>
            </a:custGeom>
            <a:solidFill>
              <a:srgbClr val="C8F0FF">
                <a:alpha val="90194"/>
              </a:srgbClr>
            </a:solidFill>
          </p:spPr>
          <p:txBody>
            <a:bodyPr wrap="square" lIns="0" tIns="0" rIns="0" bIns="0" rtlCol="0"/>
            <a:lstStyle/>
            <a:p>
              <a:endParaRPr/>
            </a:p>
          </p:txBody>
        </p:sp>
        <p:sp>
          <p:nvSpPr>
            <p:cNvPr id="8" name="object 8"/>
            <p:cNvSpPr/>
            <p:nvPr/>
          </p:nvSpPr>
          <p:spPr>
            <a:xfrm>
              <a:off x="3694938" y="401574"/>
              <a:ext cx="5169535" cy="3556000"/>
            </a:xfrm>
            <a:custGeom>
              <a:avLst/>
              <a:gdLst/>
              <a:ahLst/>
              <a:cxnLst/>
              <a:rect l="l" t="t" r="r" b="b"/>
              <a:pathLst>
                <a:path w="5169534" h="3556000">
                  <a:moveTo>
                    <a:pt x="5169408" y="592581"/>
                  </a:moveTo>
                  <a:lnTo>
                    <a:pt x="5169408" y="2962910"/>
                  </a:lnTo>
                  <a:lnTo>
                    <a:pt x="5167443" y="3011511"/>
                  </a:lnTo>
                  <a:lnTo>
                    <a:pt x="5161652" y="3059031"/>
                  </a:lnTo>
                  <a:lnTo>
                    <a:pt x="5152186" y="3105315"/>
                  </a:lnTo>
                  <a:lnTo>
                    <a:pt x="5139198" y="3150213"/>
                  </a:lnTo>
                  <a:lnTo>
                    <a:pt x="5122840" y="3193571"/>
                  </a:lnTo>
                  <a:lnTo>
                    <a:pt x="5103266" y="3235237"/>
                  </a:lnTo>
                  <a:lnTo>
                    <a:pt x="5080626" y="3275059"/>
                  </a:lnTo>
                  <a:lnTo>
                    <a:pt x="5055075" y="3312883"/>
                  </a:lnTo>
                  <a:lnTo>
                    <a:pt x="5026764" y="3348558"/>
                  </a:lnTo>
                  <a:lnTo>
                    <a:pt x="4995846" y="3381930"/>
                  </a:lnTo>
                  <a:lnTo>
                    <a:pt x="4962474" y="3412848"/>
                  </a:lnTo>
                  <a:lnTo>
                    <a:pt x="4926799" y="3441159"/>
                  </a:lnTo>
                  <a:lnTo>
                    <a:pt x="4888975" y="3466710"/>
                  </a:lnTo>
                  <a:lnTo>
                    <a:pt x="4849153" y="3489350"/>
                  </a:lnTo>
                  <a:lnTo>
                    <a:pt x="4807487" y="3508924"/>
                  </a:lnTo>
                  <a:lnTo>
                    <a:pt x="4764129" y="3525282"/>
                  </a:lnTo>
                  <a:lnTo>
                    <a:pt x="4719231" y="3538270"/>
                  </a:lnTo>
                  <a:lnTo>
                    <a:pt x="4672947" y="3547736"/>
                  </a:lnTo>
                  <a:lnTo>
                    <a:pt x="4625427" y="3553527"/>
                  </a:lnTo>
                  <a:lnTo>
                    <a:pt x="4576826" y="3555492"/>
                  </a:lnTo>
                  <a:lnTo>
                    <a:pt x="0" y="3555492"/>
                  </a:lnTo>
                  <a:lnTo>
                    <a:pt x="0" y="0"/>
                  </a:lnTo>
                  <a:lnTo>
                    <a:pt x="4576826" y="0"/>
                  </a:lnTo>
                  <a:lnTo>
                    <a:pt x="4625427" y="1964"/>
                  </a:lnTo>
                  <a:lnTo>
                    <a:pt x="4672947" y="7755"/>
                  </a:lnTo>
                  <a:lnTo>
                    <a:pt x="4719231" y="17221"/>
                  </a:lnTo>
                  <a:lnTo>
                    <a:pt x="4764129" y="30209"/>
                  </a:lnTo>
                  <a:lnTo>
                    <a:pt x="4807487" y="46567"/>
                  </a:lnTo>
                  <a:lnTo>
                    <a:pt x="4849153" y="66141"/>
                  </a:lnTo>
                  <a:lnTo>
                    <a:pt x="4888975" y="88781"/>
                  </a:lnTo>
                  <a:lnTo>
                    <a:pt x="4926799" y="114332"/>
                  </a:lnTo>
                  <a:lnTo>
                    <a:pt x="4962474" y="142643"/>
                  </a:lnTo>
                  <a:lnTo>
                    <a:pt x="4995846" y="173561"/>
                  </a:lnTo>
                  <a:lnTo>
                    <a:pt x="5026764" y="206933"/>
                  </a:lnTo>
                  <a:lnTo>
                    <a:pt x="5055075" y="242608"/>
                  </a:lnTo>
                  <a:lnTo>
                    <a:pt x="5080626" y="280432"/>
                  </a:lnTo>
                  <a:lnTo>
                    <a:pt x="5103266" y="320254"/>
                  </a:lnTo>
                  <a:lnTo>
                    <a:pt x="5122840" y="361920"/>
                  </a:lnTo>
                  <a:lnTo>
                    <a:pt x="5139198" y="405278"/>
                  </a:lnTo>
                  <a:lnTo>
                    <a:pt x="5152186" y="450176"/>
                  </a:lnTo>
                  <a:lnTo>
                    <a:pt x="5161652" y="496460"/>
                  </a:lnTo>
                  <a:lnTo>
                    <a:pt x="5167443" y="543980"/>
                  </a:lnTo>
                  <a:lnTo>
                    <a:pt x="5169408" y="592581"/>
                  </a:lnTo>
                  <a:close/>
                </a:path>
              </a:pathLst>
            </a:custGeom>
            <a:ln w="25400">
              <a:solidFill>
                <a:srgbClr val="00AFEF"/>
              </a:solidFill>
            </a:ln>
          </p:spPr>
          <p:txBody>
            <a:bodyPr wrap="square" lIns="0" tIns="0" rIns="0" bIns="0" rtlCol="0"/>
            <a:lstStyle/>
            <a:p>
              <a:endParaRPr/>
            </a:p>
          </p:txBody>
        </p:sp>
      </p:grpSp>
      <p:sp>
        <p:nvSpPr>
          <p:cNvPr id="9" name="object 9"/>
          <p:cNvSpPr txBox="1"/>
          <p:nvPr/>
        </p:nvSpPr>
        <p:spPr>
          <a:xfrm>
            <a:off x="3847593" y="750978"/>
            <a:ext cx="4833620" cy="2857192"/>
          </a:xfrm>
          <a:prstGeom prst="rect">
            <a:avLst/>
          </a:prstGeom>
        </p:spPr>
        <p:txBody>
          <a:bodyPr vert="horz" wrap="square" lIns="0" tIns="73660" rIns="0" bIns="0" rtlCol="0">
            <a:spAutoFit/>
          </a:bodyPr>
          <a:lstStyle/>
          <a:p>
            <a:pPr marL="241300" indent="-228600">
              <a:lnSpc>
                <a:spcPct val="100000"/>
              </a:lnSpc>
              <a:spcBef>
                <a:spcPts val="580"/>
              </a:spcBef>
              <a:buFont typeface="Arial"/>
              <a:buChar char="•"/>
              <a:tabLst>
                <a:tab pos="241300" algn="l"/>
              </a:tabLst>
            </a:pPr>
            <a:r>
              <a:rPr sz="2400" b="1" spc="-60" dirty="0">
                <a:latin typeface="Arial"/>
                <a:cs typeface="Arial"/>
              </a:rPr>
              <a:t>QA </a:t>
            </a:r>
            <a:r>
              <a:rPr sz="2400" b="1" spc="-105" dirty="0">
                <a:latin typeface="Arial"/>
                <a:cs typeface="Arial"/>
              </a:rPr>
              <a:t>systems </a:t>
            </a:r>
            <a:r>
              <a:rPr sz="2400" b="1" spc="-20" dirty="0">
                <a:latin typeface="Arial"/>
                <a:cs typeface="Arial"/>
              </a:rPr>
              <a:t>and</a:t>
            </a:r>
            <a:r>
              <a:rPr sz="2400" b="1" spc="120" dirty="0">
                <a:latin typeface="Arial"/>
                <a:cs typeface="Arial"/>
              </a:rPr>
              <a:t> </a:t>
            </a:r>
            <a:r>
              <a:rPr sz="2400" b="1" spc="-20" dirty="0">
                <a:latin typeface="Arial"/>
                <a:cs typeface="Arial"/>
              </a:rPr>
              <a:t>methods</a:t>
            </a:r>
            <a:endParaRPr sz="2400" dirty="0">
              <a:latin typeface="Arial"/>
              <a:cs typeface="Arial"/>
            </a:endParaRPr>
          </a:p>
          <a:p>
            <a:pPr marL="241300" marR="5080" indent="-228600">
              <a:lnSpc>
                <a:spcPts val="2870"/>
              </a:lnSpc>
              <a:spcBef>
                <a:spcPts val="570"/>
              </a:spcBef>
              <a:buFont typeface="Arial"/>
              <a:buChar char="•"/>
              <a:tabLst>
                <a:tab pos="241300" algn="l"/>
              </a:tabLst>
            </a:pPr>
            <a:r>
              <a:rPr sz="2400" b="1" spc="-35" dirty="0">
                <a:latin typeface="Arial"/>
                <a:cs typeface="Arial"/>
              </a:rPr>
              <a:t>Person-centred </a:t>
            </a:r>
            <a:r>
              <a:rPr sz="2400" b="1" spc="5" dirty="0">
                <a:latin typeface="Arial"/>
                <a:cs typeface="Arial"/>
              </a:rPr>
              <a:t>quality </a:t>
            </a:r>
            <a:r>
              <a:rPr sz="2400" b="1" spc="-65" dirty="0">
                <a:latin typeface="Arial"/>
                <a:cs typeface="Arial"/>
              </a:rPr>
              <a:t>care </a:t>
            </a:r>
            <a:r>
              <a:rPr sz="2400" b="1" spc="-20" dirty="0">
                <a:latin typeface="Arial"/>
                <a:cs typeface="Arial"/>
              </a:rPr>
              <a:t>and  </a:t>
            </a:r>
            <a:r>
              <a:rPr sz="2400" b="1" spc="-55" dirty="0">
                <a:latin typeface="Arial"/>
                <a:cs typeface="Arial"/>
              </a:rPr>
              <a:t>profession </a:t>
            </a:r>
            <a:r>
              <a:rPr sz="2400" b="1" spc="-35" dirty="0">
                <a:latin typeface="Arial"/>
                <a:cs typeface="Arial"/>
              </a:rPr>
              <a:t>conduct </a:t>
            </a:r>
            <a:r>
              <a:rPr sz="2400" b="1" spc="-15" dirty="0">
                <a:latin typeface="Arial"/>
                <a:cs typeface="Arial"/>
              </a:rPr>
              <a:t>and</a:t>
            </a:r>
            <a:r>
              <a:rPr sz="2400" b="1" spc="55" dirty="0">
                <a:latin typeface="Arial"/>
                <a:cs typeface="Arial"/>
              </a:rPr>
              <a:t> </a:t>
            </a:r>
            <a:r>
              <a:rPr sz="2400" b="1" spc="-40" dirty="0">
                <a:latin typeface="Arial"/>
                <a:cs typeface="Arial"/>
              </a:rPr>
              <a:t>practice</a:t>
            </a:r>
            <a:endParaRPr sz="2400" dirty="0">
              <a:latin typeface="Arial"/>
              <a:cs typeface="Arial"/>
            </a:endParaRPr>
          </a:p>
          <a:p>
            <a:pPr marL="241300" indent="-228600">
              <a:lnSpc>
                <a:spcPct val="100000"/>
              </a:lnSpc>
              <a:spcBef>
                <a:spcPts val="390"/>
              </a:spcBef>
              <a:buFont typeface="Arial"/>
              <a:buChar char="•"/>
              <a:tabLst>
                <a:tab pos="241300" algn="l"/>
              </a:tabLst>
            </a:pPr>
            <a:r>
              <a:rPr sz="2400" b="1" spc="-30" dirty="0">
                <a:latin typeface="Arial"/>
                <a:cs typeface="Arial"/>
              </a:rPr>
              <a:t>Partnership </a:t>
            </a:r>
            <a:r>
              <a:rPr sz="2400" b="1" spc="5" dirty="0">
                <a:latin typeface="Arial"/>
                <a:cs typeface="Arial"/>
              </a:rPr>
              <a:t>working</a:t>
            </a:r>
            <a:endParaRPr sz="2400" dirty="0">
              <a:latin typeface="Arial"/>
              <a:cs typeface="Arial"/>
            </a:endParaRPr>
          </a:p>
          <a:p>
            <a:pPr marL="241300" marR="428625" indent="-228600">
              <a:lnSpc>
                <a:spcPct val="99800"/>
              </a:lnSpc>
              <a:spcBef>
                <a:spcPts val="470"/>
              </a:spcBef>
              <a:buFont typeface="Arial"/>
              <a:buChar char="•"/>
              <a:tabLst>
                <a:tab pos="241300" algn="l"/>
              </a:tabLst>
            </a:pPr>
            <a:r>
              <a:rPr sz="2400" b="1" spc="-75" dirty="0">
                <a:latin typeface="Arial"/>
                <a:cs typeface="Arial"/>
              </a:rPr>
              <a:t>Read </a:t>
            </a:r>
            <a:r>
              <a:rPr sz="2400" b="1" spc="-40" dirty="0">
                <a:latin typeface="Arial"/>
                <a:cs typeface="Arial"/>
              </a:rPr>
              <a:t>contents </a:t>
            </a:r>
            <a:r>
              <a:rPr sz="2400" b="1" spc="40" dirty="0">
                <a:latin typeface="Arial"/>
                <a:cs typeface="Arial"/>
              </a:rPr>
              <a:t>of </a:t>
            </a:r>
            <a:r>
              <a:rPr sz="2400" b="1" spc="-75" dirty="0">
                <a:latin typeface="Arial"/>
                <a:cs typeface="Arial"/>
              </a:rPr>
              <a:t>pages </a:t>
            </a:r>
            <a:r>
              <a:rPr sz="2400" b="1" spc="40" dirty="0">
                <a:latin typeface="Arial"/>
                <a:cs typeface="Arial"/>
              </a:rPr>
              <a:t>62 </a:t>
            </a:r>
            <a:r>
              <a:rPr sz="2400" b="1" spc="60" dirty="0">
                <a:latin typeface="Arial"/>
                <a:cs typeface="Arial"/>
              </a:rPr>
              <a:t>to  </a:t>
            </a:r>
            <a:r>
              <a:rPr sz="2400" b="1" spc="40" dirty="0">
                <a:latin typeface="Arial"/>
                <a:cs typeface="Arial"/>
              </a:rPr>
              <a:t>77 </a:t>
            </a:r>
            <a:r>
              <a:rPr sz="2400" b="1" spc="-15" dirty="0">
                <a:latin typeface="Arial"/>
                <a:cs typeface="Arial"/>
              </a:rPr>
              <a:t>and </a:t>
            </a:r>
            <a:r>
              <a:rPr sz="2400" b="1" spc="40" dirty="0">
                <a:latin typeface="Arial"/>
                <a:cs typeface="Arial"/>
              </a:rPr>
              <a:t>78 </a:t>
            </a:r>
            <a:r>
              <a:rPr sz="2400" b="1" spc="60" dirty="0">
                <a:latin typeface="Arial"/>
                <a:cs typeface="Arial"/>
              </a:rPr>
              <a:t>to </a:t>
            </a:r>
            <a:r>
              <a:rPr sz="2400" b="1" spc="40" dirty="0">
                <a:latin typeface="Arial"/>
                <a:cs typeface="Arial"/>
              </a:rPr>
              <a:t>94 </a:t>
            </a:r>
            <a:r>
              <a:rPr sz="2400" b="1" spc="-5" dirty="0">
                <a:latin typeface="Arial"/>
                <a:cs typeface="Arial"/>
              </a:rPr>
              <a:t>in </a:t>
            </a:r>
            <a:r>
              <a:rPr sz="2400" b="1" spc="-90" dirty="0">
                <a:latin typeface="Arial"/>
                <a:cs typeface="Arial"/>
              </a:rPr>
              <a:t>Glasby  </a:t>
            </a:r>
            <a:r>
              <a:rPr sz="2400" b="1" spc="50" dirty="0">
                <a:latin typeface="Arial"/>
                <a:cs typeface="Arial"/>
              </a:rPr>
              <a:t>(2012)</a:t>
            </a:r>
            <a:endParaRPr sz="2400" dirty="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12</a:t>
            </a:fld>
            <a:endParaRPr spc="-25"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61F17-4356-ABB7-4DDC-D3516BC85A26}"/>
              </a:ext>
            </a:extLst>
          </p:cNvPr>
          <p:cNvSpPr>
            <a:spLocks noGrp="1"/>
          </p:cNvSpPr>
          <p:nvPr>
            <p:ph type="title"/>
          </p:nvPr>
        </p:nvSpPr>
        <p:spPr>
          <a:xfrm>
            <a:off x="609600" y="381000"/>
            <a:ext cx="6979284" cy="553998"/>
          </a:xfrm>
        </p:spPr>
        <p:txBody>
          <a:bodyPr/>
          <a:lstStyle/>
          <a:p>
            <a:r>
              <a:rPr lang="en-GB" dirty="0"/>
              <a:t>Discuss the following two questions:</a:t>
            </a:r>
          </a:p>
        </p:txBody>
      </p:sp>
      <p:sp>
        <p:nvSpPr>
          <p:cNvPr id="3" name="Text Placeholder 2">
            <a:extLst>
              <a:ext uri="{FF2B5EF4-FFF2-40B4-BE49-F238E27FC236}">
                <a16:creationId xmlns:a16="http://schemas.microsoft.com/office/drawing/2014/main" id="{9A436CAA-578A-521D-7B16-54471C004EFD}"/>
              </a:ext>
            </a:extLst>
          </p:cNvPr>
          <p:cNvSpPr>
            <a:spLocks noGrp="1"/>
          </p:cNvSpPr>
          <p:nvPr>
            <p:ph type="body" idx="1"/>
          </p:nvPr>
        </p:nvSpPr>
        <p:spPr>
          <a:xfrm>
            <a:off x="362712" y="2133600"/>
            <a:ext cx="8418575" cy="1779461"/>
          </a:xfrm>
        </p:spPr>
        <p:txBody>
          <a:bodyPr/>
          <a:lstStyle/>
          <a:p>
            <a:pPr marL="527685" marR="250825" lvl="0" indent="-515620" algn="l" defTabSz="914400" rtl="0" eaLnBrk="1" fontAlgn="auto" latinLnBrk="0" hangingPunct="1">
              <a:lnSpc>
                <a:spcPct val="80000"/>
              </a:lnSpc>
              <a:spcBef>
                <a:spcPts val="675"/>
              </a:spcBef>
              <a:spcAft>
                <a:spcPts val="0"/>
              </a:spcAft>
              <a:buClrTx/>
              <a:buSzTx/>
              <a:buFontTx/>
              <a:buAutoNum type="arabicPeriod"/>
              <a:tabLst>
                <a:tab pos="527685" algn="l"/>
                <a:tab pos="528320" algn="l"/>
              </a:tabLst>
              <a:defRPr/>
            </a:pPr>
            <a:r>
              <a:rPr kumimoji="0" lang="en-GB" sz="2700" b="0" i="0" u="none" strike="noStrike" kern="1200" cap="none" spc="0" normalizeH="0" baseline="0" noProof="0" dirty="0">
                <a:ln>
                  <a:noFill/>
                </a:ln>
                <a:solidFill>
                  <a:prstClr val="black"/>
                </a:solidFill>
                <a:effectLst/>
                <a:uLnTx/>
                <a:uFillTx/>
                <a:latin typeface="Arial"/>
                <a:ea typeface="+mn-ea"/>
                <a:cs typeface="Arial"/>
              </a:rPr>
              <a:t>What </a:t>
            </a:r>
            <a:r>
              <a:rPr kumimoji="0" lang="en-GB" sz="2700" b="0" i="0" u="none" strike="noStrike" kern="1200" cap="none" spc="-80" normalizeH="0" baseline="0" noProof="0" dirty="0">
                <a:ln>
                  <a:noFill/>
                </a:ln>
                <a:solidFill>
                  <a:prstClr val="black"/>
                </a:solidFill>
                <a:effectLst/>
                <a:uLnTx/>
                <a:uFillTx/>
                <a:latin typeface="Arial"/>
                <a:ea typeface="+mn-ea"/>
                <a:cs typeface="Arial"/>
              </a:rPr>
              <a:t>are </a:t>
            </a:r>
            <a:r>
              <a:rPr kumimoji="0" lang="en-GB" sz="2700" b="0" i="0" u="none" strike="noStrike" kern="1200" cap="none" spc="25" normalizeH="0" baseline="0" noProof="0" dirty="0">
                <a:ln>
                  <a:noFill/>
                </a:ln>
                <a:solidFill>
                  <a:prstClr val="black"/>
                </a:solidFill>
                <a:effectLst/>
                <a:uLnTx/>
                <a:uFillTx/>
                <a:latin typeface="Arial"/>
                <a:ea typeface="+mn-ea"/>
                <a:cs typeface="Arial"/>
              </a:rPr>
              <a:t>the </a:t>
            </a:r>
            <a:r>
              <a:rPr kumimoji="0" lang="en-GB" sz="2700" b="0" i="0" u="none" strike="noStrike" kern="1200" cap="none" spc="-65" normalizeH="0" baseline="0" noProof="0" dirty="0">
                <a:ln>
                  <a:noFill/>
                </a:ln>
                <a:solidFill>
                  <a:prstClr val="black"/>
                </a:solidFill>
                <a:effectLst/>
                <a:uLnTx/>
                <a:uFillTx/>
                <a:latin typeface="Arial"/>
                <a:ea typeface="+mn-ea"/>
                <a:cs typeface="Arial"/>
              </a:rPr>
              <a:t>key </a:t>
            </a:r>
            <a:r>
              <a:rPr kumimoji="0" lang="en-GB" sz="2700" b="0" i="0" u="none" strike="noStrike" kern="1200" cap="none" spc="-20" normalizeH="0" baseline="0" noProof="0" dirty="0">
                <a:ln>
                  <a:noFill/>
                </a:ln>
                <a:solidFill>
                  <a:prstClr val="black"/>
                </a:solidFill>
                <a:effectLst/>
                <a:uLnTx/>
                <a:uFillTx/>
                <a:latin typeface="Arial"/>
                <a:ea typeface="+mn-ea"/>
                <a:cs typeface="Arial"/>
              </a:rPr>
              <a:t>elements </a:t>
            </a:r>
            <a:r>
              <a:rPr kumimoji="0" lang="en-GB" sz="2700" b="0" i="0" u="none" strike="noStrike" kern="1200" cap="none" spc="35" normalizeH="0" baseline="0" noProof="0" dirty="0">
                <a:ln>
                  <a:noFill/>
                </a:ln>
                <a:solidFill>
                  <a:prstClr val="black"/>
                </a:solidFill>
                <a:effectLst/>
                <a:uLnTx/>
                <a:uFillTx/>
                <a:latin typeface="Arial"/>
                <a:ea typeface="+mn-ea"/>
                <a:cs typeface="Arial"/>
              </a:rPr>
              <a:t>in </a:t>
            </a:r>
            <a:r>
              <a:rPr kumimoji="0" lang="en-GB" sz="2700" b="0" i="0" u="none" strike="noStrike" kern="1200" cap="none" spc="30" normalizeH="0" baseline="0" noProof="0" dirty="0">
                <a:ln>
                  <a:noFill/>
                </a:ln>
                <a:solidFill>
                  <a:prstClr val="black"/>
                </a:solidFill>
                <a:effectLst/>
                <a:uLnTx/>
                <a:uFillTx/>
                <a:latin typeface="Arial"/>
                <a:ea typeface="+mn-ea"/>
                <a:cs typeface="Arial"/>
              </a:rPr>
              <a:t>the </a:t>
            </a:r>
            <a:r>
              <a:rPr kumimoji="0" lang="en-GB" sz="2700" b="0" i="0" u="none" strike="noStrike" kern="1200" cap="none" spc="5" normalizeH="0" baseline="0" noProof="0" dirty="0">
                <a:ln>
                  <a:noFill/>
                </a:ln>
                <a:solidFill>
                  <a:prstClr val="black"/>
                </a:solidFill>
                <a:effectLst/>
                <a:uLnTx/>
                <a:uFillTx/>
                <a:latin typeface="Arial"/>
                <a:ea typeface="+mn-ea"/>
                <a:cs typeface="Arial"/>
              </a:rPr>
              <a:t>health </a:t>
            </a:r>
            <a:r>
              <a:rPr kumimoji="0" lang="en-GB" sz="2700" b="0" i="0" u="none" strike="noStrike" kern="1200" cap="none" spc="-10" normalizeH="0" baseline="0" noProof="0" dirty="0">
                <a:ln>
                  <a:noFill/>
                </a:ln>
                <a:solidFill>
                  <a:prstClr val="black"/>
                </a:solidFill>
                <a:effectLst/>
                <a:uLnTx/>
                <a:uFillTx/>
                <a:latin typeface="Arial"/>
                <a:ea typeface="+mn-ea"/>
                <a:cs typeface="Arial"/>
              </a:rPr>
              <a:t>and </a:t>
            </a:r>
            <a:r>
              <a:rPr kumimoji="0" lang="en-GB" sz="2700" b="0" i="0" u="none" strike="noStrike" kern="1200" cap="none" spc="-50" normalizeH="0" baseline="0" noProof="0" dirty="0">
                <a:ln>
                  <a:noFill/>
                </a:ln>
                <a:solidFill>
                  <a:prstClr val="black"/>
                </a:solidFill>
                <a:effectLst/>
                <a:uLnTx/>
                <a:uFillTx/>
                <a:latin typeface="Arial"/>
                <a:ea typeface="+mn-ea"/>
                <a:cs typeface="Arial"/>
              </a:rPr>
              <a:t>social  </a:t>
            </a:r>
            <a:r>
              <a:rPr kumimoji="0" lang="en-GB" sz="2700" b="0" i="0" u="none" strike="noStrike" kern="1200" cap="none" spc="-85" normalizeH="0" baseline="0" noProof="0" dirty="0">
                <a:ln>
                  <a:noFill/>
                </a:ln>
                <a:solidFill>
                  <a:prstClr val="black"/>
                </a:solidFill>
                <a:effectLst/>
                <a:uLnTx/>
                <a:uFillTx/>
                <a:latin typeface="Arial"/>
                <a:ea typeface="+mn-ea"/>
                <a:cs typeface="Arial"/>
              </a:rPr>
              <a:t>care </a:t>
            </a:r>
            <a:r>
              <a:rPr kumimoji="0" lang="en-GB" sz="2700" b="0" i="0" u="none" strike="noStrike" kern="1200" cap="none" spc="70" normalizeH="0" baseline="0" noProof="0" dirty="0">
                <a:ln>
                  <a:noFill/>
                </a:ln>
                <a:solidFill>
                  <a:prstClr val="black"/>
                </a:solidFill>
                <a:effectLst/>
                <a:uLnTx/>
                <a:uFillTx/>
                <a:latin typeface="Arial"/>
                <a:ea typeface="+mn-ea"/>
                <a:cs typeface="Arial"/>
              </a:rPr>
              <a:t>for </a:t>
            </a:r>
            <a:r>
              <a:rPr kumimoji="0" lang="en-GB" sz="2700" b="0" i="0" u="none" strike="noStrike" kern="1200" cap="none" spc="-25" normalizeH="0" baseline="0" noProof="0" dirty="0">
                <a:ln>
                  <a:noFill/>
                </a:ln>
                <a:solidFill>
                  <a:prstClr val="black"/>
                </a:solidFill>
                <a:effectLst/>
                <a:uLnTx/>
                <a:uFillTx/>
                <a:latin typeface="Arial"/>
                <a:ea typeface="+mn-ea"/>
                <a:cs typeface="Arial"/>
              </a:rPr>
              <a:t>professional</a:t>
            </a:r>
            <a:r>
              <a:rPr kumimoji="0" lang="en-GB" sz="2700" b="0" i="0" u="none" strike="noStrike" kern="1200" cap="none" spc="20" normalizeH="0" baseline="0" noProof="0" dirty="0">
                <a:ln>
                  <a:noFill/>
                </a:ln>
                <a:solidFill>
                  <a:prstClr val="black"/>
                </a:solidFill>
                <a:effectLst/>
                <a:uLnTx/>
                <a:uFillTx/>
                <a:latin typeface="Arial"/>
                <a:ea typeface="+mn-ea"/>
                <a:cs typeface="Arial"/>
              </a:rPr>
              <a:t> </a:t>
            </a:r>
            <a:r>
              <a:rPr kumimoji="0" lang="en-GB" sz="2700" b="0" i="0" u="none" strike="noStrike" kern="1200" cap="none" spc="-45" normalizeH="0" baseline="0" noProof="0" dirty="0">
                <a:ln>
                  <a:noFill/>
                </a:ln>
                <a:solidFill>
                  <a:prstClr val="black"/>
                </a:solidFill>
                <a:effectLst/>
                <a:uLnTx/>
                <a:uFillTx/>
                <a:latin typeface="Arial"/>
                <a:ea typeface="+mn-ea"/>
                <a:cs typeface="Arial"/>
              </a:rPr>
              <a:t>practice?</a:t>
            </a:r>
          </a:p>
          <a:p>
            <a:pPr marL="12065" marR="250825" lvl="0" algn="l" defTabSz="914400" rtl="0" eaLnBrk="1" fontAlgn="auto" latinLnBrk="0" hangingPunct="1">
              <a:lnSpc>
                <a:spcPct val="80000"/>
              </a:lnSpc>
              <a:spcBef>
                <a:spcPts val="675"/>
              </a:spcBef>
              <a:spcAft>
                <a:spcPts val="0"/>
              </a:spcAft>
              <a:buClrTx/>
              <a:buSzTx/>
              <a:tabLst>
                <a:tab pos="527685" algn="l"/>
                <a:tab pos="528320" algn="l"/>
              </a:tabLst>
              <a:defRPr/>
            </a:pPr>
            <a:endParaRPr kumimoji="0" lang="en-GB" sz="2700" b="0" i="0" u="none" strike="noStrike" kern="1200" cap="none" spc="0" normalizeH="0" baseline="0" noProof="0" dirty="0">
              <a:ln>
                <a:noFill/>
              </a:ln>
              <a:solidFill>
                <a:prstClr val="black"/>
              </a:solidFill>
              <a:effectLst/>
              <a:uLnTx/>
              <a:uFillTx/>
              <a:latin typeface="Arial"/>
              <a:ea typeface="+mn-ea"/>
              <a:cs typeface="Arial"/>
            </a:endParaRPr>
          </a:p>
          <a:p>
            <a:pPr marL="12065" marR="0" lvl="0" algn="l" defTabSz="914400" rtl="0" eaLnBrk="1" fontAlgn="auto" latinLnBrk="0" hangingPunct="1">
              <a:lnSpc>
                <a:spcPct val="100000"/>
              </a:lnSpc>
              <a:spcBef>
                <a:spcPts val="0"/>
              </a:spcBef>
              <a:spcAft>
                <a:spcPts val="0"/>
              </a:spcAft>
              <a:buClrTx/>
              <a:buSzTx/>
              <a:tabLst>
                <a:tab pos="527685" algn="l"/>
                <a:tab pos="528320" algn="l"/>
              </a:tabLst>
              <a:defRPr/>
            </a:pPr>
            <a:r>
              <a:rPr kumimoji="0" lang="en-GB" sz="2700" b="0" i="0" u="none" strike="noStrike" kern="1200" cap="none" spc="15" normalizeH="0" baseline="0" noProof="0" dirty="0">
                <a:ln>
                  <a:noFill/>
                </a:ln>
                <a:solidFill>
                  <a:prstClr val="black"/>
                </a:solidFill>
                <a:effectLst/>
                <a:uLnTx/>
                <a:uFillTx/>
                <a:latin typeface="Arial"/>
                <a:ea typeface="+mn-ea"/>
                <a:cs typeface="Arial"/>
              </a:rPr>
              <a:t>2.   How </a:t>
            </a:r>
            <a:r>
              <a:rPr kumimoji="0" lang="en-GB" sz="2700" b="0" i="0" u="none" strike="noStrike" kern="1200" cap="none" spc="5" normalizeH="0" baseline="0" noProof="0" dirty="0">
                <a:ln>
                  <a:noFill/>
                </a:ln>
                <a:solidFill>
                  <a:prstClr val="black"/>
                </a:solidFill>
                <a:effectLst/>
                <a:uLnTx/>
                <a:uFillTx/>
                <a:latin typeface="Arial"/>
                <a:ea typeface="+mn-ea"/>
                <a:cs typeface="Arial"/>
              </a:rPr>
              <a:t>should </a:t>
            </a:r>
            <a:r>
              <a:rPr kumimoji="0" lang="en-GB" sz="2700" b="0" i="0" u="none" strike="noStrike" kern="1200" cap="none" spc="-50" normalizeH="0" baseline="0" noProof="0" dirty="0">
                <a:ln>
                  <a:noFill/>
                </a:ln>
                <a:solidFill>
                  <a:prstClr val="black"/>
                </a:solidFill>
                <a:effectLst/>
                <a:uLnTx/>
                <a:uFillTx/>
                <a:latin typeface="Arial"/>
                <a:ea typeface="+mn-ea"/>
                <a:cs typeface="Arial"/>
              </a:rPr>
              <a:t>we </a:t>
            </a:r>
            <a:r>
              <a:rPr kumimoji="0" lang="en-GB" sz="2700" b="0" i="0" u="none" strike="noStrike" kern="1200" cap="none" spc="20" normalizeH="0" baseline="0" noProof="0" dirty="0">
                <a:ln>
                  <a:noFill/>
                </a:ln>
                <a:solidFill>
                  <a:prstClr val="black"/>
                </a:solidFill>
                <a:effectLst/>
                <a:uLnTx/>
                <a:uFillTx/>
                <a:latin typeface="Arial"/>
                <a:ea typeface="+mn-ea"/>
                <a:cs typeface="Arial"/>
              </a:rPr>
              <a:t>treat </a:t>
            </a:r>
            <a:r>
              <a:rPr kumimoji="0" lang="en-GB" sz="2700" b="0" i="0" u="none" strike="noStrike" kern="1200" cap="none" spc="-55" normalizeH="0" baseline="0" noProof="0" dirty="0">
                <a:ln>
                  <a:noFill/>
                </a:ln>
                <a:solidFill>
                  <a:prstClr val="black"/>
                </a:solidFill>
                <a:effectLst/>
                <a:uLnTx/>
                <a:uFillTx/>
                <a:latin typeface="Arial"/>
                <a:ea typeface="+mn-ea"/>
                <a:cs typeface="Arial"/>
              </a:rPr>
              <a:t>service </a:t>
            </a:r>
            <a:r>
              <a:rPr kumimoji="0" lang="en-GB" sz="2700" b="0" i="0" u="none" strike="noStrike" kern="1200" cap="none" spc="-90" normalizeH="0" baseline="0" noProof="0" dirty="0">
                <a:ln>
                  <a:noFill/>
                </a:ln>
                <a:solidFill>
                  <a:prstClr val="black"/>
                </a:solidFill>
                <a:effectLst/>
                <a:uLnTx/>
                <a:uFillTx/>
                <a:latin typeface="Arial"/>
                <a:ea typeface="+mn-ea"/>
                <a:cs typeface="Arial"/>
              </a:rPr>
              <a:t>users </a:t>
            </a:r>
            <a:r>
              <a:rPr kumimoji="0" lang="en-GB" sz="2700" b="0" i="0" u="none" strike="noStrike" kern="1200" cap="none" spc="-10" normalizeH="0" baseline="0" noProof="0" dirty="0">
                <a:ln>
                  <a:noFill/>
                </a:ln>
                <a:solidFill>
                  <a:prstClr val="black"/>
                </a:solidFill>
                <a:effectLst/>
                <a:uLnTx/>
                <a:uFillTx/>
                <a:latin typeface="Arial"/>
                <a:ea typeface="+mn-ea"/>
                <a:cs typeface="Arial"/>
              </a:rPr>
              <a:t>and</a:t>
            </a:r>
            <a:r>
              <a:rPr kumimoji="0" lang="en-GB" sz="2700" b="0" i="0" u="none" strike="noStrike" kern="1200" cap="none" spc="45" normalizeH="0" baseline="0" noProof="0" dirty="0">
                <a:ln>
                  <a:noFill/>
                </a:ln>
                <a:solidFill>
                  <a:prstClr val="black"/>
                </a:solidFill>
                <a:effectLst/>
                <a:uLnTx/>
                <a:uFillTx/>
                <a:latin typeface="Arial"/>
                <a:ea typeface="+mn-ea"/>
                <a:cs typeface="Arial"/>
              </a:rPr>
              <a:t> </a:t>
            </a:r>
            <a:r>
              <a:rPr kumimoji="0" lang="en-GB" sz="2700" b="0" i="0" u="none" strike="noStrike" kern="1200" cap="none" spc="-105" normalizeH="0" baseline="0" noProof="0" dirty="0">
                <a:ln>
                  <a:noFill/>
                </a:ln>
                <a:solidFill>
                  <a:prstClr val="black"/>
                </a:solidFill>
                <a:effectLst/>
                <a:uLnTx/>
                <a:uFillTx/>
                <a:latin typeface="Arial"/>
                <a:ea typeface="+mn-ea"/>
                <a:cs typeface="Arial"/>
              </a:rPr>
              <a:t>why?</a:t>
            </a:r>
            <a:endParaRPr kumimoji="0" lang="en-GB" sz="2700" b="0" i="0" u="none" strike="noStrike" kern="1200" cap="none" spc="0" normalizeH="0" baseline="0" noProof="0" dirty="0">
              <a:ln>
                <a:noFill/>
              </a:ln>
              <a:solidFill>
                <a:prstClr val="black"/>
              </a:solidFill>
              <a:effectLst/>
              <a:uLnTx/>
              <a:uFillTx/>
              <a:latin typeface="Arial"/>
              <a:ea typeface="+mn-ea"/>
              <a:cs typeface="Arial"/>
            </a:endParaRPr>
          </a:p>
          <a:p>
            <a:endParaRPr lang="en-GB" dirty="0"/>
          </a:p>
        </p:txBody>
      </p:sp>
    </p:spTree>
    <p:extLst>
      <p:ext uri="{BB962C8B-B14F-4D97-AF65-F5344CB8AC3E}">
        <p14:creationId xmlns:p14="http://schemas.microsoft.com/office/powerpoint/2010/main" val="2720295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57200" y="609600"/>
            <a:ext cx="8176514" cy="4615263"/>
          </a:xfrm>
          <a:prstGeom prst="rect">
            <a:avLst/>
          </a:prstGeom>
        </p:spPr>
        <p:txBody>
          <a:bodyPr vert="horz" wrap="square" lIns="0" tIns="12065" rIns="0" bIns="0" rtlCol="0">
            <a:spAutoFit/>
          </a:bodyPr>
          <a:lstStyle/>
          <a:p>
            <a:pPr marL="1460500" marR="5080" indent="-1399540">
              <a:lnSpc>
                <a:spcPct val="100000"/>
              </a:lnSpc>
              <a:spcBef>
                <a:spcPts val="95"/>
              </a:spcBef>
            </a:pPr>
            <a:r>
              <a:rPr sz="4000" b="1" spc="-70" dirty="0">
                <a:latin typeface="Arial"/>
                <a:cs typeface="Arial"/>
              </a:rPr>
              <a:t>The key outcomes </a:t>
            </a:r>
            <a:r>
              <a:rPr sz="4000" b="1" spc="80" dirty="0">
                <a:latin typeface="Arial"/>
                <a:cs typeface="Arial"/>
              </a:rPr>
              <a:t>from </a:t>
            </a:r>
            <a:r>
              <a:rPr sz="4000" b="1" spc="-75" dirty="0">
                <a:latin typeface="Arial"/>
                <a:cs typeface="Arial"/>
              </a:rPr>
              <a:t>a </a:t>
            </a:r>
            <a:r>
              <a:rPr sz="4000" b="1" spc="-105" dirty="0">
                <a:latin typeface="Arial"/>
                <a:cs typeface="Arial"/>
              </a:rPr>
              <a:t>QA  </a:t>
            </a:r>
            <a:r>
              <a:rPr sz="4000" b="1" spc="15" dirty="0">
                <a:latin typeface="Arial"/>
                <a:cs typeface="Arial"/>
              </a:rPr>
              <a:t>model </a:t>
            </a:r>
            <a:r>
              <a:rPr sz="4000" b="1" spc="-85" dirty="0">
                <a:latin typeface="Arial"/>
                <a:cs typeface="Arial"/>
              </a:rPr>
              <a:t>should</a:t>
            </a:r>
            <a:r>
              <a:rPr sz="4000" b="1" spc="-30" dirty="0">
                <a:latin typeface="Arial"/>
                <a:cs typeface="Arial"/>
              </a:rPr>
              <a:t> </a:t>
            </a:r>
            <a:r>
              <a:rPr sz="4000" b="1" spc="-100" dirty="0">
                <a:latin typeface="Arial"/>
                <a:cs typeface="Arial"/>
              </a:rPr>
              <a:t>be:</a:t>
            </a:r>
            <a:endParaRPr sz="4000" dirty="0">
              <a:latin typeface="Arial"/>
              <a:cs typeface="Arial"/>
            </a:endParaRPr>
          </a:p>
          <a:p>
            <a:pPr marL="355600" indent="-343535">
              <a:lnSpc>
                <a:spcPct val="100000"/>
              </a:lnSpc>
              <a:spcBef>
                <a:spcPts val="4535"/>
              </a:spcBef>
              <a:buChar char="•"/>
              <a:tabLst>
                <a:tab pos="356235" algn="l"/>
              </a:tabLst>
            </a:pPr>
            <a:r>
              <a:rPr sz="4000" spc="-65" dirty="0">
                <a:latin typeface="Arial"/>
                <a:cs typeface="Arial"/>
              </a:rPr>
              <a:t>Fit </a:t>
            </a:r>
            <a:r>
              <a:rPr sz="4000" spc="100" dirty="0">
                <a:latin typeface="Arial"/>
                <a:cs typeface="Arial"/>
              </a:rPr>
              <a:t>for</a:t>
            </a:r>
            <a:r>
              <a:rPr sz="4000" spc="30" dirty="0">
                <a:latin typeface="Arial"/>
                <a:cs typeface="Arial"/>
              </a:rPr>
              <a:t> </a:t>
            </a:r>
            <a:r>
              <a:rPr sz="4000" spc="-30" dirty="0">
                <a:latin typeface="Arial"/>
                <a:cs typeface="Arial"/>
              </a:rPr>
              <a:t>purpose.</a:t>
            </a:r>
            <a:endParaRPr sz="4000" dirty="0">
              <a:latin typeface="Arial"/>
              <a:cs typeface="Arial"/>
            </a:endParaRPr>
          </a:p>
          <a:p>
            <a:pPr marL="355600" indent="-343535">
              <a:lnSpc>
                <a:spcPct val="100000"/>
              </a:lnSpc>
              <a:spcBef>
                <a:spcPts val="960"/>
              </a:spcBef>
              <a:buChar char="•"/>
              <a:tabLst>
                <a:tab pos="356235" algn="l"/>
              </a:tabLst>
            </a:pPr>
            <a:r>
              <a:rPr sz="4000" spc="-90" dirty="0">
                <a:latin typeface="Arial"/>
                <a:cs typeface="Arial"/>
              </a:rPr>
              <a:t>Reliable </a:t>
            </a:r>
            <a:r>
              <a:rPr sz="4000" spc="-10" dirty="0">
                <a:latin typeface="Arial"/>
                <a:cs typeface="Arial"/>
              </a:rPr>
              <a:t>and</a:t>
            </a:r>
            <a:r>
              <a:rPr sz="4000" spc="55" dirty="0">
                <a:latin typeface="Arial"/>
                <a:cs typeface="Arial"/>
              </a:rPr>
              <a:t> </a:t>
            </a:r>
            <a:r>
              <a:rPr sz="4000" spc="-90" dirty="0">
                <a:latin typeface="Arial"/>
                <a:cs typeface="Arial"/>
              </a:rPr>
              <a:t>accurate.</a:t>
            </a:r>
            <a:endParaRPr sz="4000" dirty="0">
              <a:latin typeface="Arial"/>
              <a:cs typeface="Arial"/>
            </a:endParaRPr>
          </a:p>
          <a:p>
            <a:pPr marL="355600" marR="183515" indent="-343535">
              <a:lnSpc>
                <a:spcPct val="100000"/>
              </a:lnSpc>
              <a:spcBef>
                <a:spcPts val="965"/>
              </a:spcBef>
              <a:buChar char="•"/>
              <a:tabLst>
                <a:tab pos="356235" algn="l"/>
              </a:tabLst>
            </a:pPr>
            <a:r>
              <a:rPr sz="4000" spc="-100" dirty="0">
                <a:latin typeface="Arial"/>
                <a:cs typeface="Arial"/>
              </a:rPr>
              <a:t>Transparent </a:t>
            </a:r>
            <a:r>
              <a:rPr sz="4000" spc="-10" dirty="0">
                <a:latin typeface="Arial"/>
                <a:cs typeface="Arial"/>
              </a:rPr>
              <a:t>and </a:t>
            </a:r>
            <a:r>
              <a:rPr sz="4000" spc="-20" dirty="0">
                <a:latin typeface="Arial"/>
                <a:cs typeface="Arial"/>
              </a:rPr>
              <a:t>accountable  </a:t>
            </a:r>
            <a:r>
              <a:rPr sz="4000" spc="85" dirty="0">
                <a:latin typeface="Arial"/>
                <a:cs typeface="Arial"/>
              </a:rPr>
              <a:t>with </a:t>
            </a:r>
            <a:r>
              <a:rPr sz="4000" spc="-80" dirty="0">
                <a:latin typeface="Arial"/>
                <a:cs typeface="Arial"/>
              </a:rPr>
              <a:t>an </a:t>
            </a:r>
            <a:r>
              <a:rPr sz="4000" spc="55" dirty="0">
                <a:latin typeface="Arial"/>
                <a:cs typeface="Arial"/>
              </a:rPr>
              <a:t>audit</a:t>
            </a:r>
            <a:r>
              <a:rPr sz="4000" spc="-50" dirty="0">
                <a:latin typeface="Arial"/>
                <a:cs typeface="Arial"/>
              </a:rPr>
              <a:t> </a:t>
            </a:r>
            <a:r>
              <a:rPr sz="4000" dirty="0">
                <a:latin typeface="Arial"/>
                <a:cs typeface="Arial"/>
              </a:rPr>
              <a:t>trail.</a:t>
            </a:r>
          </a:p>
        </p:txBody>
      </p:sp>
      <p:sp>
        <p:nvSpPr>
          <p:cNvPr id="3" name="object 3"/>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14</a:t>
            </a:fld>
            <a:endParaRPr spc="-2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81278" y="298196"/>
            <a:ext cx="7382509" cy="635000"/>
          </a:xfrm>
          <a:prstGeom prst="rect">
            <a:avLst/>
          </a:prstGeom>
        </p:spPr>
        <p:txBody>
          <a:bodyPr vert="horz" wrap="square" lIns="0" tIns="12065" rIns="0" bIns="0" rtlCol="0">
            <a:spAutoFit/>
          </a:bodyPr>
          <a:lstStyle/>
          <a:p>
            <a:pPr marL="12700">
              <a:lnSpc>
                <a:spcPct val="100000"/>
              </a:lnSpc>
              <a:spcBef>
                <a:spcPts val="95"/>
              </a:spcBef>
            </a:pPr>
            <a:r>
              <a:rPr sz="4000" spc="-140" dirty="0">
                <a:solidFill>
                  <a:srgbClr val="000000"/>
                </a:solidFill>
                <a:latin typeface="Arial"/>
                <a:cs typeface="Arial"/>
              </a:rPr>
              <a:t>Person </a:t>
            </a:r>
            <a:r>
              <a:rPr sz="4000" spc="-45" dirty="0">
                <a:solidFill>
                  <a:srgbClr val="000000"/>
                </a:solidFill>
                <a:latin typeface="Arial"/>
                <a:cs typeface="Arial"/>
              </a:rPr>
              <a:t>Centred </a:t>
            </a:r>
            <a:r>
              <a:rPr sz="4000" dirty="0">
                <a:solidFill>
                  <a:srgbClr val="000000"/>
                </a:solidFill>
                <a:latin typeface="Arial"/>
                <a:cs typeface="Arial"/>
              </a:rPr>
              <a:t>Quality </a:t>
            </a:r>
            <a:r>
              <a:rPr sz="4000" spc="70" dirty="0">
                <a:solidFill>
                  <a:srgbClr val="000000"/>
                </a:solidFill>
                <a:latin typeface="Arial"/>
                <a:cs typeface="Arial"/>
              </a:rPr>
              <a:t>of</a:t>
            </a:r>
            <a:r>
              <a:rPr sz="4000" spc="120" dirty="0">
                <a:solidFill>
                  <a:srgbClr val="000000"/>
                </a:solidFill>
                <a:latin typeface="Arial"/>
                <a:cs typeface="Arial"/>
              </a:rPr>
              <a:t> </a:t>
            </a:r>
            <a:r>
              <a:rPr sz="4000" spc="-130" dirty="0">
                <a:solidFill>
                  <a:srgbClr val="000000"/>
                </a:solidFill>
                <a:latin typeface="Arial"/>
                <a:cs typeface="Arial"/>
              </a:rPr>
              <a:t>Care</a:t>
            </a:r>
            <a:endParaRPr sz="4000" dirty="0">
              <a:latin typeface="Arial"/>
              <a:cs typeface="Arial"/>
            </a:endParaRPr>
          </a:p>
        </p:txBody>
      </p:sp>
      <p:sp>
        <p:nvSpPr>
          <p:cNvPr id="3" name="object 3"/>
          <p:cNvSpPr/>
          <p:nvPr/>
        </p:nvSpPr>
        <p:spPr>
          <a:xfrm>
            <a:off x="419100" y="1341119"/>
            <a:ext cx="4872228" cy="4032504"/>
          </a:xfrm>
          <a:prstGeom prst="rect">
            <a:avLst/>
          </a:prstGeom>
          <a:blipFill>
            <a:blip r:embed="rId2" cstate="print"/>
            <a:stretch>
              <a:fillRect/>
            </a:stretch>
          </a:blipFill>
        </p:spPr>
        <p:txBody>
          <a:bodyPr wrap="square" lIns="0" tIns="0" rIns="0" bIns="0" rtlCol="0"/>
          <a:lstStyle/>
          <a:p>
            <a:endParaRPr/>
          </a:p>
        </p:txBody>
      </p:sp>
      <p:sp>
        <p:nvSpPr>
          <p:cNvPr id="4" name="object 4"/>
          <p:cNvSpPr txBox="1"/>
          <p:nvPr/>
        </p:nvSpPr>
        <p:spPr>
          <a:xfrm>
            <a:off x="5371846" y="1584197"/>
            <a:ext cx="3307715" cy="3592195"/>
          </a:xfrm>
          <a:prstGeom prst="rect">
            <a:avLst/>
          </a:prstGeom>
        </p:spPr>
        <p:txBody>
          <a:bodyPr vert="horz" wrap="square" lIns="0" tIns="12700" rIns="0" bIns="0" rtlCol="0">
            <a:spAutoFit/>
          </a:bodyPr>
          <a:lstStyle/>
          <a:p>
            <a:pPr marL="241300" marR="5080" indent="-228600">
              <a:lnSpc>
                <a:spcPct val="100000"/>
              </a:lnSpc>
              <a:spcBef>
                <a:spcPts val="100"/>
              </a:spcBef>
              <a:buAutoNum type="arabicPeriod"/>
              <a:tabLst>
                <a:tab pos="241300" algn="l"/>
              </a:tabLst>
            </a:pPr>
            <a:r>
              <a:rPr sz="1800" b="1" spc="-35" dirty="0">
                <a:latin typeface="Arial"/>
                <a:cs typeface="Arial"/>
              </a:rPr>
              <a:t>A </a:t>
            </a:r>
            <a:r>
              <a:rPr sz="1800" b="1" spc="-15" dirty="0">
                <a:latin typeface="Arial"/>
                <a:cs typeface="Arial"/>
              </a:rPr>
              <a:t>person-centred </a:t>
            </a:r>
            <a:r>
              <a:rPr sz="1800" b="1" spc="-40" dirty="0">
                <a:latin typeface="Arial"/>
                <a:cs typeface="Arial"/>
              </a:rPr>
              <a:t>QA </a:t>
            </a:r>
            <a:r>
              <a:rPr sz="1800" b="1" spc="-50" dirty="0">
                <a:latin typeface="Arial"/>
                <a:cs typeface="Arial"/>
              </a:rPr>
              <a:t>care  </a:t>
            </a:r>
            <a:r>
              <a:rPr sz="1800" b="1" spc="-30" dirty="0">
                <a:latin typeface="Arial"/>
                <a:cs typeface="Arial"/>
              </a:rPr>
              <a:t>requires </a:t>
            </a:r>
            <a:r>
              <a:rPr sz="1800" b="1" spc="-35" dirty="0">
                <a:latin typeface="Arial"/>
                <a:cs typeface="Arial"/>
              </a:rPr>
              <a:t>a </a:t>
            </a:r>
            <a:r>
              <a:rPr sz="1800" b="1" spc="-5" dirty="0">
                <a:latin typeface="Arial"/>
                <a:cs typeface="Arial"/>
              </a:rPr>
              <a:t>embedded  </a:t>
            </a:r>
            <a:r>
              <a:rPr sz="1800" b="1" spc="-15" dirty="0">
                <a:latin typeface="Arial"/>
                <a:cs typeface="Arial"/>
              </a:rPr>
              <a:t>culture </a:t>
            </a:r>
            <a:r>
              <a:rPr sz="1800" b="1" spc="30" dirty="0">
                <a:latin typeface="Arial"/>
                <a:cs typeface="Arial"/>
              </a:rPr>
              <a:t>that </a:t>
            </a:r>
            <a:r>
              <a:rPr sz="1800" b="1" spc="-40" dirty="0">
                <a:latin typeface="Arial"/>
                <a:cs typeface="Arial"/>
              </a:rPr>
              <a:t>looks </a:t>
            </a:r>
            <a:r>
              <a:rPr sz="1800" b="1" spc="25" dirty="0">
                <a:latin typeface="Arial"/>
                <a:cs typeface="Arial"/>
              </a:rPr>
              <a:t>for  </a:t>
            </a:r>
            <a:r>
              <a:rPr sz="1800" b="1" spc="-10" dirty="0">
                <a:latin typeface="Arial"/>
                <a:cs typeface="Arial"/>
              </a:rPr>
              <a:t>continued </a:t>
            </a:r>
            <a:r>
              <a:rPr sz="1800" b="1" spc="5" dirty="0">
                <a:latin typeface="Arial"/>
                <a:cs typeface="Arial"/>
              </a:rPr>
              <a:t>improvement </a:t>
            </a:r>
            <a:r>
              <a:rPr sz="1800" b="1" spc="-5" dirty="0">
                <a:latin typeface="Arial"/>
                <a:cs typeface="Arial"/>
              </a:rPr>
              <a:t>in  </a:t>
            </a:r>
            <a:r>
              <a:rPr sz="1800" b="1" spc="-50" dirty="0">
                <a:latin typeface="Arial"/>
                <a:cs typeface="Arial"/>
              </a:rPr>
              <a:t>service </a:t>
            </a:r>
            <a:r>
              <a:rPr sz="1800" b="1" spc="-5" dirty="0">
                <a:latin typeface="Arial"/>
                <a:cs typeface="Arial"/>
              </a:rPr>
              <a:t>delivery </a:t>
            </a:r>
            <a:r>
              <a:rPr sz="1800" b="1" spc="-10" dirty="0">
                <a:latin typeface="Arial"/>
                <a:cs typeface="Arial"/>
              </a:rPr>
              <a:t>and </a:t>
            </a:r>
            <a:r>
              <a:rPr sz="1800" b="1" spc="-25" dirty="0">
                <a:latin typeface="Arial"/>
                <a:cs typeface="Arial"/>
              </a:rPr>
              <a:t>practice  </a:t>
            </a:r>
            <a:r>
              <a:rPr sz="1800" b="1" spc="-15" dirty="0">
                <a:latin typeface="Arial"/>
                <a:cs typeface="Arial"/>
              </a:rPr>
              <a:t>delivery.</a:t>
            </a:r>
            <a:endParaRPr sz="1800">
              <a:latin typeface="Arial"/>
              <a:cs typeface="Arial"/>
            </a:endParaRPr>
          </a:p>
          <a:p>
            <a:pPr>
              <a:lnSpc>
                <a:spcPct val="100000"/>
              </a:lnSpc>
              <a:spcBef>
                <a:spcPts val="30"/>
              </a:spcBef>
              <a:buFont typeface="Arial"/>
              <a:buAutoNum type="arabicPeriod"/>
            </a:pPr>
            <a:endParaRPr sz="1850">
              <a:latin typeface="Arial"/>
              <a:cs typeface="Arial"/>
            </a:endParaRPr>
          </a:p>
          <a:p>
            <a:pPr marL="241300" marR="16510" indent="-228600">
              <a:lnSpc>
                <a:spcPct val="100000"/>
              </a:lnSpc>
              <a:spcBef>
                <a:spcPts val="5"/>
              </a:spcBef>
              <a:buAutoNum type="arabicPeriod"/>
              <a:tabLst>
                <a:tab pos="241300" algn="l"/>
              </a:tabLst>
            </a:pPr>
            <a:r>
              <a:rPr sz="1800" b="1" spc="85" dirty="0">
                <a:latin typeface="Arial"/>
                <a:cs typeface="Arial"/>
              </a:rPr>
              <a:t>It </a:t>
            </a:r>
            <a:r>
              <a:rPr sz="1800" b="1" spc="-35" dirty="0">
                <a:latin typeface="Arial"/>
                <a:cs typeface="Arial"/>
              </a:rPr>
              <a:t>should </a:t>
            </a:r>
            <a:r>
              <a:rPr sz="1800" b="1" spc="-10" dirty="0">
                <a:latin typeface="Arial"/>
                <a:cs typeface="Arial"/>
              </a:rPr>
              <a:t>be </a:t>
            </a:r>
            <a:r>
              <a:rPr sz="1800" b="1" spc="-15" dirty="0">
                <a:latin typeface="Arial"/>
                <a:cs typeface="Arial"/>
              </a:rPr>
              <a:t>person-centred  and </a:t>
            </a:r>
            <a:r>
              <a:rPr sz="1800" b="1" dirty="0">
                <a:latin typeface="Arial"/>
                <a:cs typeface="Arial"/>
              </a:rPr>
              <a:t>look </a:t>
            </a:r>
            <a:r>
              <a:rPr sz="1800" b="1" spc="35" dirty="0">
                <a:latin typeface="Arial"/>
                <a:cs typeface="Arial"/>
              </a:rPr>
              <a:t>to </a:t>
            </a:r>
            <a:r>
              <a:rPr sz="1800" b="1" spc="10" dirty="0">
                <a:latin typeface="Arial"/>
                <a:cs typeface="Arial"/>
              </a:rPr>
              <a:t>meeting  </a:t>
            </a:r>
            <a:r>
              <a:rPr sz="1800" b="1" spc="-5" dirty="0">
                <a:latin typeface="Arial"/>
                <a:cs typeface="Arial"/>
              </a:rPr>
              <a:t>individual </a:t>
            </a:r>
            <a:r>
              <a:rPr sz="1800" b="1" spc="-55" dirty="0">
                <a:latin typeface="Arial"/>
                <a:cs typeface="Arial"/>
              </a:rPr>
              <a:t>needs </a:t>
            </a:r>
            <a:r>
              <a:rPr sz="1800" b="1" spc="-15" dirty="0">
                <a:latin typeface="Arial"/>
                <a:cs typeface="Arial"/>
              </a:rPr>
              <a:t>and be  </a:t>
            </a:r>
            <a:r>
              <a:rPr sz="1800" b="1" spc="-65" dirty="0">
                <a:latin typeface="Arial"/>
                <a:cs typeface="Arial"/>
              </a:rPr>
              <a:t>reassurance </a:t>
            </a:r>
            <a:r>
              <a:rPr sz="1800" b="1" spc="30" dirty="0">
                <a:latin typeface="Arial"/>
                <a:cs typeface="Arial"/>
              </a:rPr>
              <a:t>for </a:t>
            </a:r>
            <a:r>
              <a:rPr sz="1800" b="1" spc="-20" dirty="0">
                <a:latin typeface="Arial"/>
                <a:cs typeface="Arial"/>
              </a:rPr>
              <a:t>families </a:t>
            </a:r>
            <a:r>
              <a:rPr sz="1800" b="1" spc="30" dirty="0">
                <a:latin typeface="Arial"/>
                <a:cs typeface="Arial"/>
              </a:rPr>
              <a:t>that  </a:t>
            </a:r>
            <a:r>
              <a:rPr sz="1800" b="1" spc="10" dirty="0">
                <a:latin typeface="Arial"/>
                <a:cs typeface="Arial"/>
              </a:rPr>
              <a:t>the </a:t>
            </a:r>
            <a:r>
              <a:rPr sz="1800" b="1" spc="-35" dirty="0">
                <a:latin typeface="Arial"/>
                <a:cs typeface="Arial"/>
              </a:rPr>
              <a:t>best </a:t>
            </a:r>
            <a:r>
              <a:rPr sz="1800" b="1" spc="-55" dirty="0">
                <a:latin typeface="Arial"/>
                <a:cs typeface="Arial"/>
              </a:rPr>
              <a:t>possible </a:t>
            </a:r>
            <a:r>
              <a:rPr sz="1800" b="1" spc="-50" dirty="0">
                <a:latin typeface="Arial"/>
                <a:cs typeface="Arial"/>
              </a:rPr>
              <a:t>care </a:t>
            </a:r>
            <a:r>
              <a:rPr sz="1800" b="1" spc="-105" dirty="0">
                <a:latin typeface="Arial"/>
                <a:cs typeface="Arial"/>
              </a:rPr>
              <a:t>is  </a:t>
            </a:r>
            <a:r>
              <a:rPr sz="1800" b="1" spc="-15" dirty="0">
                <a:latin typeface="Arial"/>
                <a:cs typeface="Arial"/>
              </a:rPr>
              <a:t>given.</a:t>
            </a:r>
            <a:endParaRPr sz="1800">
              <a:latin typeface="Arial"/>
              <a:cs typeface="Arial"/>
            </a:endParaRPr>
          </a:p>
        </p:txBody>
      </p:sp>
      <p:sp>
        <p:nvSpPr>
          <p:cNvPr id="5" name="object 5"/>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15</a:t>
            </a:fld>
            <a:endParaRPr spc="-25"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30477" y="322275"/>
            <a:ext cx="6080760" cy="697230"/>
          </a:xfrm>
          <a:prstGeom prst="rect">
            <a:avLst/>
          </a:prstGeom>
        </p:spPr>
        <p:txBody>
          <a:bodyPr vert="horz" wrap="square" lIns="0" tIns="13335" rIns="0" bIns="0" rtlCol="0">
            <a:spAutoFit/>
          </a:bodyPr>
          <a:lstStyle/>
          <a:p>
            <a:pPr marL="12700">
              <a:lnSpc>
                <a:spcPct val="100000"/>
              </a:lnSpc>
              <a:spcBef>
                <a:spcPts val="105"/>
              </a:spcBef>
            </a:pPr>
            <a:r>
              <a:rPr sz="4400" spc="-175" dirty="0">
                <a:solidFill>
                  <a:srgbClr val="000000"/>
                </a:solidFill>
                <a:latin typeface="Arial"/>
                <a:cs typeface="Arial"/>
              </a:rPr>
              <a:t>Best </a:t>
            </a:r>
            <a:r>
              <a:rPr sz="4400" spc="-95" dirty="0">
                <a:solidFill>
                  <a:srgbClr val="000000"/>
                </a:solidFill>
                <a:latin typeface="Arial"/>
                <a:cs typeface="Arial"/>
              </a:rPr>
              <a:t>Practice</a:t>
            </a:r>
            <a:r>
              <a:rPr sz="4400" spc="80" dirty="0">
                <a:solidFill>
                  <a:srgbClr val="000000"/>
                </a:solidFill>
                <a:latin typeface="Arial"/>
                <a:cs typeface="Arial"/>
              </a:rPr>
              <a:t> </a:t>
            </a:r>
            <a:r>
              <a:rPr sz="4400" spc="-105" dirty="0">
                <a:solidFill>
                  <a:srgbClr val="000000"/>
                </a:solidFill>
                <a:latin typeface="Arial"/>
                <a:cs typeface="Arial"/>
              </a:rPr>
              <a:t>Principles</a:t>
            </a:r>
            <a:endParaRPr sz="4400">
              <a:latin typeface="Arial"/>
              <a:cs typeface="Arial"/>
            </a:endParaRPr>
          </a:p>
        </p:txBody>
      </p:sp>
      <p:sp>
        <p:nvSpPr>
          <p:cNvPr id="3" name="object 3"/>
          <p:cNvSpPr/>
          <p:nvPr/>
        </p:nvSpPr>
        <p:spPr>
          <a:xfrm>
            <a:off x="245363" y="1412747"/>
            <a:ext cx="4686300" cy="4152900"/>
          </a:xfrm>
          <a:prstGeom prst="rect">
            <a:avLst/>
          </a:prstGeom>
          <a:blipFill>
            <a:blip r:embed="rId2" cstate="print"/>
            <a:stretch>
              <a:fillRect/>
            </a:stretch>
          </a:blipFill>
        </p:spPr>
        <p:txBody>
          <a:bodyPr wrap="square" lIns="0" tIns="0" rIns="0" bIns="0" rtlCol="0"/>
          <a:lstStyle/>
          <a:p>
            <a:endParaRPr/>
          </a:p>
        </p:txBody>
      </p:sp>
      <p:sp>
        <p:nvSpPr>
          <p:cNvPr id="4" name="object 4"/>
          <p:cNvSpPr txBox="1">
            <a:spLocks noGrp="1"/>
          </p:cNvSpPr>
          <p:nvPr>
            <p:ph type="body" idx="1"/>
          </p:nvPr>
        </p:nvSpPr>
        <p:spPr>
          <a:xfrm>
            <a:off x="362712" y="1439621"/>
            <a:ext cx="8535925" cy="3890809"/>
          </a:xfrm>
          <a:prstGeom prst="rect">
            <a:avLst/>
          </a:prstGeom>
        </p:spPr>
        <p:txBody>
          <a:bodyPr vert="horz" wrap="square" lIns="0" tIns="12700" rIns="0" bIns="0" rtlCol="0">
            <a:spAutoFit/>
          </a:bodyPr>
          <a:lstStyle/>
          <a:p>
            <a:pPr marL="4660900">
              <a:lnSpc>
                <a:spcPct val="100000"/>
              </a:lnSpc>
              <a:spcBef>
                <a:spcPts val="100"/>
              </a:spcBef>
            </a:pPr>
            <a:r>
              <a:rPr dirty="0"/>
              <a:t>The </a:t>
            </a:r>
            <a:r>
              <a:rPr spc="-10" dirty="0"/>
              <a:t>Five </a:t>
            </a:r>
            <a:r>
              <a:rPr dirty="0"/>
              <a:t>Themes</a:t>
            </a:r>
            <a:r>
              <a:rPr spc="15" dirty="0"/>
              <a:t> </a:t>
            </a:r>
            <a:r>
              <a:rPr dirty="0"/>
              <a:t>are:</a:t>
            </a:r>
          </a:p>
          <a:p>
            <a:pPr marL="5003800" marR="332105" indent="-343535">
              <a:lnSpc>
                <a:spcPct val="100000"/>
              </a:lnSpc>
              <a:spcBef>
                <a:spcPts val="5"/>
              </a:spcBef>
              <a:buAutoNum type="arabicPeriod"/>
              <a:tabLst>
                <a:tab pos="5004435" algn="l"/>
                <a:tab pos="5005070" algn="l"/>
              </a:tabLst>
            </a:pPr>
            <a:r>
              <a:rPr dirty="0">
                <a:solidFill>
                  <a:srgbClr val="333333"/>
                </a:solidFill>
              </a:rPr>
              <a:t>Good quality </a:t>
            </a:r>
            <a:r>
              <a:rPr spc="-5" dirty="0">
                <a:solidFill>
                  <a:srgbClr val="333333"/>
                </a:solidFill>
              </a:rPr>
              <a:t>leadership</a:t>
            </a:r>
            <a:r>
              <a:rPr spc="-80" dirty="0">
                <a:solidFill>
                  <a:srgbClr val="333333"/>
                </a:solidFill>
              </a:rPr>
              <a:t> </a:t>
            </a:r>
            <a:r>
              <a:rPr dirty="0">
                <a:solidFill>
                  <a:srgbClr val="333333"/>
                </a:solidFill>
              </a:rPr>
              <a:t>and  accountability </a:t>
            </a:r>
            <a:r>
              <a:rPr spc="5" dirty="0">
                <a:solidFill>
                  <a:srgbClr val="333333"/>
                </a:solidFill>
              </a:rPr>
              <a:t>within </a:t>
            </a:r>
            <a:r>
              <a:rPr dirty="0">
                <a:solidFill>
                  <a:srgbClr val="333333"/>
                </a:solidFill>
              </a:rPr>
              <a:t>the  organisation.</a:t>
            </a:r>
          </a:p>
          <a:p>
            <a:pPr marL="5003800" indent="-343535">
              <a:lnSpc>
                <a:spcPct val="100000"/>
              </a:lnSpc>
              <a:buAutoNum type="arabicPeriod"/>
              <a:tabLst>
                <a:tab pos="5004435" algn="l"/>
                <a:tab pos="5005070" algn="l"/>
              </a:tabLst>
            </a:pPr>
            <a:r>
              <a:rPr spc="-5" dirty="0">
                <a:solidFill>
                  <a:srgbClr val="333333"/>
                </a:solidFill>
              </a:rPr>
              <a:t>Safe </a:t>
            </a:r>
            <a:r>
              <a:rPr dirty="0">
                <a:solidFill>
                  <a:srgbClr val="333333"/>
                </a:solidFill>
              </a:rPr>
              <a:t>and </a:t>
            </a:r>
            <a:r>
              <a:rPr spc="-10" dirty="0">
                <a:solidFill>
                  <a:srgbClr val="333333"/>
                </a:solidFill>
              </a:rPr>
              <a:t>effective </a:t>
            </a:r>
            <a:r>
              <a:rPr dirty="0">
                <a:solidFill>
                  <a:srgbClr val="333333"/>
                </a:solidFill>
              </a:rPr>
              <a:t>all </a:t>
            </a:r>
            <a:r>
              <a:rPr spc="-15" dirty="0">
                <a:solidFill>
                  <a:srgbClr val="333333"/>
                </a:solidFill>
              </a:rPr>
              <a:t>over</a:t>
            </a:r>
            <a:r>
              <a:rPr spc="45" dirty="0">
                <a:solidFill>
                  <a:srgbClr val="333333"/>
                </a:solidFill>
              </a:rPr>
              <a:t> </a:t>
            </a:r>
            <a:r>
              <a:rPr spc="-5" dirty="0">
                <a:solidFill>
                  <a:srgbClr val="333333"/>
                </a:solidFill>
              </a:rPr>
              <a:t>care.</a:t>
            </a:r>
          </a:p>
          <a:p>
            <a:pPr marL="5003800" indent="-343535">
              <a:lnSpc>
                <a:spcPct val="100000"/>
              </a:lnSpc>
              <a:buAutoNum type="arabicPeriod"/>
              <a:tabLst>
                <a:tab pos="5004435" algn="l"/>
                <a:tab pos="5005070" algn="l"/>
              </a:tabLst>
            </a:pPr>
            <a:r>
              <a:rPr spc="-10" dirty="0">
                <a:solidFill>
                  <a:srgbClr val="333333"/>
                </a:solidFill>
              </a:rPr>
              <a:t>Accessible, </a:t>
            </a:r>
            <a:r>
              <a:rPr spc="-5" dirty="0">
                <a:solidFill>
                  <a:srgbClr val="333333"/>
                </a:solidFill>
              </a:rPr>
              <a:t>flexible</a:t>
            </a:r>
            <a:r>
              <a:rPr spc="45" dirty="0">
                <a:solidFill>
                  <a:srgbClr val="333333"/>
                </a:solidFill>
              </a:rPr>
              <a:t> </a:t>
            </a:r>
            <a:r>
              <a:rPr dirty="0">
                <a:solidFill>
                  <a:srgbClr val="333333"/>
                </a:solidFill>
              </a:rPr>
              <a:t>and</a:t>
            </a:r>
          </a:p>
          <a:p>
            <a:pPr marL="5003800">
              <a:lnSpc>
                <a:spcPct val="100000"/>
              </a:lnSpc>
            </a:pPr>
            <a:r>
              <a:rPr spc="-10" dirty="0">
                <a:solidFill>
                  <a:srgbClr val="333333"/>
                </a:solidFill>
              </a:rPr>
              <a:t>responsive</a:t>
            </a:r>
            <a:r>
              <a:rPr spc="25" dirty="0">
                <a:solidFill>
                  <a:srgbClr val="333333"/>
                </a:solidFill>
              </a:rPr>
              <a:t> </a:t>
            </a:r>
            <a:r>
              <a:rPr spc="-10" dirty="0">
                <a:solidFill>
                  <a:srgbClr val="333333"/>
                </a:solidFill>
              </a:rPr>
              <a:t>services.</a:t>
            </a:r>
          </a:p>
          <a:p>
            <a:pPr marL="5003800" marR="346710" indent="-343535">
              <a:lnSpc>
                <a:spcPct val="100000"/>
              </a:lnSpc>
              <a:buAutoNum type="arabicPeriod" startAt="4"/>
              <a:tabLst>
                <a:tab pos="5004435" algn="l"/>
                <a:tab pos="5005070" algn="l"/>
              </a:tabLst>
            </a:pPr>
            <a:r>
              <a:rPr spc="-5" dirty="0">
                <a:solidFill>
                  <a:srgbClr val="333333"/>
                </a:solidFill>
              </a:rPr>
              <a:t>Professional </a:t>
            </a:r>
            <a:r>
              <a:rPr spc="-15" dirty="0">
                <a:solidFill>
                  <a:srgbClr val="333333"/>
                </a:solidFill>
              </a:rPr>
              <a:t>candour,  </a:t>
            </a:r>
            <a:r>
              <a:rPr dirty="0">
                <a:solidFill>
                  <a:srgbClr val="333333"/>
                </a:solidFill>
              </a:rPr>
              <a:t>promoting, protecting and  </a:t>
            </a:r>
            <a:r>
              <a:rPr spc="-5" dirty="0">
                <a:solidFill>
                  <a:srgbClr val="333333"/>
                </a:solidFill>
              </a:rPr>
              <a:t>improving health </a:t>
            </a:r>
            <a:r>
              <a:rPr dirty="0">
                <a:solidFill>
                  <a:srgbClr val="333333"/>
                </a:solidFill>
              </a:rPr>
              <a:t>and </a:t>
            </a:r>
            <a:r>
              <a:rPr spc="-5" dirty="0">
                <a:solidFill>
                  <a:srgbClr val="333333"/>
                </a:solidFill>
              </a:rPr>
              <a:t>social  </a:t>
            </a:r>
            <a:r>
              <a:rPr spc="5" dirty="0">
                <a:solidFill>
                  <a:srgbClr val="333333"/>
                </a:solidFill>
              </a:rPr>
              <a:t>well </a:t>
            </a:r>
            <a:r>
              <a:rPr dirty="0">
                <a:solidFill>
                  <a:srgbClr val="333333"/>
                </a:solidFill>
              </a:rPr>
              <a:t>being for </a:t>
            </a:r>
            <a:r>
              <a:rPr spc="-10" dirty="0">
                <a:solidFill>
                  <a:srgbClr val="333333"/>
                </a:solidFill>
              </a:rPr>
              <a:t>service</a:t>
            </a:r>
            <a:r>
              <a:rPr spc="-65" dirty="0">
                <a:solidFill>
                  <a:srgbClr val="333333"/>
                </a:solidFill>
              </a:rPr>
              <a:t> </a:t>
            </a:r>
            <a:r>
              <a:rPr spc="-5" dirty="0">
                <a:solidFill>
                  <a:srgbClr val="333333"/>
                </a:solidFill>
              </a:rPr>
              <a:t>users.</a:t>
            </a:r>
          </a:p>
          <a:p>
            <a:pPr marL="5003800" marR="636905" indent="-343535">
              <a:lnSpc>
                <a:spcPct val="100000"/>
              </a:lnSpc>
              <a:buAutoNum type="arabicPeriod" startAt="4"/>
              <a:tabLst>
                <a:tab pos="5004435" algn="l"/>
                <a:tab pos="5005070" algn="l"/>
              </a:tabLst>
            </a:pPr>
            <a:r>
              <a:rPr dirty="0">
                <a:solidFill>
                  <a:srgbClr val="333333"/>
                </a:solidFill>
              </a:rPr>
              <a:t>Ensuring </a:t>
            </a:r>
            <a:r>
              <a:rPr spc="-10" dirty="0">
                <a:solidFill>
                  <a:srgbClr val="333333"/>
                </a:solidFill>
              </a:rPr>
              <a:t>effective  </a:t>
            </a:r>
            <a:r>
              <a:rPr spc="-5" dirty="0">
                <a:solidFill>
                  <a:srgbClr val="333333"/>
                </a:solidFill>
              </a:rPr>
              <a:t>communication and</a:t>
            </a:r>
            <a:r>
              <a:rPr spc="-35" dirty="0">
                <a:solidFill>
                  <a:srgbClr val="333333"/>
                </a:solidFill>
              </a:rPr>
              <a:t> </a:t>
            </a:r>
            <a:r>
              <a:rPr dirty="0">
                <a:solidFill>
                  <a:srgbClr val="333333"/>
                </a:solidFill>
              </a:rPr>
              <a:t>open  </a:t>
            </a:r>
            <a:r>
              <a:rPr spc="-5" dirty="0">
                <a:solidFill>
                  <a:srgbClr val="333333"/>
                </a:solidFill>
              </a:rPr>
              <a:t>transparent</a:t>
            </a:r>
            <a:r>
              <a:rPr spc="-10" dirty="0">
                <a:solidFill>
                  <a:srgbClr val="333333"/>
                </a:solidFill>
              </a:rPr>
              <a:t> </a:t>
            </a:r>
            <a:r>
              <a:rPr dirty="0">
                <a:solidFill>
                  <a:srgbClr val="333333"/>
                </a:solidFill>
              </a:rPr>
              <a:t>information.</a:t>
            </a:r>
          </a:p>
        </p:txBody>
      </p:sp>
      <p:sp>
        <p:nvSpPr>
          <p:cNvPr id="5" name="object 5"/>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16</a:t>
            </a:fld>
            <a:endParaRPr spc="-2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071168" y="202133"/>
            <a:ext cx="7001509" cy="514350"/>
          </a:xfrm>
          <a:prstGeom prst="rect">
            <a:avLst/>
          </a:prstGeom>
        </p:spPr>
        <p:txBody>
          <a:bodyPr vert="horz" wrap="square" lIns="0" tIns="13335" rIns="0" bIns="0" rtlCol="0">
            <a:spAutoFit/>
          </a:bodyPr>
          <a:lstStyle/>
          <a:p>
            <a:pPr marL="12700">
              <a:lnSpc>
                <a:spcPct val="100000"/>
              </a:lnSpc>
              <a:spcBef>
                <a:spcPts val="105"/>
              </a:spcBef>
            </a:pPr>
            <a:r>
              <a:rPr sz="3200" spc="-80" dirty="0">
                <a:solidFill>
                  <a:srgbClr val="000000"/>
                </a:solidFill>
                <a:latin typeface="Arial"/>
                <a:cs typeface="Arial"/>
              </a:rPr>
              <a:t>Service </a:t>
            </a:r>
            <a:r>
              <a:rPr sz="3200" spc="-100" dirty="0">
                <a:solidFill>
                  <a:srgbClr val="000000"/>
                </a:solidFill>
                <a:latin typeface="Arial"/>
                <a:cs typeface="Arial"/>
              </a:rPr>
              <a:t>user </a:t>
            </a:r>
            <a:r>
              <a:rPr sz="3200" spc="-20" dirty="0">
                <a:solidFill>
                  <a:srgbClr val="000000"/>
                </a:solidFill>
                <a:latin typeface="Arial"/>
                <a:cs typeface="Arial"/>
              </a:rPr>
              <a:t>person-centred</a:t>
            </a:r>
            <a:r>
              <a:rPr sz="3200" spc="160" dirty="0">
                <a:solidFill>
                  <a:srgbClr val="000000"/>
                </a:solidFill>
                <a:latin typeface="Arial"/>
                <a:cs typeface="Arial"/>
              </a:rPr>
              <a:t> </a:t>
            </a:r>
            <a:r>
              <a:rPr sz="3200" spc="-45" dirty="0">
                <a:solidFill>
                  <a:srgbClr val="000000"/>
                </a:solidFill>
                <a:latin typeface="Arial"/>
                <a:cs typeface="Arial"/>
              </a:rPr>
              <a:t>practice</a:t>
            </a:r>
            <a:endParaRPr sz="3200">
              <a:latin typeface="Arial"/>
              <a:cs typeface="Arial"/>
            </a:endParaRPr>
          </a:p>
        </p:txBody>
      </p:sp>
      <p:sp>
        <p:nvSpPr>
          <p:cNvPr id="3" name="object 3"/>
          <p:cNvSpPr/>
          <p:nvPr/>
        </p:nvSpPr>
        <p:spPr>
          <a:xfrm>
            <a:off x="0" y="914400"/>
            <a:ext cx="9144000" cy="4882898"/>
          </a:xfrm>
          <a:prstGeom prst="rect">
            <a:avLst/>
          </a:prstGeom>
          <a:blipFill>
            <a:blip r:embed="rId2" cstate="print"/>
            <a:stretch>
              <a:fillRect/>
            </a:stretch>
          </a:blipFill>
        </p:spPr>
        <p:txBody>
          <a:bodyPr wrap="square" lIns="0" tIns="0" rIns="0" bIns="0" rtlCol="0"/>
          <a:lstStyle/>
          <a:p>
            <a:endParaRPr sz="2800" dirty="0"/>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17</a:t>
            </a:fld>
            <a:endParaRPr spc="-25"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DDD-D20A-AD3F-D601-44178D20438A}"/>
              </a:ext>
            </a:extLst>
          </p:cNvPr>
          <p:cNvSpPr>
            <a:spLocks noGrp="1"/>
          </p:cNvSpPr>
          <p:nvPr>
            <p:ph type="title"/>
          </p:nvPr>
        </p:nvSpPr>
        <p:spPr>
          <a:xfrm>
            <a:off x="762000" y="533400"/>
            <a:ext cx="6826884" cy="553998"/>
          </a:xfrm>
        </p:spPr>
        <p:txBody>
          <a:bodyPr/>
          <a:lstStyle/>
          <a:p>
            <a:r>
              <a:rPr lang="en-GB" dirty="0">
                <a:latin typeface="Arial" panose="020B0604020202020204" pitchFamily="34" charset="0"/>
                <a:cs typeface="Arial" panose="020B0604020202020204" pitchFamily="34" charset="0"/>
              </a:rPr>
              <a:t>	Discuss the following </a:t>
            </a:r>
          </a:p>
        </p:txBody>
      </p:sp>
      <p:sp>
        <p:nvSpPr>
          <p:cNvPr id="3" name="TextBox 2">
            <a:extLst>
              <a:ext uri="{FF2B5EF4-FFF2-40B4-BE49-F238E27FC236}">
                <a16:creationId xmlns:a16="http://schemas.microsoft.com/office/drawing/2014/main" id="{7F51B149-AFAD-C384-6A09-CEB12A3E3DE1}"/>
              </a:ext>
            </a:extLst>
          </p:cNvPr>
          <p:cNvSpPr txBox="1"/>
          <p:nvPr/>
        </p:nvSpPr>
        <p:spPr>
          <a:xfrm>
            <a:off x="609600" y="1600200"/>
            <a:ext cx="7315200" cy="3046988"/>
          </a:xfrm>
          <a:prstGeom prst="rect">
            <a:avLst/>
          </a:prstGeom>
          <a:noFill/>
        </p:spPr>
        <p:txBody>
          <a:bodyPr wrap="square" rtlCol="0">
            <a:spAutoFit/>
          </a:bodyPr>
          <a:lstStyle/>
          <a:p>
            <a:pPr marL="457200" indent="-457200">
              <a:buAutoNum type="arabicPeriod"/>
            </a:pPr>
            <a:r>
              <a:rPr lang="en-GB" sz="2400" dirty="0">
                <a:latin typeface="Arial" panose="020B0604020202020204" pitchFamily="34" charset="0"/>
                <a:cs typeface="Arial" panose="020B0604020202020204" pitchFamily="34" charset="0"/>
              </a:rPr>
              <a:t>What are Partnerships in Health and Social Care? </a:t>
            </a: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a:latin typeface="Arial" panose="020B0604020202020204" pitchFamily="34" charset="0"/>
                <a:cs typeface="Arial" panose="020B0604020202020204" pitchFamily="34" charset="0"/>
              </a:rPr>
              <a:t>What are the benefits of Partnerships in Health and Social Care?</a:t>
            </a:r>
          </a:p>
          <a:p>
            <a:endParaRPr lang="en-GB" sz="2400" dirty="0">
              <a:latin typeface="Arial" panose="020B0604020202020204" pitchFamily="34" charset="0"/>
              <a:cs typeface="Arial" panose="020B0604020202020204" pitchFamily="34" charset="0"/>
            </a:endParaRPr>
          </a:p>
          <a:p>
            <a:pPr marL="457200" indent="-457200">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7566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07186" y="153746"/>
            <a:ext cx="7325995" cy="635000"/>
          </a:xfrm>
          <a:prstGeom prst="rect">
            <a:avLst/>
          </a:prstGeom>
        </p:spPr>
        <p:txBody>
          <a:bodyPr vert="horz" wrap="square" lIns="0" tIns="12065" rIns="0" bIns="0" rtlCol="0">
            <a:spAutoFit/>
          </a:bodyPr>
          <a:lstStyle/>
          <a:p>
            <a:pPr marL="12700">
              <a:lnSpc>
                <a:spcPct val="100000"/>
              </a:lnSpc>
              <a:spcBef>
                <a:spcPts val="95"/>
              </a:spcBef>
            </a:pPr>
            <a:r>
              <a:rPr sz="4000" spc="-50" dirty="0">
                <a:solidFill>
                  <a:srgbClr val="000000"/>
                </a:solidFill>
                <a:latin typeface="Arial"/>
                <a:cs typeface="Arial"/>
              </a:rPr>
              <a:t>Partnership </a:t>
            </a:r>
            <a:r>
              <a:rPr sz="4000" spc="10" dirty="0">
                <a:solidFill>
                  <a:srgbClr val="000000"/>
                </a:solidFill>
                <a:latin typeface="Arial"/>
                <a:cs typeface="Arial"/>
              </a:rPr>
              <a:t>working </a:t>
            </a:r>
            <a:r>
              <a:rPr sz="4000" spc="-5" dirty="0">
                <a:solidFill>
                  <a:srgbClr val="000000"/>
                </a:solidFill>
                <a:latin typeface="Arial"/>
                <a:cs typeface="Arial"/>
              </a:rPr>
              <a:t>in </a:t>
            </a:r>
            <a:r>
              <a:rPr sz="4000" spc="170" dirty="0">
                <a:solidFill>
                  <a:srgbClr val="000000"/>
                </a:solidFill>
                <a:latin typeface="Arial"/>
                <a:cs typeface="Arial"/>
              </a:rPr>
              <a:t>H </a:t>
            </a:r>
            <a:r>
              <a:rPr sz="4000" spc="505" dirty="0">
                <a:solidFill>
                  <a:srgbClr val="000000"/>
                </a:solidFill>
                <a:latin typeface="Arial"/>
                <a:cs typeface="Arial"/>
              </a:rPr>
              <a:t>&amp;</a:t>
            </a:r>
            <a:r>
              <a:rPr sz="4000" spc="-165" dirty="0">
                <a:solidFill>
                  <a:srgbClr val="000000"/>
                </a:solidFill>
                <a:latin typeface="Arial"/>
                <a:cs typeface="Arial"/>
              </a:rPr>
              <a:t> </a:t>
            </a:r>
            <a:r>
              <a:rPr sz="4000" spc="-415" dirty="0">
                <a:solidFill>
                  <a:srgbClr val="000000"/>
                </a:solidFill>
                <a:latin typeface="Arial"/>
                <a:cs typeface="Arial"/>
              </a:rPr>
              <a:t>SC</a:t>
            </a:r>
            <a:endParaRPr sz="4000">
              <a:latin typeface="Arial"/>
              <a:cs typeface="Arial"/>
            </a:endParaRPr>
          </a:p>
        </p:txBody>
      </p:sp>
      <p:sp>
        <p:nvSpPr>
          <p:cNvPr id="5" name="object 5"/>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19</a:t>
            </a:fld>
            <a:endParaRPr spc="-25" dirty="0"/>
          </a:p>
        </p:txBody>
      </p:sp>
      <p:sp>
        <p:nvSpPr>
          <p:cNvPr id="3" name="object 3"/>
          <p:cNvSpPr txBox="1"/>
          <p:nvPr/>
        </p:nvSpPr>
        <p:spPr>
          <a:xfrm>
            <a:off x="76200" y="1219200"/>
            <a:ext cx="8791028" cy="4095480"/>
          </a:xfrm>
          <a:prstGeom prst="rect">
            <a:avLst/>
          </a:prstGeom>
        </p:spPr>
        <p:txBody>
          <a:bodyPr vert="horz" wrap="square" lIns="0" tIns="83820" rIns="0" bIns="0" rtlCol="0">
            <a:spAutoFit/>
          </a:bodyPr>
          <a:lstStyle/>
          <a:p>
            <a:pPr marL="355600" marR="744220" indent="-342900">
              <a:lnSpc>
                <a:spcPts val="2300"/>
              </a:lnSpc>
              <a:spcBef>
                <a:spcPts val="660"/>
              </a:spcBef>
              <a:buChar char="•"/>
              <a:tabLst>
                <a:tab pos="354965" algn="l"/>
                <a:tab pos="355600" algn="l"/>
              </a:tabLst>
            </a:pPr>
            <a:r>
              <a:rPr sz="2400" spc="-25" dirty="0">
                <a:latin typeface="Arial"/>
                <a:cs typeface="Arial"/>
              </a:rPr>
              <a:t>Partnership </a:t>
            </a:r>
            <a:r>
              <a:rPr sz="2400" spc="30" dirty="0">
                <a:latin typeface="Arial"/>
                <a:cs typeface="Arial"/>
              </a:rPr>
              <a:t>working in </a:t>
            </a:r>
            <a:r>
              <a:rPr sz="2400" spc="-30" dirty="0">
                <a:latin typeface="Arial"/>
                <a:cs typeface="Arial"/>
              </a:rPr>
              <a:t>H </a:t>
            </a:r>
            <a:r>
              <a:rPr sz="2400" spc="315" dirty="0">
                <a:latin typeface="Arial"/>
                <a:cs typeface="Arial"/>
              </a:rPr>
              <a:t>&amp; </a:t>
            </a:r>
            <a:r>
              <a:rPr sz="2400" spc="-290" dirty="0">
                <a:latin typeface="Arial"/>
                <a:cs typeface="Arial"/>
              </a:rPr>
              <a:t>SC </a:t>
            </a:r>
            <a:r>
              <a:rPr sz="2400" spc="10" dirty="0">
                <a:latin typeface="Arial"/>
                <a:cs typeface="Arial"/>
              </a:rPr>
              <a:t>brings </a:t>
            </a:r>
            <a:r>
              <a:rPr sz="2400" spc="35" dirty="0">
                <a:latin typeface="Arial"/>
                <a:cs typeface="Arial"/>
              </a:rPr>
              <a:t>together </a:t>
            </a:r>
            <a:r>
              <a:rPr sz="2400" spc="30" dirty="0">
                <a:latin typeface="Arial"/>
                <a:cs typeface="Arial"/>
              </a:rPr>
              <a:t>different  </a:t>
            </a:r>
            <a:r>
              <a:rPr sz="2400" spc="-10" dirty="0">
                <a:latin typeface="Arial"/>
                <a:cs typeface="Arial"/>
              </a:rPr>
              <a:t>organisations </a:t>
            </a:r>
            <a:r>
              <a:rPr sz="2400" spc="95" dirty="0">
                <a:latin typeface="Arial"/>
                <a:cs typeface="Arial"/>
              </a:rPr>
              <a:t>to </a:t>
            </a:r>
            <a:r>
              <a:rPr sz="2400" spc="15" dirty="0">
                <a:latin typeface="Arial"/>
                <a:cs typeface="Arial"/>
              </a:rPr>
              <a:t>help </a:t>
            </a:r>
            <a:r>
              <a:rPr sz="2400" spc="10" dirty="0">
                <a:latin typeface="Arial"/>
                <a:cs typeface="Arial"/>
              </a:rPr>
              <a:t>meet </a:t>
            </a:r>
            <a:r>
              <a:rPr sz="2400" spc="30" dirty="0">
                <a:latin typeface="Arial"/>
                <a:cs typeface="Arial"/>
              </a:rPr>
              <a:t>the </a:t>
            </a:r>
            <a:r>
              <a:rPr sz="2400" spc="-50" dirty="0">
                <a:latin typeface="Arial"/>
                <a:cs typeface="Arial"/>
              </a:rPr>
              <a:t>needs </a:t>
            </a:r>
            <a:r>
              <a:rPr sz="2400" spc="50" dirty="0">
                <a:latin typeface="Arial"/>
                <a:cs typeface="Arial"/>
              </a:rPr>
              <a:t>of </a:t>
            </a:r>
            <a:r>
              <a:rPr sz="2400" spc="-45" dirty="0">
                <a:latin typeface="Arial"/>
                <a:cs typeface="Arial"/>
              </a:rPr>
              <a:t>service</a:t>
            </a:r>
            <a:r>
              <a:rPr sz="2400" spc="-204" dirty="0">
                <a:latin typeface="Arial"/>
                <a:cs typeface="Arial"/>
              </a:rPr>
              <a:t> </a:t>
            </a:r>
            <a:r>
              <a:rPr sz="2400" spc="-90" dirty="0">
                <a:latin typeface="Arial"/>
                <a:cs typeface="Arial"/>
              </a:rPr>
              <a:t>users.</a:t>
            </a:r>
            <a:endParaRPr lang="en-GB" sz="2400" spc="-90" dirty="0">
              <a:latin typeface="Arial"/>
              <a:cs typeface="Arial"/>
            </a:endParaRPr>
          </a:p>
          <a:p>
            <a:pPr marL="12700" marR="744220">
              <a:lnSpc>
                <a:spcPts val="2300"/>
              </a:lnSpc>
              <a:spcBef>
                <a:spcPts val="660"/>
              </a:spcBef>
              <a:tabLst>
                <a:tab pos="354965" algn="l"/>
                <a:tab pos="355600" algn="l"/>
              </a:tabLst>
            </a:pPr>
            <a:endParaRPr sz="2400" dirty="0">
              <a:latin typeface="Arial"/>
              <a:cs typeface="Arial"/>
            </a:endParaRPr>
          </a:p>
          <a:p>
            <a:pPr marL="355600" indent="-342900">
              <a:lnSpc>
                <a:spcPct val="100000"/>
              </a:lnSpc>
              <a:spcBef>
                <a:spcPts val="25"/>
              </a:spcBef>
              <a:buChar char="•"/>
              <a:tabLst>
                <a:tab pos="354965" algn="l"/>
                <a:tab pos="355600" algn="l"/>
              </a:tabLst>
            </a:pPr>
            <a:r>
              <a:rPr sz="2400" spc="55" dirty="0">
                <a:latin typeface="Arial"/>
                <a:cs typeface="Arial"/>
              </a:rPr>
              <a:t>It </a:t>
            </a:r>
            <a:r>
              <a:rPr sz="2400" spc="-25" dirty="0">
                <a:latin typeface="Arial"/>
                <a:cs typeface="Arial"/>
              </a:rPr>
              <a:t>helps </a:t>
            </a:r>
            <a:r>
              <a:rPr sz="2400" spc="95" dirty="0">
                <a:latin typeface="Arial"/>
                <a:cs typeface="Arial"/>
              </a:rPr>
              <a:t>to </a:t>
            </a:r>
            <a:r>
              <a:rPr sz="2400" spc="65" dirty="0">
                <a:latin typeface="Arial"/>
                <a:cs typeface="Arial"/>
              </a:rPr>
              <a:t>pool </a:t>
            </a:r>
            <a:r>
              <a:rPr sz="2400" spc="-30" dirty="0">
                <a:latin typeface="Arial"/>
                <a:cs typeface="Arial"/>
              </a:rPr>
              <a:t>expertise, </a:t>
            </a:r>
            <a:r>
              <a:rPr sz="2400" spc="-60" dirty="0">
                <a:latin typeface="Arial"/>
                <a:cs typeface="Arial"/>
              </a:rPr>
              <a:t>skills, </a:t>
            </a:r>
            <a:r>
              <a:rPr sz="2400" spc="-50" dirty="0">
                <a:latin typeface="Arial"/>
                <a:cs typeface="Arial"/>
              </a:rPr>
              <a:t>experiences </a:t>
            </a:r>
            <a:r>
              <a:rPr sz="2400" spc="-5" dirty="0">
                <a:latin typeface="Arial"/>
                <a:cs typeface="Arial"/>
              </a:rPr>
              <a:t>and</a:t>
            </a:r>
            <a:r>
              <a:rPr sz="2400" spc="-90" dirty="0">
                <a:latin typeface="Arial"/>
                <a:cs typeface="Arial"/>
              </a:rPr>
              <a:t> </a:t>
            </a:r>
            <a:r>
              <a:rPr sz="2400" spc="-70" dirty="0">
                <a:latin typeface="Arial"/>
                <a:cs typeface="Arial"/>
              </a:rPr>
              <a:t>resources.</a:t>
            </a:r>
            <a:endParaRPr lang="en-GB" sz="2400" spc="-70" dirty="0">
              <a:latin typeface="Arial"/>
              <a:cs typeface="Arial"/>
            </a:endParaRPr>
          </a:p>
          <a:p>
            <a:pPr marL="12700">
              <a:lnSpc>
                <a:spcPct val="100000"/>
              </a:lnSpc>
              <a:spcBef>
                <a:spcPts val="25"/>
              </a:spcBef>
              <a:tabLst>
                <a:tab pos="354965" algn="l"/>
                <a:tab pos="355600" algn="l"/>
              </a:tabLst>
            </a:pPr>
            <a:endParaRPr sz="2400" dirty="0">
              <a:latin typeface="Arial"/>
              <a:cs typeface="Arial"/>
            </a:endParaRPr>
          </a:p>
          <a:p>
            <a:pPr marL="355600" marR="349885" indent="-342900">
              <a:lnSpc>
                <a:spcPct val="80000"/>
              </a:lnSpc>
              <a:spcBef>
                <a:spcPts val="575"/>
              </a:spcBef>
              <a:buChar char="•"/>
              <a:tabLst>
                <a:tab pos="354965" algn="l"/>
                <a:tab pos="355600" algn="l"/>
              </a:tabLst>
            </a:pPr>
            <a:r>
              <a:rPr sz="2400" spc="55" dirty="0">
                <a:latin typeface="Arial"/>
                <a:cs typeface="Arial"/>
              </a:rPr>
              <a:t>It </a:t>
            </a:r>
            <a:r>
              <a:rPr sz="2400" spc="-45" dirty="0">
                <a:latin typeface="Arial"/>
                <a:cs typeface="Arial"/>
              </a:rPr>
              <a:t>also </a:t>
            </a:r>
            <a:r>
              <a:rPr sz="2400" spc="-25" dirty="0">
                <a:latin typeface="Arial"/>
                <a:cs typeface="Arial"/>
              </a:rPr>
              <a:t>helps </a:t>
            </a:r>
            <a:r>
              <a:rPr sz="2400" spc="95" dirty="0">
                <a:latin typeface="Arial"/>
                <a:cs typeface="Arial"/>
              </a:rPr>
              <a:t>to </a:t>
            </a:r>
            <a:r>
              <a:rPr sz="2400" spc="-20" dirty="0">
                <a:latin typeface="Arial"/>
                <a:cs typeface="Arial"/>
              </a:rPr>
              <a:t>focus </a:t>
            </a:r>
            <a:r>
              <a:rPr sz="2400" spc="40" dirty="0">
                <a:latin typeface="Arial"/>
                <a:cs typeface="Arial"/>
              </a:rPr>
              <a:t>attention </a:t>
            </a:r>
            <a:r>
              <a:rPr sz="2400" spc="45" dirty="0">
                <a:latin typeface="Arial"/>
                <a:cs typeface="Arial"/>
              </a:rPr>
              <a:t>on </a:t>
            </a:r>
            <a:r>
              <a:rPr sz="2400" spc="10" dirty="0">
                <a:latin typeface="Arial"/>
                <a:cs typeface="Arial"/>
              </a:rPr>
              <a:t>what </a:t>
            </a:r>
            <a:r>
              <a:rPr sz="2400" spc="-70" dirty="0">
                <a:latin typeface="Arial"/>
                <a:cs typeface="Arial"/>
              </a:rPr>
              <a:t>is </a:t>
            </a:r>
            <a:r>
              <a:rPr sz="2400" spc="5" dirty="0">
                <a:latin typeface="Arial"/>
                <a:cs typeface="Arial"/>
              </a:rPr>
              <a:t>required </a:t>
            </a:r>
            <a:r>
              <a:rPr sz="2400" spc="95" dirty="0">
                <a:latin typeface="Arial"/>
                <a:cs typeface="Arial"/>
              </a:rPr>
              <a:t>to</a:t>
            </a:r>
            <a:r>
              <a:rPr sz="2400" spc="-85" dirty="0">
                <a:latin typeface="Arial"/>
                <a:cs typeface="Arial"/>
              </a:rPr>
              <a:t> </a:t>
            </a:r>
            <a:r>
              <a:rPr sz="2400" spc="5" dirty="0">
                <a:latin typeface="Arial"/>
                <a:cs typeface="Arial"/>
              </a:rPr>
              <a:t>meet  </a:t>
            </a:r>
            <a:r>
              <a:rPr sz="2400" spc="30" dirty="0">
                <a:latin typeface="Arial"/>
                <a:cs typeface="Arial"/>
              </a:rPr>
              <a:t>the </a:t>
            </a:r>
            <a:r>
              <a:rPr sz="2400" spc="-50" dirty="0">
                <a:latin typeface="Arial"/>
                <a:cs typeface="Arial"/>
              </a:rPr>
              <a:t>service </a:t>
            </a:r>
            <a:r>
              <a:rPr sz="2400" spc="-80" dirty="0">
                <a:latin typeface="Arial"/>
                <a:cs typeface="Arial"/>
              </a:rPr>
              <a:t>users</a:t>
            </a:r>
            <a:r>
              <a:rPr lang="en-GB" sz="2400" spc="-80" dirty="0">
                <a:latin typeface="Arial"/>
                <a:cs typeface="Arial"/>
              </a:rPr>
              <a:t>’ </a:t>
            </a:r>
            <a:r>
              <a:rPr sz="2400" spc="-50" dirty="0">
                <a:latin typeface="Arial"/>
                <a:cs typeface="Arial"/>
              </a:rPr>
              <a:t>needs </a:t>
            </a:r>
            <a:r>
              <a:rPr sz="2400" spc="30" dirty="0">
                <a:latin typeface="Arial"/>
                <a:cs typeface="Arial"/>
              </a:rPr>
              <a:t>in </a:t>
            </a:r>
            <a:r>
              <a:rPr sz="2400" spc="-114" dirty="0">
                <a:latin typeface="Arial"/>
                <a:cs typeface="Arial"/>
              </a:rPr>
              <a:t>a </a:t>
            </a:r>
            <a:r>
              <a:rPr sz="2400" spc="5" dirty="0">
                <a:latin typeface="Arial"/>
                <a:cs typeface="Arial"/>
              </a:rPr>
              <a:t>planned </a:t>
            </a:r>
            <a:r>
              <a:rPr sz="2400" spc="-5" dirty="0">
                <a:latin typeface="Arial"/>
                <a:cs typeface="Arial"/>
              </a:rPr>
              <a:t>and strategic </a:t>
            </a:r>
            <a:r>
              <a:rPr sz="2400" spc="-105" dirty="0">
                <a:latin typeface="Arial"/>
                <a:cs typeface="Arial"/>
              </a:rPr>
              <a:t>way,  </a:t>
            </a:r>
            <a:r>
              <a:rPr sz="2400" spc="10" dirty="0">
                <a:latin typeface="Arial"/>
                <a:cs typeface="Arial"/>
              </a:rPr>
              <a:t>therefore </a:t>
            </a:r>
            <a:r>
              <a:rPr sz="2400" spc="20" dirty="0">
                <a:latin typeface="Arial"/>
                <a:cs typeface="Arial"/>
              </a:rPr>
              <a:t>avoiding</a:t>
            </a:r>
            <a:r>
              <a:rPr sz="2400" spc="-20" dirty="0">
                <a:latin typeface="Arial"/>
                <a:cs typeface="Arial"/>
              </a:rPr>
              <a:t> </a:t>
            </a:r>
            <a:r>
              <a:rPr sz="2400" spc="15" dirty="0">
                <a:latin typeface="Arial"/>
                <a:cs typeface="Arial"/>
              </a:rPr>
              <a:t>duplication.</a:t>
            </a:r>
            <a:endParaRPr lang="en-GB" sz="2400" spc="15" dirty="0">
              <a:latin typeface="Arial"/>
              <a:cs typeface="Arial"/>
            </a:endParaRPr>
          </a:p>
          <a:p>
            <a:pPr marL="12700" marR="349885">
              <a:lnSpc>
                <a:spcPct val="80000"/>
              </a:lnSpc>
              <a:spcBef>
                <a:spcPts val="575"/>
              </a:spcBef>
              <a:tabLst>
                <a:tab pos="354965" algn="l"/>
                <a:tab pos="355600" algn="l"/>
              </a:tabLst>
            </a:pPr>
            <a:endParaRPr sz="2400" dirty="0">
              <a:latin typeface="Arial"/>
              <a:cs typeface="Arial"/>
            </a:endParaRPr>
          </a:p>
          <a:p>
            <a:pPr marL="355600" marR="525145" indent="-342900">
              <a:lnSpc>
                <a:spcPts val="2300"/>
              </a:lnSpc>
              <a:spcBef>
                <a:spcPts val="565"/>
              </a:spcBef>
              <a:buChar char="•"/>
              <a:tabLst>
                <a:tab pos="354965" algn="l"/>
                <a:tab pos="355600" algn="l"/>
              </a:tabLst>
            </a:pPr>
            <a:r>
              <a:rPr sz="2400" spc="-90" dirty="0">
                <a:latin typeface="Arial"/>
                <a:cs typeface="Arial"/>
              </a:rPr>
              <a:t>The </a:t>
            </a:r>
            <a:r>
              <a:rPr sz="2400" spc="10" dirty="0">
                <a:latin typeface="Arial"/>
                <a:cs typeface="Arial"/>
              </a:rPr>
              <a:t>goal </a:t>
            </a:r>
            <a:r>
              <a:rPr sz="2400" spc="50" dirty="0">
                <a:latin typeface="Arial"/>
                <a:cs typeface="Arial"/>
              </a:rPr>
              <a:t>of </a:t>
            </a:r>
            <a:r>
              <a:rPr sz="2400" spc="-114" dirty="0">
                <a:latin typeface="Arial"/>
                <a:cs typeface="Arial"/>
              </a:rPr>
              <a:t>a </a:t>
            </a:r>
            <a:r>
              <a:rPr sz="2400" spc="10" dirty="0">
                <a:latin typeface="Arial"/>
                <a:cs typeface="Arial"/>
              </a:rPr>
              <a:t>partnership </a:t>
            </a:r>
            <a:r>
              <a:rPr sz="2400" spc="-70" dirty="0">
                <a:latin typeface="Arial"/>
                <a:cs typeface="Arial"/>
              </a:rPr>
              <a:t>is </a:t>
            </a:r>
            <a:r>
              <a:rPr sz="2400" spc="95" dirty="0">
                <a:latin typeface="Arial"/>
                <a:cs typeface="Arial"/>
              </a:rPr>
              <a:t>to </a:t>
            </a:r>
            <a:r>
              <a:rPr sz="2400" spc="-45" dirty="0">
                <a:latin typeface="Arial"/>
                <a:cs typeface="Arial"/>
              </a:rPr>
              <a:t>enhance </a:t>
            </a:r>
            <a:r>
              <a:rPr sz="2400" spc="30" dirty="0">
                <a:latin typeface="Arial"/>
                <a:cs typeface="Arial"/>
              </a:rPr>
              <a:t>the </a:t>
            </a:r>
            <a:r>
              <a:rPr sz="2400" spc="-10" dirty="0">
                <a:latin typeface="Arial"/>
                <a:cs typeface="Arial"/>
              </a:rPr>
              <a:t>efficiency </a:t>
            </a:r>
            <a:r>
              <a:rPr sz="2400" spc="-5" dirty="0">
                <a:latin typeface="Arial"/>
                <a:cs typeface="Arial"/>
              </a:rPr>
              <a:t>and  </a:t>
            </a:r>
            <a:r>
              <a:rPr sz="2400" spc="25" dirty="0">
                <a:latin typeface="Arial"/>
                <a:cs typeface="Arial"/>
              </a:rPr>
              <a:t>quality </a:t>
            </a:r>
            <a:r>
              <a:rPr sz="2400" spc="50" dirty="0">
                <a:latin typeface="Arial"/>
                <a:cs typeface="Arial"/>
              </a:rPr>
              <a:t>of </a:t>
            </a:r>
            <a:r>
              <a:rPr sz="2400" spc="-50" dirty="0">
                <a:latin typeface="Arial"/>
                <a:cs typeface="Arial"/>
              </a:rPr>
              <a:t>service </a:t>
            </a:r>
            <a:r>
              <a:rPr sz="2400" spc="5" dirty="0">
                <a:latin typeface="Arial"/>
                <a:cs typeface="Arial"/>
              </a:rPr>
              <a:t>delivery </a:t>
            </a:r>
            <a:r>
              <a:rPr sz="2400" spc="-5" dirty="0">
                <a:latin typeface="Arial"/>
                <a:cs typeface="Arial"/>
              </a:rPr>
              <a:t>and </a:t>
            </a:r>
            <a:r>
              <a:rPr sz="2400" spc="30" dirty="0">
                <a:latin typeface="Arial"/>
                <a:cs typeface="Arial"/>
              </a:rPr>
              <a:t>offer the </a:t>
            </a:r>
            <a:r>
              <a:rPr sz="2400" spc="-10" dirty="0">
                <a:latin typeface="Arial"/>
                <a:cs typeface="Arial"/>
              </a:rPr>
              <a:t>best </a:t>
            </a:r>
            <a:r>
              <a:rPr sz="2400" spc="35" dirty="0">
                <a:latin typeface="Arial"/>
                <a:cs typeface="Arial"/>
              </a:rPr>
              <a:t>options </a:t>
            </a:r>
            <a:r>
              <a:rPr sz="2400" spc="60" dirty="0">
                <a:latin typeface="Arial"/>
                <a:cs typeface="Arial"/>
              </a:rPr>
              <a:t>for  </a:t>
            </a:r>
            <a:r>
              <a:rPr sz="2400" spc="75" dirty="0">
                <a:latin typeface="Arial"/>
                <a:cs typeface="Arial"/>
              </a:rPr>
              <a:t>good </a:t>
            </a:r>
            <a:r>
              <a:rPr sz="2400" spc="-5" dirty="0">
                <a:latin typeface="Arial"/>
                <a:cs typeface="Arial"/>
              </a:rPr>
              <a:t>outcomes </a:t>
            </a:r>
            <a:r>
              <a:rPr sz="2400" spc="60" dirty="0">
                <a:latin typeface="Arial"/>
                <a:cs typeface="Arial"/>
              </a:rPr>
              <a:t>for </a:t>
            </a:r>
            <a:r>
              <a:rPr sz="2400" spc="30" dirty="0">
                <a:latin typeface="Arial"/>
                <a:cs typeface="Arial"/>
              </a:rPr>
              <a:t>the </a:t>
            </a:r>
            <a:r>
              <a:rPr sz="2400" spc="-50" dirty="0">
                <a:latin typeface="Arial"/>
                <a:cs typeface="Arial"/>
              </a:rPr>
              <a:t>service</a:t>
            </a:r>
            <a:r>
              <a:rPr sz="2400" spc="-175" dirty="0">
                <a:latin typeface="Arial"/>
                <a:cs typeface="Arial"/>
              </a:rPr>
              <a:t> </a:t>
            </a:r>
            <a:r>
              <a:rPr sz="2400" spc="-114" dirty="0">
                <a:latin typeface="Arial"/>
                <a:cs typeface="Arial"/>
              </a:rPr>
              <a:t>user.</a:t>
            </a:r>
            <a:endParaRPr sz="2400" dirty="0">
              <a:latin typeface="Aria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000D9-CCF7-8CDF-A2DC-F8888C639A3E}"/>
              </a:ext>
            </a:extLst>
          </p:cNvPr>
          <p:cNvSpPr>
            <a:spLocks noGrp="1"/>
          </p:cNvSpPr>
          <p:nvPr>
            <p:ph type="title"/>
          </p:nvPr>
        </p:nvSpPr>
        <p:spPr>
          <a:xfrm>
            <a:off x="609600" y="457200"/>
            <a:ext cx="7848600" cy="762000"/>
          </a:xfrm>
        </p:spPr>
        <p:txBody>
          <a:bodyPr/>
          <a:lstStyle/>
          <a:p>
            <a:r>
              <a:rPr lang="en-GB" dirty="0">
                <a:latin typeface="Arial" panose="020B0604020202020204" pitchFamily="34" charset="0"/>
                <a:cs typeface="Arial" panose="020B0604020202020204" pitchFamily="34" charset="0"/>
              </a:rPr>
              <a:t>Partnership Working in H &amp; SC</a:t>
            </a:r>
          </a:p>
        </p:txBody>
      </p:sp>
      <p:sp>
        <p:nvSpPr>
          <p:cNvPr id="3" name="Text Placeholder 2">
            <a:extLst>
              <a:ext uri="{FF2B5EF4-FFF2-40B4-BE49-F238E27FC236}">
                <a16:creationId xmlns:a16="http://schemas.microsoft.com/office/drawing/2014/main" id="{A2FEC619-D72C-6568-F8DF-D1B994737A7D}"/>
              </a:ext>
            </a:extLst>
          </p:cNvPr>
          <p:cNvSpPr>
            <a:spLocks noGrp="1"/>
          </p:cNvSpPr>
          <p:nvPr>
            <p:ph type="body" idx="1"/>
          </p:nvPr>
        </p:nvSpPr>
        <p:spPr>
          <a:xfrm>
            <a:off x="362712" y="1439621"/>
            <a:ext cx="8418575" cy="3323987"/>
          </a:xfrm>
        </p:spPr>
        <p:txBody>
          <a:bodyPr/>
          <a:lstStyle/>
          <a:p>
            <a:r>
              <a:rPr lang="en-GB" sz="2400" b="0" dirty="0"/>
              <a:t>You may need to work in partnerships with: </a:t>
            </a:r>
          </a:p>
          <a:p>
            <a:endParaRPr lang="en-GB" sz="2400" b="0" dirty="0"/>
          </a:p>
          <a:p>
            <a:pPr marL="342900" indent="-342900">
              <a:buFont typeface="Arial" panose="020B0604020202020204" pitchFamily="34" charset="0"/>
              <a:buChar char="•"/>
            </a:pPr>
            <a:r>
              <a:rPr lang="en-GB" sz="2400" b="0" dirty="0"/>
              <a:t>Co-workers/Managers </a:t>
            </a:r>
          </a:p>
          <a:p>
            <a:pPr marL="342900" indent="-342900">
              <a:buFont typeface="Arial" panose="020B0604020202020204" pitchFamily="34" charset="0"/>
              <a:buChar char="•"/>
            </a:pPr>
            <a:endParaRPr lang="en-GB" sz="2400" b="0" dirty="0"/>
          </a:p>
          <a:p>
            <a:pPr marL="342900" indent="-342900">
              <a:buFont typeface="Arial" panose="020B0604020202020204" pitchFamily="34" charset="0"/>
              <a:buChar char="•"/>
            </a:pPr>
            <a:r>
              <a:rPr lang="en-GB" sz="2400" b="0" dirty="0"/>
              <a:t>Service users and their families </a:t>
            </a:r>
          </a:p>
          <a:p>
            <a:pPr marL="342900" indent="-342900">
              <a:buFont typeface="Arial" panose="020B0604020202020204" pitchFamily="34" charset="0"/>
              <a:buChar char="•"/>
            </a:pPr>
            <a:endParaRPr lang="en-GB" sz="2400" b="0" dirty="0"/>
          </a:p>
          <a:p>
            <a:pPr marL="342900" indent="-342900">
              <a:buFont typeface="Arial" panose="020B0604020202020204" pitchFamily="34" charset="0"/>
              <a:buChar char="•"/>
            </a:pPr>
            <a:r>
              <a:rPr lang="en-GB" sz="2400" b="0" dirty="0"/>
              <a:t>Other Health and Care professionals (e.g., psychologists)</a:t>
            </a:r>
          </a:p>
          <a:p>
            <a:endParaRPr lang="en-GB" sz="2400" b="0" dirty="0"/>
          </a:p>
          <a:p>
            <a:endParaRPr lang="en-GB" sz="2400" b="0" dirty="0"/>
          </a:p>
        </p:txBody>
      </p:sp>
    </p:spTree>
    <p:extLst>
      <p:ext uri="{BB962C8B-B14F-4D97-AF65-F5344CB8AC3E}">
        <p14:creationId xmlns:p14="http://schemas.microsoft.com/office/powerpoint/2010/main" val="2846155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7200" y="228600"/>
            <a:ext cx="7696200" cy="627736"/>
          </a:xfrm>
          <a:prstGeom prst="rect">
            <a:avLst/>
          </a:prstGeom>
        </p:spPr>
        <p:txBody>
          <a:bodyPr vert="horz" wrap="square" lIns="0" tIns="12065" rIns="0" bIns="0" rtlCol="0">
            <a:spAutoFit/>
          </a:bodyPr>
          <a:lstStyle/>
          <a:p>
            <a:pPr marL="12700">
              <a:lnSpc>
                <a:spcPct val="100000"/>
              </a:lnSpc>
              <a:spcBef>
                <a:spcPts val="95"/>
              </a:spcBef>
            </a:pPr>
            <a:r>
              <a:rPr sz="4000" spc="-15" dirty="0">
                <a:latin typeface="Arial" panose="020B0604020202020204" pitchFamily="34" charset="0"/>
                <a:cs typeface="Arial" panose="020B0604020202020204" pitchFamily="34" charset="0"/>
              </a:rPr>
              <a:t>Partnerships</a:t>
            </a:r>
            <a:r>
              <a:rPr lang="en-GB" sz="4000" spc="-15" dirty="0">
                <a:latin typeface="Arial" panose="020B0604020202020204" pitchFamily="34" charset="0"/>
                <a:cs typeface="Arial" panose="020B0604020202020204" pitchFamily="34" charset="0"/>
              </a:rPr>
              <a:t> </a:t>
            </a:r>
            <a:r>
              <a:rPr sz="4000" spc="-20" dirty="0">
                <a:latin typeface="Arial" panose="020B0604020202020204" pitchFamily="34" charset="0"/>
                <a:cs typeface="Arial" panose="020B0604020202020204" pitchFamily="34" charset="0"/>
              </a:rPr>
              <a:t>Characteristics</a:t>
            </a:r>
            <a:endParaRPr sz="4000" dirty="0">
              <a:latin typeface="Arial" panose="020B0604020202020204" pitchFamily="34" charset="0"/>
              <a:cs typeface="Arial" panose="020B0604020202020204" pitchFamily="34" charset="0"/>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21</a:t>
            </a:fld>
            <a:endParaRPr spc="-25" dirty="0"/>
          </a:p>
        </p:txBody>
      </p:sp>
      <p:sp>
        <p:nvSpPr>
          <p:cNvPr id="3" name="object 3"/>
          <p:cNvSpPr txBox="1"/>
          <p:nvPr/>
        </p:nvSpPr>
        <p:spPr>
          <a:xfrm>
            <a:off x="268605" y="1219200"/>
            <a:ext cx="8606790" cy="3936334"/>
          </a:xfrm>
          <a:prstGeom prst="rect">
            <a:avLst/>
          </a:prstGeom>
        </p:spPr>
        <p:txBody>
          <a:bodyPr vert="horz" wrap="square" lIns="0" tIns="12065" rIns="0" bIns="0" rtlCol="0">
            <a:spAutoFit/>
          </a:bodyPr>
          <a:lstStyle/>
          <a:p>
            <a:pPr marL="355600" marR="186690" indent="-342900">
              <a:lnSpc>
                <a:spcPts val="2400"/>
              </a:lnSpc>
              <a:spcBef>
                <a:spcPts val="580"/>
              </a:spcBef>
              <a:buFont typeface="Arial"/>
              <a:buChar char="•"/>
              <a:tabLst>
                <a:tab pos="354965" algn="l"/>
                <a:tab pos="355600" algn="l"/>
              </a:tabLst>
            </a:pPr>
            <a:r>
              <a:rPr sz="2500" spc="-5" dirty="0">
                <a:solidFill>
                  <a:srgbClr val="444444"/>
                </a:solidFill>
                <a:latin typeface="Arial" panose="020B0604020202020204" pitchFamily="34" charset="0"/>
                <a:cs typeface="Arial" panose="020B0604020202020204" pitchFamily="34" charset="0"/>
              </a:rPr>
              <a:t>All the parties </a:t>
            </a:r>
            <a:r>
              <a:rPr sz="2500" spc="-15" dirty="0">
                <a:solidFill>
                  <a:srgbClr val="444444"/>
                </a:solidFill>
                <a:latin typeface="Arial" panose="020B0604020202020204" pitchFamily="34" charset="0"/>
                <a:cs typeface="Arial" panose="020B0604020202020204" pitchFamily="34" charset="0"/>
              </a:rPr>
              <a:t>involved </a:t>
            </a:r>
            <a:r>
              <a:rPr sz="2500" spc="-20" dirty="0">
                <a:solidFill>
                  <a:srgbClr val="444444"/>
                </a:solidFill>
                <a:latin typeface="Arial" panose="020B0604020202020204" pitchFamily="34" charset="0"/>
                <a:cs typeface="Arial" panose="020B0604020202020204" pitchFamily="34" charset="0"/>
              </a:rPr>
              <a:t>have </a:t>
            </a:r>
            <a:r>
              <a:rPr sz="2500" spc="-10" dirty="0">
                <a:solidFill>
                  <a:srgbClr val="444444"/>
                </a:solidFill>
                <a:latin typeface="Arial" panose="020B0604020202020204" pitchFamily="34" charset="0"/>
                <a:cs typeface="Arial" panose="020B0604020202020204" pitchFamily="34" charset="0"/>
              </a:rPr>
              <a:t>some sort </a:t>
            </a:r>
            <a:r>
              <a:rPr sz="2500" spc="-5" dirty="0">
                <a:solidFill>
                  <a:srgbClr val="444444"/>
                </a:solidFill>
                <a:latin typeface="Arial" panose="020B0604020202020204" pitchFamily="34" charset="0"/>
                <a:cs typeface="Arial" panose="020B0604020202020204" pitchFamily="34" charset="0"/>
              </a:rPr>
              <a:t>of </a:t>
            </a:r>
            <a:r>
              <a:rPr sz="2500" spc="-15" dirty="0">
                <a:solidFill>
                  <a:srgbClr val="444444"/>
                </a:solidFill>
                <a:latin typeface="Arial" panose="020B0604020202020204" pitchFamily="34" charset="0"/>
                <a:cs typeface="Arial" panose="020B0604020202020204" pitchFamily="34" charset="0"/>
              </a:rPr>
              <a:t>personal </a:t>
            </a:r>
            <a:r>
              <a:rPr sz="2500" spc="-30" dirty="0">
                <a:solidFill>
                  <a:srgbClr val="444444"/>
                </a:solidFill>
                <a:latin typeface="Arial" panose="020B0604020202020204" pitchFamily="34" charset="0"/>
                <a:cs typeface="Arial" panose="020B0604020202020204" pitchFamily="34" charset="0"/>
              </a:rPr>
              <a:t>stake </a:t>
            </a:r>
            <a:r>
              <a:rPr sz="2500" spc="-5" dirty="0">
                <a:solidFill>
                  <a:srgbClr val="444444"/>
                </a:solidFill>
                <a:latin typeface="Arial" panose="020B0604020202020204" pitchFamily="34" charset="0"/>
                <a:cs typeface="Arial" panose="020B0604020202020204" pitchFamily="34" charset="0"/>
              </a:rPr>
              <a:t>in the  </a:t>
            </a:r>
            <a:r>
              <a:rPr sz="2500" spc="-10" dirty="0">
                <a:solidFill>
                  <a:srgbClr val="444444"/>
                </a:solidFill>
                <a:latin typeface="Arial" panose="020B0604020202020204" pitchFamily="34" charset="0"/>
                <a:cs typeface="Arial" panose="020B0604020202020204" pitchFamily="34" charset="0"/>
              </a:rPr>
              <a:t>partnership;</a:t>
            </a:r>
            <a:endParaRPr lang="en-GB" sz="2500" spc="-10" dirty="0">
              <a:solidFill>
                <a:srgbClr val="444444"/>
              </a:solidFill>
              <a:latin typeface="Arial" panose="020B0604020202020204" pitchFamily="34" charset="0"/>
              <a:cs typeface="Arial" panose="020B0604020202020204" pitchFamily="34" charset="0"/>
            </a:endParaRPr>
          </a:p>
          <a:p>
            <a:pPr marL="12700" marR="186690">
              <a:lnSpc>
                <a:spcPts val="2400"/>
              </a:lnSpc>
              <a:spcBef>
                <a:spcPts val="580"/>
              </a:spcBef>
              <a:tabLst>
                <a:tab pos="354965" algn="l"/>
                <a:tab pos="355600" algn="l"/>
              </a:tabLst>
            </a:pPr>
            <a:endParaRPr sz="2500" dirty="0">
              <a:latin typeface="Arial" panose="020B0604020202020204" pitchFamily="34" charset="0"/>
              <a:cs typeface="Arial" panose="020B0604020202020204" pitchFamily="34" charset="0"/>
            </a:endParaRPr>
          </a:p>
          <a:p>
            <a:pPr marL="355600" indent="-342900">
              <a:lnSpc>
                <a:spcPct val="100000"/>
              </a:lnSpc>
              <a:spcBef>
                <a:spcPts val="20"/>
              </a:spcBef>
              <a:buFont typeface="Arial"/>
              <a:buChar char="•"/>
              <a:tabLst>
                <a:tab pos="354965" algn="l"/>
                <a:tab pos="355600" algn="l"/>
              </a:tabLst>
            </a:pPr>
            <a:r>
              <a:rPr sz="2500" spc="-5" dirty="0">
                <a:solidFill>
                  <a:srgbClr val="444444"/>
                </a:solidFill>
                <a:latin typeface="Arial" panose="020B0604020202020204" pitchFamily="34" charset="0"/>
                <a:cs typeface="Arial" panose="020B0604020202020204" pitchFamily="34" charset="0"/>
              </a:rPr>
              <a:t>All the </a:t>
            </a:r>
            <a:r>
              <a:rPr sz="2500" spc="-10" dirty="0">
                <a:solidFill>
                  <a:srgbClr val="444444"/>
                </a:solidFill>
                <a:latin typeface="Arial" panose="020B0604020202020204" pitchFamily="34" charset="0"/>
                <a:cs typeface="Arial" panose="020B0604020202020204" pitchFamily="34" charset="0"/>
              </a:rPr>
              <a:t>partners </a:t>
            </a:r>
            <a:r>
              <a:rPr sz="2500" spc="-15" dirty="0">
                <a:solidFill>
                  <a:srgbClr val="444444"/>
                </a:solidFill>
                <a:latin typeface="Arial" panose="020B0604020202020204" pitchFamily="34" charset="0"/>
                <a:cs typeface="Arial" panose="020B0604020202020204" pitchFamily="34" charset="0"/>
              </a:rPr>
              <a:t>are </a:t>
            </a:r>
            <a:r>
              <a:rPr sz="2500" spc="-5" dirty="0">
                <a:solidFill>
                  <a:srgbClr val="444444"/>
                </a:solidFill>
                <a:latin typeface="Arial" panose="020B0604020202020204" pitchFamily="34" charset="0"/>
                <a:cs typeface="Arial" panose="020B0604020202020204" pitchFamily="34" charset="0"/>
              </a:rPr>
              <a:t>working </a:t>
            </a:r>
            <a:r>
              <a:rPr sz="2500" spc="-15" dirty="0">
                <a:solidFill>
                  <a:srgbClr val="444444"/>
                </a:solidFill>
                <a:latin typeface="Arial" panose="020B0604020202020204" pitchFamily="34" charset="0"/>
                <a:cs typeface="Arial" panose="020B0604020202020204" pitchFamily="34" charset="0"/>
              </a:rPr>
              <a:t>towards </a:t>
            </a:r>
            <a:r>
              <a:rPr sz="2500" spc="-5" dirty="0">
                <a:solidFill>
                  <a:srgbClr val="444444"/>
                </a:solidFill>
                <a:latin typeface="Arial" panose="020B0604020202020204" pitchFamily="34" charset="0"/>
                <a:cs typeface="Arial" panose="020B0604020202020204" pitchFamily="34" charset="0"/>
              </a:rPr>
              <a:t>a </a:t>
            </a:r>
            <a:r>
              <a:rPr sz="2500" spc="-10" dirty="0">
                <a:solidFill>
                  <a:srgbClr val="444444"/>
                </a:solidFill>
                <a:latin typeface="Arial" panose="020B0604020202020204" pitchFamily="34" charset="0"/>
                <a:cs typeface="Arial" panose="020B0604020202020204" pitchFamily="34" charset="0"/>
              </a:rPr>
              <a:t>common</a:t>
            </a:r>
            <a:r>
              <a:rPr sz="2500" spc="10" dirty="0">
                <a:solidFill>
                  <a:srgbClr val="444444"/>
                </a:solidFill>
                <a:latin typeface="Arial" panose="020B0604020202020204" pitchFamily="34" charset="0"/>
                <a:cs typeface="Arial" panose="020B0604020202020204" pitchFamily="34" charset="0"/>
              </a:rPr>
              <a:t> </a:t>
            </a:r>
            <a:r>
              <a:rPr sz="2500" dirty="0">
                <a:solidFill>
                  <a:srgbClr val="444444"/>
                </a:solidFill>
                <a:latin typeface="Arial" panose="020B0604020202020204" pitchFamily="34" charset="0"/>
                <a:cs typeface="Arial" panose="020B0604020202020204" pitchFamily="34" charset="0"/>
              </a:rPr>
              <a:t>aim;</a:t>
            </a:r>
            <a:endParaRPr lang="en-GB" sz="2500" dirty="0">
              <a:solidFill>
                <a:srgbClr val="444444"/>
              </a:solidFill>
              <a:latin typeface="Arial" panose="020B0604020202020204" pitchFamily="34" charset="0"/>
              <a:cs typeface="Arial" panose="020B0604020202020204" pitchFamily="34" charset="0"/>
            </a:endParaRPr>
          </a:p>
          <a:p>
            <a:pPr marL="12700">
              <a:lnSpc>
                <a:spcPct val="100000"/>
              </a:lnSpc>
              <a:spcBef>
                <a:spcPts val="20"/>
              </a:spcBef>
              <a:tabLst>
                <a:tab pos="354965" algn="l"/>
                <a:tab pos="355600" algn="l"/>
              </a:tabLst>
            </a:pPr>
            <a:endParaRPr sz="2500" dirty="0">
              <a:latin typeface="Arial" panose="020B0604020202020204" pitchFamily="34" charset="0"/>
              <a:cs typeface="Arial" panose="020B0604020202020204" pitchFamily="34" charset="0"/>
            </a:endParaRPr>
          </a:p>
          <a:p>
            <a:pPr marL="355600" marR="245110" indent="-342900">
              <a:lnSpc>
                <a:spcPts val="2400"/>
              </a:lnSpc>
              <a:spcBef>
                <a:spcPts val="580"/>
              </a:spcBef>
              <a:buFont typeface="Arial"/>
              <a:buChar char="•"/>
              <a:tabLst>
                <a:tab pos="354965" algn="l"/>
                <a:tab pos="355600" algn="l"/>
              </a:tabLst>
            </a:pPr>
            <a:r>
              <a:rPr sz="2500" spc="-10" dirty="0">
                <a:solidFill>
                  <a:srgbClr val="444444"/>
                </a:solidFill>
                <a:latin typeface="Arial" panose="020B0604020202020204" pitchFamily="34" charset="0"/>
                <a:cs typeface="Arial" panose="020B0604020202020204" pitchFamily="34" charset="0"/>
              </a:rPr>
              <a:t>The partners </a:t>
            </a:r>
            <a:r>
              <a:rPr sz="2500" spc="-20" dirty="0">
                <a:solidFill>
                  <a:srgbClr val="444444"/>
                </a:solidFill>
                <a:latin typeface="Arial" panose="020B0604020202020204" pitchFamily="34" charset="0"/>
                <a:cs typeface="Arial" panose="020B0604020202020204" pitchFamily="34" charset="0"/>
              </a:rPr>
              <a:t>have </a:t>
            </a:r>
            <a:r>
              <a:rPr sz="2500" spc="-5" dirty="0">
                <a:solidFill>
                  <a:srgbClr val="444444"/>
                </a:solidFill>
                <a:latin typeface="Arial" panose="020B0604020202020204" pitchFamily="34" charset="0"/>
                <a:cs typeface="Arial" panose="020B0604020202020204" pitchFamily="34" charset="0"/>
              </a:rPr>
              <a:t>a </a:t>
            </a:r>
            <a:r>
              <a:rPr sz="2500" spc="-10" dirty="0">
                <a:solidFill>
                  <a:srgbClr val="444444"/>
                </a:solidFill>
                <a:latin typeface="Arial" panose="020B0604020202020204" pitchFamily="34" charset="0"/>
                <a:cs typeface="Arial" panose="020B0604020202020204" pitchFamily="34" charset="0"/>
              </a:rPr>
              <a:t>similar </a:t>
            </a:r>
            <a:r>
              <a:rPr sz="2500" spc="-5" dirty="0">
                <a:solidFill>
                  <a:srgbClr val="444444"/>
                </a:solidFill>
                <a:latin typeface="Arial" panose="020B0604020202020204" pitchFamily="34" charset="0"/>
                <a:cs typeface="Arial" panose="020B0604020202020204" pitchFamily="34" charset="0"/>
              </a:rPr>
              <a:t>ethos or </a:t>
            </a:r>
            <a:r>
              <a:rPr sz="2500" spc="-25" dirty="0">
                <a:solidFill>
                  <a:srgbClr val="444444"/>
                </a:solidFill>
                <a:latin typeface="Arial" panose="020B0604020202020204" pitchFamily="34" charset="0"/>
                <a:cs typeface="Arial" panose="020B0604020202020204" pitchFamily="34" charset="0"/>
              </a:rPr>
              <a:t>system </a:t>
            </a:r>
            <a:r>
              <a:rPr sz="2500" spc="-5" dirty="0">
                <a:solidFill>
                  <a:srgbClr val="444444"/>
                </a:solidFill>
                <a:latin typeface="Arial" panose="020B0604020202020204" pitchFamily="34" charset="0"/>
                <a:cs typeface="Arial" panose="020B0604020202020204" pitchFamily="34" charset="0"/>
              </a:rPr>
              <a:t>of </a:t>
            </a:r>
            <a:r>
              <a:rPr sz="2500" spc="-15" dirty="0">
                <a:solidFill>
                  <a:srgbClr val="444444"/>
                </a:solidFill>
                <a:latin typeface="Arial" panose="020B0604020202020204" pitchFamily="34" charset="0"/>
                <a:cs typeface="Arial" panose="020B0604020202020204" pitchFamily="34" charset="0"/>
              </a:rPr>
              <a:t>beliefs </a:t>
            </a:r>
            <a:r>
              <a:rPr sz="2500" spc="5" dirty="0">
                <a:solidFill>
                  <a:srgbClr val="444444"/>
                </a:solidFill>
                <a:latin typeface="Arial" panose="020B0604020202020204" pitchFamily="34" charset="0"/>
                <a:cs typeface="Arial" panose="020B0604020202020204" pitchFamily="34" charset="0"/>
              </a:rPr>
              <a:t>e.g.  </a:t>
            </a:r>
            <a:r>
              <a:rPr sz="2500" spc="-5" dirty="0">
                <a:solidFill>
                  <a:srgbClr val="444444"/>
                </a:solidFill>
                <a:latin typeface="Arial" panose="020B0604020202020204" pitchFamily="34" charset="0"/>
                <a:cs typeface="Arial" panose="020B0604020202020204" pitchFamily="34" charset="0"/>
              </a:rPr>
              <a:t>ensuring the </a:t>
            </a:r>
            <a:r>
              <a:rPr sz="2500" spc="-10" dirty="0">
                <a:solidFill>
                  <a:srgbClr val="444444"/>
                </a:solidFill>
                <a:latin typeface="Arial" panose="020B0604020202020204" pitchFamily="34" charset="0"/>
                <a:cs typeface="Arial" panose="020B0604020202020204" pitchFamily="34" charset="0"/>
              </a:rPr>
              <a:t>best possible </a:t>
            </a:r>
            <a:r>
              <a:rPr sz="2500" spc="-15" dirty="0">
                <a:solidFill>
                  <a:srgbClr val="444444"/>
                </a:solidFill>
                <a:latin typeface="Arial" panose="020B0604020202020204" pitchFamily="34" charset="0"/>
                <a:cs typeface="Arial" panose="020B0604020202020204" pitchFamily="34" charset="0"/>
              </a:rPr>
              <a:t>outcome </a:t>
            </a:r>
            <a:r>
              <a:rPr sz="2500" spc="-5" dirty="0">
                <a:solidFill>
                  <a:srgbClr val="444444"/>
                </a:solidFill>
                <a:latin typeface="Arial" panose="020B0604020202020204" pitchFamily="34" charset="0"/>
                <a:cs typeface="Arial" panose="020B0604020202020204" pitchFamily="34" charset="0"/>
              </a:rPr>
              <a:t>is </a:t>
            </a:r>
            <a:r>
              <a:rPr sz="2500" spc="-10" dirty="0">
                <a:solidFill>
                  <a:srgbClr val="444444"/>
                </a:solidFill>
                <a:latin typeface="Arial" panose="020B0604020202020204" pitchFamily="34" charset="0"/>
                <a:cs typeface="Arial" panose="020B0604020202020204" pitchFamily="34" charset="0"/>
              </a:rPr>
              <a:t>being delivered </a:t>
            </a:r>
            <a:r>
              <a:rPr sz="2500" spc="-15" dirty="0">
                <a:solidFill>
                  <a:srgbClr val="444444"/>
                </a:solidFill>
                <a:latin typeface="Arial" panose="020B0604020202020204" pitchFamily="34" charset="0"/>
                <a:cs typeface="Arial" panose="020B0604020202020204" pitchFamily="34" charset="0"/>
              </a:rPr>
              <a:t>to </a:t>
            </a:r>
            <a:r>
              <a:rPr sz="2500" spc="-5" dirty="0">
                <a:solidFill>
                  <a:srgbClr val="444444"/>
                </a:solidFill>
                <a:latin typeface="Arial" panose="020B0604020202020204" pitchFamily="34" charset="0"/>
                <a:cs typeface="Arial" panose="020B0604020202020204" pitchFamily="34" charset="0"/>
              </a:rPr>
              <a:t>meet  the </a:t>
            </a:r>
            <a:r>
              <a:rPr sz="2500" dirty="0">
                <a:solidFill>
                  <a:srgbClr val="444444"/>
                </a:solidFill>
                <a:latin typeface="Arial" panose="020B0604020202020204" pitchFamily="34" charset="0"/>
                <a:cs typeface="Arial" panose="020B0604020202020204" pitchFamily="34" charset="0"/>
              </a:rPr>
              <a:t>service </a:t>
            </a:r>
            <a:r>
              <a:rPr sz="2500" spc="-15" dirty="0">
                <a:solidFill>
                  <a:srgbClr val="444444"/>
                </a:solidFill>
                <a:latin typeface="Arial" panose="020B0604020202020204" pitchFamily="34" charset="0"/>
                <a:cs typeface="Arial" panose="020B0604020202020204" pitchFamily="34" charset="0"/>
              </a:rPr>
              <a:t>users</a:t>
            </a:r>
            <a:r>
              <a:rPr lang="en-GB" sz="2500" spc="-15" dirty="0">
                <a:solidFill>
                  <a:srgbClr val="444444"/>
                </a:solidFill>
                <a:latin typeface="Arial" panose="020B0604020202020204" pitchFamily="34" charset="0"/>
                <a:cs typeface="Arial" panose="020B0604020202020204" pitchFamily="34" charset="0"/>
              </a:rPr>
              <a:t>'</a:t>
            </a:r>
            <a:r>
              <a:rPr sz="2500" spc="10" dirty="0">
                <a:solidFill>
                  <a:srgbClr val="444444"/>
                </a:solidFill>
                <a:latin typeface="Arial" panose="020B0604020202020204" pitchFamily="34" charset="0"/>
                <a:cs typeface="Arial" panose="020B0604020202020204" pitchFamily="34" charset="0"/>
              </a:rPr>
              <a:t> </a:t>
            </a:r>
            <a:r>
              <a:rPr sz="2500" spc="-10" dirty="0">
                <a:solidFill>
                  <a:srgbClr val="444444"/>
                </a:solidFill>
                <a:latin typeface="Arial" panose="020B0604020202020204" pitchFamily="34" charset="0"/>
                <a:cs typeface="Arial" panose="020B0604020202020204" pitchFamily="34" charset="0"/>
              </a:rPr>
              <a:t>needs;</a:t>
            </a:r>
            <a:endParaRPr lang="en-GB" sz="2500" spc="-10" dirty="0">
              <a:solidFill>
                <a:srgbClr val="444444"/>
              </a:solidFill>
              <a:latin typeface="Arial" panose="020B0604020202020204" pitchFamily="34" charset="0"/>
              <a:cs typeface="Arial" panose="020B0604020202020204" pitchFamily="34" charset="0"/>
            </a:endParaRPr>
          </a:p>
          <a:p>
            <a:pPr marL="12700" marR="245110">
              <a:lnSpc>
                <a:spcPts val="2400"/>
              </a:lnSpc>
              <a:spcBef>
                <a:spcPts val="580"/>
              </a:spcBef>
              <a:tabLst>
                <a:tab pos="354965" algn="l"/>
                <a:tab pos="355600" algn="l"/>
              </a:tabLst>
            </a:pPr>
            <a:endParaRPr sz="2500" dirty="0">
              <a:latin typeface="Arial" panose="020B0604020202020204" pitchFamily="34" charset="0"/>
              <a:cs typeface="Arial" panose="020B0604020202020204" pitchFamily="34" charset="0"/>
            </a:endParaRPr>
          </a:p>
          <a:p>
            <a:pPr marL="355600" indent="-342900">
              <a:lnSpc>
                <a:spcPct val="100000"/>
              </a:lnSpc>
              <a:spcBef>
                <a:spcPts val="20"/>
              </a:spcBef>
              <a:buFont typeface="Arial"/>
              <a:buChar char="•"/>
              <a:tabLst>
                <a:tab pos="354965" algn="l"/>
                <a:tab pos="355600" algn="l"/>
              </a:tabLst>
            </a:pPr>
            <a:r>
              <a:rPr sz="2500" spc="-10" dirty="0">
                <a:solidFill>
                  <a:srgbClr val="444444"/>
                </a:solidFill>
                <a:latin typeface="Arial" panose="020B0604020202020204" pitchFamily="34" charset="0"/>
                <a:cs typeface="Arial" panose="020B0604020202020204" pitchFamily="34" charset="0"/>
              </a:rPr>
              <a:t>The partners work together </a:t>
            </a:r>
            <a:r>
              <a:rPr sz="2500" spc="-15" dirty="0">
                <a:solidFill>
                  <a:srgbClr val="444444"/>
                </a:solidFill>
                <a:latin typeface="Arial" panose="020B0604020202020204" pitchFamily="34" charset="0"/>
                <a:cs typeface="Arial" panose="020B0604020202020204" pitchFamily="34" charset="0"/>
              </a:rPr>
              <a:t>over </a:t>
            </a:r>
            <a:r>
              <a:rPr sz="2500" spc="-5" dirty="0">
                <a:solidFill>
                  <a:srgbClr val="444444"/>
                </a:solidFill>
                <a:latin typeface="Arial" panose="020B0604020202020204" pitchFamily="34" charset="0"/>
                <a:cs typeface="Arial" panose="020B0604020202020204" pitchFamily="34" charset="0"/>
              </a:rPr>
              <a:t>a reasonable period of</a:t>
            </a:r>
            <a:r>
              <a:rPr sz="2500" spc="45" dirty="0">
                <a:solidFill>
                  <a:srgbClr val="444444"/>
                </a:solidFill>
                <a:latin typeface="Arial" panose="020B0604020202020204" pitchFamily="34" charset="0"/>
                <a:cs typeface="Arial" panose="020B0604020202020204" pitchFamily="34" charset="0"/>
              </a:rPr>
              <a:t> </a:t>
            </a:r>
            <a:r>
              <a:rPr sz="2500" spc="-5" dirty="0">
                <a:solidFill>
                  <a:srgbClr val="444444"/>
                </a:solidFill>
                <a:latin typeface="Arial" panose="020B0604020202020204" pitchFamily="34" charset="0"/>
                <a:cs typeface="Arial" panose="020B0604020202020204" pitchFamily="34" charset="0"/>
              </a:rPr>
              <a:t>time;</a:t>
            </a:r>
            <a:endParaRPr sz="25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A43D7-2EC0-6AE6-A015-7927AC94CDB4}"/>
              </a:ext>
            </a:extLst>
          </p:cNvPr>
          <p:cNvSpPr>
            <a:spLocks noGrp="1"/>
          </p:cNvSpPr>
          <p:nvPr>
            <p:ph type="title"/>
          </p:nvPr>
        </p:nvSpPr>
        <p:spPr>
          <a:xfrm>
            <a:off x="457200" y="381000"/>
            <a:ext cx="7207884" cy="1231106"/>
          </a:xfrm>
        </p:spPr>
        <p:txBody>
          <a:bodyPr/>
          <a:lstStyle/>
          <a:p>
            <a:r>
              <a:rPr lang="en-GB" sz="4000" dirty="0">
                <a:latin typeface="Arial" panose="020B0604020202020204" pitchFamily="34" charset="0"/>
                <a:cs typeface="Arial" panose="020B0604020202020204" pitchFamily="34" charset="0"/>
              </a:rPr>
              <a:t>Partnerships Characteristics</a:t>
            </a:r>
          </a:p>
        </p:txBody>
      </p:sp>
      <p:sp>
        <p:nvSpPr>
          <p:cNvPr id="3" name="Text Placeholder 2">
            <a:extLst>
              <a:ext uri="{FF2B5EF4-FFF2-40B4-BE49-F238E27FC236}">
                <a16:creationId xmlns:a16="http://schemas.microsoft.com/office/drawing/2014/main" id="{A73AA4D2-6A3E-3C1C-CD19-F2294538B112}"/>
              </a:ext>
            </a:extLst>
          </p:cNvPr>
          <p:cNvSpPr>
            <a:spLocks noGrp="1"/>
          </p:cNvSpPr>
          <p:nvPr>
            <p:ph type="body" idx="1"/>
          </p:nvPr>
        </p:nvSpPr>
        <p:spPr>
          <a:xfrm>
            <a:off x="362712" y="1752600"/>
            <a:ext cx="8418575" cy="3046988"/>
          </a:xfrm>
        </p:spPr>
        <p:txBody>
          <a:bodyPr/>
          <a:lstStyle/>
          <a:p>
            <a:pPr marL="355600" marR="238125" lvl="0" indent="-342900" algn="l" defTabSz="914400" rtl="0" eaLnBrk="1" fontAlgn="auto" latinLnBrk="0" hangingPunct="1">
              <a:lnSpc>
                <a:spcPts val="2400"/>
              </a:lnSpc>
              <a:spcBef>
                <a:spcPts val="585"/>
              </a:spcBef>
              <a:spcAft>
                <a:spcPts val="0"/>
              </a:spcAft>
              <a:buClrTx/>
              <a:buSzTx/>
              <a:buFont typeface="Arial"/>
              <a:buChar char="•"/>
              <a:tabLst>
                <a:tab pos="354965" algn="l"/>
                <a:tab pos="355600" algn="l"/>
              </a:tabLst>
              <a:defRPr/>
            </a:pP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There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is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agreement amongst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the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partners that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a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partnership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is  necessary </a:t>
            </a: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to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achieve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the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best </a:t>
            </a: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overall</a:t>
            </a:r>
            <a:r>
              <a:rPr kumimoji="0" lang="en-GB" sz="2500" b="0" i="0" u="none" strike="noStrike" kern="1200" cap="none" spc="45" normalizeH="0" baseline="0" noProof="0" dirty="0">
                <a:ln>
                  <a:noFill/>
                </a:ln>
                <a:solidFill>
                  <a:srgbClr val="444444"/>
                </a:solidFill>
                <a:effectLst/>
                <a:uLnTx/>
                <a:uFillTx/>
                <a:latin typeface="Arial" panose="020B0604020202020204" pitchFamily="34" charset="0"/>
                <a:cs typeface="Arial" panose="020B0604020202020204" pitchFamily="34" charset="0"/>
              </a:rPr>
              <a:t>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goal;</a:t>
            </a:r>
          </a:p>
          <a:p>
            <a:pPr marL="12700" marR="238125" lvl="0" algn="l" defTabSz="914400" rtl="0" eaLnBrk="1" fontAlgn="auto" latinLnBrk="0" hangingPunct="1">
              <a:lnSpc>
                <a:spcPts val="2400"/>
              </a:lnSpc>
              <a:spcBef>
                <a:spcPts val="585"/>
              </a:spcBef>
              <a:spcAft>
                <a:spcPts val="0"/>
              </a:spcAft>
              <a:buClrTx/>
              <a:buSzTx/>
              <a:tabLst>
                <a:tab pos="354965" algn="l"/>
                <a:tab pos="355600" algn="l"/>
              </a:tabLst>
              <a:defRPr/>
            </a:pPr>
            <a:endParaRPr kumimoji="0" lang="en-GB" sz="25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55600" marR="5080" lvl="0" indent="-342900" algn="l" defTabSz="914400" rtl="0" eaLnBrk="1" fontAlgn="auto" latinLnBrk="0" hangingPunct="1">
              <a:lnSpc>
                <a:spcPts val="2400"/>
              </a:lnSpc>
              <a:spcBef>
                <a:spcPts val="600"/>
              </a:spcBef>
              <a:spcAft>
                <a:spcPts val="0"/>
              </a:spcAft>
              <a:buClrTx/>
              <a:buSzTx/>
              <a:buFont typeface="Arial"/>
              <a:buChar char="•"/>
              <a:tabLst>
                <a:tab pos="354965" algn="l"/>
                <a:tab pos="355600" algn="l"/>
              </a:tabLst>
              <a:defRPr/>
            </a:pP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There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is an </a:t>
            </a: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understanding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of the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value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of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what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each partner </a:t>
            </a: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can  contribute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and bring </a:t>
            </a: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to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the</a:t>
            </a:r>
            <a:r>
              <a:rPr kumimoji="0" lang="en-GB" sz="2500" b="0" i="0" u="none" strike="noStrike" kern="1200" cap="none" spc="35" normalizeH="0" baseline="0" noProof="0" dirty="0">
                <a:ln>
                  <a:noFill/>
                </a:ln>
                <a:solidFill>
                  <a:srgbClr val="444444"/>
                </a:solidFill>
                <a:effectLst/>
                <a:uLnTx/>
                <a:uFillTx/>
                <a:latin typeface="Arial" panose="020B0604020202020204" pitchFamily="34" charset="0"/>
                <a:cs typeface="Arial" panose="020B0604020202020204" pitchFamily="34" charset="0"/>
              </a:rPr>
              <a:t>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table;</a:t>
            </a:r>
          </a:p>
          <a:p>
            <a:pPr marL="12700" marR="5080" lvl="0" algn="l" defTabSz="914400" rtl="0" eaLnBrk="1" fontAlgn="auto" latinLnBrk="0" hangingPunct="1">
              <a:lnSpc>
                <a:spcPts val="2400"/>
              </a:lnSpc>
              <a:spcBef>
                <a:spcPts val="600"/>
              </a:spcBef>
              <a:spcAft>
                <a:spcPts val="0"/>
              </a:spcAft>
              <a:buClrTx/>
              <a:buSzTx/>
              <a:tabLst>
                <a:tab pos="354965" algn="l"/>
                <a:tab pos="355600" algn="l"/>
              </a:tabLst>
              <a:defRPr/>
            </a:pPr>
            <a:endParaRPr kumimoji="0" lang="en-GB" sz="25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55600" marR="0" lvl="0" indent="-342900" algn="l" defTabSz="914400" rtl="0" eaLnBrk="1" fontAlgn="auto" latinLnBrk="0" hangingPunct="1">
              <a:lnSpc>
                <a:spcPct val="100000"/>
              </a:lnSpc>
              <a:spcBef>
                <a:spcPts val="20"/>
              </a:spcBef>
              <a:spcAft>
                <a:spcPts val="0"/>
              </a:spcAft>
              <a:buClrTx/>
              <a:buSzTx/>
              <a:buFont typeface="Arial"/>
              <a:buChar char="•"/>
              <a:tabLst>
                <a:tab pos="354965" algn="l"/>
                <a:tab pos="355600" algn="l"/>
              </a:tabLst>
              <a:defRPr/>
            </a:pPr>
            <a:r>
              <a:rPr kumimoji="0" lang="en-GB" sz="2500" b="0" i="0" u="none" strike="noStrike" kern="1200" cap="none" spc="-15" normalizeH="0" baseline="0" noProof="0" dirty="0">
                <a:ln>
                  <a:noFill/>
                </a:ln>
                <a:solidFill>
                  <a:srgbClr val="444444"/>
                </a:solidFill>
                <a:effectLst/>
                <a:uLnTx/>
                <a:uFillTx/>
                <a:latin typeface="Arial" panose="020B0604020202020204" pitchFamily="34" charset="0"/>
                <a:cs typeface="Arial" panose="020B0604020202020204" pitchFamily="34" charset="0"/>
              </a:rPr>
              <a:t>There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is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respect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and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trust between </a:t>
            </a:r>
            <a:r>
              <a:rPr kumimoji="0" lang="en-GB" sz="2500" b="0" i="0" u="none" strike="noStrike" kern="1200" cap="none" spc="-5" normalizeH="0" baseline="0" noProof="0" dirty="0">
                <a:ln>
                  <a:noFill/>
                </a:ln>
                <a:solidFill>
                  <a:srgbClr val="444444"/>
                </a:solidFill>
                <a:effectLst/>
                <a:uLnTx/>
                <a:uFillTx/>
                <a:latin typeface="Arial" panose="020B0604020202020204" pitchFamily="34" charset="0"/>
                <a:cs typeface="Arial" panose="020B0604020202020204" pitchFamily="34" charset="0"/>
              </a:rPr>
              <a:t>the </a:t>
            </a:r>
            <a:r>
              <a:rPr kumimoji="0" lang="en-GB" sz="2500" b="0" i="0" u="none" strike="noStrike" kern="1200" cap="none" spc="-20" normalizeH="0" baseline="0" noProof="0" dirty="0">
                <a:ln>
                  <a:noFill/>
                </a:ln>
                <a:solidFill>
                  <a:srgbClr val="444444"/>
                </a:solidFill>
                <a:effectLst/>
                <a:uLnTx/>
                <a:uFillTx/>
                <a:latin typeface="Arial" panose="020B0604020202020204" pitchFamily="34" charset="0"/>
                <a:cs typeface="Arial" panose="020B0604020202020204" pitchFamily="34" charset="0"/>
              </a:rPr>
              <a:t>different</a:t>
            </a:r>
            <a:r>
              <a:rPr kumimoji="0" lang="en-GB" sz="2500" b="0" i="0" u="none" strike="noStrike" kern="1200" cap="none" spc="100" normalizeH="0" baseline="0" noProof="0" dirty="0">
                <a:ln>
                  <a:noFill/>
                </a:ln>
                <a:solidFill>
                  <a:srgbClr val="444444"/>
                </a:solidFill>
                <a:effectLst/>
                <a:uLnTx/>
                <a:uFillTx/>
                <a:latin typeface="Arial" panose="020B0604020202020204" pitchFamily="34" charset="0"/>
                <a:cs typeface="Arial" panose="020B0604020202020204" pitchFamily="34" charset="0"/>
              </a:rPr>
              <a:t> </a:t>
            </a:r>
            <a:r>
              <a:rPr kumimoji="0" lang="en-GB" sz="2500" b="0" i="0" u="none" strike="noStrike" kern="1200" cap="none" spc="-10" normalizeH="0" baseline="0" noProof="0" dirty="0">
                <a:ln>
                  <a:noFill/>
                </a:ln>
                <a:solidFill>
                  <a:srgbClr val="444444"/>
                </a:solidFill>
                <a:effectLst/>
                <a:uLnTx/>
                <a:uFillTx/>
                <a:latin typeface="Arial" panose="020B0604020202020204" pitchFamily="34" charset="0"/>
                <a:cs typeface="Arial" panose="020B0604020202020204" pitchFamily="34" charset="0"/>
              </a:rPr>
              <a:t>partners.</a:t>
            </a:r>
            <a:endParaRPr kumimoji="0" lang="en-GB" sz="25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035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7DDAD-D1CE-5AE8-94AD-BAFA192275AD}"/>
              </a:ext>
            </a:extLst>
          </p:cNvPr>
          <p:cNvSpPr>
            <a:spLocks noGrp="1"/>
          </p:cNvSpPr>
          <p:nvPr>
            <p:ph type="title"/>
          </p:nvPr>
        </p:nvSpPr>
        <p:spPr>
          <a:xfrm>
            <a:off x="362712" y="381000"/>
            <a:ext cx="8324088" cy="1107996"/>
          </a:xfrm>
        </p:spPr>
        <p:txBody>
          <a:bodyPr/>
          <a:lstStyle/>
          <a:p>
            <a:r>
              <a:rPr lang="en-GB" dirty="0">
                <a:latin typeface="Arial" panose="020B0604020202020204" pitchFamily="34" charset="0"/>
                <a:cs typeface="Arial" panose="020B0604020202020204" pitchFamily="34" charset="0"/>
              </a:rPr>
              <a:t>Why is it important to work in partnerships with others?</a:t>
            </a:r>
          </a:p>
        </p:txBody>
      </p:sp>
      <p:sp>
        <p:nvSpPr>
          <p:cNvPr id="3" name="Text Placeholder 2">
            <a:extLst>
              <a:ext uri="{FF2B5EF4-FFF2-40B4-BE49-F238E27FC236}">
                <a16:creationId xmlns:a16="http://schemas.microsoft.com/office/drawing/2014/main" id="{3D91A3D4-14E4-C647-120A-A3464B7AC07D}"/>
              </a:ext>
            </a:extLst>
          </p:cNvPr>
          <p:cNvSpPr>
            <a:spLocks noGrp="1"/>
          </p:cNvSpPr>
          <p:nvPr>
            <p:ph type="body" idx="1"/>
          </p:nvPr>
        </p:nvSpPr>
        <p:spPr>
          <a:xfrm>
            <a:off x="362712" y="1828800"/>
            <a:ext cx="8336931" cy="3259455"/>
          </a:xfrm>
        </p:spPr>
        <p:txBody>
          <a:bodyPr/>
          <a:lstStyle/>
          <a:p>
            <a:pPr marL="457200" indent="-457200">
              <a:buFont typeface="+mj-lt"/>
              <a:buAutoNum type="arabicPeriod"/>
            </a:pPr>
            <a:r>
              <a:rPr lang="en-GB" sz="2400" b="0" dirty="0"/>
              <a:t>Share knowledge, experience and ideas </a:t>
            </a:r>
          </a:p>
          <a:p>
            <a:pPr marL="457200" indent="-457200">
              <a:buFont typeface="+mj-lt"/>
              <a:buAutoNum type="arabicPeriod"/>
            </a:pPr>
            <a:endParaRPr lang="en-GB" sz="2400" b="0" dirty="0"/>
          </a:p>
          <a:p>
            <a:pPr marL="457200" indent="-457200">
              <a:buFont typeface="+mj-lt"/>
              <a:buAutoNum type="arabicPeriod"/>
            </a:pPr>
            <a:r>
              <a:rPr lang="en-GB" sz="2400" b="0" dirty="0"/>
              <a:t>Achieve the best possible outcomes for service users </a:t>
            </a:r>
          </a:p>
          <a:p>
            <a:pPr marL="457200" indent="-457200">
              <a:buFont typeface="+mj-lt"/>
              <a:buAutoNum type="arabicPeriod"/>
            </a:pPr>
            <a:endParaRPr lang="en-GB" sz="2400" b="0" dirty="0"/>
          </a:p>
          <a:p>
            <a:pPr marL="457200" indent="-457200">
              <a:buFont typeface="+mj-lt"/>
              <a:buAutoNum type="arabicPeriod"/>
            </a:pPr>
            <a:r>
              <a:rPr lang="en-GB" sz="2400" b="0" dirty="0"/>
              <a:t>Share the workload and resources </a:t>
            </a:r>
          </a:p>
          <a:p>
            <a:pPr marL="457200" indent="-457200">
              <a:buFont typeface="+mj-lt"/>
              <a:buAutoNum type="arabicPeriod"/>
            </a:pPr>
            <a:endParaRPr lang="en-GB" sz="2400" b="0" dirty="0"/>
          </a:p>
          <a:p>
            <a:pPr marL="457200" indent="-457200">
              <a:buFont typeface="+mj-lt"/>
              <a:buAutoNum type="arabicPeriod"/>
            </a:pPr>
            <a:r>
              <a:rPr lang="en-GB" sz="2400" b="0" dirty="0"/>
              <a:t>Ensures a person-centred approach to care (This will be discussed in Week 4). </a:t>
            </a:r>
          </a:p>
        </p:txBody>
      </p:sp>
    </p:spTree>
    <p:extLst>
      <p:ext uri="{BB962C8B-B14F-4D97-AF65-F5344CB8AC3E}">
        <p14:creationId xmlns:p14="http://schemas.microsoft.com/office/powerpoint/2010/main" val="109434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8600" y="533400"/>
            <a:ext cx="7719695" cy="505267"/>
          </a:xfrm>
          <a:prstGeom prst="rect">
            <a:avLst/>
          </a:prstGeom>
        </p:spPr>
        <p:txBody>
          <a:bodyPr vert="horz" wrap="square" lIns="0" tIns="12700" rIns="0" bIns="0" rtlCol="0">
            <a:spAutoFit/>
          </a:bodyPr>
          <a:lstStyle/>
          <a:p>
            <a:pPr marL="12700">
              <a:lnSpc>
                <a:spcPct val="100000"/>
              </a:lnSpc>
              <a:spcBef>
                <a:spcPts val="100"/>
              </a:spcBef>
            </a:pPr>
            <a:r>
              <a:rPr sz="3200" spc="-10" dirty="0">
                <a:latin typeface="Arial" panose="020B0604020202020204" pitchFamily="34" charset="0"/>
                <a:cs typeface="Arial" panose="020B0604020202020204" pitchFamily="34" charset="0"/>
              </a:rPr>
              <a:t>Partnerships </a:t>
            </a:r>
            <a:r>
              <a:rPr sz="3200" spc="-15" dirty="0">
                <a:latin typeface="Arial" panose="020B0604020202020204" pitchFamily="34" charset="0"/>
                <a:cs typeface="Arial" panose="020B0604020202020204" pitchFamily="34" charset="0"/>
              </a:rPr>
              <a:t>are </a:t>
            </a:r>
            <a:r>
              <a:rPr sz="3200" spc="-5" dirty="0">
                <a:latin typeface="Arial" panose="020B0604020202020204" pitchFamily="34" charset="0"/>
                <a:cs typeface="Arial" panose="020B0604020202020204" pitchFamily="34" charset="0"/>
              </a:rPr>
              <a:t>successful</a:t>
            </a:r>
            <a:r>
              <a:rPr sz="3200" spc="-55" dirty="0">
                <a:latin typeface="Arial" panose="020B0604020202020204" pitchFamily="34" charset="0"/>
                <a:cs typeface="Arial" panose="020B0604020202020204" pitchFamily="34" charset="0"/>
              </a:rPr>
              <a:t> </a:t>
            </a:r>
            <a:r>
              <a:rPr sz="3200" spc="-5" dirty="0">
                <a:latin typeface="Arial" panose="020B0604020202020204" pitchFamily="34" charset="0"/>
                <a:cs typeface="Arial" panose="020B0604020202020204" pitchFamily="34" charset="0"/>
              </a:rPr>
              <a:t>because…</a:t>
            </a: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24</a:t>
            </a:fld>
            <a:endParaRPr spc="-25" dirty="0"/>
          </a:p>
        </p:txBody>
      </p:sp>
      <p:sp>
        <p:nvSpPr>
          <p:cNvPr id="3" name="object 3"/>
          <p:cNvSpPr txBox="1"/>
          <p:nvPr/>
        </p:nvSpPr>
        <p:spPr>
          <a:xfrm>
            <a:off x="457200" y="1371600"/>
            <a:ext cx="8318182" cy="3747821"/>
          </a:xfrm>
          <a:prstGeom prst="rect">
            <a:avLst/>
          </a:prstGeom>
        </p:spPr>
        <p:txBody>
          <a:bodyPr vert="horz" wrap="square" lIns="0" tIns="92075" rIns="0" bIns="0" rtlCol="0">
            <a:spAutoFit/>
          </a:bodyPr>
          <a:lstStyle/>
          <a:p>
            <a:pPr marL="355600" marR="1221105" indent="-343535">
              <a:lnSpc>
                <a:spcPts val="2590"/>
              </a:lnSpc>
              <a:spcBef>
                <a:spcPts val="725"/>
              </a:spcBef>
              <a:buFont typeface="Arial"/>
              <a:buChar char="•"/>
              <a:tabLst>
                <a:tab pos="355600" algn="l"/>
                <a:tab pos="356235" algn="l"/>
              </a:tabLst>
            </a:pPr>
            <a:r>
              <a:rPr sz="2700" spc="-5" dirty="0">
                <a:solidFill>
                  <a:srgbClr val="444444"/>
                </a:solidFill>
                <a:latin typeface="Arial" panose="020B0604020202020204" pitchFamily="34" charset="0"/>
                <a:cs typeface="Arial" panose="020B0604020202020204" pitchFamily="34" charset="0"/>
              </a:rPr>
              <a:t>They </a:t>
            </a:r>
            <a:r>
              <a:rPr sz="2700" spc="-15" dirty="0">
                <a:solidFill>
                  <a:srgbClr val="444444"/>
                </a:solidFill>
                <a:latin typeface="Arial" panose="020B0604020202020204" pitchFamily="34" charset="0"/>
                <a:cs typeface="Arial" panose="020B0604020202020204" pitchFamily="34" charset="0"/>
              </a:rPr>
              <a:t>share </a:t>
            </a:r>
            <a:r>
              <a:rPr sz="2700" spc="-25" dirty="0">
                <a:solidFill>
                  <a:srgbClr val="444444"/>
                </a:solidFill>
                <a:latin typeface="Arial" panose="020B0604020202020204" pitchFamily="34" charset="0"/>
                <a:cs typeface="Arial" panose="020B0604020202020204" pitchFamily="34" charset="0"/>
              </a:rPr>
              <a:t>creativity, </a:t>
            </a:r>
            <a:r>
              <a:rPr sz="2700" spc="-5" dirty="0">
                <a:solidFill>
                  <a:srgbClr val="444444"/>
                </a:solidFill>
                <a:latin typeface="Arial" panose="020B0604020202020204" pitchFamily="34" charset="0"/>
                <a:cs typeface="Arial" panose="020B0604020202020204" pitchFamily="34" charset="0"/>
              </a:rPr>
              <a:t>risk, responsibility </a:t>
            </a:r>
            <a:r>
              <a:rPr sz="2700" dirty="0">
                <a:solidFill>
                  <a:srgbClr val="444444"/>
                </a:solidFill>
                <a:latin typeface="Arial" panose="020B0604020202020204" pitchFamily="34" charset="0"/>
                <a:cs typeface="Arial" panose="020B0604020202020204" pitchFamily="34" charset="0"/>
              </a:rPr>
              <a:t>and </a:t>
            </a:r>
            <a:r>
              <a:rPr sz="2700" spc="-5" dirty="0">
                <a:solidFill>
                  <a:srgbClr val="444444"/>
                </a:solidFill>
                <a:latin typeface="Arial" panose="020B0604020202020204" pitchFamily="34" charset="0"/>
                <a:cs typeface="Arial" panose="020B0604020202020204" pitchFamily="34" charset="0"/>
              </a:rPr>
              <a:t>pool  </a:t>
            </a:r>
            <a:r>
              <a:rPr sz="2700" spc="-10" dirty="0">
                <a:solidFill>
                  <a:srgbClr val="444444"/>
                </a:solidFill>
                <a:latin typeface="Arial" panose="020B0604020202020204" pitchFamily="34" charset="0"/>
                <a:cs typeface="Arial" panose="020B0604020202020204" pitchFamily="34" charset="0"/>
              </a:rPr>
              <a:t>resources;</a:t>
            </a:r>
            <a:endParaRPr lang="en-GB" sz="2700" spc="-10" dirty="0">
              <a:solidFill>
                <a:srgbClr val="444444"/>
              </a:solidFill>
              <a:latin typeface="Arial" panose="020B0604020202020204" pitchFamily="34" charset="0"/>
              <a:cs typeface="Arial" panose="020B0604020202020204" pitchFamily="34" charset="0"/>
            </a:endParaRPr>
          </a:p>
          <a:p>
            <a:pPr marL="12065" marR="1221105">
              <a:lnSpc>
                <a:spcPts val="2590"/>
              </a:lnSpc>
              <a:spcBef>
                <a:spcPts val="725"/>
              </a:spcBef>
              <a:tabLst>
                <a:tab pos="355600" algn="l"/>
                <a:tab pos="356235" algn="l"/>
              </a:tabLst>
            </a:pPr>
            <a:endParaRPr sz="2700" dirty="0">
              <a:latin typeface="Arial" panose="020B0604020202020204" pitchFamily="34" charset="0"/>
              <a:cs typeface="Arial" panose="020B0604020202020204" pitchFamily="34" charset="0"/>
            </a:endParaRPr>
          </a:p>
          <a:p>
            <a:pPr marL="355600" indent="-343535">
              <a:lnSpc>
                <a:spcPts val="2915"/>
              </a:lnSpc>
              <a:spcBef>
                <a:spcPts val="25"/>
              </a:spcBef>
              <a:buFont typeface="Arial"/>
              <a:buChar char="•"/>
              <a:tabLst>
                <a:tab pos="355600" algn="l"/>
                <a:tab pos="356235" algn="l"/>
              </a:tabLst>
            </a:pPr>
            <a:r>
              <a:rPr sz="2700" spc="-10" dirty="0">
                <a:solidFill>
                  <a:srgbClr val="444444"/>
                </a:solidFill>
                <a:latin typeface="Arial" panose="020B0604020202020204" pitchFamily="34" charset="0"/>
                <a:cs typeface="Arial" panose="020B0604020202020204" pitchFamily="34" charset="0"/>
              </a:rPr>
              <a:t>Participants </a:t>
            </a:r>
            <a:r>
              <a:rPr sz="2700" dirty="0">
                <a:solidFill>
                  <a:srgbClr val="444444"/>
                </a:solidFill>
                <a:latin typeface="Arial" panose="020B0604020202020204" pitchFamily="34" charset="0"/>
                <a:cs typeface="Arial" panose="020B0604020202020204" pitchFamily="34" charset="0"/>
              </a:rPr>
              <a:t>in the </a:t>
            </a:r>
            <a:r>
              <a:rPr sz="2700" spc="-10" dirty="0">
                <a:solidFill>
                  <a:srgbClr val="444444"/>
                </a:solidFill>
                <a:latin typeface="Arial" panose="020B0604020202020204" pitchFamily="34" charset="0"/>
                <a:cs typeface="Arial" panose="020B0604020202020204" pitchFamily="34" charset="0"/>
              </a:rPr>
              <a:t>partnership </a:t>
            </a:r>
            <a:r>
              <a:rPr sz="2700" spc="-15" dirty="0">
                <a:solidFill>
                  <a:srgbClr val="444444"/>
                </a:solidFill>
                <a:latin typeface="Arial" panose="020B0604020202020204" pitchFamily="34" charset="0"/>
                <a:cs typeface="Arial" panose="020B0604020202020204" pitchFamily="34" charset="0"/>
              </a:rPr>
              <a:t>are </a:t>
            </a:r>
            <a:r>
              <a:rPr sz="2700" dirty="0">
                <a:solidFill>
                  <a:srgbClr val="444444"/>
                </a:solidFill>
                <a:latin typeface="Arial" panose="020B0604020202020204" pitchFamily="34" charset="0"/>
                <a:cs typeface="Arial" panose="020B0604020202020204" pitchFamily="34" charset="0"/>
              </a:rPr>
              <a:t>able </a:t>
            </a:r>
            <a:r>
              <a:rPr sz="2700" spc="-15" dirty="0">
                <a:solidFill>
                  <a:srgbClr val="444444"/>
                </a:solidFill>
                <a:latin typeface="Arial" panose="020B0604020202020204" pitchFamily="34" charset="0"/>
                <a:cs typeface="Arial" panose="020B0604020202020204" pitchFamily="34" charset="0"/>
              </a:rPr>
              <a:t>to </a:t>
            </a:r>
            <a:r>
              <a:rPr sz="2700" spc="-20" dirty="0">
                <a:solidFill>
                  <a:srgbClr val="444444"/>
                </a:solidFill>
                <a:latin typeface="Arial" panose="020B0604020202020204" pitchFamily="34" charset="0"/>
                <a:cs typeface="Arial" panose="020B0604020202020204" pitchFamily="34" charset="0"/>
              </a:rPr>
              <a:t>feed </a:t>
            </a:r>
            <a:r>
              <a:rPr sz="2700" spc="-10" dirty="0">
                <a:solidFill>
                  <a:srgbClr val="444444"/>
                </a:solidFill>
                <a:latin typeface="Arial" panose="020B0604020202020204" pitchFamily="34" charset="0"/>
                <a:cs typeface="Arial" panose="020B0604020202020204" pitchFamily="34" charset="0"/>
              </a:rPr>
              <a:t>off</a:t>
            </a:r>
            <a:r>
              <a:rPr sz="2700" spc="-90" dirty="0">
                <a:solidFill>
                  <a:srgbClr val="444444"/>
                </a:solidFill>
                <a:latin typeface="Arial" panose="020B0604020202020204" pitchFamily="34" charset="0"/>
                <a:cs typeface="Arial" panose="020B0604020202020204" pitchFamily="34" charset="0"/>
              </a:rPr>
              <a:t> </a:t>
            </a:r>
            <a:r>
              <a:rPr sz="2700" spc="-5" dirty="0">
                <a:solidFill>
                  <a:srgbClr val="444444"/>
                </a:solidFill>
                <a:latin typeface="Arial" panose="020B0604020202020204" pitchFamily="34" charset="0"/>
                <a:cs typeface="Arial" panose="020B0604020202020204" pitchFamily="34" charset="0"/>
              </a:rPr>
              <a:t>each</a:t>
            </a:r>
            <a:r>
              <a:rPr lang="en-GB" sz="2700" dirty="0">
                <a:latin typeface="Arial" panose="020B0604020202020204" pitchFamily="34" charset="0"/>
                <a:cs typeface="Arial" panose="020B0604020202020204" pitchFamily="34" charset="0"/>
              </a:rPr>
              <a:t> </a:t>
            </a:r>
            <a:r>
              <a:rPr sz="2700" spc="-15" dirty="0">
                <a:solidFill>
                  <a:srgbClr val="444444"/>
                </a:solidFill>
                <a:latin typeface="Arial" panose="020B0604020202020204" pitchFamily="34" charset="0"/>
                <a:cs typeface="Arial" panose="020B0604020202020204" pitchFamily="34" charset="0"/>
              </a:rPr>
              <a:t>other’s </a:t>
            </a:r>
            <a:r>
              <a:rPr sz="2700" spc="-10" dirty="0">
                <a:solidFill>
                  <a:srgbClr val="444444"/>
                </a:solidFill>
                <a:latin typeface="Arial" panose="020B0604020202020204" pitchFamily="34" charset="0"/>
                <a:cs typeface="Arial" panose="020B0604020202020204" pitchFamily="34" charset="0"/>
              </a:rPr>
              <a:t>energy </a:t>
            </a:r>
            <a:r>
              <a:rPr sz="2700" dirty="0">
                <a:solidFill>
                  <a:srgbClr val="444444"/>
                </a:solidFill>
                <a:latin typeface="Arial" panose="020B0604020202020204" pitchFamily="34" charset="0"/>
                <a:cs typeface="Arial" panose="020B0604020202020204" pitchFamily="34" charset="0"/>
              </a:rPr>
              <a:t>and </a:t>
            </a:r>
            <a:r>
              <a:rPr sz="2700" spc="-5" dirty="0">
                <a:solidFill>
                  <a:srgbClr val="444444"/>
                </a:solidFill>
                <a:latin typeface="Arial" panose="020B0604020202020204" pitchFamily="34" charset="0"/>
                <a:cs typeface="Arial" panose="020B0604020202020204" pitchFamily="34" charset="0"/>
              </a:rPr>
              <a:t>enthusiasm </a:t>
            </a:r>
            <a:r>
              <a:rPr sz="2700" spc="-15" dirty="0">
                <a:solidFill>
                  <a:srgbClr val="444444"/>
                </a:solidFill>
                <a:latin typeface="Arial" panose="020B0604020202020204" pitchFamily="34" charset="0"/>
                <a:cs typeface="Arial" panose="020B0604020202020204" pitchFamily="34" charset="0"/>
              </a:rPr>
              <a:t>to </a:t>
            </a:r>
            <a:r>
              <a:rPr sz="2700" spc="-5" dirty="0">
                <a:solidFill>
                  <a:srgbClr val="444444"/>
                </a:solidFill>
                <a:latin typeface="Arial" panose="020B0604020202020204" pitchFamily="34" charset="0"/>
                <a:cs typeface="Arial" panose="020B0604020202020204" pitchFamily="34" charset="0"/>
              </a:rPr>
              <a:t>achieve </a:t>
            </a:r>
            <a:r>
              <a:rPr sz="2700" dirty="0">
                <a:solidFill>
                  <a:srgbClr val="444444"/>
                </a:solidFill>
                <a:latin typeface="Arial" panose="020B0604020202020204" pitchFamily="34" charset="0"/>
                <a:cs typeface="Arial" panose="020B0604020202020204" pitchFamily="34" charset="0"/>
              </a:rPr>
              <a:t>the </a:t>
            </a:r>
            <a:r>
              <a:rPr sz="2700" spc="-5" dirty="0">
                <a:solidFill>
                  <a:srgbClr val="444444"/>
                </a:solidFill>
                <a:latin typeface="Arial" panose="020B0604020202020204" pitchFamily="34" charset="0"/>
                <a:cs typeface="Arial" panose="020B0604020202020204" pitchFamily="34" charset="0"/>
              </a:rPr>
              <a:t>same</a:t>
            </a:r>
            <a:r>
              <a:rPr sz="2700" spc="-114" dirty="0">
                <a:solidFill>
                  <a:srgbClr val="444444"/>
                </a:solidFill>
                <a:latin typeface="Arial" panose="020B0604020202020204" pitchFamily="34" charset="0"/>
                <a:cs typeface="Arial" panose="020B0604020202020204" pitchFamily="34" charset="0"/>
              </a:rPr>
              <a:t> </a:t>
            </a:r>
            <a:r>
              <a:rPr sz="2700" spc="-10" dirty="0">
                <a:solidFill>
                  <a:srgbClr val="444444"/>
                </a:solidFill>
                <a:latin typeface="Arial" panose="020B0604020202020204" pitchFamily="34" charset="0"/>
                <a:cs typeface="Arial" panose="020B0604020202020204" pitchFamily="34" charset="0"/>
              </a:rPr>
              <a:t>goals;</a:t>
            </a:r>
            <a:endParaRPr lang="en-GB" sz="2700" spc="-10" dirty="0">
              <a:solidFill>
                <a:srgbClr val="444444"/>
              </a:solidFill>
              <a:latin typeface="Arial" panose="020B0604020202020204" pitchFamily="34" charset="0"/>
              <a:cs typeface="Arial" panose="020B0604020202020204" pitchFamily="34" charset="0"/>
            </a:endParaRPr>
          </a:p>
          <a:p>
            <a:pPr marL="12065">
              <a:lnSpc>
                <a:spcPts val="2915"/>
              </a:lnSpc>
              <a:spcBef>
                <a:spcPts val="25"/>
              </a:spcBef>
              <a:tabLst>
                <a:tab pos="355600" algn="l"/>
                <a:tab pos="356235" algn="l"/>
              </a:tabLst>
            </a:pPr>
            <a:endParaRPr sz="2700" dirty="0">
              <a:latin typeface="Arial" panose="020B0604020202020204" pitchFamily="34" charset="0"/>
              <a:cs typeface="Arial" panose="020B0604020202020204" pitchFamily="34" charset="0"/>
            </a:endParaRPr>
          </a:p>
          <a:p>
            <a:pPr marL="355600" marR="289560" indent="-343535">
              <a:lnSpc>
                <a:spcPts val="2590"/>
              </a:lnSpc>
              <a:spcBef>
                <a:spcPts val="630"/>
              </a:spcBef>
              <a:buFont typeface="Arial"/>
              <a:buChar char="•"/>
              <a:tabLst>
                <a:tab pos="355600" algn="l"/>
                <a:tab pos="356235" algn="l"/>
              </a:tabLst>
            </a:pPr>
            <a:r>
              <a:rPr sz="2700" spc="-5" dirty="0">
                <a:solidFill>
                  <a:srgbClr val="444444"/>
                </a:solidFill>
                <a:latin typeface="Arial" panose="020B0604020202020204" pitchFamily="34" charset="0"/>
                <a:cs typeface="Arial" panose="020B0604020202020204" pitchFamily="34" charset="0"/>
              </a:rPr>
              <a:t>They </a:t>
            </a:r>
            <a:r>
              <a:rPr sz="2700" spc="-10" dirty="0">
                <a:solidFill>
                  <a:srgbClr val="444444"/>
                </a:solidFill>
                <a:latin typeface="Arial" panose="020B0604020202020204" pitchFamily="34" charset="0"/>
                <a:cs typeface="Arial" panose="020B0604020202020204" pitchFamily="34" charset="0"/>
              </a:rPr>
              <a:t>can </a:t>
            </a:r>
            <a:r>
              <a:rPr sz="2700" spc="-25" dirty="0">
                <a:solidFill>
                  <a:srgbClr val="444444"/>
                </a:solidFill>
                <a:latin typeface="Arial" panose="020B0604020202020204" pitchFamily="34" charset="0"/>
                <a:cs typeface="Arial" panose="020B0604020202020204" pitchFamily="34" charset="0"/>
              </a:rPr>
              <a:t>attract </a:t>
            </a:r>
            <a:r>
              <a:rPr sz="2700" spc="-10" dirty="0">
                <a:solidFill>
                  <a:srgbClr val="444444"/>
                </a:solidFill>
                <a:latin typeface="Arial" panose="020B0604020202020204" pitchFamily="34" charset="0"/>
                <a:cs typeface="Arial" panose="020B0604020202020204" pitchFamily="34" charset="0"/>
              </a:rPr>
              <a:t>more </a:t>
            </a:r>
            <a:r>
              <a:rPr sz="2700" spc="-5" dirty="0">
                <a:solidFill>
                  <a:srgbClr val="444444"/>
                </a:solidFill>
                <a:latin typeface="Arial" panose="020B0604020202020204" pitchFamily="34" charset="0"/>
                <a:cs typeface="Arial" panose="020B0604020202020204" pitchFamily="34" charset="0"/>
              </a:rPr>
              <a:t>funding </a:t>
            </a:r>
            <a:r>
              <a:rPr sz="2700" spc="-15" dirty="0">
                <a:solidFill>
                  <a:srgbClr val="444444"/>
                </a:solidFill>
                <a:latin typeface="Arial" panose="020B0604020202020204" pitchFamily="34" charset="0"/>
                <a:cs typeface="Arial" panose="020B0604020202020204" pitchFamily="34" charset="0"/>
              </a:rPr>
              <a:t>from </a:t>
            </a:r>
            <a:r>
              <a:rPr sz="2700" dirty="0">
                <a:solidFill>
                  <a:srgbClr val="444444"/>
                </a:solidFill>
                <a:latin typeface="Arial" panose="020B0604020202020204" pitchFamily="34" charset="0"/>
                <a:cs typeface="Arial" panose="020B0604020202020204" pitchFamily="34" charset="0"/>
              </a:rPr>
              <a:t>a </a:t>
            </a:r>
            <a:r>
              <a:rPr sz="2700" spc="-15" dirty="0">
                <a:solidFill>
                  <a:srgbClr val="444444"/>
                </a:solidFill>
                <a:latin typeface="Arial" panose="020B0604020202020204" pitchFamily="34" charset="0"/>
                <a:cs typeface="Arial" panose="020B0604020202020204" pitchFamily="34" charset="0"/>
              </a:rPr>
              <a:t>diverse </a:t>
            </a:r>
            <a:r>
              <a:rPr sz="2700" spc="-20" dirty="0">
                <a:solidFill>
                  <a:srgbClr val="444444"/>
                </a:solidFill>
                <a:latin typeface="Arial" panose="020B0604020202020204" pitchFamily="34" charset="0"/>
                <a:cs typeface="Arial" panose="020B0604020202020204" pitchFamily="34" charset="0"/>
              </a:rPr>
              <a:t>range </a:t>
            </a:r>
            <a:r>
              <a:rPr sz="2700" spc="-5" dirty="0">
                <a:solidFill>
                  <a:srgbClr val="444444"/>
                </a:solidFill>
                <a:latin typeface="Arial" panose="020B0604020202020204" pitchFamily="34" charset="0"/>
                <a:cs typeface="Arial" panose="020B0604020202020204" pitchFamily="34" charset="0"/>
              </a:rPr>
              <a:t>of  </a:t>
            </a:r>
            <a:r>
              <a:rPr sz="2700" spc="-10" dirty="0">
                <a:solidFill>
                  <a:srgbClr val="444444"/>
                </a:solidFill>
                <a:latin typeface="Arial" panose="020B0604020202020204" pitchFamily="34" charset="0"/>
                <a:cs typeface="Arial" panose="020B0604020202020204" pitchFamily="34" charset="0"/>
              </a:rPr>
              <a:t>sources </a:t>
            </a:r>
            <a:r>
              <a:rPr sz="2700" spc="-5" dirty="0">
                <a:solidFill>
                  <a:srgbClr val="444444"/>
                </a:solidFill>
                <a:latin typeface="Arial" panose="020B0604020202020204" pitchFamily="34" charset="0"/>
                <a:cs typeface="Arial" panose="020B0604020202020204" pitchFamily="34" charset="0"/>
              </a:rPr>
              <a:t>or they pool </a:t>
            </a:r>
            <a:r>
              <a:rPr sz="2700" spc="-10" dirty="0">
                <a:solidFill>
                  <a:srgbClr val="444444"/>
                </a:solidFill>
                <a:latin typeface="Arial" panose="020B0604020202020204" pitchFamily="34" charset="0"/>
                <a:cs typeface="Arial" panose="020B0604020202020204" pitchFamily="34" charset="0"/>
              </a:rPr>
              <a:t>resources </a:t>
            </a:r>
            <a:r>
              <a:rPr sz="2700" spc="-15" dirty="0">
                <a:solidFill>
                  <a:srgbClr val="444444"/>
                </a:solidFill>
                <a:latin typeface="Arial" panose="020B0604020202020204" pitchFamily="34" charset="0"/>
                <a:cs typeface="Arial" panose="020B0604020202020204" pitchFamily="34" charset="0"/>
              </a:rPr>
              <a:t>to get </a:t>
            </a:r>
            <a:r>
              <a:rPr sz="2700" dirty="0">
                <a:solidFill>
                  <a:srgbClr val="444444"/>
                </a:solidFill>
                <a:latin typeface="Arial" panose="020B0604020202020204" pitchFamily="34" charset="0"/>
                <a:cs typeface="Arial" panose="020B0604020202020204" pitchFamily="34" charset="0"/>
              </a:rPr>
              <a:t>the </a:t>
            </a:r>
            <a:r>
              <a:rPr sz="2700" spc="-15" dirty="0">
                <a:solidFill>
                  <a:srgbClr val="444444"/>
                </a:solidFill>
                <a:latin typeface="Arial" panose="020B0604020202020204" pitchFamily="34" charset="0"/>
                <a:cs typeface="Arial" panose="020B0604020202020204" pitchFamily="34" charset="0"/>
              </a:rPr>
              <a:t>best</a:t>
            </a:r>
            <a:r>
              <a:rPr sz="2700" spc="-90" dirty="0">
                <a:solidFill>
                  <a:srgbClr val="444444"/>
                </a:solidFill>
                <a:latin typeface="Arial" panose="020B0604020202020204" pitchFamily="34" charset="0"/>
                <a:cs typeface="Arial" panose="020B0604020202020204" pitchFamily="34" charset="0"/>
              </a:rPr>
              <a:t> </a:t>
            </a:r>
            <a:r>
              <a:rPr sz="2700" spc="-15" dirty="0">
                <a:solidFill>
                  <a:srgbClr val="444444"/>
                </a:solidFill>
                <a:latin typeface="Arial" panose="020B0604020202020204" pitchFamily="34" charset="0"/>
                <a:cs typeface="Arial" panose="020B0604020202020204" pitchFamily="34" charset="0"/>
              </a:rPr>
              <a:t>outcome;</a:t>
            </a:r>
            <a:endParaRPr sz="27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CF9FD-097E-1049-2442-64034BBF60E1}"/>
              </a:ext>
            </a:extLst>
          </p:cNvPr>
          <p:cNvSpPr>
            <a:spLocks noGrp="1"/>
          </p:cNvSpPr>
          <p:nvPr>
            <p:ph type="title"/>
          </p:nvPr>
        </p:nvSpPr>
        <p:spPr>
          <a:xfrm>
            <a:off x="362712" y="304800"/>
            <a:ext cx="7943088" cy="1107996"/>
          </a:xfrm>
        </p:spPr>
        <p:txBody>
          <a:bodyPr/>
          <a:lstStyle/>
          <a:p>
            <a:r>
              <a:rPr lang="en-GB" dirty="0">
                <a:latin typeface="Arial" panose="020B0604020202020204" pitchFamily="34" charset="0"/>
                <a:cs typeface="Arial" panose="020B0604020202020204" pitchFamily="34" charset="0"/>
              </a:rPr>
              <a:t>Partnerships are successful because…</a:t>
            </a:r>
          </a:p>
        </p:txBody>
      </p:sp>
      <p:sp>
        <p:nvSpPr>
          <p:cNvPr id="3" name="Text Placeholder 2">
            <a:extLst>
              <a:ext uri="{FF2B5EF4-FFF2-40B4-BE49-F238E27FC236}">
                <a16:creationId xmlns:a16="http://schemas.microsoft.com/office/drawing/2014/main" id="{656B2CC2-5EB2-6392-6C80-7F36B57BBA9F}"/>
              </a:ext>
            </a:extLst>
          </p:cNvPr>
          <p:cNvSpPr>
            <a:spLocks noGrp="1"/>
          </p:cNvSpPr>
          <p:nvPr>
            <p:ph type="body" idx="1"/>
          </p:nvPr>
        </p:nvSpPr>
        <p:spPr>
          <a:xfrm>
            <a:off x="359287" y="1676400"/>
            <a:ext cx="8418575" cy="3772828"/>
          </a:xfrm>
        </p:spPr>
        <p:txBody>
          <a:bodyPr/>
          <a:lstStyle/>
          <a:p>
            <a:pPr marL="355600" marR="487045" lvl="0" indent="-343535" algn="l" defTabSz="914400" rtl="0" eaLnBrk="1" fontAlgn="auto" latinLnBrk="0" hangingPunct="1">
              <a:lnSpc>
                <a:spcPts val="2590"/>
              </a:lnSpc>
              <a:spcBef>
                <a:spcPts val="655"/>
              </a:spcBef>
              <a:spcAft>
                <a:spcPts val="0"/>
              </a:spcAft>
              <a:buClrTx/>
              <a:buSzTx/>
              <a:buFont typeface="Arial"/>
              <a:buChar char="•"/>
              <a:tabLst>
                <a:tab pos="355600" algn="l"/>
                <a:tab pos="356235" algn="l"/>
              </a:tabLst>
              <a:defRPr/>
            </a:pP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They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highlight </a:t>
            </a:r>
            <a:r>
              <a:rPr kumimoji="0" lang="en-GB" sz="2700" b="0" i="0" u="none" strike="noStrike" kern="1200" cap="none" spc="-2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different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issues, </a:t>
            </a:r>
            <a:r>
              <a:rPr kumimoji="0" lang="en-GB" sz="2700" b="0" i="0" u="none" strike="noStrike" kern="1200" cap="none" spc="-1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problems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and </a:t>
            </a: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solutions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and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problem-solve</a:t>
            </a:r>
            <a:r>
              <a:rPr kumimoji="0" lang="en-GB" sz="2700" b="0" i="0" u="none" strike="noStrike" kern="1200" cap="none" spc="-4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together;</a:t>
            </a:r>
          </a:p>
          <a:p>
            <a:pPr marL="12065" marR="487045" lvl="0" algn="l" defTabSz="914400" rtl="0" eaLnBrk="1" fontAlgn="auto" latinLnBrk="0" hangingPunct="1">
              <a:lnSpc>
                <a:spcPts val="2590"/>
              </a:lnSpc>
              <a:spcBef>
                <a:spcPts val="655"/>
              </a:spcBef>
              <a:spcAft>
                <a:spcPts val="0"/>
              </a:spcAft>
              <a:buClrTx/>
              <a:buSzTx/>
              <a:tabLst>
                <a:tab pos="355600" algn="l"/>
                <a:tab pos="356235" algn="l"/>
              </a:tabLst>
              <a:defRPr/>
            </a:pPr>
            <a:endPar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55600" marR="0" lvl="0" indent="-343535" algn="l" defTabSz="914400" rtl="0" eaLnBrk="1" fontAlgn="auto" latinLnBrk="0" hangingPunct="1">
              <a:lnSpc>
                <a:spcPct val="100000"/>
              </a:lnSpc>
              <a:spcBef>
                <a:spcPts val="20"/>
              </a:spcBef>
              <a:spcAft>
                <a:spcPts val="0"/>
              </a:spcAft>
              <a:buClrTx/>
              <a:buSzTx/>
              <a:buFont typeface="Arial"/>
              <a:buChar char="•"/>
              <a:tabLst>
                <a:tab pos="355600" algn="l"/>
                <a:tab pos="356235" algn="l"/>
              </a:tabLst>
              <a:defRPr/>
            </a:pPr>
            <a:r>
              <a:rPr kumimoji="0" lang="en-GB" sz="2700" b="0" i="0" u="none" strike="noStrike" kern="1200" cap="none" spc="-1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There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is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more potential </a:t>
            </a:r>
            <a:r>
              <a:rPr kumimoji="0" lang="en-GB" sz="2700" b="0" i="0" u="none" strike="noStrike" kern="1200" cap="none" spc="-2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for</a:t>
            </a:r>
            <a:r>
              <a:rPr kumimoji="0" lang="en-GB" sz="2700" b="0" i="0" u="none" strike="noStrike" kern="1200" cap="none" spc="-3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productivity/efficiency;</a:t>
            </a:r>
          </a:p>
          <a:p>
            <a:pPr marL="12065" marR="0" lvl="0" algn="l" defTabSz="914400" rtl="0" eaLnBrk="1" fontAlgn="auto" latinLnBrk="0" hangingPunct="1">
              <a:lnSpc>
                <a:spcPct val="100000"/>
              </a:lnSpc>
              <a:spcBef>
                <a:spcPts val="20"/>
              </a:spcBef>
              <a:spcAft>
                <a:spcPts val="0"/>
              </a:spcAft>
              <a:buClrTx/>
              <a:buSzTx/>
              <a:tabLst>
                <a:tab pos="355600" algn="l"/>
                <a:tab pos="356235" algn="l"/>
              </a:tabLst>
              <a:defRPr/>
            </a:pPr>
            <a:endPar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55600" marR="0" lvl="0" indent="-343535" algn="l" defTabSz="914400" rtl="0" eaLnBrk="1" fontAlgn="auto" latinLnBrk="0" hangingPunct="1">
              <a:lnSpc>
                <a:spcPct val="100000"/>
              </a:lnSpc>
              <a:spcBef>
                <a:spcPts val="0"/>
              </a:spcBef>
              <a:spcAft>
                <a:spcPts val="0"/>
              </a:spcAft>
              <a:buClrTx/>
              <a:buSzTx/>
              <a:buFont typeface="Arial"/>
              <a:buChar char="•"/>
              <a:tabLst>
                <a:tab pos="355600" algn="l"/>
                <a:tab pos="356235" algn="l"/>
              </a:tabLst>
              <a:defRPr/>
            </a:pP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Service </a:t>
            </a: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delivery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is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often more </a:t>
            </a:r>
            <a:r>
              <a:rPr kumimoji="0" lang="en-GB" sz="2700" b="0" i="0" u="none" strike="noStrike" kern="1200" cap="none" spc="-2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effective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and</a:t>
            </a:r>
            <a:r>
              <a:rPr kumimoji="0" lang="en-GB" sz="2700" b="0" i="0" u="none" strike="noStrike" kern="1200" cap="none" spc="-5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efficient;</a:t>
            </a:r>
          </a:p>
          <a:p>
            <a:pPr marL="12065" marR="0" lvl="0" algn="l" defTabSz="914400" rtl="0" eaLnBrk="1" fontAlgn="auto" latinLnBrk="0" hangingPunct="1">
              <a:lnSpc>
                <a:spcPct val="100000"/>
              </a:lnSpc>
              <a:spcBef>
                <a:spcPts val="0"/>
              </a:spcBef>
              <a:spcAft>
                <a:spcPts val="0"/>
              </a:spcAft>
              <a:buClrTx/>
              <a:buSzTx/>
              <a:tabLst>
                <a:tab pos="355600" algn="l"/>
                <a:tab pos="356235" algn="l"/>
              </a:tabLst>
              <a:defRPr/>
            </a:pPr>
            <a:endPar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55600" marR="282575" lvl="0" indent="-343535" algn="l" defTabSz="914400" rtl="0" eaLnBrk="1" fontAlgn="auto" latinLnBrk="0" hangingPunct="1">
              <a:lnSpc>
                <a:spcPts val="2590"/>
              </a:lnSpc>
              <a:spcBef>
                <a:spcPts val="635"/>
              </a:spcBef>
              <a:spcAft>
                <a:spcPts val="0"/>
              </a:spcAft>
              <a:buClrTx/>
              <a:buSzTx/>
              <a:buFont typeface="Arial"/>
              <a:buChar char="•"/>
              <a:tabLst>
                <a:tab pos="355600" algn="l"/>
                <a:tab pos="356235" algn="l"/>
              </a:tabLst>
              <a:defRPr/>
            </a:pP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They </a:t>
            </a:r>
            <a:r>
              <a:rPr kumimoji="0" lang="en-GB" sz="2700" b="0" i="0" u="none" strike="noStrike" kern="1200" cap="none" spc="-2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offer </a:t>
            </a: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support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and </a:t>
            </a:r>
            <a:r>
              <a:rPr kumimoji="0" lang="en-GB" sz="2700" b="0" i="0" u="none" strike="noStrike" kern="1200" cap="none" spc="-1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diversity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when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working together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and </a:t>
            </a:r>
            <a:r>
              <a:rPr kumimoji="0" lang="en-GB" sz="2700" b="0" i="0" u="none" strike="noStrike" kern="1200" cap="none" spc="-1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can </a:t>
            </a:r>
            <a:r>
              <a:rPr kumimoji="0" lang="en-GB" sz="2700" b="0" i="0" u="none" strike="noStrike" kern="1200" cap="none" spc="-1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cover </a:t>
            </a:r>
            <a:r>
              <a:rPr kumimoji="0" lang="en-GB" sz="2700" b="0" i="0" u="none" strike="noStrike" kern="1200" cap="none" spc="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in times </a:t>
            </a: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of </a:t>
            </a:r>
            <a:r>
              <a:rPr kumimoji="0" lang="en-GB" sz="2700" b="0" i="0" u="none" strike="noStrike" kern="1200" cap="none" spc="-2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greatest</a:t>
            </a:r>
            <a:r>
              <a:rPr kumimoji="0" lang="en-GB" sz="2700" b="0" i="0" u="none" strike="noStrike" kern="1200" cap="none" spc="-60"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 </a:t>
            </a:r>
            <a:r>
              <a:rPr kumimoji="0" lang="en-GB" sz="2700" b="0" i="0" u="none" strike="noStrike" kern="1200" cap="none" spc="-5" normalizeH="0" baseline="0" noProof="0" dirty="0">
                <a:ln>
                  <a:noFill/>
                </a:ln>
                <a:solidFill>
                  <a:srgbClr val="444444"/>
                </a:solidFill>
                <a:effectLst/>
                <a:uLnTx/>
                <a:uFillTx/>
                <a:latin typeface="Arial" panose="020B0604020202020204" pitchFamily="34" charset="0"/>
                <a:ea typeface="+mn-ea"/>
                <a:cs typeface="Arial" panose="020B0604020202020204" pitchFamily="34" charset="0"/>
              </a:rPr>
              <a:t>need.</a:t>
            </a:r>
            <a:endParaRPr kumimoji="0" lang="en-GB" sz="2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1131829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33400" y="76200"/>
            <a:ext cx="7170164" cy="1125855"/>
          </a:xfrm>
          <a:prstGeom prst="rect">
            <a:avLst/>
          </a:prstGeom>
        </p:spPr>
        <p:txBody>
          <a:bodyPr vert="horz" wrap="square" lIns="0" tIns="12700" rIns="0" bIns="0" rtlCol="0">
            <a:spAutoFit/>
          </a:bodyPr>
          <a:lstStyle/>
          <a:p>
            <a:pPr algn="ctr">
              <a:lnSpc>
                <a:spcPct val="100000"/>
              </a:lnSpc>
              <a:spcBef>
                <a:spcPts val="100"/>
              </a:spcBef>
            </a:pPr>
            <a:r>
              <a:rPr spc="-5" dirty="0"/>
              <a:t>Other </a:t>
            </a:r>
            <a:r>
              <a:rPr spc="-45" dirty="0"/>
              <a:t>key </a:t>
            </a:r>
            <a:r>
              <a:rPr spc="-10" dirty="0"/>
              <a:t>ingredients </a:t>
            </a:r>
            <a:r>
              <a:rPr spc="-20" dirty="0"/>
              <a:t>to </a:t>
            </a:r>
            <a:r>
              <a:rPr spc="-5" dirty="0"/>
              <a:t>making</a:t>
            </a:r>
            <a:r>
              <a:rPr spc="15" dirty="0"/>
              <a:t> </a:t>
            </a:r>
            <a:r>
              <a:rPr dirty="0"/>
              <a:t>a</a:t>
            </a:r>
          </a:p>
          <a:p>
            <a:pPr marL="6985" algn="ctr">
              <a:lnSpc>
                <a:spcPct val="100000"/>
              </a:lnSpc>
              <a:spcBef>
                <a:spcPts val="25"/>
              </a:spcBef>
            </a:pPr>
            <a:r>
              <a:rPr spc="-5" dirty="0"/>
              <a:t>partnership work</a:t>
            </a:r>
            <a:r>
              <a:rPr dirty="0"/>
              <a:t> </a:t>
            </a:r>
            <a:r>
              <a:rPr spc="-10" dirty="0"/>
              <a:t>are…</a:t>
            </a: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26</a:t>
            </a:fld>
            <a:endParaRPr spc="-25" dirty="0"/>
          </a:p>
        </p:txBody>
      </p:sp>
      <p:sp>
        <p:nvSpPr>
          <p:cNvPr id="3" name="object 3"/>
          <p:cNvSpPr txBox="1"/>
          <p:nvPr/>
        </p:nvSpPr>
        <p:spPr>
          <a:xfrm>
            <a:off x="155637" y="1423643"/>
            <a:ext cx="8649970" cy="4010713"/>
          </a:xfrm>
          <a:prstGeom prst="rect">
            <a:avLst/>
          </a:prstGeom>
        </p:spPr>
        <p:txBody>
          <a:bodyPr vert="horz" wrap="square" lIns="0" tIns="85725" rIns="0" bIns="0" rtlCol="0">
            <a:spAutoFit/>
          </a:bodyPr>
          <a:lstStyle/>
          <a:p>
            <a:pPr marL="355600" marR="99695" indent="-343535">
              <a:lnSpc>
                <a:spcPts val="2400"/>
              </a:lnSpc>
              <a:spcBef>
                <a:spcPts val="675"/>
              </a:spcBef>
              <a:buFont typeface="Arial"/>
              <a:buChar char="•"/>
              <a:tabLst>
                <a:tab pos="355600" algn="l"/>
                <a:tab pos="356235" algn="l"/>
              </a:tabLst>
            </a:pPr>
            <a:r>
              <a:rPr sz="2500" spc="-5" dirty="0">
                <a:solidFill>
                  <a:srgbClr val="444444"/>
                </a:solidFill>
                <a:latin typeface="Arial" panose="020B0604020202020204" pitchFamily="34" charset="0"/>
                <a:cs typeface="Arial" panose="020B0604020202020204" pitchFamily="34" charset="0"/>
              </a:rPr>
              <a:t>Clarity of </a:t>
            </a:r>
            <a:r>
              <a:rPr sz="2500" spc="-10" dirty="0">
                <a:solidFill>
                  <a:srgbClr val="444444"/>
                </a:solidFill>
                <a:latin typeface="Arial" panose="020B0604020202020204" pitchFamily="34" charset="0"/>
                <a:cs typeface="Arial" panose="020B0604020202020204" pitchFamily="34" charset="0"/>
              </a:rPr>
              <a:t>information Consultation </a:t>
            </a:r>
            <a:r>
              <a:rPr sz="2500" spc="-5" dirty="0">
                <a:solidFill>
                  <a:srgbClr val="444444"/>
                </a:solidFill>
                <a:latin typeface="Arial" panose="020B0604020202020204" pitchFamily="34" charset="0"/>
                <a:cs typeface="Arial" panose="020B0604020202020204" pitchFamily="34" charset="0"/>
              </a:rPr>
              <a:t>– </a:t>
            </a:r>
            <a:r>
              <a:rPr sz="2500" spc="-25" dirty="0">
                <a:solidFill>
                  <a:srgbClr val="444444"/>
                </a:solidFill>
                <a:latin typeface="Arial" panose="020B0604020202020204" pitchFamily="34" charset="0"/>
                <a:cs typeface="Arial" panose="020B0604020202020204" pitchFamily="34" charset="0"/>
              </a:rPr>
              <a:t>before </a:t>
            </a:r>
            <a:r>
              <a:rPr sz="2500" spc="-15" dirty="0">
                <a:solidFill>
                  <a:srgbClr val="444444"/>
                </a:solidFill>
                <a:latin typeface="Arial" panose="020B0604020202020204" pitchFamily="34" charset="0"/>
                <a:cs typeface="Arial" panose="020B0604020202020204" pitchFamily="34" charset="0"/>
              </a:rPr>
              <a:t>you start, get to </a:t>
            </a:r>
            <a:r>
              <a:rPr sz="2500" spc="-5" dirty="0">
                <a:solidFill>
                  <a:srgbClr val="444444"/>
                </a:solidFill>
                <a:latin typeface="Arial" panose="020B0604020202020204" pitchFamily="34" charset="0"/>
                <a:cs typeface="Arial" panose="020B0604020202020204" pitchFamily="34" charset="0"/>
              </a:rPr>
              <a:t>the heart of the </a:t>
            </a:r>
            <a:r>
              <a:rPr sz="2500" spc="-15" dirty="0">
                <a:solidFill>
                  <a:srgbClr val="444444"/>
                </a:solidFill>
                <a:latin typeface="Arial" panose="020B0604020202020204" pitchFamily="34" charset="0"/>
                <a:cs typeface="Arial" panose="020B0604020202020204" pitchFamily="34" charset="0"/>
              </a:rPr>
              <a:t>problems  you are </a:t>
            </a:r>
            <a:r>
              <a:rPr sz="2500" spc="-10" dirty="0">
                <a:solidFill>
                  <a:srgbClr val="444444"/>
                </a:solidFill>
                <a:latin typeface="Arial" panose="020B0604020202020204" pitchFamily="34" charset="0"/>
                <a:cs typeface="Arial" panose="020B0604020202020204" pitchFamily="34" charset="0"/>
              </a:rPr>
              <a:t>facing </a:t>
            </a:r>
            <a:r>
              <a:rPr sz="2500" spc="-5" dirty="0">
                <a:solidFill>
                  <a:srgbClr val="444444"/>
                </a:solidFill>
                <a:latin typeface="Arial" panose="020B0604020202020204" pitchFamily="34" charset="0"/>
                <a:cs typeface="Arial" panose="020B0604020202020204" pitchFamily="34" charset="0"/>
              </a:rPr>
              <a:t>and </a:t>
            </a:r>
            <a:r>
              <a:rPr sz="2500" spc="-15" dirty="0">
                <a:solidFill>
                  <a:srgbClr val="444444"/>
                </a:solidFill>
                <a:latin typeface="Arial" panose="020B0604020202020204" pitchFamily="34" charset="0"/>
                <a:cs typeface="Arial" panose="020B0604020202020204" pitchFamily="34" charset="0"/>
              </a:rPr>
              <a:t>invite </a:t>
            </a:r>
            <a:r>
              <a:rPr sz="2500" spc="-10" dirty="0">
                <a:solidFill>
                  <a:srgbClr val="444444"/>
                </a:solidFill>
                <a:latin typeface="Arial" panose="020B0604020202020204" pitchFamily="34" charset="0"/>
                <a:cs typeface="Arial" panose="020B0604020202020204" pitchFamily="34" charset="0"/>
              </a:rPr>
              <a:t>everyone to give </a:t>
            </a:r>
            <a:r>
              <a:rPr sz="2500" spc="-15" dirty="0">
                <a:solidFill>
                  <a:srgbClr val="444444"/>
                </a:solidFill>
                <a:latin typeface="Arial" panose="020B0604020202020204" pitchFamily="34" charset="0"/>
                <a:cs typeface="Arial" panose="020B0604020202020204" pitchFamily="34" charset="0"/>
              </a:rPr>
              <a:t>feedback </a:t>
            </a:r>
            <a:r>
              <a:rPr sz="2500" spc="-5" dirty="0">
                <a:solidFill>
                  <a:srgbClr val="444444"/>
                </a:solidFill>
                <a:latin typeface="Arial" panose="020B0604020202020204" pitchFamily="34" charset="0"/>
                <a:cs typeface="Arial" panose="020B0604020202020204" pitchFamily="34" charset="0"/>
              </a:rPr>
              <a:t>and </a:t>
            </a:r>
            <a:r>
              <a:rPr sz="2500" spc="-15" dirty="0">
                <a:solidFill>
                  <a:srgbClr val="444444"/>
                </a:solidFill>
                <a:latin typeface="Arial" panose="020B0604020202020204" pitchFamily="34" charset="0"/>
                <a:cs typeface="Arial" panose="020B0604020202020204" pitchFamily="34" charset="0"/>
              </a:rPr>
              <a:t>share  </a:t>
            </a:r>
            <a:r>
              <a:rPr sz="2500" spc="-5" dirty="0">
                <a:solidFill>
                  <a:srgbClr val="444444"/>
                </a:solidFill>
                <a:latin typeface="Arial" panose="020B0604020202020204" pitchFamily="34" charset="0"/>
                <a:cs typeface="Arial" panose="020B0604020202020204" pitchFamily="34" charset="0"/>
              </a:rPr>
              <a:t>ideas;</a:t>
            </a:r>
            <a:endParaRPr sz="2500" dirty="0">
              <a:latin typeface="Arial" panose="020B0604020202020204" pitchFamily="34" charset="0"/>
              <a:cs typeface="Arial" panose="020B0604020202020204" pitchFamily="34" charset="0"/>
            </a:endParaRPr>
          </a:p>
          <a:p>
            <a:pPr marL="355600" marR="305435" indent="-343535">
              <a:lnSpc>
                <a:spcPct val="80000"/>
              </a:lnSpc>
              <a:spcBef>
                <a:spcPts val="600"/>
              </a:spcBef>
              <a:buFont typeface="Arial"/>
              <a:buChar char="•"/>
              <a:tabLst>
                <a:tab pos="355600" algn="l"/>
                <a:tab pos="356235" algn="l"/>
              </a:tabLst>
            </a:pPr>
            <a:r>
              <a:rPr sz="2500" spc="-10" dirty="0">
                <a:solidFill>
                  <a:srgbClr val="444444"/>
                </a:solidFill>
                <a:latin typeface="Arial" panose="020B0604020202020204" pitchFamily="34" charset="0"/>
                <a:cs typeface="Arial" panose="020B0604020202020204" pitchFamily="34" charset="0"/>
              </a:rPr>
              <a:t>Deciding together</a:t>
            </a:r>
            <a:r>
              <a:rPr lang="en-GB" sz="2500" spc="-10" dirty="0">
                <a:solidFill>
                  <a:srgbClr val="444444"/>
                </a:solidFill>
                <a:latin typeface="Arial" panose="020B0604020202020204" pitchFamily="34" charset="0"/>
                <a:cs typeface="Arial" panose="020B0604020202020204" pitchFamily="34" charset="0"/>
              </a:rPr>
              <a:t> </a:t>
            </a:r>
            <a:r>
              <a:rPr lang="en-GB" sz="2500" spc="-5" dirty="0">
                <a:solidFill>
                  <a:srgbClr val="444444"/>
                </a:solidFill>
                <a:latin typeface="Arial" panose="020B0604020202020204" pitchFamily="34" charset="0"/>
                <a:cs typeface="Arial" panose="020B0604020202020204" pitchFamily="34" charset="0"/>
              </a:rPr>
              <a:t>– </a:t>
            </a:r>
            <a:r>
              <a:rPr lang="en-GB" sz="2500" spc="-15" dirty="0">
                <a:solidFill>
                  <a:srgbClr val="444444"/>
                </a:solidFill>
                <a:latin typeface="Arial" panose="020B0604020202020204" pitchFamily="34" charset="0"/>
                <a:cs typeface="Arial" panose="020B0604020202020204" pitchFamily="34" charset="0"/>
              </a:rPr>
              <a:t>after you </a:t>
            </a:r>
            <a:r>
              <a:rPr lang="en-GB" sz="2500" spc="-20" dirty="0">
                <a:solidFill>
                  <a:srgbClr val="444444"/>
                </a:solidFill>
                <a:latin typeface="Arial" panose="020B0604020202020204" pitchFamily="34" charset="0"/>
                <a:cs typeface="Arial" panose="020B0604020202020204" pitchFamily="34" charset="0"/>
              </a:rPr>
              <a:t>have </a:t>
            </a:r>
            <a:r>
              <a:rPr lang="en-GB" sz="2500" spc="-15" dirty="0">
                <a:solidFill>
                  <a:srgbClr val="444444"/>
                </a:solidFill>
                <a:latin typeface="Arial" panose="020B0604020202020204" pitchFamily="34" charset="0"/>
                <a:cs typeface="Arial" panose="020B0604020202020204" pitchFamily="34" charset="0"/>
              </a:rPr>
              <a:t>encouraged </a:t>
            </a:r>
            <a:r>
              <a:rPr lang="en-GB" sz="2500" spc="-10" dirty="0">
                <a:solidFill>
                  <a:srgbClr val="444444"/>
                </a:solidFill>
                <a:latin typeface="Arial" panose="020B0604020202020204" pitchFamily="34" charset="0"/>
                <a:cs typeface="Arial" panose="020B0604020202020204" pitchFamily="34" charset="0"/>
              </a:rPr>
              <a:t>everyone </a:t>
            </a:r>
            <a:r>
              <a:rPr lang="en-GB" sz="2500" spc="-15" dirty="0">
                <a:solidFill>
                  <a:srgbClr val="444444"/>
                </a:solidFill>
                <a:latin typeface="Arial" panose="020B0604020202020204" pitchFamily="34" charset="0"/>
                <a:cs typeface="Arial" panose="020B0604020202020204" pitchFamily="34" charset="0"/>
              </a:rPr>
              <a:t>to  </a:t>
            </a:r>
            <a:r>
              <a:rPr lang="en-GB" sz="2500" spc="-10" dirty="0">
                <a:solidFill>
                  <a:srgbClr val="444444"/>
                </a:solidFill>
                <a:latin typeface="Arial" panose="020B0604020202020204" pitchFamily="34" charset="0"/>
                <a:cs typeface="Arial" panose="020B0604020202020204" pitchFamily="34" charset="0"/>
              </a:rPr>
              <a:t>provide </a:t>
            </a:r>
            <a:r>
              <a:rPr lang="en-GB" sz="2500" spc="-5" dirty="0">
                <a:solidFill>
                  <a:srgbClr val="444444"/>
                </a:solidFill>
                <a:latin typeface="Arial" panose="020B0604020202020204" pitchFamily="34" charset="0"/>
                <a:cs typeface="Arial" panose="020B0604020202020204" pitchFamily="34" charset="0"/>
              </a:rPr>
              <a:t>additional ideas, </a:t>
            </a:r>
            <a:r>
              <a:rPr lang="en-GB" sz="2500" spc="-10" dirty="0">
                <a:solidFill>
                  <a:srgbClr val="444444"/>
                </a:solidFill>
                <a:latin typeface="Arial" panose="020B0604020202020204" pitchFamily="34" charset="0"/>
                <a:cs typeface="Arial" panose="020B0604020202020204" pitchFamily="34" charset="0"/>
              </a:rPr>
              <a:t>work through </a:t>
            </a:r>
            <a:r>
              <a:rPr lang="en-GB" sz="2500" spc="-5" dirty="0">
                <a:solidFill>
                  <a:srgbClr val="444444"/>
                </a:solidFill>
                <a:latin typeface="Arial" panose="020B0604020202020204" pitchFamily="34" charset="0"/>
                <a:cs typeface="Arial" panose="020B0604020202020204" pitchFamily="34" charset="0"/>
              </a:rPr>
              <a:t>each </a:t>
            </a:r>
            <a:r>
              <a:rPr lang="en-GB" sz="2500" spc="-10" dirty="0">
                <a:solidFill>
                  <a:srgbClr val="444444"/>
                </a:solidFill>
                <a:latin typeface="Arial" panose="020B0604020202020204" pitchFamily="34" charset="0"/>
                <a:cs typeface="Arial" panose="020B0604020202020204" pitchFamily="34" charset="0"/>
              </a:rPr>
              <a:t>one together </a:t>
            </a:r>
            <a:r>
              <a:rPr lang="en-GB" sz="2500" spc="-5" dirty="0">
                <a:solidFill>
                  <a:srgbClr val="444444"/>
                </a:solidFill>
                <a:latin typeface="Arial" panose="020B0604020202020204" pitchFamily="34" charset="0"/>
                <a:cs typeface="Arial" panose="020B0604020202020204" pitchFamily="34" charset="0"/>
              </a:rPr>
              <a:t>and  decide the </a:t>
            </a:r>
            <a:r>
              <a:rPr lang="en-GB" sz="2500" spc="-15" dirty="0">
                <a:solidFill>
                  <a:srgbClr val="444444"/>
                </a:solidFill>
                <a:latin typeface="Arial" panose="020B0604020202020204" pitchFamily="34" charset="0"/>
                <a:cs typeface="Arial" panose="020B0604020202020204" pitchFamily="34" charset="0"/>
              </a:rPr>
              <a:t>best </a:t>
            </a:r>
            <a:r>
              <a:rPr lang="en-GB" sz="2500" spc="-25" dirty="0">
                <a:solidFill>
                  <a:srgbClr val="444444"/>
                </a:solidFill>
                <a:latin typeface="Arial" panose="020B0604020202020204" pitchFamily="34" charset="0"/>
                <a:cs typeface="Arial" panose="020B0604020202020204" pitchFamily="34" charset="0"/>
              </a:rPr>
              <a:t>way </a:t>
            </a:r>
            <a:r>
              <a:rPr lang="en-GB" sz="2500" spc="-20" dirty="0">
                <a:solidFill>
                  <a:srgbClr val="444444"/>
                </a:solidFill>
                <a:latin typeface="Arial" panose="020B0604020202020204" pitchFamily="34" charset="0"/>
                <a:cs typeface="Arial" panose="020B0604020202020204" pitchFamily="34" charset="0"/>
              </a:rPr>
              <a:t>forward </a:t>
            </a:r>
            <a:r>
              <a:rPr lang="en-GB" sz="2500" spc="-10" dirty="0">
                <a:solidFill>
                  <a:srgbClr val="444444"/>
                </a:solidFill>
                <a:latin typeface="Arial" panose="020B0604020202020204" pitchFamily="34" charset="0"/>
                <a:cs typeface="Arial" panose="020B0604020202020204" pitchFamily="34" charset="0"/>
              </a:rPr>
              <a:t>so that shared goals </a:t>
            </a:r>
            <a:r>
              <a:rPr lang="en-GB" sz="2500" spc="-5" dirty="0">
                <a:solidFill>
                  <a:srgbClr val="444444"/>
                </a:solidFill>
                <a:latin typeface="Arial" panose="020B0604020202020204" pitchFamily="34" charset="0"/>
                <a:cs typeface="Arial" panose="020B0604020202020204" pitchFamily="34" charset="0"/>
              </a:rPr>
              <a:t>will </a:t>
            </a:r>
            <a:r>
              <a:rPr lang="en-GB" sz="2500" spc="-10" dirty="0">
                <a:solidFill>
                  <a:srgbClr val="444444"/>
                </a:solidFill>
                <a:latin typeface="Arial" panose="020B0604020202020204" pitchFamily="34" charset="0"/>
                <a:cs typeface="Arial" panose="020B0604020202020204" pitchFamily="34" charset="0"/>
              </a:rPr>
              <a:t>be  achieved </a:t>
            </a:r>
            <a:r>
              <a:rPr lang="en-GB" sz="2500" spc="-15" dirty="0">
                <a:solidFill>
                  <a:srgbClr val="444444"/>
                </a:solidFill>
                <a:latin typeface="Arial" panose="020B0604020202020204" pitchFamily="34" charset="0"/>
                <a:cs typeface="Arial" panose="020B0604020202020204" pitchFamily="34" charset="0"/>
              </a:rPr>
              <a:t>to </a:t>
            </a:r>
            <a:r>
              <a:rPr lang="en-GB" sz="2500" spc="-5" dirty="0">
                <a:solidFill>
                  <a:srgbClr val="444444"/>
                </a:solidFill>
                <a:latin typeface="Arial" panose="020B0604020202020204" pitchFamily="34" charset="0"/>
                <a:cs typeface="Arial" panose="020B0604020202020204" pitchFamily="34" charset="0"/>
              </a:rPr>
              <a:t>meet the </a:t>
            </a:r>
            <a:r>
              <a:rPr lang="en-GB" sz="2500" dirty="0">
                <a:solidFill>
                  <a:srgbClr val="444444"/>
                </a:solidFill>
                <a:latin typeface="Arial" panose="020B0604020202020204" pitchFamily="34" charset="0"/>
                <a:cs typeface="Arial" panose="020B0604020202020204" pitchFamily="34" charset="0"/>
              </a:rPr>
              <a:t>service </a:t>
            </a:r>
            <a:r>
              <a:rPr lang="en-GB" sz="2500" spc="-15" dirty="0">
                <a:solidFill>
                  <a:srgbClr val="444444"/>
                </a:solidFill>
                <a:latin typeface="Arial" panose="020B0604020202020204" pitchFamily="34" charset="0"/>
                <a:cs typeface="Arial" panose="020B0604020202020204" pitchFamily="34" charset="0"/>
              </a:rPr>
              <a:t>users</a:t>
            </a:r>
            <a:r>
              <a:rPr lang="en-GB" sz="2500" spc="55" dirty="0">
                <a:solidFill>
                  <a:srgbClr val="444444"/>
                </a:solidFill>
                <a:latin typeface="Arial" panose="020B0604020202020204" pitchFamily="34" charset="0"/>
                <a:cs typeface="Arial" panose="020B0604020202020204" pitchFamily="34" charset="0"/>
              </a:rPr>
              <a:t> </a:t>
            </a:r>
            <a:r>
              <a:rPr lang="en-GB" sz="2500" spc="-10" dirty="0">
                <a:solidFill>
                  <a:srgbClr val="444444"/>
                </a:solidFill>
                <a:latin typeface="Arial" panose="020B0604020202020204" pitchFamily="34" charset="0"/>
                <a:cs typeface="Arial" panose="020B0604020202020204" pitchFamily="34" charset="0"/>
              </a:rPr>
              <a:t>needs;</a:t>
            </a:r>
            <a:endParaRPr sz="2500" dirty="0">
              <a:latin typeface="Arial" panose="020B0604020202020204" pitchFamily="34" charset="0"/>
              <a:cs typeface="Arial" panose="020B0604020202020204" pitchFamily="34" charset="0"/>
            </a:endParaRPr>
          </a:p>
          <a:p>
            <a:pPr marL="355600" marR="412750" indent="-343535">
              <a:lnSpc>
                <a:spcPts val="2400"/>
              </a:lnSpc>
              <a:spcBef>
                <a:spcPts val="580"/>
              </a:spcBef>
              <a:buFont typeface="Arial"/>
              <a:buChar char="•"/>
              <a:tabLst>
                <a:tab pos="355600" algn="l"/>
                <a:tab pos="356235" algn="l"/>
              </a:tabLst>
            </a:pPr>
            <a:r>
              <a:rPr sz="2500" spc="-5" dirty="0">
                <a:solidFill>
                  <a:srgbClr val="444444"/>
                </a:solidFill>
                <a:latin typeface="Arial" panose="020B0604020202020204" pitchFamily="34" charset="0"/>
                <a:cs typeface="Arial" panose="020B0604020202020204" pitchFamily="34" charset="0"/>
              </a:rPr>
              <a:t>Acting </a:t>
            </a:r>
            <a:r>
              <a:rPr sz="2500" spc="-10" dirty="0">
                <a:solidFill>
                  <a:srgbClr val="444444"/>
                </a:solidFill>
                <a:latin typeface="Arial" panose="020B0604020202020204" pitchFamily="34" charset="0"/>
                <a:cs typeface="Arial" panose="020B0604020202020204" pitchFamily="34" charset="0"/>
              </a:rPr>
              <a:t>together </a:t>
            </a:r>
            <a:r>
              <a:rPr lang="en-GB" sz="2500" spc="-5" dirty="0">
                <a:solidFill>
                  <a:srgbClr val="444444"/>
                </a:solidFill>
                <a:latin typeface="Arial" panose="020B0604020202020204" pitchFamily="34" charset="0"/>
                <a:cs typeface="Arial" panose="020B0604020202020204" pitchFamily="34" charset="0"/>
              </a:rPr>
              <a:t>– </a:t>
            </a:r>
            <a:r>
              <a:rPr lang="en-GB" sz="2500" spc="-15" dirty="0">
                <a:solidFill>
                  <a:srgbClr val="444444"/>
                </a:solidFill>
                <a:latin typeface="Arial" panose="020B0604020202020204" pitchFamily="34" charset="0"/>
                <a:cs typeface="Arial" panose="020B0604020202020204" pitchFamily="34" charset="0"/>
              </a:rPr>
              <a:t>after you </a:t>
            </a:r>
            <a:r>
              <a:rPr lang="en-GB" sz="2500" spc="-20" dirty="0">
                <a:solidFill>
                  <a:srgbClr val="444444"/>
                </a:solidFill>
                <a:latin typeface="Arial" panose="020B0604020202020204" pitchFamily="34" charset="0"/>
                <a:cs typeface="Arial" panose="020B0604020202020204" pitchFamily="34" charset="0"/>
              </a:rPr>
              <a:t>have </a:t>
            </a:r>
            <a:r>
              <a:rPr lang="en-GB" sz="2500" spc="-5" dirty="0">
                <a:solidFill>
                  <a:srgbClr val="444444"/>
                </a:solidFill>
                <a:latin typeface="Arial" panose="020B0604020202020204" pitchFamily="34" charset="0"/>
                <a:cs typeface="Arial" panose="020B0604020202020204" pitchFamily="34" charset="0"/>
              </a:rPr>
              <a:t>decided on the </a:t>
            </a:r>
            <a:r>
              <a:rPr lang="en-GB" sz="2500" spc="-20" dirty="0">
                <a:solidFill>
                  <a:srgbClr val="444444"/>
                </a:solidFill>
                <a:latin typeface="Arial" panose="020B0604020202020204" pitchFamily="34" charset="0"/>
                <a:cs typeface="Arial" panose="020B0604020202020204" pitchFamily="34" charset="0"/>
              </a:rPr>
              <a:t>course </a:t>
            </a:r>
            <a:r>
              <a:rPr lang="en-GB" sz="2500" spc="-10" dirty="0">
                <a:solidFill>
                  <a:srgbClr val="444444"/>
                </a:solidFill>
                <a:latin typeface="Arial" panose="020B0604020202020204" pitchFamily="34" charset="0"/>
                <a:cs typeface="Arial" panose="020B0604020202020204" pitchFamily="34" charset="0"/>
              </a:rPr>
              <a:t>of  </a:t>
            </a:r>
            <a:r>
              <a:rPr lang="en-GB" sz="2500" spc="-5" dirty="0">
                <a:solidFill>
                  <a:srgbClr val="444444"/>
                </a:solidFill>
                <a:latin typeface="Arial" panose="020B0604020202020204" pitchFamily="34" charset="0"/>
                <a:cs typeface="Arial" panose="020B0604020202020204" pitchFamily="34" charset="0"/>
              </a:rPr>
              <a:t>action, </a:t>
            </a:r>
            <a:r>
              <a:rPr lang="en-GB" sz="2500" spc="-10" dirty="0">
                <a:solidFill>
                  <a:srgbClr val="444444"/>
                </a:solidFill>
                <a:latin typeface="Arial" panose="020B0604020202020204" pitchFamily="34" charset="0"/>
                <a:cs typeface="Arial" panose="020B0604020202020204" pitchFamily="34" charset="0"/>
              </a:rPr>
              <a:t>ensure that </a:t>
            </a:r>
            <a:r>
              <a:rPr lang="en-GB" sz="2500" spc="-5" dirty="0">
                <a:solidFill>
                  <a:srgbClr val="444444"/>
                </a:solidFill>
                <a:latin typeface="Arial" panose="020B0604020202020204" pitchFamily="34" charset="0"/>
                <a:cs typeface="Arial" panose="020B0604020202020204" pitchFamily="34" charset="0"/>
              </a:rPr>
              <a:t>each willing member of the </a:t>
            </a:r>
            <a:r>
              <a:rPr lang="en-GB" sz="2500" spc="-10" dirty="0">
                <a:solidFill>
                  <a:srgbClr val="444444"/>
                </a:solidFill>
                <a:latin typeface="Arial" panose="020B0604020202020204" pitchFamily="34" charset="0"/>
                <a:cs typeface="Arial" panose="020B0604020202020204" pitchFamily="34" charset="0"/>
              </a:rPr>
              <a:t>partnership </a:t>
            </a:r>
            <a:r>
              <a:rPr lang="en-GB" sz="2500" spc="-5" dirty="0">
                <a:solidFill>
                  <a:srgbClr val="444444"/>
                </a:solidFill>
                <a:latin typeface="Arial" panose="020B0604020202020204" pitchFamily="34" charset="0"/>
                <a:cs typeface="Arial" panose="020B0604020202020204" pitchFamily="34" charset="0"/>
              </a:rPr>
              <a:t>is  </a:t>
            </a:r>
            <a:r>
              <a:rPr lang="en-GB" sz="2500" spc="-15" dirty="0">
                <a:solidFill>
                  <a:srgbClr val="444444"/>
                </a:solidFill>
                <a:latin typeface="Arial" panose="020B0604020202020204" pitchFamily="34" charset="0"/>
                <a:cs typeface="Arial" panose="020B0604020202020204" pitchFamily="34" charset="0"/>
              </a:rPr>
              <a:t>involved </a:t>
            </a:r>
            <a:r>
              <a:rPr lang="en-GB" sz="2500" spc="-5" dirty="0">
                <a:solidFill>
                  <a:srgbClr val="444444"/>
                </a:solidFill>
                <a:latin typeface="Arial" panose="020B0604020202020204" pitchFamily="34" charset="0"/>
                <a:cs typeface="Arial" panose="020B0604020202020204" pitchFamily="34" charset="0"/>
              </a:rPr>
              <a:t>in carrying it</a:t>
            </a:r>
            <a:r>
              <a:rPr lang="en-GB" sz="2500" spc="10" dirty="0">
                <a:solidFill>
                  <a:srgbClr val="444444"/>
                </a:solidFill>
                <a:latin typeface="Arial" panose="020B0604020202020204" pitchFamily="34" charset="0"/>
                <a:cs typeface="Arial" panose="020B0604020202020204" pitchFamily="34" charset="0"/>
              </a:rPr>
              <a:t> </a:t>
            </a:r>
            <a:r>
              <a:rPr lang="en-GB" sz="2500" spc="-10" dirty="0">
                <a:solidFill>
                  <a:srgbClr val="444444"/>
                </a:solidFill>
                <a:latin typeface="Arial" panose="020B0604020202020204" pitchFamily="34" charset="0"/>
                <a:cs typeface="Arial" panose="020B0604020202020204" pitchFamily="34" charset="0"/>
              </a:rPr>
              <a:t>out.</a:t>
            </a:r>
            <a:endParaRPr lang="en-GB" sz="2500" dirty="0">
              <a:latin typeface="Arial" panose="020B0604020202020204" pitchFamily="34" charset="0"/>
              <a:cs typeface="Arial" panose="020B0604020202020204" pitchFamily="34" charset="0"/>
            </a:endParaRPr>
          </a:p>
          <a:p>
            <a:pPr marL="355600" marR="291465" indent="-343535">
              <a:lnSpc>
                <a:spcPts val="2400"/>
              </a:lnSpc>
              <a:spcBef>
                <a:spcPts val="600"/>
              </a:spcBef>
              <a:buFont typeface="Arial"/>
              <a:buChar char="•"/>
              <a:tabLst>
                <a:tab pos="355600" algn="l"/>
                <a:tab pos="356235" algn="l"/>
              </a:tabLst>
            </a:pPr>
            <a:r>
              <a:rPr lang="en-GB" sz="2500" spc="-20" dirty="0">
                <a:solidFill>
                  <a:srgbClr val="444444"/>
                </a:solidFill>
                <a:latin typeface="Arial" panose="020B0604020202020204" pitchFamily="34" charset="0"/>
                <a:cs typeface="Arial" panose="020B0604020202020204" pitchFamily="34" charset="0"/>
              </a:rPr>
              <a:t>Always </a:t>
            </a:r>
            <a:r>
              <a:rPr lang="en-GB" sz="2500" spc="-15" dirty="0">
                <a:solidFill>
                  <a:srgbClr val="444444"/>
                </a:solidFill>
                <a:latin typeface="Arial" panose="020B0604020202020204" pitchFamily="34" charset="0"/>
                <a:cs typeface="Arial" panose="020B0604020202020204" pitchFamily="34" charset="0"/>
              </a:rPr>
              <a:t>encourage </a:t>
            </a:r>
            <a:r>
              <a:rPr lang="en-GB" sz="2500" spc="-5" dirty="0">
                <a:solidFill>
                  <a:srgbClr val="444444"/>
                </a:solidFill>
                <a:latin typeface="Arial" panose="020B0604020202020204" pitchFamily="34" charset="0"/>
                <a:cs typeface="Arial" panose="020B0604020202020204" pitchFamily="34" charset="0"/>
              </a:rPr>
              <a:t>the </a:t>
            </a:r>
            <a:r>
              <a:rPr lang="en-GB" sz="2500" spc="-10" dirty="0">
                <a:solidFill>
                  <a:srgbClr val="444444"/>
                </a:solidFill>
                <a:latin typeface="Arial" panose="020B0604020202020204" pitchFamily="34" charset="0"/>
                <a:cs typeface="Arial" panose="020B0604020202020204" pitchFamily="34" charset="0"/>
              </a:rPr>
              <a:t>partners </a:t>
            </a:r>
            <a:r>
              <a:rPr lang="en-GB" sz="2500" spc="-15" dirty="0">
                <a:solidFill>
                  <a:srgbClr val="444444"/>
                </a:solidFill>
                <a:latin typeface="Arial" panose="020B0604020202020204" pitchFamily="34" charset="0"/>
                <a:cs typeface="Arial" panose="020B0604020202020204" pitchFamily="34" charset="0"/>
              </a:rPr>
              <a:t>to share </a:t>
            </a:r>
            <a:r>
              <a:rPr lang="en-GB" sz="2500" spc="-10" dirty="0">
                <a:solidFill>
                  <a:srgbClr val="444444"/>
                </a:solidFill>
                <a:latin typeface="Arial" panose="020B0604020202020204" pitchFamily="34" charset="0"/>
                <a:cs typeface="Arial" panose="020B0604020202020204" pitchFamily="34" charset="0"/>
              </a:rPr>
              <a:t>problems so that they  </a:t>
            </a:r>
            <a:r>
              <a:rPr lang="en-GB" sz="2500" spc="-15" dirty="0">
                <a:solidFill>
                  <a:srgbClr val="444444"/>
                </a:solidFill>
                <a:latin typeface="Arial" panose="020B0604020202020204" pitchFamily="34" charset="0"/>
                <a:cs typeface="Arial" panose="020B0604020202020204" pitchFamily="34" charset="0"/>
              </a:rPr>
              <a:t>can </a:t>
            </a:r>
            <a:r>
              <a:rPr lang="en-GB" sz="2500" spc="-5" dirty="0">
                <a:solidFill>
                  <a:srgbClr val="444444"/>
                </a:solidFill>
                <a:latin typeface="Arial" panose="020B0604020202020204" pitchFamily="34" charset="0"/>
                <a:cs typeface="Arial" panose="020B0604020202020204" pitchFamily="34" charset="0"/>
              </a:rPr>
              <a:t>be dealt with as </a:t>
            </a:r>
            <a:r>
              <a:rPr lang="en-GB" sz="2500" spc="-10" dirty="0">
                <a:solidFill>
                  <a:srgbClr val="444444"/>
                </a:solidFill>
                <a:latin typeface="Arial" panose="020B0604020202020204" pitchFamily="34" charset="0"/>
                <a:cs typeface="Arial" panose="020B0604020202020204" pitchFamily="34" charset="0"/>
              </a:rPr>
              <a:t>soon </a:t>
            </a:r>
            <a:r>
              <a:rPr lang="en-GB" sz="2500" spc="-5" dirty="0">
                <a:solidFill>
                  <a:srgbClr val="444444"/>
                </a:solidFill>
                <a:latin typeface="Arial" panose="020B0604020202020204" pitchFamily="34" charset="0"/>
                <a:cs typeface="Arial" panose="020B0604020202020204" pitchFamily="34" charset="0"/>
              </a:rPr>
              <a:t>as</a:t>
            </a:r>
            <a:r>
              <a:rPr lang="en-GB" sz="2500" spc="35" dirty="0">
                <a:solidFill>
                  <a:srgbClr val="444444"/>
                </a:solidFill>
                <a:latin typeface="Arial" panose="020B0604020202020204" pitchFamily="34" charset="0"/>
                <a:cs typeface="Arial" panose="020B0604020202020204" pitchFamily="34" charset="0"/>
              </a:rPr>
              <a:t> </a:t>
            </a:r>
            <a:r>
              <a:rPr lang="en-GB" sz="2500" spc="-10" dirty="0">
                <a:solidFill>
                  <a:srgbClr val="444444"/>
                </a:solidFill>
                <a:latin typeface="Arial" panose="020B0604020202020204" pitchFamily="34" charset="0"/>
                <a:cs typeface="Arial" panose="020B0604020202020204" pitchFamily="34" charset="0"/>
              </a:rPr>
              <a:t>possible</a:t>
            </a:r>
            <a:endParaRPr lang="en-GB" sz="2500" dirty="0">
              <a:latin typeface="Arial" panose="020B0604020202020204" pitchFamily="34" charset="0"/>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93C1E-161C-6051-CB79-36110B27120F}"/>
              </a:ext>
            </a:extLst>
          </p:cNvPr>
          <p:cNvSpPr>
            <a:spLocks noGrp="1"/>
          </p:cNvSpPr>
          <p:nvPr>
            <p:ph type="title"/>
          </p:nvPr>
        </p:nvSpPr>
        <p:spPr>
          <a:xfrm>
            <a:off x="380143" y="248158"/>
            <a:ext cx="7150701" cy="635000"/>
          </a:xfrm>
        </p:spPr>
        <p:txBody>
          <a:bodyPr/>
          <a:lstStyle/>
          <a:p>
            <a:r>
              <a:rPr lang="en-GB" dirty="0"/>
              <a:t>			Activity </a:t>
            </a:r>
          </a:p>
        </p:txBody>
      </p:sp>
      <p:sp>
        <p:nvSpPr>
          <p:cNvPr id="3" name="Text Placeholder 2">
            <a:extLst>
              <a:ext uri="{FF2B5EF4-FFF2-40B4-BE49-F238E27FC236}">
                <a16:creationId xmlns:a16="http://schemas.microsoft.com/office/drawing/2014/main" id="{A313A4B7-17AA-8B11-211C-9384570B3526}"/>
              </a:ext>
            </a:extLst>
          </p:cNvPr>
          <p:cNvSpPr>
            <a:spLocks noGrp="1"/>
          </p:cNvSpPr>
          <p:nvPr>
            <p:ph type="body" idx="1"/>
          </p:nvPr>
        </p:nvSpPr>
        <p:spPr>
          <a:xfrm>
            <a:off x="239623" y="1143000"/>
            <a:ext cx="8664753" cy="5170646"/>
          </a:xfrm>
        </p:spPr>
        <p:txBody>
          <a:bodyPr/>
          <a:lstStyle/>
          <a:p>
            <a:endParaRPr lang="en-GB" sz="2800" dirty="0"/>
          </a:p>
          <a:p>
            <a:endParaRPr lang="en-GB" sz="2800" dirty="0"/>
          </a:p>
          <a:p>
            <a:endParaRPr lang="en-GB" sz="2800" dirty="0"/>
          </a:p>
          <a:p>
            <a:r>
              <a:rPr lang="en-GB" sz="2800" dirty="0"/>
              <a:t>Read the case studies on Moodle and discuss them in groups. </a:t>
            </a:r>
          </a:p>
          <a:p>
            <a:endParaRPr lang="en-GB" sz="2800" dirty="0"/>
          </a:p>
          <a:p>
            <a:endParaRPr lang="en-GB" sz="2800" dirty="0"/>
          </a:p>
          <a:p>
            <a:endParaRPr lang="en-GB" sz="2800" dirty="0"/>
          </a:p>
          <a:p>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9349321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0597" y="262254"/>
            <a:ext cx="2619375" cy="635000"/>
          </a:xfrm>
          <a:prstGeom prst="rect">
            <a:avLst/>
          </a:prstGeom>
        </p:spPr>
        <p:txBody>
          <a:bodyPr vert="horz" wrap="square" lIns="0" tIns="12065" rIns="0" bIns="0" rtlCol="0">
            <a:spAutoFit/>
          </a:bodyPr>
          <a:lstStyle/>
          <a:p>
            <a:pPr marL="12700">
              <a:lnSpc>
                <a:spcPct val="100000"/>
              </a:lnSpc>
              <a:spcBef>
                <a:spcPts val="95"/>
              </a:spcBef>
            </a:pPr>
            <a:r>
              <a:rPr sz="4000" spc="-165" dirty="0">
                <a:solidFill>
                  <a:srgbClr val="000000"/>
                </a:solidFill>
                <a:latin typeface="Arial"/>
                <a:cs typeface="Arial"/>
              </a:rPr>
              <a:t>Questions?</a:t>
            </a:r>
            <a:endParaRPr sz="4000">
              <a:latin typeface="Arial"/>
              <a:cs typeface="Arial"/>
            </a:endParaRPr>
          </a:p>
        </p:txBody>
      </p:sp>
      <p:sp>
        <p:nvSpPr>
          <p:cNvPr id="3" name="object 3"/>
          <p:cNvSpPr/>
          <p:nvPr/>
        </p:nvSpPr>
        <p:spPr>
          <a:xfrm>
            <a:off x="457200" y="1124711"/>
            <a:ext cx="8229600" cy="4392167"/>
          </a:xfrm>
          <a:prstGeom prst="rect">
            <a:avLst/>
          </a:prstGeom>
          <a:blipFill>
            <a:blip r:embed="rId2" cstate="print"/>
            <a:stretch>
              <a:fillRect/>
            </a:stretch>
          </a:blipFill>
        </p:spPr>
        <p:txBody>
          <a:bodyPr wrap="square" lIns="0" tIns="0" rIns="0" bIns="0" rtlCol="0"/>
          <a:lstStyle/>
          <a:p>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28</a:t>
            </a:fld>
            <a:endParaRPr spc="-25"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266694" y="36067"/>
            <a:ext cx="2613025" cy="635000"/>
          </a:xfrm>
          <a:prstGeom prst="rect">
            <a:avLst/>
          </a:prstGeom>
        </p:spPr>
        <p:txBody>
          <a:bodyPr vert="horz" wrap="square" lIns="0" tIns="12065" rIns="0" bIns="0" rtlCol="0">
            <a:spAutoFit/>
          </a:bodyPr>
          <a:lstStyle/>
          <a:p>
            <a:pPr marL="12700">
              <a:lnSpc>
                <a:spcPct val="100000"/>
              </a:lnSpc>
              <a:spcBef>
                <a:spcPts val="95"/>
              </a:spcBef>
            </a:pPr>
            <a:r>
              <a:rPr sz="4000" spc="-125" dirty="0">
                <a:solidFill>
                  <a:srgbClr val="000000"/>
                </a:solidFill>
                <a:latin typeface="Arial"/>
                <a:cs typeface="Arial"/>
              </a:rPr>
              <a:t>References</a:t>
            </a:r>
            <a:endParaRPr sz="400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24765" rIns="0" bIns="0" rtlCol="0">
            <a:spAutoFit/>
          </a:bodyPr>
          <a:lstStyle/>
          <a:p>
            <a:pPr marL="38100">
              <a:lnSpc>
                <a:spcPct val="100000"/>
              </a:lnSpc>
              <a:spcBef>
                <a:spcPts val="195"/>
              </a:spcBef>
            </a:pPr>
            <a:fld id="{81D60167-4931-47E6-BA6A-407CBD079E47}" type="slidenum">
              <a:rPr spc="-25" dirty="0"/>
              <a:t>29</a:t>
            </a:fld>
            <a:endParaRPr spc="-25" dirty="0"/>
          </a:p>
        </p:txBody>
      </p:sp>
      <p:sp>
        <p:nvSpPr>
          <p:cNvPr id="3" name="object 3"/>
          <p:cNvSpPr txBox="1"/>
          <p:nvPr/>
        </p:nvSpPr>
        <p:spPr>
          <a:xfrm>
            <a:off x="245567" y="893190"/>
            <a:ext cx="8627110" cy="4166235"/>
          </a:xfrm>
          <a:prstGeom prst="rect">
            <a:avLst/>
          </a:prstGeom>
        </p:spPr>
        <p:txBody>
          <a:bodyPr vert="horz" wrap="square" lIns="0" tIns="13335" rIns="0" bIns="0" rtlCol="0">
            <a:spAutoFit/>
          </a:bodyPr>
          <a:lstStyle/>
          <a:p>
            <a:pPr marL="368300" indent="-342900">
              <a:lnSpc>
                <a:spcPct val="100000"/>
              </a:lnSpc>
              <a:spcBef>
                <a:spcPts val="105"/>
              </a:spcBef>
              <a:buClr>
                <a:srgbClr val="000000"/>
              </a:buClr>
              <a:buChar char="•"/>
              <a:tabLst>
                <a:tab pos="367665" algn="l"/>
                <a:tab pos="368300" algn="l"/>
              </a:tabLst>
            </a:pPr>
            <a:r>
              <a:rPr sz="1400" u="heavy" spc="-5" dirty="0">
                <a:solidFill>
                  <a:srgbClr val="0000FF"/>
                </a:solidFill>
                <a:uFill>
                  <a:solidFill>
                    <a:srgbClr val="0000FF"/>
                  </a:solidFill>
                </a:uFill>
                <a:latin typeface="Arial"/>
                <a:cs typeface="Arial"/>
                <a:hlinkClick r:id="rId2"/>
              </a:rPr>
              <a:t>Adult_Social_Care_-_Quality_Matters.pdf</a:t>
            </a:r>
            <a:r>
              <a:rPr sz="1400" spc="-5" dirty="0">
                <a:solidFill>
                  <a:srgbClr val="0000FF"/>
                </a:solidFill>
                <a:latin typeface="Arial"/>
                <a:cs typeface="Arial"/>
                <a:hlinkClick r:id="rId2"/>
              </a:rPr>
              <a:t> </a:t>
            </a:r>
            <a:r>
              <a:rPr sz="1400" dirty="0">
                <a:latin typeface="Arial"/>
                <a:cs typeface="Arial"/>
              </a:rPr>
              <a:t>Access Sept</a:t>
            </a:r>
            <a:r>
              <a:rPr sz="1400" spc="-160" dirty="0">
                <a:latin typeface="Arial"/>
                <a:cs typeface="Arial"/>
              </a:rPr>
              <a:t> </a:t>
            </a:r>
            <a:r>
              <a:rPr sz="1400" dirty="0">
                <a:latin typeface="Arial"/>
                <a:cs typeface="Arial"/>
              </a:rPr>
              <a:t>2022)</a:t>
            </a:r>
            <a:endParaRPr sz="1400">
              <a:latin typeface="Arial"/>
              <a:cs typeface="Arial"/>
            </a:endParaRPr>
          </a:p>
          <a:p>
            <a:pPr marL="368300" marR="334010" indent="-342900">
              <a:lnSpc>
                <a:spcPct val="80100"/>
              </a:lnSpc>
              <a:spcBef>
                <a:spcPts val="330"/>
              </a:spcBef>
              <a:buChar char="•"/>
              <a:tabLst>
                <a:tab pos="367665" algn="l"/>
                <a:tab pos="368300" algn="l"/>
              </a:tabLst>
            </a:pPr>
            <a:r>
              <a:rPr sz="1400" spc="-5" dirty="0">
                <a:latin typeface="Arial"/>
                <a:cs typeface="Arial"/>
              </a:rPr>
              <a:t>Chambers,</a:t>
            </a:r>
            <a:r>
              <a:rPr sz="1400" spc="-35" dirty="0">
                <a:latin typeface="Arial"/>
                <a:cs typeface="Arial"/>
              </a:rPr>
              <a:t> </a:t>
            </a:r>
            <a:r>
              <a:rPr sz="1400" spc="-5" dirty="0">
                <a:latin typeface="Arial"/>
                <a:cs typeface="Arial"/>
              </a:rPr>
              <a:t>D.</a:t>
            </a:r>
            <a:r>
              <a:rPr sz="1400" dirty="0">
                <a:latin typeface="Arial"/>
                <a:cs typeface="Arial"/>
              </a:rPr>
              <a:t> , Cantrell,</a:t>
            </a:r>
            <a:r>
              <a:rPr sz="1400" spc="-105" dirty="0">
                <a:latin typeface="Arial"/>
                <a:cs typeface="Arial"/>
              </a:rPr>
              <a:t> </a:t>
            </a:r>
            <a:r>
              <a:rPr sz="1400" dirty="0">
                <a:latin typeface="Arial"/>
                <a:cs typeface="Arial"/>
              </a:rPr>
              <a:t>A.</a:t>
            </a:r>
            <a:r>
              <a:rPr sz="1400" spc="5" dirty="0">
                <a:latin typeface="Arial"/>
                <a:cs typeface="Arial"/>
              </a:rPr>
              <a:t> </a:t>
            </a:r>
            <a:r>
              <a:rPr sz="1400" dirty="0">
                <a:latin typeface="Arial"/>
                <a:cs typeface="Arial"/>
              </a:rPr>
              <a:t>and</a:t>
            </a:r>
            <a:r>
              <a:rPr sz="1400" spc="-15" dirty="0">
                <a:latin typeface="Arial"/>
                <a:cs typeface="Arial"/>
              </a:rPr>
              <a:t> </a:t>
            </a:r>
            <a:r>
              <a:rPr sz="1400" dirty="0">
                <a:latin typeface="Arial"/>
                <a:cs typeface="Arial"/>
              </a:rPr>
              <a:t>Booth,</a:t>
            </a:r>
            <a:r>
              <a:rPr sz="1400" spc="-105" dirty="0">
                <a:latin typeface="Arial"/>
                <a:cs typeface="Arial"/>
              </a:rPr>
              <a:t> </a:t>
            </a:r>
            <a:r>
              <a:rPr sz="1400" dirty="0">
                <a:latin typeface="Arial"/>
                <a:cs typeface="Arial"/>
              </a:rPr>
              <a:t>A. (2021)</a:t>
            </a:r>
            <a:r>
              <a:rPr sz="1400" spc="-40" dirty="0">
                <a:latin typeface="Arial"/>
                <a:cs typeface="Arial"/>
              </a:rPr>
              <a:t> </a:t>
            </a:r>
            <a:r>
              <a:rPr sz="1400" spc="-5" dirty="0">
                <a:latin typeface="Arial"/>
                <a:cs typeface="Arial"/>
              </a:rPr>
              <a:t>Rapid evidence</a:t>
            </a:r>
            <a:r>
              <a:rPr sz="1400" spc="-10" dirty="0">
                <a:latin typeface="Arial"/>
                <a:cs typeface="Arial"/>
              </a:rPr>
              <a:t> </a:t>
            </a:r>
            <a:r>
              <a:rPr sz="1400" spc="-5" dirty="0">
                <a:latin typeface="Arial"/>
                <a:cs typeface="Arial"/>
              </a:rPr>
              <a:t>review</a:t>
            </a:r>
            <a:r>
              <a:rPr sz="1400" spc="-10" dirty="0">
                <a:latin typeface="Arial"/>
                <a:cs typeface="Arial"/>
              </a:rPr>
              <a:t> </a:t>
            </a:r>
            <a:r>
              <a:rPr sz="1400" dirty="0">
                <a:latin typeface="Arial"/>
                <a:cs typeface="Arial"/>
              </a:rPr>
              <a:t>: challenges</a:t>
            </a:r>
            <a:r>
              <a:rPr sz="1400" spc="-35" dirty="0">
                <a:latin typeface="Arial"/>
                <a:cs typeface="Arial"/>
              </a:rPr>
              <a:t> </a:t>
            </a:r>
            <a:r>
              <a:rPr sz="1400" dirty="0">
                <a:latin typeface="Arial"/>
                <a:cs typeface="Arial"/>
              </a:rPr>
              <a:t>to</a:t>
            </a:r>
            <a:r>
              <a:rPr sz="1400" spc="-10" dirty="0">
                <a:latin typeface="Arial"/>
                <a:cs typeface="Arial"/>
              </a:rPr>
              <a:t> </a:t>
            </a:r>
            <a:r>
              <a:rPr sz="1400" dirty="0">
                <a:latin typeface="Arial"/>
                <a:cs typeface="Arial"/>
              </a:rPr>
              <a:t>implementing  digital and data-driven technologies in health and social care. Report. The </a:t>
            </a:r>
            <a:r>
              <a:rPr sz="1400" spc="-5" dirty="0">
                <a:latin typeface="Arial"/>
                <a:cs typeface="Arial"/>
              </a:rPr>
              <a:t>University </a:t>
            </a:r>
            <a:r>
              <a:rPr sz="1400" dirty="0">
                <a:latin typeface="Arial"/>
                <a:cs typeface="Arial"/>
              </a:rPr>
              <a:t>of </a:t>
            </a:r>
            <a:r>
              <a:rPr sz="1400" spc="-5" dirty="0">
                <a:latin typeface="Arial"/>
                <a:cs typeface="Arial"/>
              </a:rPr>
              <a:t>Sheffield </a:t>
            </a:r>
            <a:r>
              <a:rPr sz="1400" dirty="0">
                <a:latin typeface="Arial"/>
                <a:cs typeface="Arial"/>
              </a:rPr>
              <a:t>,  </a:t>
            </a:r>
            <a:r>
              <a:rPr sz="1400" spc="-5" dirty="0">
                <a:latin typeface="Arial"/>
                <a:cs typeface="Arial"/>
              </a:rPr>
              <a:t>Sheffield.</a:t>
            </a:r>
            <a:endParaRPr sz="1400">
              <a:latin typeface="Arial"/>
              <a:cs typeface="Arial"/>
            </a:endParaRPr>
          </a:p>
          <a:p>
            <a:pPr marL="368300" indent="-342900">
              <a:lnSpc>
                <a:spcPct val="100000"/>
              </a:lnSpc>
              <a:buClr>
                <a:srgbClr val="000000"/>
              </a:buClr>
              <a:buChar char="•"/>
              <a:tabLst>
                <a:tab pos="367665" algn="l"/>
                <a:tab pos="368300" algn="l"/>
              </a:tabLst>
            </a:pPr>
            <a:r>
              <a:rPr sz="1400" u="heavy" dirty="0">
                <a:solidFill>
                  <a:srgbClr val="0000FF"/>
                </a:solidFill>
                <a:uFill>
                  <a:solidFill>
                    <a:srgbClr val="0000FF"/>
                  </a:solidFill>
                </a:uFill>
                <a:latin typeface="Arial"/>
                <a:cs typeface="Arial"/>
                <a:hlinkClick r:id="rId3"/>
              </a:rPr>
              <a:t>Department of Health and Social </a:t>
            </a:r>
            <a:r>
              <a:rPr sz="1400" u="heavy" spc="-5" dirty="0">
                <a:solidFill>
                  <a:srgbClr val="0000FF"/>
                </a:solidFill>
                <a:uFill>
                  <a:solidFill>
                    <a:srgbClr val="0000FF"/>
                  </a:solidFill>
                </a:uFill>
                <a:latin typeface="Arial"/>
                <a:cs typeface="Arial"/>
                <a:hlinkClick r:id="rId3"/>
              </a:rPr>
              <a:t>Care </a:t>
            </a:r>
            <a:r>
              <a:rPr sz="1400" u="heavy" dirty="0">
                <a:solidFill>
                  <a:srgbClr val="0000FF"/>
                </a:solidFill>
                <a:uFill>
                  <a:solidFill>
                    <a:srgbClr val="0000FF"/>
                  </a:solidFill>
                </a:uFill>
                <a:latin typeface="Arial"/>
                <a:cs typeface="Arial"/>
                <a:hlinkClick r:id="rId3"/>
              </a:rPr>
              <a:t>- </a:t>
            </a:r>
            <a:r>
              <a:rPr sz="1400" u="heavy" spc="-25" dirty="0">
                <a:solidFill>
                  <a:srgbClr val="0000FF"/>
                </a:solidFill>
                <a:uFill>
                  <a:solidFill>
                    <a:srgbClr val="0000FF"/>
                  </a:solidFill>
                </a:uFill>
                <a:latin typeface="Arial"/>
                <a:cs typeface="Arial"/>
                <a:hlinkClick r:id="rId3"/>
              </a:rPr>
              <a:t>GOV.UK </a:t>
            </a:r>
            <a:r>
              <a:rPr sz="1400" u="heavy" spc="-20" dirty="0">
                <a:solidFill>
                  <a:srgbClr val="0000FF"/>
                </a:solidFill>
                <a:uFill>
                  <a:solidFill>
                    <a:srgbClr val="0000FF"/>
                  </a:solidFill>
                </a:uFill>
                <a:latin typeface="Arial"/>
                <a:cs typeface="Arial"/>
                <a:hlinkClick r:id="rId3"/>
              </a:rPr>
              <a:t>(www.gov.uk)</a:t>
            </a:r>
            <a:r>
              <a:rPr sz="1400" spc="-20" dirty="0">
                <a:solidFill>
                  <a:srgbClr val="0000FF"/>
                </a:solidFill>
                <a:latin typeface="Arial"/>
                <a:cs typeface="Arial"/>
                <a:hlinkClick r:id="rId3"/>
              </a:rPr>
              <a:t> </a:t>
            </a:r>
            <a:r>
              <a:rPr sz="1400" dirty="0">
                <a:latin typeface="Arial"/>
                <a:cs typeface="Arial"/>
              </a:rPr>
              <a:t>(September</a:t>
            </a:r>
            <a:r>
              <a:rPr sz="1400" spc="-125" dirty="0">
                <a:latin typeface="Arial"/>
                <a:cs typeface="Arial"/>
              </a:rPr>
              <a:t> </a:t>
            </a:r>
            <a:r>
              <a:rPr sz="1400" dirty="0">
                <a:latin typeface="Arial"/>
                <a:cs typeface="Arial"/>
              </a:rPr>
              <a:t>2022)</a:t>
            </a:r>
            <a:endParaRPr sz="1400">
              <a:latin typeface="Arial"/>
              <a:cs typeface="Arial"/>
            </a:endParaRPr>
          </a:p>
          <a:p>
            <a:pPr marL="368300" indent="-342900">
              <a:lnSpc>
                <a:spcPct val="100000"/>
              </a:lnSpc>
              <a:buClr>
                <a:srgbClr val="000000"/>
              </a:buClr>
              <a:buChar char="•"/>
              <a:tabLst>
                <a:tab pos="367665" algn="l"/>
                <a:tab pos="368300" algn="l"/>
              </a:tabLst>
            </a:pPr>
            <a:r>
              <a:rPr sz="1400" u="heavy" spc="-5" dirty="0">
                <a:solidFill>
                  <a:srgbClr val="0000FF"/>
                </a:solidFill>
                <a:uFill>
                  <a:solidFill>
                    <a:srgbClr val="0000FF"/>
                  </a:solidFill>
                </a:uFill>
                <a:latin typeface="Arial"/>
                <a:cs typeface="Arial"/>
                <a:hlinkClick r:id="rId4"/>
              </a:rPr>
              <a:t>Duty </a:t>
            </a:r>
            <a:r>
              <a:rPr sz="1400" u="heavy" dirty="0">
                <a:solidFill>
                  <a:srgbClr val="0000FF"/>
                </a:solidFill>
                <a:uFill>
                  <a:solidFill>
                    <a:srgbClr val="0000FF"/>
                  </a:solidFill>
                </a:uFill>
                <a:latin typeface="Arial"/>
                <a:cs typeface="Arial"/>
                <a:hlinkClick r:id="rId4"/>
              </a:rPr>
              <a:t>of candour animation - </a:t>
            </a:r>
            <a:r>
              <a:rPr sz="1400" u="heavy" spc="-5" dirty="0">
                <a:solidFill>
                  <a:srgbClr val="0000FF"/>
                </a:solidFill>
                <a:uFill>
                  <a:solidFill>
                    <a:srgbClr val="0000FF"/>
                  </a:solidFill>
                </a:uFill>
                <a:latin typeface="Arial"/>
                <a:cs typeface="Arial"/>
                <a:hlinkClick r:id="rId4"/>
              </a:rPr>
              <a:t>NHS </a:t>
            </a:r>
            <a:r>
              <a:rPr sz="1400" u="heavy" dirty="0">
                <a:solidFill>
                  <a:srgbClr val="0000FF"/>
                </a:solidFill>
                <a:uFill>
                  <a:solidFill>
                    <a:srgbClr val="0000FF"/>
                  </a:solidFill>
                </a:uFill>
                <a:latin typeface="Arial"/>
                <a:cs typeface="Arial"/>
                <a:hlinkClick r:id="rId4"/>
              </a:rPr>
              <a:t>Resolution</a:t>
            </a:r>
            <a:r>
              <a:rPr sz="1400" spc="-135" dirty="0">
                <a:solidFill>
                  <a:srgbClr val="0000FF"/>
                </a:solidFill>
                <a:latin typeface="Arial"/>
                <a:cs typeface="Arial"/>
                <a:hlinkClick r:id="rId4"/>
              </a:rPr>
              <a:t> </a:t>
            </a:r>
            <a:r>
              <a:rPr sz="1400" dirty="0">
                <a:latin typeface="Arial"/>
                <a:cs typeface="Arial"/>
              </a:rPr>
              <a:t>Link.</a:t>
            </a:r>
            <a:endParaRPr sz="1400">
              <a:latin typeface="Arial"/>
              <a:cs typeface="Arial"/>
            </a:endParaRPr>
          </a:p>
          <a:p>
            <a:pPr marL="368300" marR="478155" indent="-342900">
              <a:lnSpc>
                <a:spcPts val="1340"/>
              </a:lnSpc>
              <a:spcBef>
                <a:spcPts val="330"/>
              </a:spcBef>
              <a:buClr>
                <a:srgbClr val="000000"/>
              </a:buClr>
              <a:buChar char="•"/>
              <a:tabLst>
                <a:tab pos="367665" algn="l"/>
                <a:tab pos="368300" algn="l"/>
              </a:tabLst>
            </a:pPr>
            <a:r>
              <a:rPr sz="1400" u="heavy" spc="-5" dirty="0">
                <a:solidFill>
                  <a:srgbClr val="0000FF"/>
                </a:solidFill>
                <a:uFill>
                  <a:solidFill>
                    <a:srgbClr val="0000FF"/>
                  </a:solidFill>
                </a:uFill>
                <a:latin typeface="Arial"/>
                <a:cs typeface="Arial"/>
                <a:hlinkClick r:id="rId5"/>
              </a:rPr>
              <a:t>Effective</a:t>
            </a:r>
            <a:r>
              <a:rPr sz="1400" u="heavy" spc="-3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Partnership</a:t>
            </a:r>
            <a:r>
              <a:rPr sz="1400" u="heavy" spc="-4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Working</a:t>
            </a:r>
            <a:r>
              <a:rPr sz="1400" u="heavy" spc="-4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a:t>
            </a:r>
            <a:r>
              <a:rPr sz="1400" u="heavy" spc="-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Getting</a:t>
            </a:r>
            <a:r>
              <a:rPr sz="1400" u="heavy" spc="-2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the</a:t>
            </a:r>
            <a:r>
              <a:rPr sz="1400" u="heavy" spc="-3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basics</a:t>
            </a:r>
            <a:r>
              <a:rPr sz="1400" u="heavy" spc="-2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right</a:t>
            </a:r>
            <a:r>
              <a:rPr sz="1400" u="heavy" spc="-2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from</a:t>
            </a:r>
            <a:r>
              <a:rPr sz="1400" u="heavy" spc="-2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start</a:t>
            </a:r>
            <a:r>
              <a:rPr sz="1400" u="heavy" spc="-3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to</a:t>
            </a:r>
            <a:r>
              <a:rPr sz="1400" u="heavy" spc="-20"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finish</a:t>
            </a:r>
            <a:r>
              <a:rPr sz="1400" u="heavy" spc="-25" dirty="0">
                <a:solidFill>
                  <a:srgbClr val="0000FF"/>
                </a:solidFill>
                <a:uFill>
                  <a:solidFill>
                    <a:srgbClr val="0000FF"/>
                  </a:solidFill>
                </a:uFill>
                <a:latin typeface="Arial"/>
                <a:cs typeface="Arial"/>
                <a:hlinkClick r:id="rId5"/>
              </a:rPr>
              <a:t> </a:t>
            </a:r>
            <a:r>
              <a:rPr sz="1400" u="heavy" dirty="0">
                <a:solidFill>
                  <a:srgbClr val="0000FF"/>
                </a:solidFill>
                <a:uFill>
                  <a:solidFill>
                    <a:srgbClr val="0000FF"/>
                  </a:solidFill>
                </a:uFill>
                <a:latin typeface="Arial"/>
                <a:cs typeface="Arial"/>
                <a:hlinkClick r:id="rId5"/>
              </a:rPr>
              <a:t>|</a:t>
            </a:r>
            <a:r>
              <a:rPr sz="1400" u="heavy" spc="30" dirty="0">
                <a:solidFill>
                  <a:srgbClr val="0000FF"/>
                </a:solidFill>
                <a:uFill>
                  <a:solidFill>
                    <a:srgbClr val="0000FF"/>
                  </a:solidFill>
                </a:uFill>
                <a:latin typeface="Arial"/>
                <a:cs typeface="Arial"/>
                <a:hlinkClick r:id="rId5"/>
              </a:rPr>
              <a:t> </a:t>
            </a:r>
            <a:r>
              <a:rPr sz="1400" u="heavy" spc="-5" dirty="0">
                <a:solidFill>
                  <a:srgbClr val="0000FF"/>
                </a:solidFill>
                <a:uFill>
                  <a:solidFill>
                    <a:srgbClr val="0000FF"/>
                  </a:solidFill>
                </a:uFill>
                <a:latin typeface="Arial"/>
                <a:cs typeface="Arial"/>
                <a:hlinkClick r:id="rId5"/>
              </a:rPr>
              <a:t>theknowledgebiz's</a:t>
            </a:r>
            <a:r>
              <a:rPr sz="1400" u="heavy" spc="-25" dirty="0">
                <a:solidFill>
                  <a:srgbClr val="0000FF"/>
                </a:solidFill>
                <a:uFill>
                  <a:solidFill>
                    <a:srgbClr val="0000FF"/>
                  </a:solidFill>
                </a:uFill>
                <a:latin typeface="Arial"/>
                <a:cs typeface="Arial"/>
                <a:hlinkClick r:id="rId5"/>
              </a:rPr>
              <a:t> </a:t>
            </a:r>
            <a:r>
              <a:rPr sz="1400" u="heavy" spc="-5" dirty="0">
                <a:solidFill>
                  <a:srgbClr val="0000FF"/>
                </a:solidFill>
                <a:uFill>
                  <a:solidFill>
                    <a:srgbClr val="0000FF"/>
                  </a:solidFill>
                </a:uFill>
                <a:latin typeface="Arial"/>
                <a:cs typeface="Arial"/>
                <a:hlinkClick r:id="rId5"/>
              </a:rPr>
              <a:t>blog  (wordpress.com)</a:t>
            </a:r>
            <a:r>
              <a:rPr sz="1400" spc="-5" dirty="0">
                <a:solidFill>
                  <a:srgbClr val="0000FF"/>
                </a:solidFill>
                <a:latin typeface="Arial"/>
                <a:cs typeface="Arial"/>
                <a:hlinkClick r:id="rId5"/>
              </a:rPr>
              <a:t> </a:t>
            </a:r>
            <a:r>
              <a:rPr sz="1400" dirty="0">
                <a:latin typeface="Arial"/>
                <a:cs typeface="Arial"/>
                <a:hlinkClick r:id="rId5"/>
              </a:rPr>
              <a:t>(September</a:t>
            </a:r>
            <a:r>
              <a:rPr sz="1400" spc="-80" dirty="0">
                <a:latin typeface="Arial"/>
                <a:cs typeface="Arial"/>
                <a:hlinkClick r:id="rId5"/>
              </a:rPr>
              <a:t> </a:t>
            </a:r>
            <a:r>
              <a:rPr sz="1400" dirty="0">
                <a:latin typeface="Arial"/>
                <a:cs typeface="Arial"/>
                <a:hlinkClick r:id="rId5"/>
              </a:rPr>
              <a:t>2022)</a:t>
            </a:r>
            <a:endParaRPr sz="1400">
              <a:latin typeface="Arial"/>
              <a:cs typeface="Arial"/>
            </a:endParaRPr>
          </a:p>
          <a:p>
            <a:pPr marL="368300" indent="-342900">
              <a:lnSpc>
                <a:spcPct val="100000"/>
              </a:lnSpc>
              <a:spcBef>
                <a:spcPts val="15"/>
              </a:spcBef>
              <a:buChar char="•"/>
              <a:tabLst>
                <a:tab pos="367665" algn="l"/>
                <a:tab pos="368300" algn="l"/>
              </a:tabLst>
            </a:pPr>
            <a:r>
              <a:rPr sz="1400" spc="-20" dirty="0">
                <a:latin typeface="Arial"/>
                <a:cs typeface="Arial"/>
              </a:rPr>
              <a:t>Glasby, </a:t>
            </a:r>
            <a:r>
              <a:rPr sz="1400" dirty="0">
                <a:latin typeface="Arial"/>
                <a:cs typeface="Arial"/>
              </a:rPr>
              <a:t>J. (2017) </a:t>
            </a:r>
            <a:r>
              <a:rPr sz="1400" spc="-5" dirty="0">
                <a:latin typeface="Arial"/>
                <a:cs typeface="Arial"/>
              </a:rPr>
              <a:t>Understanding </a:t>
            </a:r>
            <a:r>
              <a:rPr sz="1400" dirty="0">
                <a:latin typeface="Arial"/>
                <a:cs typeface="Arial"/>
              </a:rPr>
              <a:t>health and social care </a:t>
            </a:r>
            <a:r>
              <a:rPr sz="1400" spc="10" dirty="0">
                <a:latin typeface="Arial"/>
                <a:cs typeface="Arial"/>
              </a:rPr>
              <a:t>(3</a:t>
            </a:r>
            <a:r>
              <a:rPr sz="1350" spc="15" baseline="24691" dirty="0">
                <a:latin typeface="Arial"/>
                <a:cs typeface="Arial"/>
              </a:rPr>
              <a:t>rd </a:t>
            </a:r>
            <a:r>
              <a:rPr sz="1400" dirty="0">
                <a:latin typeface="Arial"/>
                <a:cs typeface="Arial"/>
              </a:rPr>
              <a:t>edition) Bristol: </a:t>
            </a:r>
            <a:r>
              <a:rPr sz="1400" spc="-5" dirty="0">
                <a:latin typeface="Arial"/>
                <a:cs typeface="Arial"/>
              </a:rPr>
              <a:t>The </a:t>
            </a:r>
            <a:r>
              <a:rPr sz="1400" dirty="0">
                <a:latin typeface="Arial"/>
                <a:cs typeface="Arial"/>
              </a:rPr>
              <a:t>Policy</a:t>
            </a:r>
            <a:r>
              <a:rPr sz="1400" spc="-170" dirty="0">
                <a:latin typeface="Arial"/>
                <a:cs typeface="Arial"/>
              </a:rPr>
              <a:t> </a:t>
            </a:r>
            <a:r>
              <a:rPr sz="1400" dirty="0">
                <a:latin typeface="Arial"/>
                <a:cs typeface="Arial"/>
              </a:rPr>
              <a:t>Press.</a:t>
            </a:r>
            <a:endParaRPr sz="1400">
              <a:latin typeface="Arial"/>
              <a:cs typeface="Arial"/>
            </a:endParaRPr>
          </a:p>
          <a:p>
            <a:pPr marL="368300" indent="-342900">
              <a:lnSpc>
                <a:spcPts val="1515"/>
              </a:lnSpc>
              <a:buChar char="•"/>
              <a:tabLst>
                <a:tab pos="367665" algn="l"/>
                <a:tab pos="368300" algn="l"/>
              </a:tabLst>
            </a:pPr>
            <a:r>
              <a:rPr sz="1400" spc="-20" dirty="0">
                <a:latin typeface="Arial"/>
                <a:cs typeface="Arial"/>
              </a:rPr>
              <a:t>Glasby,</a:t>
            </a:r>
            <a:r>
              <a:rPr sz="1400" spc="-15" dirty="0">
                <a:latin typeface="Arial"/>
                <a:cs typeface="Arial"/>
              </a:rPr>
              <a:t> </a:t>
            </a:r>
            <a:r>
              <a:rPr sz="1400" dirty="0">
                <a:latin typeface="Arial"/>
                <a:cs typeface="Arial"/>
              </a:rPr>
              <a:t>J.</a:t>
            </a:r>
            <a:r>
              <a:rPr sz="1400" spc="-10" dirty="0">
                <a:latin typeface="Arial"/>
                <a:cs typeface="Arial"/>
              </a:rPr>
              <a:t> </a:t>
            </a:r>
            <a:r>
              <a:rPr sz="1400" dirty="0">
                <a:latin typeface="Arial"/>
                <a:cs typeface="Arial"/>
              </a:rPr>
              <a:t>&amp;</a:t>
            </a:r>
            <a:r>
              <a:rPr sz="1400" spc="5" dirty="0">
                <a:latin typeface="Arial"/>
                <a:cs typeface="Arial"/>
              </a:rPr>
              <a:t> </a:t>
            </a:r>
            <a:r>
              <a:rPr sz="1400" dirty="0">
                <a:latin typeface="Arial"/>
                <a:cs typeface="Arial"/>
              </a:rPr>
              <a:t>Dickinson,</a:t>
            </a:r>
            <a:r>
              <a:rPr sz="1400" spc="-40" dirty="0">
                <a:latin typeface="Arial"/>
                <a:cs typeface="Arial"/>
              </a:rPr>
              <a:t> </a:t>
            </a:r>
            <a:r>
              <a:rPr sz="1400" spc="-5" dirty="0">
                <a:latin typeface="Arial"/>
                <a:cs typeface="Arial"/>
              </a:rPr>
              <a:t>H.</a:t>
            </a:r>
            <a:r>
              <a:rPr sz="1400" dirty="0">
                <a:latin typeface="Arial"/>
                <a:cs typeface="Arial"/>
              </a:rPr>
              <a:t> (2014)</a:t>
            </a:r>
            <a:r>
              <a:rPr sz="1400" spc="-45" dirty="0">
                <a:latin typeface="Arial"/>
                <a:cs typeface="Arial"/>
              </a:rPr>
              <a:t> </a:t>
            </a:r>
            <a:r>
              <a:rPr sz="1400" dirty="0">
                <a:latin typeface="Arial"/>
                <a:cs typeface="Arial"/>
              </a:rPr>
              <a:t>Partnership</a:t>
            </a:r>
            <a:r>
              <a:rPr sz="1400" spc="-40" dirty="0">
                <a:latin typeface="Arial"/>
                <a:cs typeface="Arial"/>
              </a:rPr>
              <a:t> </a:t>
            </a:r>
            <a:r>
              <a:rPr sz="1400" dirty="0">
                <a:latin typeface="Arial"/>
                <a:cs typeface="Arial"/>
              </a:rPr>
              <a:t>working</a:t>
            </a:r>
            <a:r>
              <a:rPr sz="1400" spc="-10" dirty="0">
                <a:latin typeface="Arial"/>
                <a:cs typeface="Arial"/>
              </a:rPr>
              <a:t> </a:t>
            </a:r>
            <a:r>
              <a:rPr sz="1400" dirty="0">
                <a:latin typeface="Arial"/>
                <a:cs typeface="Arial"/>
              </a:rPr>
              <a:t>in</a:t>
            </a:r>
            <a:r>
              <a:rPr sz="1400" spc="-5" dirty="0">
                <a:latin typeface="Arial"/>
                <a:cs typeface="Arial"/>
              </a:rPr>
              <a:t> </a:t>
            </a:r>
            <a:r>
              <a:rPr sz="1400" dirty="0">
                <a:latin typeface="Arial"/>
                <a:cs typeface="Arial"/>
              </a:rPr>
              <a:t>health</a:t>
            </a:r>
            <a:r>
              <a:rPr sz="1400" spc="-30" dirty="0">
                <a:latin typeface="Arial"/>
                <a:cs typeface="Arial"/>
              </a:rPr>
              <a:t> </a:t>
            </a:r>
            <a:r>
              <a:rPr sz="1400" dirty="0">
                <a:latin typeface="Arial"/>
                <a:cs typeface="Arial"/>
              </a:rPr>
              <a:t>and</a:t>
            </a:r>
            <a:r>
              <a:rPr sz="1400" spc="-25" dirty="0">
                <a:latin typeface="Arial"/>
                <a:cs typeface="Arial"/>
              </a:rPr>
              <a:t> </a:t>
            </a:r>
            <a:r>
              <a:rPr sz="1400" dirty="0">
                <a:latin typeface="Arial"/>
                <a:cs typeface="Arial"/>
              </a:rPr>
              <a:t>social</a:t>
            </a:r>
            <a:r>
              <a:rPr sz="1400" spc="-25" dirty="0">
                <a:latin typeface="Arial"/>
                <a:cs typeface="Arial"/>
              </a:rPr>
              <a:t> </a:t>
            </a:r>
            <a:r>
              <a:rPr sz="1400" dirty="0">
                <a:latin typeface="Arial"/>
                <a:cs typeface="Arial"/>
              </a:rPr>
              <a:t>care:</a:t>
            </a:r>
            <a:r>
              <a:rPr sz="1400" spc="-35" dirty="0">
                <a:latin typeface="Arial"/>
                <a:cs typeface="Arial"/>
              </a:rPr>
              <a:t> </a:t>
            </a:r>
            <a:r>
              <a:rPr sz="1400" spc="-5" dirty="0">
                <a:latin typeface="Arial"/>
                <a:cs typeface="Arial"/>
              </a:rPr>
              <a:t>what</a:t>
            </a:r>
            <a:r>
              <a:rPr sz="1400" spc="10" dirty="0">
                <a:latin typeface="Arial"/>
                <a:cs typeface="Arial"/>
              </a:rPr>
              <a:t> </a:t>
            </a:r>
            <a:r>
              <a:rPr sz="1400" dirty="0">
                <a:latin typeface="Arial"/>
                <a:cs typeface="Arial"/>
              </a:rPr>
              <a:t>is</a:t>
            </a:r>
            <a:r>
              <a:rPr sz="1400" spc="-15" dirty="0">
                <a:latin typeface="Arial"/>
                <a:cs typeface="Arial"/>
              </a:rPr>
              <a:t> </a:t>
            </a:r>
            <a:r>
              <a:rPr sz="1400" dirty="0">
                <a:latin typeface="Arial"/>
                <a:cs typeface="Arial"/>
              </a:rPr>
              <a:t>integrated</a:t>
            </a:r>
            <a:r>
              <a:rPr sz="1400" spc="-40" dirty="0">
                <a:latin typeface="Arial"/>
                <a:cs typeface="Arial"/>
              </a:rPr>
              <a:t> </a:t>
            </a:r>
            <a:r>
              <a:rPr sz="1400" dirty="0">
                <a:latin typeface="Arial"/>
                <a:cs typeface="Arial"/>
              </a:rPr>
              <a:t>care</a:t>
            </a:r>
            <a:endParaRPr sz="1400">
              <a:latin typeface="Arial"/>
              <a:cs typeface="Arial"/>
            </a:endParaRPr>
          </a:p>
          <a:p>
            <a:pPr marL="368300">
              <a:lnSpc>
                <a:spcPts val="1515"/>
              </a:lnSpc>
            </a:pPr>
            <a:r>
              <a:rPr sz="1400" dirty="0">
                <a:latin typeface="Arial"/>
                <a:cs typeface="Arial"/>
              </a:rPr>
              <a:t>and how can </a:t>
            </a:r>
            <a:r>
              <a:rPr sz="1400" spc="-10" dirty="0">
                <a:latin typeface="Arial"/>
                <a:cs typeface="Arial"/>
              </a:rPr>
              <a:t>we </a:t>
            </a:r>
            <a:r>
              <a:rPr sz="1400" spc="-5" dirty="0">
                <a:latin typeface="Arial"/>
                <a:cs typeface="Arial"/>
              </a:rPr>
              <a:t>deliver </a:t>
            </a:r>
            <a:r>
              <a:rPr sz="1400" dirty="0">
                <a:latin typeface="Arial"/>
                <a:cs typeface="Arial"/>
              </a:rPr>
              <a:t>it? Bristol: </a:t>
            </a:r>
            <a:r>
              <a:rPr sz="1400" spc="-5" dirty="0">
                <a:latin typeface="Arial"/>
                <a:cs typeface="Arial"/>
              </a:rPr>
              <a:t>The </a:t>
            </a:r>
            <a:r>
              <a:rPr sz="1400" dirty="0">
                <a:latin typeface="Arial"/>
                <a:cs typeface="Arial"/>
              </a:rPr>
              <a:t>Policy</a:t>
            </a:r>
            <a:r>
              <a:rPr sz="1400" spc="-155" dirty="0">
                <a:latin typeface="Arial"/>
                <a:cs typeface="Arial"/>
              </a:rPr>
              <a:t> </a:t>
            </a:r>
            <a:r>
              <a:rPr sz="1400" dirty="0">
                <a:latin typeface="Arial"/>
                <a:cs typeface="Arial"/>
              </a:rPr>
              <a:t>Press.</a:t>
            </a:r>
            <a:endParaRPr sz="1400">
              <a:latin typeface="Arial"/>
              <a:cs typeface="Arial"/>
            </a:endParaRPr>
          </a:p>
          <a:p>
            <a:pPr marL="368300" indent="-342900">
              <a:lnSpc>
                <a:spcPct val="100000"/>
              </a:lnSpc>
              <a:buClr>
                <a:srgbClr val="000000"/>
              </a:buClr>
              <a:buChar char="•"/>
              <a:tabLst>
                <a:tab pos="367665" algn="l"/>
                <a:tab pos="368300" algn="l"/>
              </a:tabLst>
            </a:pPr>
            <a:r>
              <a:rPr sz="1400" u="heavy" dirty="0">
                <a:solidFill>
                  <a:srgbClr val="0000FF"/>
                </a:solidFill>
                <a:uFill>
                  <a:solidFill>
                    <a:srgbClr val="0000FF"/>
                  </a:solidFill>
                </a:uFill>
                <a:latin typeface="Arial"/>
                <a:cs typeface="Arial"/>
                <a:hlinkClick r:id="rId6"/>
              </a:rPr>
              <a:t>Healthcare </a:t>
            </a:r>
            <a:r>
              <a:rPr sz="1400" u="heavy" spc="-5" dirty="0">
                <a:solidFill>
                  <a:srgbClr val="0000FF"/>
                </a:solidFill>
                <a:uFill>
                  <a:solidFill>
                    <a:srgbClr val="0000FF"/>
                  </a:solidFill>
                </a:uFill>
                <a:latin typeface="Arial"/>
                <a:cs typeface="Arial"/>
                <a:hlinkClick r:id="rId6"/>
              </a:rPr>
              <a:t>UK </a:t>
            </a:r>
            <a:r>
              <a:rPr sz="1400" u="heavy" dirty="0">
                <a:solidFill>
                  <a:srgbClr val="0000FF"/>
                </a:solidFill>
                <a:uFill>
                  <a:solidFill>
                    <a:srgbClr val="0000FF"/>
                  </a:solidFill>
                </a:uFill>
                <a:latin typeface="Arial"/>
                <a:cs typeface="Arial"/>
                <a:hlinkClick r:id="rId6"/>
              </a:rPr>
              <a:t>- </a:t>
            </a:r>
            <a:r>
              <a:rPr sz="1400" u="heavy" spc="-25" dirty="0">
                <a:solidFill>
                  <a:srgbClr val="0000FF"/>
                </a:solidFill>
                <a:uFill>
                  <a:solidFill>
                    <a:srgbClr val="0000FF"/>
                  </a:solidFill>
                </a:uFill>
                <a:latin typeface="Arial"/>
                <a:cs typeface="Arial"/>
                <a:hlinkClick r:id="rId6"/>
              </a:rPr>
              <a:t>GOV.UK </a:t>
            </a:r>
            <a:r>
              <a:rPr sz="1400" u="heavy" spc="-20" dirty="0">
                <a:solidFill>
                  <a:srgbClr val="0000FF"/>
                </a:solidFill>
                <a:uFill>
                  <a:solidFill>
                    <a:srgbClr val="0000FF"/>
                  </a:solidFill>
                </a:uFill>
                <a:latin typeface="Arial"/>
                <a:cs typeface="Arial"/>
                <a:hlinkClick r:id="rId6"/>
              </a:rPr>
              <a:t>(www.gov.uk)</a:t>
            </a:r>
            <a:r>
              <a:rPr sz="1400" spc="-20" dirty="0">
                <a:solidFill>
                  <a:srgbClr val="0000FF"/>
                </a:solidFill>
                <a:latin typeface="Arial"/>
                <a:cs typeface="Arial"/>
                <a:hlinkClick r:id="rId6"/>
              </a:rPr>
              <a:t> </a:t>
            </a:r>
            <a:r>
              <a:rPr sz="1400" dirty="0">
                <a:latin typeface="Arial"/>
                <a:cs typeface="Arial"/>
              </a:rPr>
              <a:t>(Access August</a:t>
            </a:r>
            <a:r>
              <a:rPr sz="1400" spc="-140" dirty="0">
                <a:latin typeface="Arial"/>
                <a:cs typeface="Arial"/>
              </a:rPr>
              <a:t> </a:t>
            </a:r>
            <a:r>
              <a:rPr sz="1400" dirty="0">
                <a:latin typeface="Arial"/>
                <a:cs typeface="Arial"/>
              </a:rPr>
              <a:t>2022).</a:t>
            </a:r>
            <a:endParaRPr sz="1400">
              <a:latin typeface="Arial"/>
              <a:cs typeface="Arial"/>
            </a:endParaRPr>
          </a:p>
          <a:p>
            <a:pPr marL="368300" marR="17780" indent="-342900">
              <a:lnSpc>
                <a:spcPts val="1340"/>
              </a:lnSpc>
              <a:spcBef>
                <a:spcPts val="330"/>
              </a:spcBef>
              <a:buChar char="•"/>
              <a:tabLst>
                <a:tab pos="367665" algn="l"/>
                <a:tab pos="368300" algn="l"/>
              </a:tabLst>
            </a:pPr>
            <a:r>
              <a:rPr sz="1400" dirty="0">
                <a:latin typeface="Arial"/>
                <a:cs typeface="Arial"/>
              </a:rPr>
              <a:t>Morgan, </a:t>
            </a:r>
            <a:r>
              <a:rPr sz="1400" spc="-95" dirty="0">
                <a:latin typeface="Arial"/>
                <a:cs typeface="Arial"/>
              </a:rPr>
              <a:t>P. </a:t>
            </a:r>
            <a:r>
              <a:rPr sz="1400" dirty="0">
                <a:latin typeface="Arial"/>
                <a:cs typeface="Arial"/>
              </a:rPr>
              <a:t>(2017). </a:t>
            </a:r>
            <a:r>
              <a:rPr sz="1400" spc="-5" dirty="0">
                <a:latin typeface="Arial"/>
                <a:cs typeface="Arial"/>
              </a:rPr>
              <a:t>The </a:t>
            </a:r>
            <a:r>
              <a:rPr sz="1400" dirty="0">
                <a:latin typeface="Arial"/>
                <a:cs typeface="Arial"/>
              </a:rPr>
              <a:t>Business Students Guide to Study and </a:t>
            </a:r>
            <a:r>
              <a:rPr sz="1400" spc="-10" dirty="0">
                <a:latin typeface="Arial"/>
                <a:cs typeface="Arial"/>
              </a:rPr>
              <a:t>Employability. </a:t>
            </a:r>
            <a:r>
              <a:rPr sz="1400" dirty="0">
                <a:latin typeface="Arial"/>
                <a:cs typeface="Arial"/>
              </a:rPr>
              <a:t>London: Sage</a:t>
            </a:r>
            <a:r>
              <a:rPr sz="1400" spc="-185" dirty="0">
                <a:latin typeface="Arial"/>
                <a:cs typeface="Arial"/>
              </a:rPr>
              <a:t> </a:t>
            </a:r>
            <a:r>
              <a:rPr sz="1400" dirty="0">
                <a:latin typeface="Arial"/>
                <a:cs typeface="Arial"/>
              </a:rPr>
              <a:t>Publications  </a:t>
            </a:r>
            <a:r>
              <a:rPr sz="1400" spc="-35" dirty="0">
                <a:latin typeface="Arial"/>
                <a:cs typeface="Arial"/>
              </a:rPr>
              <a:t>LTD.</a:t>
            </a:r>
            <a:endParaRPr sz="1400">
              <a:latin typeface="Arial"/>
              <a:cs typeface="Arial"/>
            </a:endParaRPr>
          </a:p>
          <a:p>
            <a:pPr marL="368300" marR="191135" indent="-342900">
              <a:lnSpc>
                <a:spcPct val="80000"/>
              </a:lnSpc>
              <a:spcBef>
                <a:spcPts val="350"/>
              </a:spcBef>
              <a:buClr>
                <a:srgbClr val="000000"/>
              </a:buClr>
              <a:buChar char="•"/>
              <a:tabLst>
                <a:tab pos="367665" algn="l"/>
                <a:tab pos="368300" algn="l"/>
              </a:tabLst>
            </a:pPr>
            <a:r>
              <a:rPr sz="1400" u="heavy" dirty="0">
                <a:solidFill>
                  <a:srgbClr val="0000FF"/>
                </a:solidFill>
                <a:uFill>
                  <a:solidFill>
                    <a:srgbClr val="0000FF"/>
                  </a:solidFill>
                </a:uFill>
                <a:latin typeface="Arial"/>
                <a:cs typeface="Arial"/>
                <a:hlinkClick r:id="rId7"/>
              </a:rPr>
              <a:t>Partnership </a:t>
            </a:r>
            <a:r>
              <a:rPr sz="1400" u="heavy" spc="-5" dirty="0">
                <a:solidFill>
                  <a:srgbClr val="0000FF"/>
                </a:solidFill>
                <a:uFill>
                  <a:solidFill>
                    <a:srgbClr val="0000FF"/>
                  </a:solidFill>
                </a:uFill>
                <a:latin typeface="Arial"/>
                <a:cs typeface="Arial"/>
                <a:hlinkClick r:id="rId7"/>
              </a:rPr>
              <a:t>Working </a:t>
            </a:r>
            <a:r>
              <a:rPr sz="1400" u="heavy" dirty="0">
                <a:solidFill>
                  <a:srgbClr val="0000FF"/>
                </a:solidFill>
                <a:uFill>
                  <a:solidFill>
                    <a:srgbClr val="0000FF"/>
                  </a:solidFill>
                </a:uFill>
                <a:latin typeface="Arial"/>
                <a:cs typeface="Arial"/>
                <a:hlinkClick r:id="rId7"/>
              </a:rPr>
              <a:t>in Health and Social </a:t>
            </a:r>
            <a:r>
              <a:rPr sz="1400" u="heavy" spc="-5" dirty="0">
                <a:solidFill>
                  <a:srgbClr val="0000FF"/>
                </a:solidFill>
                <a:uFill>
                  <a:solidFill>
                    <a:srgbClr val="0000FF"/>
                  </a:solidFill>
                </a:uFill>
                <a:latin typeface="Arial"/>
                <a:cs typeface="Arial"/>
                <a:hlinkClick r:id="rId7"/>
              </a:rPr>
              <a:t>Care: The </a:t>
            </a:r>
            <a:r>
              <a:rPr sz="1400" u="heavy" dirty="0">
                <a:solidFill>
                  <a:srgbClr val="0000FF"/>
                </a:solidFill>
                <a:uFill>
                  <a:solidFill>
                    <a:srgbClr val="0000FF"/>
                  </a:solidFill>
                </a:uFill>
                <a:latin typeface="Arial"/>
                <a:cs typeface="Arial"/>
                <a:hlinkClick r:id="rId7"/>
              </a:rPr>
              <a:t>Bridge </a:t>
            </a:r>
            <a:r>
              <a:rPr sz="1400" u="heavy" spc="-5" dirty="0">
                <a:solidFill>
                  <a:srgbClr val="0000FF"/>
                </a:solidFill>
                <a:uFill>
                  <a:solidFill>
                    <a:srgbClr val="0000FF"/>
                  </a:solidFill>
                </a:uFill>
                <a:latin typeface="Arial"/>
                <a:cs typeface="Arial"/>
                <a:hlinkClick r:id="rId7"/>
              </a:rPr>
              <a:t>Perspective </a:t>
            </a:r>
            <a:r>
              <a:rPr sz="1400" u="heavy" dirty="0">
                <a:solidFill>
                  <a:srgbClr val="0000FF"/>
                </a:solidFill>
                <a:uFill>
                  <a:solidFill>
                    <a:srgbClr val="0000FF"/>
                  </a:solidFill>
                </a:uFill>
                <a:latin typeface="Arial"/>
                <a:cs typeface="Arial"/>
                <a:hlinkClick r:id="rId7"/>
              </a:rPr>
              <a:t>- </a:t>
            </a:r>
            <a:r>
              <a:rPr sz="1400" u="heavy" spc="-5" dirty="0">
                <a:solidFill>
                  <a:srgbClr val="0000FF"/>
                </a:solidFill>
                <a:uFill>
                  <a:solidFill>
                    <a:srgbClr val="0000FF"/>
                  </a:solidFill>
                </a:uFill>
                <a:latin typeface="Arial"/>
                <a:cs typeface="Arial"/>
                <a:hlinkClick r:id="rId7"/>
              </a:rPr>
              <a:t>Recovery </a:t>
            </a:r>
            <a:r>
              <a:rPr sz="1400" u="heavy" dirty="0">
                <a:solidFill>
                  <a:srgbClr val="0000FF"/>
                </a:solidFill>
                <a:uFill>
                  <a:solidFill>
                    <a:srgbClr val="0000FF"/>
                  </a:solidFill>
                </a:uFill>
                <a:latin typeface="Arial"/>
                <a:cs typeface="Arial"/>
                <a:hlinkClick r:id="rId7"/>
              </a:rPr>
              <a:t>College</a:t>
            </a:r>
            <a:r>
              <a:rPr sz="1400" u="heavy" spc="-160" dirty="0">
                <a:solidFill>
                  <a:srgbClr val="0000FF"/>
                </a:solidFill>
                <a:uFill>
                  <a:solidFill>
                    <a:srgbClr val="0000FF"/>
                  </a:solidFill>
                </a:uFill>
                <a:latin typeface="Arial"/>
                <a:cs typeface="Arial"/>
                <a:hlinkClick r:id="rId7"/>
              </a:rPr>
              <a:t> </a:t>
            </a:r>
            <a:r>
              <a:rPr sz="1400" u="heavy" spc="-5" dirty="0">
                <a:solidFill>
                  <a:srgbClr val="0000FF"/>
                </a:solidFill>
                <a:uFill>
                  <a:solidFill>
                    <a:srgbClr val="0000FF"/>
                  </a:solidFill>
                </a:uFill>
                <a:latin typeface="Arial"/>
                <a:cs typeface="Arial"/>
                <a:hlinkClick r:id="rId7"/>
              </a:rPr>
              <a:t>Greenwich  (therecoveryplace.co.uk)</a:t>
            </a:r>
            <a:r>
              <a:rPr sz="1400" spc="-5" dirty="0">
                <a:solidFill>
                  <a:srgbClr val="0000FF"/>
                </a:solidFill>
                <a:latin typeface="Arial"/>
                <a:cs typeface="Arial"/>
                <a:hlinkClick r:id="rId7"/>
              </a:rPr>
              <a:t> </a:t>
            </a:r>
            <a:r>
              <a:rPr sz="1400" dirty="0">
                <a:latin typeface="Arial"/>
                <a:cs typeface="Arial"/>
                <a:hlinkClick r:id="rId7"/>
              </a:rPr>
              <a:t>(September</a:t>
            </a:r>
            <a:r>
              <a:rPr sz="1400" spc="-80" dirty="0">
                <a:latin typeface="Arial"/>
                <a:cs typeface="Arial"/>
                <a:hlinkClick r:id="rId7"/>
              </a:rPr>
              <a:t> </a:t>
            </a:r>
            <a:r>
              <a:rPr sz="1400" dirty="0">
                <a:latin typeface="Arial"/>
                <a:cs typeface="Arial"/>
                <a:hlinkClick r:id="rId7"/>
              </a:rPr>
              <a:t>2022)</a:t>
            </a:r>
            <a:endParaRPr sz="1400">
              <a:latin typeface="Arial"/>
              <a:cs typeface="Arial"/>
            </a:endParaRPr>
          </a:p>
          <a:p>
            <a:pPr marL="368300" indent="-342900">
              <a:lnSpc>
                <a:spcPts val="1515"/>
              </a:lnSpc>
              <a:buClr>
                <a:srgbClr val="000000"/>
              </a:buClr>
              <a:buChar char="•"/>
              <a:tabLst>
                <a:tab pos="367665" algn="l"/>
                <a:tab pos="368300" algn="l"/>
              </a:tabLst>
            </a:pPr>
            <a:r>
              <a:rPr sz="1400" u="heavy" dirty="0">
                <a:solidFill>
                  <a:srgbClr val="0000FF"/>
                </a:solidFill>
                <a:uFill>
                  <a:solidFill>
                    <a:srgbClr val="0000FF"/>
                  </a:solidFill>
                </a:uFill>
                <a:latin typeface="Arial"/>
                <a:cs typeface="Arial"/>
                <a:hlinkClick r:id="rId8"/>
              </a:rPr>
              <a:t>Principles of quality assurance for modelling and data </a:t>
            </a:r>
            <a:r>
              <a:rPr sz="1400" u="heavy" spc="-5" dirty="0">
                <a:solidFill>
                  <a:srgbClr val="0000FF"/>
                </a:solidFill>
                <a:uFill>
                  <a:solidFill>
                    <a:srgbClr val="0000FF"/>
                  </a:solidFill>
                </a:uFill>
                <a:latin typeface="Arial"/>
                <a:cs typeface="Arial"/>
                <a:hlinkClick r:id="rId8"/>
              </a:rPr>
              <a:t>analysis </a:t>
            </a:r>
            <a:r>
              <a:rPr sz="1400" u="heavy" spc="-10" dirty="0">
                <a:solidFill>
                  <a:srgbClr val="0000FF"/>
                </a:solidFill>
                <a:uFill>
                  <a:solidFill>
                    <a:srgbClr val="0000FF"/>
                  </a:solidFill>
                </a:uFill>
                <a:latin typeface="Arial"/>
                <a:cs typeface="Arial"/>
                <a:hlinkClick r:id="rId8"/>
              </a:rPr>
              <a:t>(publishing.service.gov.uk)</a:t>
            </a:r>
            <a:r>
              <a:rPr sz="1400" spc="-165" dirty="0">
                <a:solidFill>
                  <a:srgbClr val="0000FF"/>
                </a:solidFill>
                <a:latin typeface="Arial"/>
                <a:cs typeface="Arial"/>
                <a:hlinkClick r:id="rId8"/>
              </a:rPr>
              <a:t> </a:t>
            </a:r>
            <a:r>
              <a:rPr sz="1400" dirty="0">
                <a:latin typeface="Arial"/>
                <a:cs typeface="Arial"/>
              </a:rPr>
              <a:t>(September</a:t>
            </a:r>
            <a:endParaRPr sz="1400">
              <a:latin typeface="Arial"/>
              <a:cs typeface="Arial"/>
            </a:endParaRPr>
          </a:p>
          <a:p>
            <a:pPr marL="368300">
              <a:lnSpc>
                <a:spcPts val="1515"/>
              </a:lnSpc>
            </a:pPr>
            <a:r>
              <a:rPr sz="1400" dirty="0">
                <a:latin typeface="Arial"/>
                <a:cs typeface="Arial"/>
              </a:rPr>
              <a:t>2022)</a:t>
            </a:r>
            <a:endParaRPr sz="1400">
              <a:latin typeface="Arial"/>
              <a:cs typeface="Arial"/>
            </a:endParaRPr>
          </a:p>
          <a:p>
            <a:pPr marL="368300" marR="379730" indent="-342900">
              <a:lnSpc>
                <a:spcPct val="80000"/>
              </a:lnSpc>
              <a:spcBef>
                <a:spcPts val="335"/>
              </a:spcBef>
              <a:buClr>
                <a:srgbClr val="000000"/>
              </a:buClr>
              <a:buChar char="•"/>
              <a:tabLst>
                <a:tab pos="367665" algn="l"/>
                <a:tab pos="368300" algn="l"/>
              </a:tabLst>
            </a:pPr>
            <a:r>
              <a:rPr sz="1400" u="heavy" spc="-5" dirty="0">
                <a:solidFill>
                  <a:srgbClr val="0000FF"/>
                </a:solidFill>
                <a:uFill>
                  <a:solidFill>
                    <a:srgbClr val="0000FF"/>
                  </a:solidFill>
                </a:uFill>
                <a:latin typeface="Arial"/>
                <a:cs typeface="Arial"/>
                <a:hlinkClick r:id="rId9"/>
              </a:rPr>
              <a:t>Review </a:t>
            </a:r>
            <a:r>
              <a:rPr sz="1400" u="heavy" dirty="0">
                <a:solidFill>
                  <a:srgbClr val="0000FF"/>
                </a:solidFill>
                <a:uFill>
                  <a:solidFill>
                    <a:srgbClr val="0000FF"/>
                  </a:solidFill>
                </a:uFill>
                <a:latin typeface="Arial"/>
                <a:cs typeface="Arial"/>
                <a:hlinkClick r:id="rId9"/>
              </a:rPr>
              <a:t>of quality assurance of </a:t>
            </a:r>
            <a:r>
              <a:rPr sz="1400" u="heavy" spc="-5" dirty="0">
                <a:solidFill>
                  <a:srgbClr val="0000FF"/>
                </a:solidFill>
                <a:uFill>
                  <a:solidFill>
                    <a:srgbClr val="0000FF"/>
                  </a:solidFill>
                </a:uFill>
                <a:latin typeface="Arial"/>
                <a:cs typeface="Arial"/>
                <a:hlinkClick r:id="rId9"/>
              </a:rPr>
              <a:t>government analytical </a:t>
            </a:r>
            <a:r>
              <a:rPr sz="1400" u="heavy" dirty="0">
                <a:solidFill>
                  <a:srgbClr val="0000FF"/>
                </a:solidFill>
                <a:uFill>
                  <a:solidFill>
                    <a:srgbClr val="0000FF"/>
                  </a:solidFill>
                </a:uFill>
                <a:latin typeface="Arial"/>
                <a:cs typeface="Arial"/>
                <a:hlinkClick r:id="rId9"/>
              </a:rPr>
              <a:t>models: final report </a:t>
            </a:r>
            <a:r>
              <a:rPr sz="1400" u="heavy" spc="-10" dirty="0">
                <a:solidFill>
                  <a:srgbClr val="0000FF"/>
                </a:solidFill>
                <a:uFill>
                  <a:solidFill>
                    <a:srgbClr val="0000FF"/>
                  </a:solidFill>
                </a:uFill>
                <a:latin typeface="Arial"/>
                <a:cs typeface="Arial"/>
                <a:hlinkClick r:id="rId9"/>
              </a:rPr>
              <a:t>(publishing.service.gov.uk) </a:t>
            </a:r>
            <a:r>
              <a:rPr sz="1400" spc="-10" dirty="0">
                <a:latin typeface="Arial"/>
                <a:cs typeface="Arial"/>
              </a:rPr>
              <a:t> </a:t>
            </a:r>
            <a:r>
              <a:rPr sz="1400" dirty="0">
                <a:latin typeface="Arial"/>
                <a:cs typeface="Arial"/>
              </a:rPr>
              <a:t>(September</a:t>
            </a:r>
            <a:r>
              <a:rPr sz="1400" spc="-50" dirty="0">
                <a:latin typeface="Arial"/>
                <a:cs typeface="Arial"/>
              </a:rPr>
              <a:t> </a:t>
            </a:r>
            <a:r>
              <a:rPr sz="1400" dirty="0">
                <a:latin typeface="Arial"/>
                <a:cs typeface="Arial"/>
              </a:rPr>
              <a:t>2022)</a:t>
            </a:r>
            <a:endParaRPr sz="1400">
              <a:latin typeface="Arial"/>
              <a:cs typeface="Arial"/>
            </a:endParaRPr>
          </a:p>
          <a:p>
            <a:pPr marL="368300" indent="-342900">
              <a:lnSpc>
                <a:spcPct val="100000"/>
              </a:lnSpc>
              <a:buClr>
                <a:srgbClr val="000000"/>
              </a:buClr>
              <a:buChar char="•"/>
              <a:tabLst>
                <a:tab pos="367665" algn="l"/>
                <a:tab pos="368300" algn="l"/>
              </a:tabLst>
            </a:pPr>
            <a:r>
              <a:rPr sz="1400" u="heavy" dirty="0">
                <a:solidFill>
                  <a:srgbClr val="0000FF"/>
                </a:solidFill>
                <a:uFill>
                  <a:solidFill>
                    <a:srgbClr val="0000FF"/>
                  </a:solidFill>
                </a:uFill>
                <a:latin typeface="Arial"/>
                <a:cs typeface="Arial"/>
                <a:hlinkClick r:id="rId10"/>
              </a:rPr>
              <a:t>(585) Best practices for </a:t>
            </a:r>
            <a:r>
              <a:rPr sz="1400" u="heavy" spc="-5" dirty="0">
                <a:solidFill>
                  <a:srgbClr val="0000FF"/>
                </a:solidFill>
                <a:uFill>
                  <a:solidFill>
                    <a:srgbClr val="0000FF"/>
                  </a:solidFill>
                </a:uFill>
                <a:latin typeface="Arial"/>
                <a:cs typeface="Arial"/>
                <a:hlinkClick r:id="rId10"/>
              </a:rPr>
              <a:t>achieving </a:t>
            </a:r>
            <a:r>
              <a:rPr sz="1400" u="heavy" dirty="0">
                <a:solidFill>
                  <a:srgbClr val="0000FF"/>
                </a:solidFill>
                <a:uFill>
                  <a:solidFill>
                    <a:srgbClr val="0000FF"/>
                  </a:solidFill>
                </a:uFill>
                <a:latin typeface="Arial"/>
                <a:cs typeface="Arial"/>
                <a:hlinkClick r:id="rId10"/>
              </a:rPr>
              <a:t>Outstanding at </a:t>
            </a:r>
            <a:r>
              <a:rPr sz="1400" u="heavy" spc="-5" dirty="0">
                <a:solidFill>
                  <a:srgbClr val="0000FF"/>
                </a:solidFill>
                <a:uFill>
                  <a:solidFill>
                    <a:srgbClr val="0000FF"/>
                  </a:solidFill>
                </a:uFill>
                <a:latin typeface="Arial"/>
                <a:cs typeface="Arial"/>
                <a:hlinkClick r:id="rId10"/>
              </a:rPr>
              <a:t>CQC Inspection </a:t>
            </a:r>
            <a:r>
              <a:rPr sz="1400" u="heavy" dirty="0">
                <a:solidFill>
                  <a:srgbClr val="0000FF"/>
                </a:solidFill>
                <a:uFill>
                  <a:solidFill>
                    <a:srgbClr val="0000FF"/>
                  </a:solidFill>
                </a:uFill>
                <a:latin typeface="Arial"/>
                <a:cs typeface="Arial"/>
                <a:hlinkClick r:id="rId10"/>
              </a:rPr>
              <a:t>– </a:t>
            </a:r>
            <a:r>
              <a:rPr sz="1400" u="heavy" spc="-30" dirty="0">
                <a:solidFill>
                  <a:srgbClr val="0000FF"/>
                </a:solidFill>
                <a:uFill>
                  <a:solidFill>
                    <a:srgbClr val="0000FF"/>
                  </a:solidFill>
                </a:uFill>
                <a:latin typeface="Arial"/>
                <a:cs typeface="Arial"/>
                <a:hlinkClick r:id="rId10"/>
              </a:rPr>
              <a:t>YouTube</a:t>
            </a:r>
            <a:r>
              <a:rPr sz="1400" spc="-30" dirty="0">
                <a:solidFill>
                  <a:srgbClr val="0000FF"/>
                </a:solidFill>
                <a:latin typeface="Arial"/>
                <a:cs typeface="Arial"/>
                <a:hlinkClick r:id="rId10"/>
              </a:rPr>
              <a:t> </a:t>
            </a:r>
            <a:r>
              <a:rPr sz="1400" dirty="0">
                <a:latin typeface="Arial"/>
                <a:cs typeface="Arial"/>
              </a:rPr>
              <a:t>(September</a:t>
            </a:r>
            <a:r>
              <a:rPr sz="1400" spc="-235" dirty="0">
                <a:latin typeface="Arial"/>
                <a:cs typeface="Arial"/>
              </a:rPr>
              <a:t> </a:t>
            </a:r>
            <a:r>
              <a:rPr sz="1400" dirty="0">
                <a:latin typeface="Arial"/>
                <a:cs typeface="Arial"/>
              </a:rPr>
              <a:t>2022)</a:t>
            </a:r>
            <a:endParaRPr sz="140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1752</Words>
  <Application>Microsoft Office PowerPoint</Application>
  <PresentationFormat>On-screen Show (4:3)</PresentationFormat>
  <Paragraphs>183</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Module LCHS4003  Introduction to Health and Social Care</vt:lpstr>
      <vt:lpstr>WELCOME</vt:lpstr>
      <vt:lpstr>Today we will…</vt:lpstr>
      <vt:lpstr>Aims and Objectives of the session</vt:lpstr>
      <vt:lpstr>Discuss the following in group</vt:lpstr>
      <vt:lpstr>DHSC Quality Assurance Framework</vt:lpstr>
      <vt:lpstr>Governance and Quality Assurance</vt:lpstr>
      <vt:lpstr>Governing Bodies</vt:lpstr>
      <vt:lpstr>PowerPoint Presentation</vt:lpstr>
      <vt:lpstr>CQC Fundamental Standards</vt:lpstr>
      <vt:lpstr>Key perspectives in quality delivery</vt:lpstr>
      <vt:lpstr>PowerPoint Presentation</vt:lpstr>
      <vt:lpstr>Discuss the following two questions:</vt:lpstr>
      <vt:lpstr>PowerPoint Presentation</vt:lpstr>
      <vt:lpstr>Person Centred Quality of Care</vt:lpstr>
      <vt:lpstr>Best Practice Principles</vt:lpstr>
      <vt:lpstr>Service user person-centred practice</vt:lpstr>
      <vt:lpstr> Discuss the following </vt:lpstr>
      <vt:lpstr>Partnership working in H &amp; SC</vt:lpstr>
      <vt:lpstr>Partnership Working in H &amp; SC</vt:lpstr>
      <vt:lpstr>Partnerships Characteristics</vt:lpstr>
      <vt:lpstr>Partnerships Characteristics</vt:lpstr>
      <vt:lpstr>Why is it important to work in partnerships with others?</vt:lpstr>
      <vt:lpstr>Partnerships are successful because…</vt:lpstr>
      <vt:lpstr>Partnerships are successful because…</vt:lpstr>
      <vt:lpstr>Other key ingredients to making a partnership work are…</vt:lpstr>
      <vt:lpstr>   Activity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Week 4  Group Decision Making  Dr Azora Hurd a.hurd@uwtsd.ac.uk</dc:title>
  <dc:creator>Azora Hurd</dc:creator>
  <cp:lastModifiedBy>Patronella Ganza</cp:lastModifiedBy>
  <cp:revision>39</cp:revision>
  <dcterms:created xsi:type="dcterms:W3CDTF">2022-10-24T09:11:53Z</dcterms:created>
  <dcterms:modified xsi:type="dcterms:W3CDTF">2026-02-11T12:39:11Z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2022-10-03T00:00:00Z</vt:filetime>
  </property>
  <property fmtid="{D5CDD505-2E9C-101B-9397-08002B2CF9AE}" pid="3" name="Creator">
    <vt:lpwstr>Microsoft® PowerPoint® for Microsoft 365</vt:lpwstr>
  </property>
  <property fmtid="{D5CDD505-2E9C-101B-9397-08002B2CF9AE}" pid="4" name="LastSaved">
    <vt:filetime>2022-10-24T00:00:00Z</vt:filetime>
  </property>
</Properties>
</file>