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10/20/25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1731990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10/20/25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802811635"/>
      </p:ext>
    </p:extLst>
  </p:cSld>
  <p:clrMap bg1="lt1" tx1="dk1" bg2="lt2" tx2="dk2" accent1="accent1" accent2="accent2" accent3="accent3" accent4="accent4" accent5="accent5" accent6="accent6" hlink="hlink" folHlink="folHlink"/>
  <p:sldLayoutIdLst>
    <p:sldLayoutId id="2147483701" r:id="rId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427249@student.uwtsd.ac.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mindtools.com" TargetMode="External"/><Relationship Id="rId1" Type="http://schemas.openxmlformats.org/officeDocument/2006/relationships/slideLayout" Target="../slideLayouts/slideLayout1.xml"/><Relationship Id="rId6" Type="http://schemas.openxmlformats.org/officeDocument/2006/relationships/hyperlink" Target="https://www.wea.org.uk/news-views/blog/assess-your-skills-swot-analysis" TargetMode="External"/><Relationship Id="rId5" Type="http://schemas.openxmlformats.org/officeDocument/2006/relationships/hyperlink" Target="https://www.cipd.org/uk/knowledge/factsheets/swot-analysis-factsheet/" TargetMode="External"/><Relationship Id="rId4" Type="http://schemas.openxmlformats.org/officeDocument/2006/relationships/hyperlink" Target="https://carelearning.org.uk/blog/feedback-and-improvement/how-to-use-a-swot-analysis-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91A49CE-C12E-051D-5B6D-7C6BBBF937B6}"/>
              </a:ext>
            </a:extLst>
          </p:cNvPr>
          <p:cNvSpPr>
            <a:spLocks noGrp="1"/>
          </p:cNvSpPr>
          <p:nvPr>
            <p:ph type="ctrTitle"/>
          </p:nvPr>
        </p:nvSpPr>
        <p:spPr>
          <a:xfrm>
            <a:off x="6433074" y="552782"/>
            <a:ext cx="5149326" cy="1643663"/>
          </a:xfrm>
        </p:spPr>
        <p:txBody>
          <a:bodyPr vert="horz" lIns="91440" tIns="45720" rIns="91440" bIns="45720" rtlCol="0" anchor="b">
            <a:normAutofit/>
          </a:bodyPr>
          <a:lstStyle/>
          <a:p>
            <a:pPr>
              <a:lnSpc>
                <a:spcPct val="90000"/>
              </a:lnSpc>
            </a:pPr>
            <a:r>
              <a:rPr lang="en-US" sz="2800" kern="1200">
                <a:solidFill>
                  <a:schemeClr val="tx1"/>
                </a:solidFill>
                <a:latin typeface="+mj-lt"/>
                <a:ea typeface="+mj-ea"/>
                <a:cs typeface="+mj-cs"/>
              </a:rPr>
              <a:t>Personal SWOT Analysis for professional Development in Health and Social care</a:t>
            </a:r>
          </a:p>
        </p:txBody>
      </p:sp>
      <p:pic>
        <p:nvPicPr>
          <p:cNvPr id="38" name="Picture 37">
            <a:extLst>
              <a:ext uri="{FF2B5EF4-FFF2-40B4-BE49-F238E27FC236}">
                <a16:creationId xmlns:a16="http://schemas.microsoft.com/office/drawing/2014/main" id="{25D442B7-5AAA-A592-C00E-2E8D099BDDC2}"/>
              </a:ext>
            </a:extLst>
          </p:cNvPr>
          <p:cNvPicPr>
            <a:picLocks noChangeAspect="1"/>
          </p:cNvPicPr>
          <p:nvPr/>
        </p:nvPicPr>
        <p:blipFill>
          <a:blip r:embed="rId2"/>
          <a:srcRect r="25586" b="-2"/>
          <a:stretch>
            <a:fillRect/>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Subtitle 2">
            <a:extLst>
              <a:ext uri="{FF2B5EF4-FFF2-40B4-BE49-F238E27FC236}">
                <a16:creationId xmlns:a16="http://schemas.microsoft.com/office/drawing/2014/main" id="{BDB8F9E2-9608-DF13-4902-D56C5B0E1E13}"/>
              </a:ext>
            </a:extLst>
          </p:cNvPr>
          <p:cNvSpPr>
            <a:spLocks noGrp="1"/>
          </p:cNvSpPr>
          <p:nvPr>
            <p:ph type="subTitle" idx="1"/>
          </p:nvPr>
        </p:nvSpPr>
        <p:spPr>
          <a:xfrm>
            <a:off x="6433074" y="2735229"/>
            <a:ext cx="5149326" cy="3108354"/>
          </a:xfrm>
        </p:spPr>
        <p:txBody>
          <a:bodyPr vert="horz" lIns="91440" tIns="45720" rIns="91440" bIns="45720" rtlCol="0">
            <a:normAutofit/>
          </a:bodyPr>
          <a:lstStyle/>
          <a:p>
            <a:pPr>
              <a:lnSpc>
                <a:spcPct val="100000"/>
              </a:lnSpc>
            </a:pPr>
            <a:r>
              <a:rPr lang="en-US" sz="1900"/>
              <a:t>Elizabeth Marfo</a:t>
            </a:r>
          </a:p>
          <a:p>
            <a:pPr>
              <a:lnSpc>
                <a:spcPct val="100000"/>
              </a:lnSpc>
            </a:pPr>
            <a:r>
              <a:rPr lang="en-US" sz="1900"/>
              <a:t>Student Number: </a:t>
            </a:r>
            <a:r>
              <a:rPr lang="en-US" sz="1900">
                <a:hlinkClick r:id="rId3"/>
              </a:rPr>
              <a:t>2427249@student.uwtsd.ac.uk</a:t>
            </a:r>
            <a:endParaRPr lang="en-US" sz="1900"/>
          </a:p>
          <a:p>
            <a:pPr>
              <a:lnSpc>
                <a:spcPct val="100000"/>
              </a:lnSpc>
            </a:pPr>
            <a:r>
              <a:rPr lang="en-US" sz="1900"/>
              <a:t>Professional Development within Health &amp; Social Care</a:t>
            </a:r>
          </a:p>
          <a:p>
            <a:pPr>
              <a:lnSpc>
                <a:spcPct val="100000"/>
              </a:lnSpc>
            </a:pPr>
            <a:r>
              <a:rPr lang="en-US" sz="1900"/>
              <a:t>Module code: LCHS4009</a:t>
            </a:r>
          </a:p>
          <a:p>
            <a:pPr>
              <a:lnSpc>
                <a:spcPct val="100000"/>
              </a:lnSpc>
            </a:pPr>
            <a:r>
              <a:rPr lang="en-US" sz="1900"/>
              <a:t>Lecturer: Farah Islam</a:t>
            </a:r>
          </a:p>
          <a:p>
            <a:pPr>
              <a:lnSpc>
                <a:spcPct val="100000"/>
              </a:lnSpc>
            </a:pPr>
            <a:r>
              <a:rPr lang="en-US" sz="1900"/>
              <a:t>Date: 20</a:t>
            </a:r>
            <a:r>
              <a:rPr lang="en-US" sz="1900" baseline="30000"/>
              <a:t>th</a:t>
            </a:r>
            <a:r>
              <a:rPr lang="en-US" sz="1900"/>
              <a:t> October 2025</a:t>
            </a:r>
          </a:p>
        </p:txBody>
      </p:sp>
    </p:spTree>
    <p:extLst>
      <p:ext uri="{BB962C8B-B14F-4D97-AF65-F5344CB8AC3E}">
        <p14:creationId xmlns:p14="http://schemas.microsoft.com/office/powerpoint/2010/main" val="4271983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8ABDF-D9C1-442C-BD32-88C3BA74F4C6}"/>
              </a:ext>
            </a:extLst>
          </p:cNvPr>
          <p:cNvSpPr>
            <a:spLocks noGrp="1"/>
          </p:cNvSpPr>
          <p:nvPr>
            <p:ph type="ctrTitle"/>
          </p:nvPr>
        </p:nvSpPr>
        <p:spPr>
          <a:xfrm>
            <a:off x="0" y="0"/>
            <a:ext cx="10969752" cy="1073145"/>
          </a:xfrm>
        </p:spPr>
        <p:txBody>
          <a:bodyPr/>
          <a:lstStyle/>
          <a:p>
            <a:r>
              <a:rPr lang="en-GB" dirty="0"/>
              <a:t>What is SWOT Analysis?</a:t>
            </a:r>
            <a:endParaRPr lang="en-US" dirty="0"/>
          </a:p>
        </p:txBody>
      </p:sp>
      <p:sp>
        <p:nvSpPr>
          <p:cNvPr id="3" name="Subtitle 2">
            <a:extLst>
              <a:ext uri="{FF2B5EF4-FFF2-40B4-BE49-F238E27FC236}">
                <a16:creationId xmlns:a16="http://schemas.microsoft.com/office/drawing/2014/main" id="{2BBFA327-B759-4349-AFAD-8F7A5CABA4DE}"/>
              </a:ext>
            </a:extLst>
          </p:cNvPr>
          <p:cNvSpPr>
            <a:spLocks noGrp="1"/>
          </p:cNvSpPr>
          <p:nvPr>
            <p:ph type="subTitle" idx="1"/>
          </p:nvPr>
        </p:nvSpPr>
        <p:spPr>
          <a:xfrm>
            <a:off x="-1" y="1412503"/>
            <a:ext cx="6676931" cy="4120170"/>
          </a:xfrm>
        </p:spPr>
        <p:txBody>
          <a:bodyPr>
            <a:normAutofit/>
          </a:bodyPr>
          <a:lstStyle/>
          <a:p>
            <a:r>
              <a:rPr lang="en-GB" dirty="0"/>
              <a:t>A SWOT analysis is basically a way to look at yourself honestly by breaking things down into four parts: your strengths, weakness, opportunities and threats. It helps you understand what you’re good at, what you need to improve on, what chances you can take to grow, and what challenges might get in your way. By doing that, you can plan how to develop yourself personally or professionally. In Health &amp; Social Care, its really helpful Because it lets you see how to build on your strengths to give better care and how to work on your weakness so you can develop into a stronger professional. (MindTools, 2023).</a:t>
            </a:r>
          </a:p>
        </p:txBody>
      </p:sp>
      <p:pic>
        <p:nvPicPr>
          <p:cNvPr id="4" name="Picture 3">
            <a:extLst>
              <a:ext uri="{FF2B5EF4-FFF2-40B4-BE49-F238E27FC236}">
                <a16:creationId xmlns:a16="http://schemas.microsoft.com/office/drawing/2014/main" id="{A065CAA6-460C-28C1-BDAB-D65FCFC485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2355" y="3721980"/>
            <a:ext cx="5589645" cy="3136020"/>
          </a:xfrm>
          <a:prstGeom prst="rect">
            <a:avLst/>
          </a:prstGeom>
        </p:spPr>
      </p:pic>
    </p:spTree>
    <p:extLst>
      <p:ext uri="{BB962C8B-B14F-4D97-AF65-F5344CB8AC3E}">
        <p14:creationId xmlns:p14="http://schemas.microsoft.com/office/powerpoint/2010/main" val="2529612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0647-87C4-80ED-FC40-B415E44EAFF5}"/>
              </a:ext>
            </a:extLst>
          </p:cNvPr>
          <p:cNvSpPr>
            <a:spLocks noGrp="1"/>
          </p:cNvSpPr>
          <p:nvPr>
            <p:ph type="ctrTitle"/>
          </p:nvPr>
        </p:nvSpPr>
        <p:spPr>
          <a:xfrm>
            <a:off x="0" y="0"/>
            <a:ext cx="10969752" cy="884531"/>
          </a:xfrm>
        </p:spPr>
        <p:txBody>
          <a:bodyPr>
            <a:normAutofit fontScale="90000"/>
          </a:bodyPr>
          <a:lstStyle/>
          <a:p>
            <a:r>
              <a:rPr lang="en-GB" dirty="0"/>
              <a:t>Strengths </a:t>
            </a:r>
            <a:endParaRPr lang="en-US" dirty="0"/>
          </a:p>
        </p:txBody>
      </p:sp>
      <p:sp>
        <p:nvSpPr>
          <p:cNvPr id="3" name="Subtitle 2">
            <a:extLst>
              <a:ext uri="{FF2B5EF4-FFF2-40B4-BE49-F238E27FC236}">
                <a16:creationId xmlns:a16="http://schemas.microsoft.com/office/drawing/2014/main" id="{35EAAC94-66CA-BFB0-D486-1BF479922FDD}"/>
              </a:ext>
            </a:extLst>
          </p:cNvPr>
          <p:cNvSpPr>
            <a:spLocks noGrp="1"/>
          </p:cNvSpPr>
          <p:nvPr>
            <p:ph type="subTitle" idx="1"/>
          </p:nvPr>
        </p:nvSpPr>
        <p:spPr>
          <a:xfrm>
            <a:off x="0" y="1072998"/>
            <a:ext cx="6576337" cy="4660863"/>
          </a:xfrm>
        </p:spPr>
        <p:txBody>
          <a:bodyPr>
            <a:noAutofit/>
          </a:bodyPr>
          <a:lstStyle/>
          <a:p>
            <a:r>
              <a:rPr lang="en-GB" sz="1900" dirty="0"/>
              <a:t>One of my strengths is that I’m good at communicating with people. I’ve learned how to talk to different kinds of people clearly and respectfully, especially when I worked in a care home and had to speak to residents, their families, and other staff members. I always make sure people feel listened to and understood, which helps to build trust and comfort. I’m also patient and understanding, which means I can handle stressful or emotional situations without reacting badly. Another strength I have is that I’m a fast learner. Whenever I’m given a new task or something I haven’t done before, I take it seriously and pick it up quickly. I like learning new things and finding ways to improve, especially when it comes to caring for others. These strengths will help me a lot in my future career because communication, patience, and adaptability are really important in the Health &amp; Social Care sector.</a:t>
            </a:r>
            <a:endParaRPr lang="en-US" sz="1900" dirty="0"/>
          </a:p>
        </p:txBody>
      </p:sp>
      <p:pic>
        <p:nvPicPr>
          <p:cNvPr id="4" name="Picture 3">
            <a:extLst>
              <a:ext uri="{FF2B5EF4-FFF2-40B4-BE49-F238E27FC236}">
                <a16:creationId xmlns:a16="http://schemas.microsoft.com/office/drawing/2014/main" id="{91C1ED1F-0FAA-1005-C4CC-42AA38A504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02080" y="2471389"/>
            <a:ext cx="5484388" cy="1982361"/>
          </a:xfrm>
          <a:prstGeom prst="rect">
            <a:avLst/>
          </a:prstGeom>
        </p:spPr>
      </p:pic>
    </p:spTree>
    <p:extLst>
      <p:ext uri="{BB962C8B-B14F-4D97-AF65-F5344CB8AC3E}">
        <p14:creationId xmlns:p14="http://schemas.microsoft.com/office/powerpoint/2010/main" val="402372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7D568-C9A8-3DBE-8031-CE867D9FEB73}"/>
              </a:ext>
            </a:extLst>
          </p:cNvPr>
          <p:cNvSpPr>
            <a:spLocks noGrp="1"/>
          </p:cNvSpPr>
          <p:nvPr>
            <p:ph type="ctrTitle"/>
          </p:nvPr>
        </p:nvSpPr>
        <p:spPr>
          <a:xfrm>
            <a:off x="0" y="0"/>
            <a:ext cx="10969752" cy="1035422"/>
          </a:xfrm>
        </p:spPr>
        <p:txBody>
          <a:bodyPr/>
          <a:lstStyle/>
          <a:p>
            <a:r>
              <a:rPr lang="en-GB" dirty="0"/>
              <a:t>Weakness</a:t>
            </a:r>
            <a:endParaRPr lang="en-US" dirty="0"/>
          </a:p>
        </p:txBody>
      </p:sp>
      <p:sp>
        <p:nvSpPr>
          <p:cNvPr id="3" name="Subtitle 2">
            <a:extLst>
              <a:ext uri="{FF2B5EF4-FFF2-40B4-BE49-F238E27FC236}">
                <a16:creationId xmlns:a16="http://schemas.microsoft.com/office/drawing/2014/main" id="{ED9904E0-F1CC-BA91-C7E5-16F511C51439}"/>
              </a:ext>
            </a:extLst>
          </p:cNvPr>
          <p:cNvSpPr>
            <a:spLocks noGrp="1"/>
          </p:cNvSpPr>
          <p:nvPr>
            <p:ph type="subTitle" idx="1"/>
          </p:nvPr>
        </p:nvSpPr>
        <p:spPr>
          <a:xfrm>
            <a:off x="0" y="1035422"/>
            <a:ext cx="6513465" cy="5213984"/>
          </a:xfrm>
        </p:spPr>
        <p:txBody>
          <a:bodyPr/>
          <a:lstStyle/>
          <a:p>
            <a:r>
              <a:rPr lang="en-GB" dirty="0"/>
              <a:t>One of my weakness is that I can be quite shy in new or unfamiliar situations. Sometimes I find it hard to speak up, especially if I’m around people I don’t know very well or in group settings. This can make it difficult for me to share my ideas or ask questions when I need help. Another weakness is that I don’t always have a lot of professional experience yet, which means I’m still learning how to handle certain situations in the workplace. For example, there are times when I hesitate to take the lead or make decisions because I’m not fully confident in my skills. I also notice that I can get nervous when giving presentations or speaking in front of a group, which might make me appear less confident than I actually am.</a:t>
            </a:r>
            <a:endParaRPr lang="en-US" dirty="0"/>
          </a:p>
        </p:txBody>
      </p:sp>
      <p:pic>
        <p:nvPicPr>
          <p:cNvPr id="4" name="Picture 3">
            <a:extLst>
              <a:ext uri="{FF2B5EF4-FFF2-40B4-BE49-F238E27FC236}">
                <a16:creationId xmlns:a16="http://schemas.microsoft.com/office/drawing/2014/main" id="{9A36B48C-F3ED-3AFE-364F-DDD5B0F37F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6292" y="2250792"/>
            <a:ext cx="5454433" cy="3068118"/>
          </a:xfrm>
          <a:prstGeom prst="rect">
            <a:avLst/>
          </a:prstGeom>
        </p:spPr>
      </p:pic>
    </p:spTree>
    <p:extLst>
      <p:ext uri="{BB962C8B-B14F-4D97-AF65-F5344CB8AC3E}">
        <p14:creationId xmlns:p14="http://schemas.microsoft.com/office/powerpoint/2010/main" val="443283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5C629-A4AE-77B1-417E-4696682736AD}"/>
              </a:ext>
            </a:extLst>
          </p:cNvPr>
          <p:cNvSpPr>
            <a:spLocks noGrp="1"/>
          </p:cNvSpPr>
          <p:nvPr>
            <p:ph type="ctrTitle"/>
          </p:nvPr>
        </p:nvSpPr>
        <p:spPr>
          <a:xfrm>
            <a:off x="0" y="0"/>
            <a:ext cx="10969752" cy="972550"/>
          </a:xfrm>
        </p:spPr>
        <p:txBody>
          <a:bodyPr/>
          <a:lstStyle/>
          <a:p>
            <a:r>
              <a:rPr lang="en-GB" dirty="0"/>
              <a:t>Opportunities </a:t>
            </a:r>
            <a:endParaRPr lang="en-US" dirty="0"/>
          </a:p>
        </p:txBody>
      </p:sp>
      <p:sp>
        <p:nvSpPr>
          <p:cNvPr id="3" name="Subtitle 2">
            <a:extLst>
              <a:ext uri="{FF2B5EF4-FFF2-40B4-BE49-F238E27FC236}">
                <a16:creationId xmlns:a16="http://schemas.microsoft.com/office/drawing/2014/main" id="{52863936-11A9-5FBB-9C8F-5FC298700A3E}"/>
              </a:ext>
            </a:extLst>
          </p:cNvPr>
          <p:cNvSpPr>
            <a:spLocks noGrp="1"/>
          </p:cNvSpPr>
          <p:nvPr>
            <p:ph type="subTitle" idx="1"/>
          </p:nvPr>
        </p:nvSpPr>
        <p:spPr>
          <a:xfrm>
            <a:off x="0" y="1081386"/>
            <a:ext cx="6915842" cy="5776614"/>
          </a:xfrm>
        </p:spPr>
        <p:txBody>
          <a:bodyPr/>
          <a:lstStyle/>
          <a:p>
            <a:r>
              <a:rPr lang="en-GB" dirty="0"/>
              <a:t>For the opportunities I have started university, which has given me access to a lot of learning and training in Health &amp; Social Care. I can gain new knowledge, learn practical skills, and get experience through placements or volunteering, which will help me build a strong foundation for my future career. Another opportunity is the chance to attend workshops, seminars, and training courses that’s improve skills like communication, leadership, and patient care. Networking is also a big opportunity meeting professionals in the fields can open doors to future jobs or mentorship. There are also chances to work in different areas of Health &amp; Social Care, which means I can explore what I enjoy most and where can I make the biggest impact. By taking advantage of these opportunities, I can strengthen my skills, gain confidence, and set myself up for success in the sector</a:t>
            </a:r>
            <a:endParaRPr lang="en-US" dirty="0"/>
          </a:p>
        </p:txBody>
      </p:sp>
      <p:pic>
        <p:nvPicPr>
          <p:cNvPr id="4" name="Picture 3">
            <a:extLst>
              <a:ext uri="{FF2B5EF4-FFF2-40B4-BE49-F238E27FC236}">
                <a16:creationId xmlns:a16="http://schemas.microsoft.com/office/drawing/2014/main" id="{3912EECF-4A27-F1E8-F69A-564D5D3B8B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5249" y="2084622"/>
            <a:ext cx="4828050" cy="2894784"/>
          </a:xfrm>
          <a:prstGeom prst="rect">
            <a:avLst/>
          </a:prstGeom>
        </p:spPr>
      </p:pic>
    </p:spTree>
    <p:extLst>
      <p:ext uri="{BB962C8B-B14F-4D97-AF65-F5344CB8AC3E}">
        <p14:creationId xmlns:p14="http://schemas.microsoft.com/office/powerpoint/2010/main" val="51331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5F3B7-E73D-E305-FD57-F34789C70F7E}"/>
              </a:ext>
            </a:extLst>
          </p:cNvPr>
          <p:cNvSpPr>
            <a:spLocks noGrp="1"/>
          </p:cNvSpPr>
          <p:nvPr>
            <p:ph type="ctrTitle"/>
          </p:nvPr>
        </p:nvSpPr>
        <p:spPr>
          <a:xfrm>
            <a:off x="0" y="0"/>
            <a:ext cx="10969752" cy="959976"/>
          </a:xfrm>
        </p:spPr>
        <p:txBody>
          <a:bodyPr/>
          <a:lstStyle/>
          <a:p>
            <a:r>
              <a:rPr lang="en-GB" dirty="0"/>
              <a:t>Threats </a:t>
            </a:r>
            <a:endParaRPr lang="en-US" dirty="0"/>
          </a:p>
        </p:txBody>
      </p:sp>
      <p:sp>
        <p:nvSpPr>
          <p:cNvPr id="3" name="Subtitle 2">
            <a:extLst>
              <a:ext uri="{FF2B5EF4-FFF2-40B4-BE49-F238E27FC236}">
                <a16:creationId xmlns:a16="http://schemas.microsoft.com/office/drawing/2014/main" id="{61CC50EA-8A6B-CD08-B746-9A0814EAEC31}"/>
              </a:ext>
            </a:extLst>
          </p:cNvPr>
          <p:cNvSpPr>
            <a:spLocks noGrp="1"/>
          </p:cNvSpPr>
          <p:nvPr>
            <p:ph type="subTitle" idx="1"/>
          </p:nvPr>
        </p:nvSpPr>
        <p:spPr>
          <a:xfrm>
            <a:off x="0" y="1068812"/>
            <a:ext cx="6915842" cy="5789188"/>
          </a:xfrm>
        </p:spPr>
        <p:txBody>
          <a:bodyPr/>
          <a:lstStyle/>
          <a:p>
            <a:r>
              <a:rPr lang="en-GB" dirty="0"/>
              <a:t>The threats I face is that the Health &amp; Social Care sector can be very competitive, especially when it comes to getting good roles or placements. There are lots of people with similar qualifications and experience, so I need to make sure I stand out. Another threat is the risk of stress or burnout, because working in healthcare can be emotionally and physically demanding. If I’m not careful, this could affect my wellbeing and performance. Financial challenges are also a potential threat, especially while studying and gaining experience, as I need to manage my money carefully. Changes in policies or staffing in the sector could also create uncertainties. Being aware of these threats helps me plan ahead, stay organised, and develop strategies to overcome them so that I can continue to grow and succeed in my career.</a:t>
            </a:r>
            <a:endParaRPr lang="en-US" dirty="0"/>
          </a:p>
        </p:txBody>
      </p:sp>
      <p:pic>
        <p:nvPicPr>
          <p:cNvPr id="4" name="Picture 3">
            <a:extLst>
              <a:ext uri="{FF2B5EF4-FFF2-40B4-BE49-F238E27FC236}">
                <a16:creationId xmlns:a16="http://schemas.microsoft.com/office/drawing/2014/main" id="{B3A55E2A-82E7-4D2B-3783-93823E9CE9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0198" y="2070005"/>
            <a:ext cx="4817952" cy="2710098"/>
          </a:xfrm>
          <a:prstGeom prst="rect">
            <a:avLst/>
          </a:prstGeom>
        </p:spPr>
      </p:pic>
    </p:spTree>
    <p:extLst>
      <p:ext uri="{BB962C8B-B14F-4D97-AF65-F5344CB8AC3E}">
        <p14:creationId xmlns:p14="http://schemas.microsoft.com/office/powerpoint/2010/main" val="3695936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B2C32-3ECA-82F5-15A9-ABB1737AA039}"/>
              </a:ext>
            </a:extLst>
          </p:cNvPr>
          <p:cNvSpPr>
            <a:spLocks noGrp="1"/>
          </p:cNvSpPr>
          <p:nvPr>
            <p:ph type="ctrTitle"/>
          </p:nvPr>
        </p:nvSpPr>
        <p:spPr>
          <a:xfrm>
            <a:off x="0" y="0"/>
            <a:ext cx="10969752" cy="947402"/>
          </a:xfrm>
        </p:spPr>
        <p:txBody>
          <a:bodyPr/>
          <a:lstStyle/>
          <a:p>
            <a:r>
              <a:rPr lang="en-GB" dirty="0"/>
              <a:t>Conclusion &amp; References</a:t>
            </a:r>
            <a:endParaRPr lang="en-US" dirty="0"/>
          </a:p>
        </p:txBody>
      </p:sp>
      <p:sp>
        <p:nvSpPr>
          <p:cNvPr id="3" name="Subtitle 2">
            <a:extLst>
              <a:ext uri="{FF2B5EF4-FFF2-40B4-BE49-F238E27FC236}">
                <a16:creationId xmlns:a16="http://schemas.microsoft.com/office/drawing/2014/main" id="{3414A125-40F9-8C48-F914-FFBC46C62CD9}"/>
              </a:ext>
            </a:extLst>
          </p:cNvPr>
          <p:cNvSpPr>
            <a:spLocks noGrp="1"/>
          </p:cNvSpPr>
          <p:nvPr>
            <p:ph type="subTitle" idx="1"/>
          </p:nvPr>
        </p:nvSpPr>
        <p:spPr>
          <a:xfrm>
            <a:off x="0" y="947402"/>
            <a:ext cx="6096000" cy="5910598"/>
          </a:xfrm>
        </p:spPr>
        <p:txBody>
          <a:bodyPr/>
          <a:lstStyle/>
          <a:p>
            <a:r>
              <a:rPr lang="en-GB" dirty="0"/>
              <a:t>In summary, conducting a personal SWOT analysis has provided me with valuable insights into my strengths, weaknesses, opportunities, and threats within the Health &amp; Social Care sector. Recognising my strengths in communication, empathy, and adaptability allows me to leverage these qualities to overcome challenges and seize opportunities for growth. By addressing my weakness, such as shyness and limited professional experience, and being aware of potential threats like sector competition and stress, I can develop strategies to mitigate these risks. Ultimately, this analysis serves as a foundation for my professional development plan, guiding me towards a successful and fulfilling career in Health &amp; Social Care.</a:t>
            </a:r>
            <a:endParaRPr lang="en-US" dirty="0"/>
          </a:p>
        </p:txBody>
      </p:sp>
      <p:sp>
        <p:nvSpPr>
          <p:cNvPr id="4" name="TextBox 3">
            <a:extLst>
              <a:ext uri="{FF2B5EF4-FFF2-40B4-BE49-F238E27FC236}">
                <a16:creationId xmlns:a16="http://schemas.microsoft.com/office/drawing/2014/main" id="{A0CCD9A9-0C24-4B2C-4674-6CDDB97D6202}"/>
              </a:ext>
            </a:extLst>
          </p:cNvPr>
          <p:cNvSpPr txBox="1"/>
          <p:nvPr/>
        </p:nvSpPr>
        <p:spPr>
          <a:xfrm>
            <a:off x="6312276" y="947402"/>
            <a:ext cx="5879723" cy="5863144"/>
          </a:xfrm>
          <a:prstGeom prst="rect">
            <a:avLst/>
          </a:prstGeom>
          <a:noFill/>
        </p:spPr>
        <p:txBody>
          <a:bodyPr wrap="square" rtlCol="0">
            <a:spAutoFit/>
          </a:bodyPr>
          <a:lstStyle/>
          <a:p>
            <a:r>
              <a:rPr lang="en-GB" sz="1700" dirty="0"/>
              <a:t>MindTools. (2023). Personal SWOT Analysis: Making the Most of Your Talents and Opportunities. Retrieved from </a:t>
            </a:r>
            <a:r>
              <a:rPr lang="en-GB" sz="1700" dirty="0">
                <a:hlinkClick r:id="rId2"/>
              </a:rPr>
              <a:t>https://</a:t>
            </a:r>
            <a:r>
              <a:rPr lang="en-GB" sz="1700" dirty="0" err="1">
                <a:hlinkClick r:id="rId2"/>
              </a:rPr>
              <a:t>www.mindtools.com</a:t>
            </a:r>
            <a:endParaRPr lang="en-GB" sz="1700" dirty="0"/>
          </a:p>
          <a:p>
            <a:pPr algn="l"/>
            <a:endParaRPr lang="en-GB" sz="1700" dirty="0"/>
          </a:p>
          <a:p>
            <a:r>
              <a:rPr lang="en-GB" sz="1700" dirty="0"/>
              <a:t>Skills for Care. (2022). Developing Your Career in Adult Social Care. Retrieved from </a:t>
            </a:r>
            <a:r>
              <a:rPr lang="en-GB" sz="1700" dirty="0">
                <a:hlinkClick r:id="rId3"/>
              </a:rPr>
              <a:t>https://</a:t>
            </a:r>
            <a:r>
              <a:rPr lang="en-GB" sz="1700" dirty="0" err="1">
                <a:hlinkClick r:id="rId3"/>
              </a:rPr>
              <a:t>www.skillsforcare.org.uk</a:t>
            </a:r>
            <a:endParaRPr lang="en-GB" sz="1700" dirty="0"/>
          </a:p>
          <a:p>
            <a:pPr algn="l"/>
            <a:endParaRPr lang="en-GB" sz="1700" dirty="0"/>
          </a:p>
          <a:p>
            <a:r>
              <a:rPr lang="en-GB" sz="1700" dirty="0"/>
              <a:t>Care Learning. (2025). How to Use a SWOT Analysis in Health and Social Care. Retrieved from </a:t>
            </a:r>
            <a:r>
              <a:rPr lang="en-GB" sz="1700" dirty="0">
                <a:hlinkClick r:id="rId4"/>
              </a:rPr>
              <a:t>https://</a:t>
            </a:r>
            <a:r>
              <a:rPr lang="en-GB" sz="1700" dirty="0" err="1">
                <a:hlinkClick r:id="rId4"/>
              </a:rPr>
              <a:t>carelearning.org.uk</a:t>
            </a:r>
            <a:r>
              <a:rPr lang="en-GB" sz="1700" dirty="0">
                <a:hlinkClick r:id="rId4"/>
              </a:rPr>
              <a:t>/blog/feedback-and-improvement/how-to-use-a-swot-analysis-in-health-and-social-care/</a:t>
            </a:r>
            <a:endParaRPr lang="en-GB" sz="1700" dirty="0"/>
          </a:p>
          <a:p>
            <a:pPr algn="l"/>
            <a:endParaRPr lang="en-GB" sz="1700" dirty="0"/>
          </a:p>
          <a:p>
            <a:r>
              <a:rPr lang="en-GB" sz="1700" dirty="0"/>
              <a:t>CIPD. (2025). SWOT Analysis Factsheet. Retrieved from </a:t>
            </a:r>
            <a:r>
              <a:rPr lang="en-GB" sz="1700" dirty="0">
                <a:hlinkClick r:id="rId5"/>
              </a:rPr>
              <a:t>https://</a:t>
            </a:r>
            <a:r>
              <a:rPr lang="en-GB" sz="1700" dirty="0" err="1">
                <a:hlinkClick r:id="rId5"/>
              </a:rPr>
              <a:t>www.cipd.org</a:t>
            </a:r>
            <a:r>
              <a:rPr lang="en-GB" sz="1700" dirty="0">
                <a:hlinkClick r:id="rId5"/>
              </a:rPr>
              <a:t>/uk/knowledge/factsheets/swot-analysis-factsheet/</a:t>
            </a:r>
            <a:endParaRPr lang="en-GB" sz="1700" dirty="0"/>
          </a:p>
          <a:p>
            <a:pPr algn="l"/>
            <a:endParaRPr lang="en-GB" sz="1700" dirty="0"/>
          </a:p>
          <a:p>
            <a:r>
              <a:rPr lang="en-GB" sz="1700" dirty="0"/>
              <a:t>WEA. (2023). Assess your skills with a SWOT analysis. Retrieved from </a:t>
            </a:r>
            <a:r>
              <a:rPr lang="en-GB" sz="1700" dirty="0">
                <a:hlinkClick r:id="rId6"/>
              </a:rPr>
              <a:t>https://www.wea.org.uk/news-views/blog/assess-your-skills-swot-analysis</a:t>
            </a:r>
            <a:endParaRPr lang="en-GB" sz="1700" dirty="0"/>
          </a:p>
          <a:p>
            <a:pPr algn="l"/>
            <a:endParaRPr lang="en-US" dirty="0"/>
          </a:p>
        </p:txBody>
      </p:sp>
    </p:spTree>
    <p:extLst>
      <p:ext uri="{BB962C8B-B14F-4D97-AF65-F5344CB8AC3E}">
        <p14:creationId xmlns:p14="http://schemas.microsoft.com/office/powerpoint/2010/main" val="2364290845"/>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SplashVTI</vt:lpstr>
      <vt:lpstr>Personal SWOT Analysis for professional Development in Health and Social care</vt:lpstr>
      <vt:lpstr>What is SWOT Analysis?</vt:lpstr>
      <vt:lpstr>Strengths </vt:lpstr>
      <vt:lpstr>Weakness</vt:lpstr>
      <vt:lpstr>Opportunities </vt:lpstr>
      <vt:lpstr>Threats </vt:lpstr>
      <vt:lpstr>Conclusion &amp;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SWOT Analysis for professional Development in Health and Social care</dc:title>
  <dc:creator>Elizabeth Marfo (2427249)</dc:creator>
  <cp:lastModifiedBy>Elizabeth Marfo (2427249)</cp:lastModifiedBy>
  <cp:revision>3</cp:revision>
  <dcterms:created xsi:type="dcterms:W3CDTF">2025-10-19T16:10:41Z</dcterms:created>
  <dcterms:modified xsi:type="dcterms:W3CDTF">2025-10-20T09:45:25Z</dcterms:modified>
</cp:coreProperties>
</file>