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726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904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793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60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02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557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35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46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209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98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78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FA5B0C-5FA9-4E11-85F5-650FB8ECC449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57305-E583-4BC2-83B1-D73589E678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3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1504" y="2130426"/>
            <a:ext cx="8856984" cy="1470025"/>
          </a:xfrm>
        </p:spPr>
        <p:txBody>
          <a:bodyPr>
            <a:noAutofit/>
          </a:bodyPr>
          <a:lstStyle/>
          <a:p>
            <a:pPr algn="l"/>
            <a:r>
              <a:rPr lang="en-GB" sz="3200" b="1" dirty="0"/>
              <a:t>Management, Leadership and Project Development 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SJYW6012</a:t>
            </a:r>
          </a:p>
        </p:txBody>
      </p:sp>
    </p:spTree>
    <p:extLst>
      <p:ext uri="{BB962C8B-B14F-4D97-AF65-F5344CB8AC3E}">
        <p14:creationId xmlns:p14="http://schemas.microsoft.com/office/powerpoint/2010/main" val="2942835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curious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questions do you have at the beginning of this module?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are the potential positives with this module?</a:t>
            </a:r>
          </a:p>
          <a:p>
            <a:r>
              <a:rPr lang="en-GB" dirty="0" smtClean="0"/>
              <a:t>What are the potential negatives with this module?</a:t>
            </a:r>
          </a:p>
          <a:p>
            <a:r>
              <a:rPr lang="en-GB" dirty="0" smtClean="0"/>
              <a:t>What do you hope will be interesting about this module?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365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Module Aims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equip students with the skills, knowledge and understanding to develop a </a:t>
            </a:r>
            <a:r>
              <a:rPr lang="en-GB" dirty="0" smtClean="0"/>
              <a:t>robust approach </a:t>
            </a:r>
            <a:r>
              <a:rPr lang="en-GB" dirty="0"/>
              <a:t>to project development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enable students to gain practical knowledge necessary for success in </a:t>
            </a:r>
            <a:r>
              <a:rPr lang="en-GB" dirty="0" smtClean="0"/>
              <a:t>a management </a:t>
            </a:r>
            <a:r>
              <a:rPr lang="en-GB" dirty="0"/>
              <a:t>or leadership role.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212" y="1825625"/>
            <a:ext cx="5424826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50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Learning Outcomes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84200" y="1358900"/>
            <a:ext cx="6350000" cy="52578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the student should be able to demonstrate </a:t>
            </a:r>
            <a:r>
              <a:rPr lang="en-GB" dirty="0" smtClean="0"/>
              <a:t>the ability </a:t>
            </a:r>
            <a:r>
              <a:rPr lang="en-GB" dirty="0"/>
              <a:t>to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Locate theories of leadership and management within the wider context of Youth and Community Work.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Research, develop, monitor and evaluate a project with a budget of c.£50,000PA.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Critically evaluate approaches to management theory and practice and their application within the Youth and Community Work context.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Manage a public service within an increasingly challenging financial climate.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Organise their knowledge and learning through use of a range of information resources, and present their work appropriately, and reflect upon sustainable literacy skills developed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8100" y="1690688"/>
            <a:ext cx="3468337" cy="372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4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Indicative Content 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Understanding the wider context of the Youth Service.</a:t>
            </a:r>
          </a:p>
          <a:p>
            <a:r>
              <a:rPr lang="en-GB" dirty="0" smtClean="0"/>
              <a:t>Funding </a:t>
            </a:r>
            <a:r>
              <a:rPr lang="en-GB" dirty="0"/>
              <a:t>for funding’s sake? Identifying appropriate sources of funding for </a:t>
            </a:r>
            <a:r>
              <a:rPr lang="en-GB" dirty="0" smtClean="0"/>
              <a:t>youth work</a:t>
            </a:r>
            <a:r>
              <a:rPr lang="en-GB" dirty="0"/>
              <a:t>.</a:t>
            </a:r>
          </a:p>
          <a:p>
            <a:r>
              <a:rPr lang="en-GB" dirty="0" smtClean="0"/>
              <a:t>How </a:t>
            </a:r>
            <a:r>
              <a:rPr lang="en-GB" dirty="0"/>
              <a:t>to manage oneself within the organisational culture using the McKinsey </a:t>
            </a:r>
            <a:r>
              <a:rPr lang="en-GB" dirty="0" smtClean="0"/>
              <a:t>7’S’ framework</a:t>
            </a:r>
            <a:r>
              <a:rPr lang="en-GB" dirty="0"/>
              <a:t>.</a:t>
            </a:r>
          </a:p>
          <a:p>
            <a:r>
              <a:rPr lang="en-GB" dirty="0" smtClean="0"/>
              <a:t>Understanding </a:t>
            </a:r>
            <a:r>
              <a:rPr lang="en-GB" dirty="0"/>
              <a:t>and implementing social policy.</a:t>
            </a:r>
          </a:p>
          <a:p>
            <a:r>
              <a:rPr lang="en-GB" dirty="0" smtClean="0"/>
              <a:t>Systems </a:t>
            </a:r>
            <a:r>
              <a:rPr lang="en-GB" dirty="0"/>
              <a:t>for success (</a:t>
            </a:r>
            <a:r>
              <a:rPr lang="en-GB" dirty="0" err="1"/>
              <a:t>Hoggarth</a:t>
            </a:r>
            <a:r>
              <a:rPr lang="en-GB" dirty="0"/>
              <a:t>, 2009).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107" y="2159000"/>
            <a:ext cx="5500687" cy="2514600"/>
          </a:xfrm>
        </p:spPr>
      </p:pic>
    </p:spTree>
    <p:extLst>
      <p:ext uri="{BB962C8B-B14F-4D97-AF65-F5344CB8AC3E}">
        <p14:creationId xmlns:p14="http://schemas.microsoft.com/office/powerpoint/2010/main" val="1446061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Indicative Content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Resource management, people, projects, programmes, resources.</a:t>
            </a:r>
          </a:p>
          <a:p>
            <a:r>
              <a:rPr lang="en-GB" dirty="0" smtClean="0"/>
              <a:t>Using </a:t>
            </a:r>
            <a:r>
              <a:rPr lang="en-GB" dirty="0"/>
              <a:t>management for creativity in education.</a:t>
            </a:r>
          </a:p>
          <a:p>
            <a:r>
              <a:rPr lang="en-GB" dirty="0" smtClean="0"/>
              <a:t>Understanding </a:t>
            </a:r>
            <a:r>
              <a:rPr lang="en-GB" dirty="0"/>
              <a:t>and linking research, theory, strategy and practice using </a:t>
            </a:r>
            <a:r>
              <a:rPr lang="en-GB" dirty="0" smtClean="0"/>
              <a:t>Quinn’s competing </a:t>
            </a:r>
            <a:r>
              <a:rPr lang="en-GB" dirty="0"/>
              <a:t>values framework.</a:t>
            </a:r>
          </a:p>
          <a:p>
            <a:r>
              <a:rPr lang="en-GB" dirty="0" smtClean="0"/>
              <a:t>Youth </a:t>
            </a:r>
            <a:r>
              <a:rPr lang="en-GB" dirty="0"/>
              <a:t>work within an increasingly complex range of services for young people.</a:t>
            </a:r>
          </a:p>
          <a:p>
            <a:r>
              <a:rPr lang="en-GB" dirty="0" smtClean="0"/>
              <a:t>Progressive </a:t>
            </a:r>
            <a:r>
              <a:rPr lang="en-GB" dirty="0"/>
              <a:t>universalism – a cost benefit approach (Ford, 2005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504" y="1690688"/>
            <a:ext cx="5503068" cy="3668712"/>
          </a:xfrm>
        </p:spPr>
      </p:pic>
    </p:spTree>
    <p:extLst>
      <p:ext uri="{BB962C8B-B14F-4D97-AF65-F5344CB8AC3E}">
        <p14:creationId xmlns:p14="http://schemas.microsoft.com/office/powerpoint/2010/main" val="1450106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Indicative Content 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Management within both the Youth and Community Work context – what is the role of the youth work project?</a:t>
            </a:r>
          </a:p>
          <a:p>
            <a:r>
              <a:rPr lang="en-GB" dirty="0"/>
              <a:t>Describing the expected impact of Youth and Community Work, using Kirkpatrick’s Hierarchy of evaluation.</a:t>
            </a:r>
          </a:p>
          <a:p>
            <a:r>
              <a:rPr lang="en-GB" dirty="0"/>
              <a:t>The impact of different forms of Youth and Community Work – identifying appropriate performance indicators for success, developing a balanced scorecard approach.</a:t>
            </a:r>
          </a:p>
          <a:p>
            <a:r>
              <a:rPr lang="en-GB" dirty="0"/>
              <a:t>Proactive or reactive work with young people – the role of the project leader in anticipating emerging issues based upon four service concepts (Johnston and Clark).</a:t>
            </a:r>
          </a:p>
          <a:p>
            <a:r>
              <a:rPr lang="en-GB" dirty="0"/>
              <a:t>Enhancing opportunities for pro-social behaviour, as opposed to responding to a model of provision for young people based in adult agendas and a deficit model.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7850" y="1825625"/>
            <a:ext cx="4108450" cy="3231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053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Learning and Teaching Strategy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8192" y="1580357"/>
            <a:ext cx="4173008" cy="494744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Lectures </a:t>
            </a:r>
            <a:r>
              <a:rPr lang="en-GB" dirty="0"/>
              <a:t>will introduce the students to the concepts, principles and practices. Tutorials and</a:t>
            </a:r>
          </a:p>
          <a:p>
            <a:r>
              <a:rPr lang="en-GB" dirty="0"/>
              <a:t>seminars will introduce practical examples which will be used to support the application,</a:t>
            </a:r>
          </a:p>
          <a:p>
            <a:r>
              <a:rPr lang="en-GB" dirty="0"/>
              <a:t>discussion, and critical evaluation of techniques learned. Case studies will also be used </a:t>
            </a:r>
            <a:r>
              <a:rPr lang="en-GB" dirty="0" smtClean="0"/>
              <a:t>to develop </a:t>
            </a:r>
            <a:r>
              <a:rPr lang="en-GB" dirty="0"/>
              <a:t>understanding and application of the techniques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Allocation of teaching to deliver the module are: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201" y="1035845"/>
            <a:ext cx="7322608" cy="5491956"/>
          </a:xfrm>
        </p:spPr>
      </p:pic>
    </p:spTree>
    <p:extLst>
      <p:ext uri="{BB962C8B-B14F-4D97-AF65-F5344CB8AC3E}">
        <p14:creationId xmlns:p14="http://schemas.microsoft.com/office/powerpoint/2010/main" val="3526816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Learning and Teaching Strategy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1891353" y="2111738"/>
          <a:ext cx="7995313" cy="181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85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85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81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13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Activity type 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Hours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Percentage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 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180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%</a:t>
                      </a: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TOTAL 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200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100%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92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234770"/>
              </p:ext>
            </p:extLst>
          </p:nvPr>
        </p:nvGraphicFramePr>
        <p:xfrm>
          <a:off x="401187" y="582012"/>
          <a:ext cx="11393997" cy="5628344"/>
        </p:xfrm>
        <a:graphic>
          <a:graphicData uri="http://schemas.openxmlformats.org/drawingml/2006/table">
            <a:tbl>
              <a:tblPr firstRow="1" firstCol="1" bandRow="1"/>
              <a:tblGrid>
                <a:gridCol w="2129228">
                  <a:extLst>
                    <a:ext uri="{9D8B030D-6E8A-4147-A177-3AD203B41FA5}">
                      <a16:colId xmlns:a16="http://schemas.microsoft.com/office/drawing/2014/main" val="2385106021"/>
                    </a:ext>
                  </a:extLst>
                </a:gridCol>
                <a:gridCol w="4221193">
                  <a:extLst>
                    <a:ext uri="{9D8B030D-6E8A-4147-A177-3AD203B41FA5}">
                      <a16:colId xmlns:a16="http://schemas.microsoft.com/office/drawing/2014/main" val="3471610685"/>
                    </a:ext>
                  </a:extLst>
                </a:gridCol>
                <a:gridCol w="5043576">
                  <a:extLst>
                    <a:ext uri="{9D8B030D-6E8A-4147-A177-3AD203B41FA5}">
                      <a16:colId xmlns:a16="http://schemas.microsoft.com/office/drawing/2014/main" val="1537307219"/>
                    </a:ext>
                  </a:extLst>
                </a:gridCol>
              </a:tblGrid>
              <a:tr h="3092081">
                <a:tc rowSpan="2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SJYW6012:</a:t>
                      </a:r>
                      <a:endParaRPr lang="en-GB" sz="20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Management, Leadership and Project Development</a:t>
                      </a:r>
                      <a:endParaRPr lang="en-GB" sz="20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0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Component 1 – 50%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Coursework</a:t>
                      </a: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 Assignment (3000 words)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Complete a SWOT Analysis of a Youth Work organisation with which you are familiar, highlighting potential for innovation and creativity for future developments.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i="1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i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Submission</a:t>
                      </a:r>
                      <a:r>
                        <a:rPr lang="en-GB" sz="1800" b="1" i="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Date: 3</a:t>
                      </a:r>
                      <a:r>
                        <a:rPr lang="en-GB" sz="1800" b="1" i="0" baseline="300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1800" b="1" i="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December 2019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b="1" i="0" baseline="0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i="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Provisional grade and feedback date: 21</a:t>
                      </a:r>
                      <a:r>
                        <a:rPr lang="en-GB" sz="1800" b="1" i="0" baseline="300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</a:t>
                      </a:r>
                      <a:r>
                        <a:rPr lang="en-GB" sz="1800" b="1" i="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January 2020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7042560"/>
                  </a:ext>
                </a:extLst>
              </a:tr>
              <a:tr h="247366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Component 2 – 50%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Coursework</a:t>
                      </a: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: Assignment (3000 words)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Complete a fully costed business plan for a project with an annual budget of £50,000 PA.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Submission</a:t>
                      </a:r>
                      <a:r>
                        <a:rPr lang="en-GB" sz="1800" b="1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Date: 7</a:t>
                      </a:r>
                      <a:r>
                        <a:rPr lang="en-GB" sz="1800" b="1" baseline="300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800" b="1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January 2020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b="1" baseline="0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Provisional grade and feedback date: 4</a:t>
                      </a:r>
                      <a:r>
                        <a:rPr lang="en-GB" sz="1800" b="1" baseline="300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800" b="1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February 2020</a:t>
                      </a:r>
                      <a:endParaRPr lang="en-GB" sz="16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8981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0418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619</Words>
  <Application>Microsoft Office PowerPoint</Application>
  <PresentationFormat>Widescreen</PresentationFormat>
  <Paragraphs>77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Helvetica-Bold</vt:lpstr>
      <vt:lpstr>Times New Roman</vt:lpstr>
      <vt:lpstr>Office Theme</vt:lpstr>
      <vt:lpstr>Management, Leadership and Project Development  </vt:lpstr>
      <vt:lpstr>Being curious</vt:lpstr>
      <vt:lpstr>Module Aims </vt:lpstr>
      <vt:lpstr>Learning Outcomes </vt:lpstr>
      <vt:lpstr> Indicative Content  </vt:lpstr>
      <vt:lpstr>Indicative Content </vt:lpstr>
      <vt:lpstr>Indicative Content  </vt:lpstr>
      <vt:lpstr> Learning and Teaching Strategy  </vt:lpstr>
      <vt:lpstr>Learning and Teaching Strategy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Management, Leadership and Project Development</dc:title>
  <dc:creator>Darrell Williams</dc:creator>
  <cp:lastModifiedBy>Angharad Lewis</cp:lastModifiedBy>
  <cp:revision>5</cp:revision>
  <dcterms:created xsi:type="dcterms:W3CDTF">2016-10-03T15:27:30Z</dcterms:created>
  <dcterms:modified xsi:type="dcterms:W3CDTF">2019-09-30T17:19:00Z</dcterms:modified>
</cp:coreProperties>
</file>