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4"/>
  </p:sldMasterIdLst>
  <p:sldIdLst>
    <p:sldId id="256" r:id="rId5"/>
    <p:sldId id="257" r:id="rId6"/>
    <p:sldId id="258" r:id="rId7"/>
    <p:sldId id="259" r:id="rId8"/>
    <p:sldId id="260" r:id="rId9"/>
    <p:sldId id="261" r:id="rId10"/>
    <p:sldId id="263"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5FC63-EE2A-C6FD-DBCB-BA4527310533}" v="1" dt="2025-03-22T15:11:10.078"/>
    <p1510:client id="{5429B801-0BB4-58C0-603D-AD2E0AD55E74}" v="747" dt="2025-03-24T02:43:35.703"/>
    <p1510:client id="{68459499-BBF9-3D4D-7C48-9B12AF16EE5C}" v="27" dt="2025-03-22T14:05:12.302"/>
    <p1510:client id="{B6A80E3F-C6D0-24E7-DED7-5A91D7823C5C}" v="382" dt="2025-03-22T16:07:02.487"/>
    <p1510:client id="{F1FD3F29-F9CD-4E4C-8342-BA3C1C2E665F}" v="2432" dt="2025-03-22T15:40:00.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18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016143-E03C-4CFD-AFDC-14E5BDEA754C}" type="datetimeFigureOut">
              <a:rPr lang="en-US" smtClean="0"/>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39318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8C94063-DF36-4330-A365-08DA1FA5B7D6}" type="datetimeFigureOut">
              <a:rPr lang="en-US" smtClean="0"/>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631780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smtClean="0"/>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0410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FCFA4AC-08CC-42CE-BD01-C191750A04EC}"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00704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BA7A723-92A7-435B-B681-F25B092FEFEB}" type="datetimeFigureOut">
              <a:rPr lang="en-US" smtClean="0"/>
              <a:t>4/4/2025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20131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F170639-886C-4FCF-9EAB-ABB5DA3F3F4A}" type="datetimeFigureOut">
              <a:rPr lang="en-US" smtClean="0"/>
              <a:t>4/4/2025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928752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smtClean="0"/>
              <a:t>4/4/2025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673194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561920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78621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44241776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372960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127154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4187731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E59FD0C-5451-4CA0-86AF-E70AE3279989}" type="datetimeFigureOut">
              <a:rPr lang="en-US" smtClean="0"/>
              <a:t>4/4/2025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401295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E59FD0C-5451-4CA0-86AF-E70AE3279989}" type="datetimeFigureOut">
              <a:rPr lang="en-US" smtClean="0"/>
              <a:t>4/4/2025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73389644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33E54A-A8CA-48C1-9504-691B58049D29}" type="datetimeFigureOut">
              <a:rPr lang="en-US" smtClean="0"/>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872221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5F6C806-BBF7-471C-9527-881CE2266695}" type="datetimeFigureOut">
              <a:rPr lang="en-US" smtClean="0"/>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05952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75000"/>
              </a:schemeClr>
            </a:gs>
            <a:gs pos="64000">
              <a:schemeClr val="bg1">
                <a:lumMod val="95000"/>
                <a:lumOff val="5000"/>
              </a:schemeClr>
            </a:gs>
            <a:gs pos="83000">
              <a:schemeClr val="bg1">
                <a:lumMod val="95000"/>
                <a:lumOff val="5000"/>
              </a:schemeClr>
            </a:gs>
            <a:gs pos="100000">
              <a:schemeClr val="bg1">
                <a:lumMod val="95000"/>
                <a:lumOff val="5000"/>
              </a:schemeClr>
            </a:gs>
          </a:gsLst>
          <a:lin ang="48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E59FD0C-5451-4CA0-86AF-E70AE3279989}" type="datetimeFigureOut">
              <a:rPr lang="en-US" smtClean="0"/>
              <a:t>4/4/2025</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657649961"/>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2.wdp"/><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microsoft.com/office/2007/relationships/hdphoto" Target="../media/hdphoto5.wdp"/></Relationships>
</file>

<file path=ppt/slides/_rels/slide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Txuq1sO8f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0711-CAF6-CA63-2B87-F1164714AAD2}"/>
              </a:ext>
            </a:extLst>
          </p:cNvPr>
          <p:cNvSpPr>
            <a:spLocks noGrp="1"/>
          </p:cNvSpPr>
          <p:nvPr>
            <p:ph type="ctrTitle"/>
          </p:nvPr>
        </p:nvSpPr>
        <p:spPr>
          <a:xfrm>
            <a:off x="946159" y="1277815"/>
            <a:ext cx="6462825" cy="2754922"/>
          </a:xfrm>
        </p:spPr>
        <p:txBody>
          <a:bodyPr vert="horz" lIns="91440" tIns="45720" rIns="91440" bIns="45720" rtlCol="0" anchor="b">
            <a:noAutofit/>
          </a:bodyPr>
          <a:lstStyle/>
          <a:p>
            <a:pPr algn="ctr">
              <a:lnSpc>
                <a:spcPct val="90000"/>
              </a:lnSpc>
            </a:pPr>
            <a:r>
              <a:rPr lang="en-US" sz="4000">
                <a:solidFill>
                  <a:schemeClr val="accent6">
                    <a:lumMod val="40000"/>
                    <a:lumOff val="60000"/>
                  </a:schemeClr>
                </a:solidFill>
              </a:rPr>
              <a:t>Individual</a:t>
            </a:r>
            <a:r>
              <a:rPr lang="en-US" sz="5400">
                <a:solidFill>
                  <a:schemeClr val="accent6">
                    <a:lumMod val="40000"/>
                    <a:lumOff val="60000"/>
                  </a:schemeClr>
                </a:solidFill>
              </a:rPr>
              <a:t> </a:t>
            </a:r>
            <a:r>
              <a:rPr lang="en-US" sz="4000">
                <a:solidFill>
                  <a:schemeClr val="accent6">
                    <a:lumMod val="40000"/>
                    <a:lumOff val="60000"/>
                  </a:schemeClr>
                </a:solidFill>
              </a:rPr>
              <a:t>presentation: </a:t>
            </a:r>
            <a:r>
              <a:rPr lang="en-US" sz="6000">
                <a:solidFill>
                  <a:schemeClr val="accent6">
                    <a:lumMod val="40000"/>
                    <a:lumOff val="60000"/>
                  </a:schemeClr>
                </a:solidFill>
              </a:rPr>
              <a:t>Disappearance of Dr. Hart </a:t>
            </a:r>
            <a:endParaRPr lang="en-US" sz="5400">
              <a:solidFill>
                <a:schemeClr val="accent6">
                  <a:lumMod val="40000"/>
                  <a:lumOff val="60000"/>
                </a:schemeClr>
              </a:solidFill>
            </a:endParaRPr>
          </a:p>
        </p:txBody>
      </p:sp>
      <p:sp>
        <p:nvSpPr>
          <p:cNvPr id="3" name="Subtitle 2">
            <a:extLst>
              <a:ext uri="{FF2B5EF4-FFF2-40B4-BE49-F238E27FC236}">
                <a16:creationId xmlns:a16="http://schemas.microsoft.com/office/drawing/2014/main" id="{D328013E-4A20-9FD7-960F-EA5B5302F0D5}"/>
              </a:ext>
            </a:extLst>
          </p:cNvPr>
          <p:cNvSpPr>
            <a:spLocks noGrp="1"/>
          </p:cNvSpPr>
          <p:nvPr>
            <p:ph type="subTitle" idx="1"/>
          </p:nvPr>
        </p:nvSpPr>
        <p:spPr>
          <a:xfrm>
            <a:off x="-647575" y="5253998"/>
            <a:ext cx="7081646" cy="1763495"/>
          </a:xfrm>
        </p:spPr>
        <p:txBody>
          <a:bodyPr vert="horz" lIns="91440" tIns="45720" rIns="91440" bIns="45720" rtlCol="0" anchor="t">
            <a:normAutofit/>
          </a:bodyPr>
          <a:lstStyle/>
          <a:p>
            <a:pPr indent="-182880"/>
            <a:r>
              <a:rPr lang="en-US" sz="1600">
                <a:solidFill>
                  <a:schemeClr val="accent6">
                    <a:lumMod val="40000"/>
                    <a:lumOff val="60000"/>
                  </a:schemeClr>
                </a:solidFill>
              </a:rPr>
              <a:t>Module name: Academic Skills for Digital Era (BMSW4013)</a:t>
            </a:r>
          </a:p>
          <a:p>
            <a:pPr indent="-182880"/>
            <a:r>
              <a:rPr lang="en-US" sz="1600">
                <a:solidFill>
                  <a:schemeClr val="accent6">
                    <a:lumMod val="40000"/>
                    <a:lumOff val="60000"/>
                  </a:schemeClr>
                </a:solidFill>
              </a:rPr>
              <a:t>Student name: Valentina-Miruna Patrascu </a:t>
            </a:r>
          </a:p>
          <a:p>
            <a:pPr indent="-182880"/>
            <a:r>
              <a:rPr lang="en-US" sz="1600">
                <a:solidFill>
                  <a:schemeClr val="accent6">
                    <a:lumMod val="40000"/>
                    <a:lumOff val="60000"/>
                  </a:schemeClr>
                </a:solidFill>
              </a:rPr>
              <a:t>Student number:2423205</a:t>
            </a:r>
          </a:p>
          <a:p>
            <a:pPr indent="-182880"/>
            <a:r>
              <a:rPr lang="en-US" sz="1600">
                <a:solidFill>
                  <a:schemeClr val="accent6">
                    <a:lumMod val="40000"/>
                    <a:lumOff val="60000"/>
                  </a:schemeClr>
                </a:solidFill>
              </a:rPr>
              <a:t>Tutor: Ffion Cumberpatch</a:t>
            </a:r>
          </a:p>
          <a:p>
            <a:pPr indent="-182880"/>
            <a:endParaRPr lang="en-US" sz="1600"/>
          </a:p>
          <a:p>
            <a:pPr indent="-182880"/>
            <a:endParaRPr lang="en-US" sz="1600"/>
          </a:p>
        </p:txBody>
      </p:sp>
      <p:pic>
        <p:nvPicPr>
          <p:cNvPr id="5" name="Picture 4" descr="Food Truck, Detective, Cozy Mysteries, Lisa, Free Activities, - Cute ...">
            <a:extLst>
              <a:ext uri="{FF2B5EF4-FFF2-40B4-BE49-F238E27FC236}">
                <a16:creationId xmlns:a16="http://schemas.microsoft.com/office/drawing/2014/main" id="{1558E1E4-6D22-08D2-B71F-93282F0E5A25}"/>
              </a:ext>
            </a:extLst>
          </p:cNvPr>
          <p:cNvPicPr>
            <a:picLocks noChangeAspect="1"/>
          </p:cNvPicPr>
          <p:nvPr/>
        </p:nvPicPr>
        <p:blipFill>
          <a:blip r:embed="rId2"/>
          <a:stretch>
            <a:fillRect/>
          </a:stretch>
        </p:blipFill>
        <p:spPr>
          <a:xfrm>
            <a:off x="6282797" y="604012"/>
            <a:ext cx="6305443" cy="5413492"/>
          </a:xfrm>
          <a:prstGeom prst="rect">
            <a:avLst/>
          </a:prstGeom>
        </p:spPr>
      </p:pic>
    </p:spTree>
    <p:extLst>
      <p:ext uri="{BB962C8B-B14F-4D97-AF65-F5344CB8AC3E}">
        <p14:creationId xmlns:p14="http://schemas.microsoft.com/office/powerpoint/2010/main" val="3866654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6BBA-DBD0-F4E3-C367-8BC54F17B230}"/>
              </a:ext>
            </a:extLst>
          </p:cNvPr>
          <p:cNvSpPr>
            <a:spLocks noGrp="1"/>
          </p:cNvSpPr>
          <p:nvPr>
            <p:ph type="title"/>
          </p:nvPr>
        </p:nvSpPr>
        <p:spPr>
          <a:xfrm>
            <a:off x="5410085" y="376200"/>
            <a:ext cx="5849215" cy="599848"/>
          </a:xfrm>
        </p:spPr>
        <p:txBody>
          <a:bodyPr>
            <a:noAutofit/>
          </a:bodyPr>
          <a:lstStyle/>
          <a:p>
            <a:pPr algn="ctr"/>
            <a:r>
              <a:rPr lang="en-GB" sz="4800" b="1">
                <a:solidFill>
                  <a:schemeClr val="accent6">
                    <a:lumMod val="40000"/>
                    <a:lumOff val="60000"/>
                  </a:schemeClr>
                </a:solidFill>
                <a:latin typeface="Century Schoolbook"/>
              </a:rPr>
              <a:t>Introduction</a:t>
            </a:r>
            <a:r>
              <a:rPr lang="en-GB" sz="4800" b="1">
                <a:solidFill>
                  <a:schemeClr val="accent6">
                    <a:lumMod val="40000"/>
                    <a:lumOff val="60000"/>
                  </a:schemeClr>
                </a:solidFill>
              </a:rPr>
              <a:t> </a:t>
            </a:r>
            <a:endParaRPr lang="en-US" sz="4800" b="1">
              <a:solidFill>
                <a:schemeClr val="accent6">
                  <a:lumMod val="40000"/>
                  <a:lumOff val="60000"/>
                </a:schemeClr>
              </a:solidFill>
            </a:endParaRPr>
          </a:p>
        </p:txBody>
      </p:sp>
      <p:sp>
        <p:nvSpPr>
          <p:cNvPr id="3" name="Content Placeholder 2">
            <a:extLst>
              <a:ext uri="{FF2B5EF4-FFF2-40B4-BE49-F238E27FC236}">
                <a16:creationId xmlns:a16="http://schemas.microsoft.com/office/drawing/2014/main" id="{2CE27A20-40C5-B90C-6D6C-A88F2C169B06}"/>
              </a:ext>
            </a:extLst>
          </p:cNvPr>
          <p:cNvSpPr>
            <a:spLocks noGrp="1"/>
          </p:cNvSpPr>
          <p:nvPr>
            <p:ph idx="1"/>
          </p:nvPr>
        </p:nvSpPr>
        <p:spPr>
          <a:xfrm>
            <a:off x="5410920" y="1204228"/>
            <a:ext cx="6324266" cy="5256811"/>
          </a:xfrm>
          <a:noFill/>
        </p:spPr>
        <p:txBody>
          <a:bodyPr vert="horz" lIns="91440" tIns="45720" rIns="91440" bIns="45720" rtlCol="0" anchor="t">
            <a:noAutofit/>
          </a:bodyPr>
          <a:lstStyle/>
          <a:p>
            <a:pPr marL="380365" indent="-342900">
              <a:buClr>
                <a:schemeClr val="accent6">
                  <a:lumMod val="40000"/>
                  <a:lumOff val="60000"/>
                </a:schemeClr>
              </a:buClr>
              <a:buFont typeface="Courier New" panose="02070309020205020404" pitchFamily="49" charset="0"/>
              <a:buChar char="o"/>
            </a:pPr>
            <a:r>
              <a:rPr lang="en-GB" sz="2800" dirty="0">
                <a:solidFill>
                  <a:schemeClr val="accent6">
                    <a:lumMod val="40000"/>
                    <a:lumOff val="60000"/>
                  </a:schemeClr>
                </a:solidFill>
                <a:ea typeface="Calibri"/>
                <a:cs typeface="Calibri"/>
              </a:rPr>
              <a:t>Dr. Hart is a Robotics Engineer working at NovaTech.</a:t>
            </a:r>
            <a:endParaRPr lang="en-US" sz="24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marL="380365" indent="-342900">
              <a:buClr>
                <a:schemeClr val="accent6">
                  <a:lumMod val="40000"/>
                  <a:lumOff val="60000"/>
                </a:schemeClr>
              </a:buClr>
              <a:buFont typeface="Courier New" panose="02070309020205020404" pitchFamily="49" charset="0"/>
              <a:buChar char="o"/>
            </a:pPr>
            <a:r>
              <a:rPr lang="en-GB" sz="2800" dirty="0">
                <a:solidFill>
                  <a:schemeClr val="accent6">
                    <a:lumMod val="40000"/>
                    <a:lumOff val="60000"/>
                  </a:schemeClr>
                </a:solidFill>
                <a:ea typeface="Calibri"/>
                <a:cs typeface="Calibri"/>
              </a:rPr>
              <a:t>Dr. Hart has gone missing as-well as some of her work pieces</a:t>
            </a: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rPr>
              <a:t>.</a:t>
            </a:r>
          </a:p>
          <a:p>
            <a:pPr marL="380365" indent="-342900">
              <a:buClr>
                <a:srgbClr val="DED8CA"/>
              </a:buClr>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rPr>
              <a:t>She was last seen leaving her lab in a rush just one day before she went missing.</a:t>
            </a:r>
          </a:p>
          <a:p>
            <a:pPr marL="380365" indent="-342900">
              <a:buClr>
                <a:schemeClr val="accent6">
                  <a:lumMod val="40000"/>
                  <a:lumOff val="60000"/>
                </a:schemeClr>
              </a:buClr>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rPr>
              <a:t>There are three suspects that have could have played part in her disappearance.</a:t>
            </a: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endParaRP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endParaRP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marL="380365" indent="-342900">
              <a:buClr>
                <a:srgbClr val="AD9D7B">
                  <a:lumMod val="40000"/>
                  <a:lumOff val="60000"/>
                </a:srgbClr>
              </a:buClr>
              <a:buFont typeface="Courier New" panose="02070309020205020404" pitchFamily="49" charset="0"/>
              <a:buChar char="o"/>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marL="37465" indent="0">
              <a:buClr>
                <a:srgbClr val="C00000"/>
              </a:buClr>
              <a:buNone/>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C00000"/>
              </a:buClr>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C00000"/>
              </a:buClr>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C00000"/>
              </a:buClr>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B1005E"/>
              </a:buClr>
            </a:pPr>
            <a:endParaRPr lang="en-GB" sz="240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ea typeface="Calibri"/>
              <a:cs typeface="Calibri"/>
            </a:endParaRPr>
          </a:p>
          <a:p>
            <a:pPr indent="-305435">
              <a:buClr>
                <a:srgbClr val="B1005E"/>
              </a:buClr>
            </a:pPr>
            <a:endParaRPr lang="en-GB">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ea typeface="Calibri"/>
              <a:cs typeface="Calibri"/>
            </a:endParaRPr>
          </a:p>
        </p:txBody>
      </p:sp>
      <p:pic>
        <p:nvPicPr>
          <p:cNvPr id="5" name="Picture 4" descr="A screenshot of a video game&#10;&#10;AI-generated content may be incorrect.">
            <a:extLst>
              <a:ext uri="{FF2B5EF4-FFF2-40B4-BE49-F238E27FC236}">
                <a16:creationId xmlns:a16="http://schemas.microsoft.com/office/drawing/2014/main" id="{81EF83A5-3F7E-D884-D37F-527151A5EF31}"/>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35000"/>
                    </a14:imgEffect>
                  </a14:imgLayer>
                </a14:imgProps>
              </a:ext>
            </a:extLst>
          </a:blip>
          <a:srcRect l="15263" r="-176" b="13247"/>
          <a:stretch/>
        </p:blipFill>
        <p:spPr>
          <a:xfrm>
            <a:off x="738554" y="670163"/>
            <a:ext cx="4358450" cy="51041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descr="Pink lined notepaper journal sticker | Premium PNG Sticker - rawpixel">
            <a:extLst>
              <a:ext uri="{FF2B5EF4-FFF2-40B4-BE49-F238E27FC236}">
                <a16:creationId xmlns:a16="http://schemas.microsoft.com/office/drawing/2014/main" id="{F1676283-EA86-48F5-1241-7E344612FC9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rot="644885">
            <a:off x="-357804" y="3833442"/>
            <a:ext cx="3341310" cy="3292927"/>
          </a:xfrm>
          <a:prstGeom prst="rect">
            <a:avLst/>
          </a:prstGeom>
        </p:spPr>
      </p:pic>
      <p:sp>
        <p:nvSpPr>
          <p:cNvPr id="7" name="TextBox 6">
            <a:extLst>
              <a:ext uri="{FF2B5EF4-FFF2-40B4-BE49-F238E27FC236}">
                <a16:creationId xmlns:a16="http://schemas.microsoft.com/office/drawing/2014/main" id="{A99F4614-29F4-0933-2642-1C4FEC7C45AE}"/>
              </a:ext>
            </a:extLst>
          </p:cNvPr>
          <p:cNvSpPr txBox="1"/>
          <p:nvPr/>
        </p:nvSpPr>
        <p:spPr>
          <a:xfrm rot="732164">
            <a:off x="192182" y="4704430"/>
            <a:ext cx="2297723" cy="1754326"/>
          </a:xfrm>
          <a:prstGeom prst="rect">
            <a:avLst/>
          </a:prstGeom>
          <a:noFill/>
        </p:spPr>
        <p:txBody>
          <a:bodyPr wrap="square" rtlCol="0">
            <a:spAutoFit/>
          </a:bodyPr>
          <a:lstStyle/>
          <a:p>
            <a:r>
              <a:rPr lang="en-GB">
                <a:solidFill>
                  <a:schemeClr val="bg1"/>
                </a:solidFill>
              </a:rPr>
              <a:t>Name: Dr. Dana Hart</a:t>
            </a:r>
          </a:p>
          <a:p>
            <a:r>
              <a:rPr lang="en-GB">
                <a:solidFill>
                  <a:schemeClr val="bg1"/>
                </a:solidFill>
              </a:rPr>
              <a:t>Age: 42 </a:t>
            </a:r>
          </a:p>
          <a:p>
            <a:r>
              <a:rPr lang="en-GB">
                <a:solidFill>
                  <a:schemeClr val="bg1"/>
                </a:solidFill>
              </a:rPr>
              <a:t>Height: 5”7</a:t>
            </a:r>
          </a:p>
          <a:p>
            <a:r>
              <a:rPr lang="en-GB">
                <a:solidFill>
                  <a:schemeClr val="bg1"/>
                </a:solidFill>
              </a:rPr>
              <a:t>Eye Colour: Green</a:t>
            </a:r>
          </a:p>
          <a:p>
            <a:r>
              <a:rPr lang="en-GB">
                <a:solidFill>
                  <a:schemeClr val="bg1"/>
                </a:solidFill>
              </a:rPr>
              <a:t>Hair Colour: Brown</a:t>
            </a:r>
          </a:p>
        </p:txBody>
      </p:sp>
      <p:pic>
        <p:nvPicPr>
          <p:cNvPr id="10" name="Picture 9" descr="1,806 Missing stamp Images, Stock Photos &amp; Vectors | Shutterstock">
            <a:extLst>
              <a:ext uri="{FF2B5EF4-FFF2-40B4-BE49-F238E27FC236}">
                <a16:creationId xmlns:a16="http://schemas.microsoft.com/office/drawing/2014/main" id="{BA3783FB-F26A-4A38-1671-C6543296733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rot="780000">
            <a:off x="2660078" y="-178541"/>
            <a:ext cx="3008913" cy="1694792"/>
          </a:xfrm>
          <a:prstGeom prst="rect">
            <a:avLst/>
          </a:prstGeom>
        </p:spPr>
      </p:pic>
    </p:spTree>
    <p:extLst>
      <p:ext uri="{BB962C8B-B14F-4D97-AF65-F5344CB8AC3E}">
        <p14:creationId xmlns:p14="http://schemas.microsoft.com/office/powerpoint/2010/main" val="4096879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23F5-14FA-4A08-782A-4A42005777D5}"/>
              </a:ext>
            </a:extLst>
          </p:cNvPr>
          <p:cNvSpPr>
            <a:spLocks noGrp="1"/>
          </p:cNvSpPr>
          <p:nvPr>
            <p:ph type="ctrTitle"/>
          </p:nvPr>
        </p:nvSpPr>
        <p:spPr>
          <a:xfrm>
            <a:off x="838539" y="758952"/>
            <a:ext cx="9841653" cy="437268"/>
          </a:xfrm>
        </p:spPr>
        <p:txBody>
          <a:bodyPr>
            <a:noAutofit/>
          </a:bodyPr>
          <a:lstStyle/>
          <a:p>
            <a:r>
              <a:rPr lang="en-GB" b="1">
                <a:solidFill>
                  <a:schemeClr val="accent6">
                    <a:lumMod val="40000"/>
                    <a:lumOff val="60000"/>
                  </a:schemeClr>
                </a:solidFill>
              </a:rPr>
              <a:t>Suspects:</a:t>
            </a:r>
          </a:p>
        </p:txBody>
      </p:sp>
      <p:sp>
        <p:nvSpPr>
          <p:cNvPr id="3" name="Content Placeholder 2">
            <a:extLst>
              <a:ext uri="{FF2B5EF4-FFF2-40B4-BE49-F238E27FC236}">
                <a16:creationId xmlns:a16="http://schemas.microsoft.com/office/drawing/2014/main" id="{AE9A5FD8-4986-E25A-BD0C-83FA2D66AF8E}"/>
              </a:ext>
            </a:extLst>
          </p:cNvPr>
          <p:cNvSpPr>
            <a:spLocks noGrp="1"/>
          </p:cNvSpPr>
          <p:nvPr>
            <p:ph type="subTitle" idx="1"/>
          </p:nvPr>
        </p:nvSpPr>
        <p:spPr/>
        <p:txBody>
          <a:bodyPr vert="horz" lIns="91440" tIns="45720" rIns="91440" bIns="45720" rtlCol="0">
            <a:normAutofit/>
          </a:bodyPr>
          <a:lstStyle/>
          <a:p>
            <a:endParaRPr lang="en-GB">
              <a:solidFill>
                <a:schemeClr val="tx1"/>
              </a:solidFill>
            </a:endParaRPr>
          </a:p>
          <a:p>
            <a:endParaRPr lang="en-GB">
              <a:solidFill>
                <a:schemeClr val="tx1"/>
              </a:solidFill>
            </a:endParaRPr>
          </a:p>
        </p:txBody>
      </p:sp>
      <p:pic>
        <p:nvPicPr>
          <p:cNvPr id="5" name="Picture 4" descr="400 Notekeeping Images, Stock Photos &amp; Vectors | Shutterstock">
            <a:extLst>
              <a:ext uri="{FF2B5EF4-FFF2-40B4-BE49-F238E27FC236}">
                <a16:creationId xmlns:a16="http://schemas.microsoft.com/office/drawing/2014/main" id="{6D26406E-4062-655A-ED84-9DA0A884222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520824" y="556794"/>
            <a:ext cx="8000312" cy="5732126"/>
          </a:xfrm>
          <a:prstGeom prst="rect">
            <a:avLst/>
          </a:prstGeom>
        </p:spPr>
      </p:pic>
      <p:sp>
        <p:nvSpPr>
          <p:cNvPr id="7" name="TextBox 6">
            <a:extLst>
              <a:ext uri="{FF2B5EF4-FFF2-40B4-BE49-F238E27FC236}">
                <a16:creationId xmlns:a16="http://schemas.microsoft.com/office/drawing/2014/main" id="{3B07C433-9E8A-24C4-5628-263FF46B5E51}"/>
              </a:ext>
            </a:extLst>
          </p:cNvPr>
          <p:cNvSpPr txBox="1"/>
          <p:nvPr/>
        </p:nvSpPr>
        <p:spPr>
          <a:xfrm rot="20993899">
            <a:off x="7126934" y="2228608"/>
            <a:ext cx="4154280"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3200" i="1">
                <a:solidFill>
                  <a:schemeClr val="bg2"/>
                </a:solidFill>
                <a:latin typeface="Arabic Typesetting"/>
                <a:cs typeface="Arabic Typesetting"/>
              </a:rPr>
              <a:t>Dr. Alaric Fox (rival from other company)</a:t>
            </a:r>
          </a:p>
          <a:p>
            <a:pPr marL="285750" indent="-285750">
              <a:buFont typeface="Arial" panose="020B0604020202020204" pitchFamily="34" charset="0"/>
              <a:buChar char="•"/>
            </a:pPr>
            <a:r>
              <a:rPr lang="en-GB" sz="3200" i="1">
                <a:solidFill>
                  <a:schemeClr val="bg2"/>
                </a:solidFill>
                <a:latin typeface="Arabic Typesetting"/>
                <a:cs typeface="Arabic Typesetting"/>
              </a:rPr>
              <a:t>Peter Singh (Lab assistant)</a:t>
            </a:r>
          </a:p>
          <a:p>
            <a:pPr marL="285750" indent="-285750">
              <a:buFont typeface="Arial" panose="020B0604020202020204" pitchFamily="34" charset="0"/>
              <a:buChar char="•"/>
            </a:pPr>
            <a:r>
              <a:rPr lang="en-GB" sz="3200" i="1">
                <a:solidFill>
                  <a:schemeClr val="bg2"/>
                </a:solidFill>
                <a:latin typeface="Arabic Typesetting"/>
                <a:cs typeface="Arabic Typesetting"/>
              </a:rPr>
              <a:t>Cynthia Ramirez (Neighbour) </a:t>
            </a:r>
          </a:p>
        </p:txBody>
      </p:sp>
      <p:sp>
        <p:nvSpPr>
          <p:cNvPr id="8" name="TextBox 7">
            <a:extLst>
              <a:ext uri="{FF2B5EF4-FFF2-40B4-BE49-F238E27FC236}">
                <a16:creationId xmlns:a16="http://schemas.microsoft.com/office/drawing/2014/main" id="{9DEEDE3D-0FAB-8F1A-9922-8A2CCC55BD87}"/>
              </a:ext>
            </a:extLst>
          </p:cNvPr>
          <p:cNvSpPr txBox="1"/>
          <p:nvPr/>
        </p:nvSpPr>
        <p:spPr>
          <a:xfrm>
            <a:off x="358501" y="1230167"/>
            <a:ext cx="6077467" cy="4893647"/>
          </a:xfrm>
          <a:prstGeom prst="rect">
            <a:avLst/>
          </a:prstGeom>
          <a:noFill/>
        </p:spPr>
        <p:txBody>
          <a:bodyPr wrap="square" lIns="91440" tIns="45720" rIns="91440" bIns="45720" rtlCol="0" anchor="t">
            <a:spAutoFit/>
          </a:bodyPr>
          <a:lstStyle/>
          <a:p>
            <a:pPr marL="342900" indent="-342900">
              <a:buClr>
                <a:schemeClr val="accent6">
                  <a:lumMod val="60000"/>
                  <a:lumOff val="40000"/>
                </a:schemeClr>
              </a:buClr>
              <a:buFont typeface="Courier New" panose="02070309020205020404" pitchFamily="49" charset="0"/>
              <a:buChar char="o"/>
            </a:pPr>
            <a:r>
              <a:rPr lang="en-GB" sz="2400" dirty="0">
                <a:solidFill>
                  <a:schemeClr val="accent6">
                    <a:lumMod val="40000"/>
                    <a:lumOff val="60000"/>
                  </a:schemeClr>
                </a:solidFill>
              </a:rPr>
              <a:t>Dr. Fox is a main suspect in this case as he is one of Dr. Hart’s biggest rivals. Dr. Fox would use Dr. Hart's study as a point of argument rather than ever agreeing with it.  </a:t>
            </a:r>
          </a:p>
          <a:p>
            <a:pPr>
              <a:buClr>
                <a:schemeClr val="accent6">
                  <a:lumMod val="60000"/>
                  <a:lumOff val="40000"/>
                </a:schemeClr>
              </a:buClr>
            </a:pPr>
            <a:endParaRPr lang="en-GB" sz="2400">
              <a:solidFill>
                <a:schemeClr val="accent6">
                  <a:lumMod val="40000"/>
                  <a:lumOff val="60000"/>
                </a:schemeClr>
              </a:solidFill>
            </a:endParaRPr>
          </a:p>
          <a:p>
            <a:pPr marL="342900" indent="-342900">
              <a:buClr>
                <a:schemeClr val="accent6">
                  <a:lumMod val="60000"/>
                  <a:lumOff val="40000"/>
                </a:schemeClr>
              </a:buClr>
              <a:buFont typeface="Courier New" panose="02070309020205020404" pitchFamily="49" charset="0"/>
              <a:buChar char="o"/>
            </a:pPr>
            <a:r>
              <a:rPr lang="en-GB" sz="2400" dirty="0">
                <a:solidFill>
                  <a:schemeClr val="accent6">
                    <a:lumMod val="40000"/>
                    <a:lumOff val="60000"/>
                  </a:schemeClr>
                </a:solidFill>
              </a:rPr>
              <a:t>Peter, Dr. Hart’s assistant is another suspect. He is the last to see Dr. Hart and the one that has the most access to any valuable files and work. </a:t>
            </a:r>
          </a:p>
          <a:p>
            <a:pPr marL="342900" indent="-342900">
              <a:buClr>
                <a:schemeClr val="accent6">
                  <a:lumMod val="60000"/>
                  <a:lumOff val="40000"/>
                </a:schemeClr>
              </a:buClr>
              <a:buFont typeface="Courier New" panose="02070309020205020404" pitchFamily="49" charset="0"/>
              <a:buChar char="o"/>
            </a:pPr>
            <a:endParaRPr lang="en-GB" sz="2400">
              <a:solidFill>
                <a:schemeClr val="accent6">
                  <a:lumMod val="40000"/>
                  <a:lumOff val="60000"/>
                </a:schemeClr>
              </a:solidFill>
            </a:endParaRPr>
          </a:p>
          <a:p>
            <a:pPr marL="342900" indent="-342900">
              <a:buClr>
                <a:schemeClr val="accent6">
                  <a:lumMod val="60000"/>
                  <a:lumOff val="40000"/>
                </a:schemeClr>
              </a:buClr>
              <a:buFont typeface="Courier New" panose="02070309020205020404" pitchFamily="49" charset="0"/>
              <a:buChar char="o"/>
            </a:pPr>
            <a:r>
              <a:rPr lang="en-GB" sz="2400" dirty="0">
                <a:solidFill>
                  <a:schemeClr val="accent6">
                    <a:lumMod val="40000"/>
                    <a:lumOff val="60000"/>
                  </a:schemeClr>
                </a:solidFill>
              </a:rPr>
              <a:t>Cynthia her neighbour has reported she seen a black SUV outside of Dr. Harts house a night before she went missing. </a:t>
            </a:r>
          </a:p>
        </p:txBody>
      </p:sp>
    </p:spTree>
    <p:extLst>
      <p:ext uri="{BB962C8B-B14F-4D97-AF65-F5344CB8AC3E}">
        <p14:creationId xmlns:p14="http://schemas.microsoft.com/office/powerpoint/2010/main" val="362562394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DB97A-E5B2-2E1B-D3E9-416DE87DCF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1B1B69-B3D8-E0ED-07AC-903FE40FBC95}"/>
              </a:ext>
            </a:extLst>
          </p:cNvPr>
          <p:cNvSpPr>
            <a:spLocks noGrp="1"/>
          </p:cNvSpPr>
          <p:nvPr>
            <p:ph type="title"/>
          </p:nvPr>
        </p:nvSpPr>
        <p:spPr>
          <a:xfrm>
            <a:off x="515211" y="182438"/>
            <a:ext cx="10353762" cy="970450"/>
          </a:xfrm>
        </p:spPr>
        <p:txBody>
          <a:bodyPr>
            <a:normAutofit/>
          </a:bodyPr>
          <a:lstStyle/>
          <a:p>
            <a:pPr algn="l"/>
            <a:r>
              <a:rPr lang="en-GB" sz="4800" b="1">
                <a:solidFill>
                  <a:schemeClr val="accent6">
                    <a:lumMod val="40000"/>
                    <a:lumOff val="60000"/>
                  </a:schemeClr>
                </a:solidFill>
              </a:rPr>
              <a:t>Evidence 1: </a:t>
            </a:r>
            <a:endParaRPr lang="en-US" sz="4800" b="1"/>
          </a:p>
        </p:txBody>
      </p:sp>
      <p:sp>
        <p:nvSpPr>
          <p:cNvPr id="3" name="Content Placeholder 2">
            <a:extLst>
              <a:ext uri="{FF2B5EF4-FFF2-40B4-BE49-F238E27FC236}">
                <a16:creationId xmlns:a16="http://schemas.microsoft.com/office/drawing/2014/main" id="{F3CFA1C0-2EBD-6B72-47ED-88074ACA9DA6}"/>
              </a:ext>
            </a:extLst>
          </p:cNvPr>
          <p:cNvSpPr>
            <a:spLocks noGrp="1"/>
          </p:cNvSpPr>
          <p:nvPr>
            <p:ph idx="1"/>
          </p:nvPr>
        </p:nvSpPr>
        <p:spPr>
          <a:xfrm>
            <a:off x="269632" y="1348154"/>
            <a:ext cx="6016838" cy="5099538"/>
          </a:xfrm>
        </p:spPr>
        <p:txBody>
          <a:bodyPr>
            <a:normAutofit lnSpcReduction="10000"/>
          </a:bodyPr>
          <a:lstStyle/>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Dr. Hart's office was found trashed and some of her important documents and work pieces are missing. </a:t>
            </a:r>
          </a:p>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The valuable robotic arms were untouched meaning the person who trashed her office knew they were extremely valuable to Dr. Hart. </a:t>
            </a:r>
          </a:p>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Peter is the one that found the office like this. </a:t>
            </a:r>
          </a:p>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Peter has said that before her disappearance he remembers Dr. Hart was stressed about a certain important meeting with company executives. </a:t>
            </a:r>
          </a:p>
        </p:txBody>
      </p:sp>
      <p:pic>
        <p:nvPicPr>
          <p:cNvPr id="6" name="Picture 5">
            <a:extLst>
              <a:ext uri="{FF2B5EF4-FFF2-40B4-BE49-F238E27FC236}">
                <a16:creationId xmlns:a16="http://schemas.microsoft.com/office/drawing/2014/main" id="{A5BA084B-CFAC-0D24-DAB2-92681B7C7A69}"/>
              </a:ext>
            </a:extLst>
          </p:cNvPr>
          <p:cNvPicPr>
            <a:picLocks noChangeAspect="1"/>
          </p:cNvPicPr>
          <p:nvPr/>
        </p:nvPicPr>
        <p:blipFill>
          <a:blip r:embed="rId2"/>
          <a:stretch>
            <a:fillRect/>
          </a:stretch>
        </p:blipFill>
        <p:spPr>
          <a:xfrm rot="644790">
            <a:off x="7007163" y="3549694"/>
            <a:ext cx="4477375" cy="2772162"/>
          </a:xfrm>
          <a:prstGeom prst="rect">
            <a:avLst/>
          </a:prstGeom>
          <a:solidFill>
            <a:srgbClr val="FFFFFF">
              <a:shade val="85000"/>
            </a:srgbClr>
          </a:solidFill>
          <a:ln w="190500" cap="rnd">
            <a:solidFill>
              <a:srgbClr val="FFFFFF"/>
            </a:solidFill>
          </a:ln>
          <a:effectLst>
            <a:outerShdw blurRad="63500" sx="102000" sy="102000" algn="ctr" rotWithShape="0">
              <a:prstClr val="black">
                <a:alpha val="40000"/>
              </a:prstClr>
            </a:outerShdw>
          </a:effectLst>
          <a:scene3d>
            <a:camera prst="orthographicFront"/>
            <a:lightRig rig="twoPt" dir="t">
              <a:rot lat="0" lon="0" rev="7800000"/>
            </a:lightRig>
          </a:scene3d>
          <a:sp3d contourW="6350">
            <a:bevelT w="50800" h="16510"/>
            <a:contourClr>
              <a:srgbClr val="C0C0C0"/>
            </a:contourClr>
          </a:sp3d>
        </p:spPr>
      </p:pic>
      <p:pic>
        <p:nvPicPr>
          <p:cNvPr id="4" name="Picture 3">
            <a:extLst>
              <a:ext uri="{FF2B5EF4-FFF2-40B4-BE49-F238E27FC236}">
                <a16:creationId xmlns:a16="http://schemas.microsoft.com/office/drawing/2014/main" id="{A6BF395C-6772-C9FA-A3BE-CC4C25532C2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6286469" y="0"/>
            <a:ext cx="6613015" cy="422607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2114347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1878C-D30E-B2A6-A8FD-17C078D8B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53A501-EE91-7D99-354F-09C12F5239C5}"/>
              </a:ext>
            </a:extLst>
          </p:cNvPr>
          <p:cNvSpPr>
            <a:spLocks noGrp="1"/>
          </p:cNvSpPr>
          <p:nvPr>
            <p:ph type="title"/>
          </p:nvPr>
        </p:nvSpPr>
        <p:spPr>
          <a:xfrm>
            <a:off x="913795" y="609600"/>
            <a:ext cx="4807067" cy="970450"/>
          </a:xfrm>
        </p:spPr>
        <p:txBody>
          <a:bodyPr>
            <a:normAutofit/>
          </a:bodyPr>
          <a:lstStyle/>
          <a:p>
            <a:r>
              <a:rPr lang="en-GB" sz="5400" b="1">
                <a:solidFill>
                  <a:schemeClr val="accent6">
                    <a:lumMod val="60000"/>
                    <a:lumOff val="40000"/>
                  </a:schemeClr>
                </a:solidFill>
              </a:rPr>
              <a:t>Evidence 2: </a:t>
            </a:r>
          </a:p>
        </p:txBody>
      </p:sp>
      <p:sp>
        <p:nvSpPr>
          <p:cNvPr id="3" name="Content Placeholder 2">
            <a:extLst>
              <a:ext uri="{FF2B5EF4-FFF2-40B4-BE49-F238E27FC236}">
                <a16:creationId xmlns:a16="http://schemas.microsoft.com/office/drawing/2014/main" id="{4808B6F1-065F-AE31-670F-B9674223256C}"/>
              </a:ext>
            </a:extLst>
          </p:cNvPr>
          <p:cNvSpPr>
            <a:spLocks noGrp="1"/>
          </p:cNvSpPr>
          <p:nvPr>
            <p:ph idx="1"/>
          </p:nvPr>
        </p:nvSpPr>
        <p:spPr>
          <a:xfrm>
            <a:off x="6585200" y="612836"/>
            <a:ext cx="4596860" cy="5827713"/>
          </a:xfrm>
        </p:spPr>
        <p:txBody>
          <a:bodyPr>
            <a:normAutofit fontScale="77500" lnSpcReduction="20000"/>
          </a:bodyPr>
          <a:lstStyle/>
          <a:p>
            <a:pPr marL="380365" indent="-342900">
              <a:buFont typeface="Courier New" panose="02070309020205020404" pitchFamily="49" charset="0"/>
              <a:buChar char="o"/>
            </a:pPr>
            <a:endParaRPr lang="en-GB">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marL="380365" indent="-342900">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This suspicious piece of paper was found in Dr. Hart office. It shows someone is threatening her to take steps back from her work as it could become dangerous.</a:t>
            </a:r>
          </a:p>
          <a:p>
            <a:pPr marL="380365" indent="-342900">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Peter has said how Dr. Hart was getting threating emails from another company because she exposed them for mistreatment of highly intelligent robots. </a:t>
            </a:r>
          </a:p>
          <a:p>
            <a:pPr marL="380365" indent="-342900">
              <a:buFont typeface="Courier New" panose="02070309020205020404" pitchFamily="49" charset="0"/>
              <a:buChar char="o"/>
            </a:pPr>
            <a:r>
              <a:rPr lang="en-GB" sz="28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Dr. Hart has written a journal on ethical treatment of AI in manufacturing. In this journal she states that a well-known company is receiving concerns about their mistreatment of robots (Hart 2020).</a:t>
            </a:r>
          </a:p>
        </p:txBody>
      </p:sp>
      <p:pic>
        <p:nvPicPr>
          <p:cNvPr id="5" name="Picture 4" descr="A torn paper with black text&#10;&#10;AI-generated content may be incorrect.">
            <a:extLst>
              <a:ext uri="{FF2B5EF4-FFF2-40B4-BE49-F238E27FC236}">
                <a16:creationId xmlns:a16="http://schemas.microsoft.com/office/drawing/2014/main" id="{2DECD358-A8C1-B131-F436-344C7E9B2CC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0" y="1732449"/>
            <a:ext cx="6588369" cy="3658225"/>
          </a:xfrm>
          <a:prstGeom prst="rect">
            <a:avLst/>
          </a:prstGeom>
        </p:spPr>
      </p:pic>
    </p:spTree>
    <p:extLst>
      <p:ext uri="{BB962C8B-B14F-4D97-AF65-F5344CB8AC3E}">
        <p14:creationId xmlns:p14="http://schemas.microsoft.com/office/powerpoint/2010/main" val="4188218081"/>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629E8-DEA9-C63B-646F-1136C26C4B41}"/>
              </a:ext>
            </a:extLst>
          </p:cNvPr>
          <p:cNvSpPr>
            <a:spLocks noGrp="1"/>
          </p:cNvSpPr>
          <p:nvPr>
            <p:ph type="title"/>
          </p:nvPr>
        </p:nvSpPr>
        <p:spPr>
          <a:xfrm>
            <a:off x="913795" y="215462"/>
            <a:ext cx="10353762" cy="970450"/>
          </a:xfrm>
        </p:spPr>
        <p:txBody>
          <a:bodyPr>
            <a:normAutofit/>
          </a:bodyPr>
          <a:lstStyle/>
          <a:p>
            <a:r>
              <a:rPr lang="en-GB" sz="4800" b="1"/>
              <a:t>Evidence 3:</a:t>
            </a:r>
          </a:p>
        </p:txBody>
      </p:sp>
      <p:sp>
        <p:nvSpPr>
          <p:cNvPr id="5" name="Content Placeholder 4">
            <a:extLst>
              <a:ext uri="{FF2B5EF4-FFF2-40B4-BE49-F238E27FC236}">
                <a16:creationId xmlns:a16="http://schemas.microsoft.com/office/drawing/2014/main" id="{F1468E21-3E6B-C061-2E0D-515AE43921ED}"/>
              </a:ext>
            </a:extLst>
          </p:cNvPr>
          <p:cNvSpPr>
            <a:spLocks noGrp="1"/>
          </p:cNvSpPr>
          <p:nvPr>
            <p:ph idx="1"/>
          </p:nvPr>
        </p:nvSpPr>
        <p:spPr>
          <a:xfrm>
            <a:off x="-5693" y="1488085"/>
            <a:ext cx="8699499" cy="4668350"/>
          </a:xfrm>
        </p:spPr>
        <p:txBody>
          <a:bodyPr>
            <a:normAutofit fontScale="25000" lnSpcReduction="20000"/>
          </a:bodyPr>
          <a:lstStyle/>
          <a:p>
            <a:pPr indent="-305435">
              <a:buFont typeface="Courier New" charset="2"/>
              <a:buChar char="o"/>
            </a:pPr>
            <a:r>
              <a:rPr lang="en-GB" sz="9600">
                <a:solidFill>
                  <a:schemeClr val="accent6">
                    <a:lumMod val="40000"/>
                    <a:lumOff val="60000"/>
                  </a:schemeClr>
                </a:solidFill>
              </a:rPr>
              <a:t>Further on, looking into the Dr. Hart’s work it has been discovered the company she has said to be mistreating robots is called </a:t>
            </a:r>
            <a:r>
              <a:rPr lang="en-GB" sz="9600" err="1">
                <a:solidFill>
                  <a:schemeClr val="accent6">
                    <a:lumMod val="40000"/>
                    <a:lumOff val="60000"/>
                  </a:schemeClr>
                </a:solidFill>
              </a:rPr>
              <a:t>AutomaBot</a:t>
            </a:r>
            <a:r>
              <a:rPr lang="en-GB" sz="9600">
                <a:solidFill>
                  <a:schemeClr val="accent6">
                    <a:lumMod val="40000"/>
                    <a:lumOff val="60000"/>
                  </a:schemeClr>
                </a:solidFill>
              </a:rPr>
              <a:t> (Cloner, 2020)</a:t>
            </a:r>
            <a:endPar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indent="-305435">
              <a:buFont typeface="Courier New" charset="2"/>
              <a:buChar char="o"/>
            </a:pPr>
            <a:r>
              <a:rPr lang="en-GB" sz="9600">
                <a:solidFill>
                  <a:schemeClr val="accent6">
                    <a:lumMod val="40000"/>
                    <a:lumOff val="60000"/>
                  </a:schemeClr>
                </a:solidFill>
              </a:rPr>
              <a:t>Many other charges have been brought against </a:t>
            </a:r>
            <a:r>
              <a:rPr lang="en-GB" sz="9600" err="1">
                <a:solidFill>
                  <a:schemeClr val="accent6">
                    <a:lumMod val="40000"/>
                    <a:lumOff val="60000"/>
                  </a:schemeClr>
                </a:solidFill>
              </a:rPr>
              <a:t>AutomaBot</a:t>
            </a:r>
            <a:r>
              <a:rPr lang="en-GB" sz="9600">
                <a:solidFill>
                  <a:schemeClr val="accent6">
                    <a:lumMod val="40000"/>
                    <a:lumOff val="60000"/>
                  </a:schemeClr>
                </a:solidFill>
              </a:rPr>
              <a:t>. According to a tweet from </a:t>
            </a:r>
            <a:r>
              <a:rPr lang="en-GB" sz="9600" err="1">
                <a:solidFill>
                  <a:schemeClr val="accent6">
                    <a:lumMod val="40000"/>
                    <a:lumOff val="60000"/>
                  </a:schemeClr>
                </a:solidFill>
              </a:rPr>
              <a:t>ForTeeToo</a:t>
            </a:r>
            <a:r>
              <a:rPr lang="en-GB" sz="9600">
                <a:solidFill>
                  <a:schemeClr val="accent6">
                    <a:lumMod val="40000"/>
                    <a:lumOff val="60000"/>
                  </a:schemeClr>
                </a:solidFill>
              </a:rPr>
              <a:t> (2024) </a:t>
            </a:r>
            <a:r>
              <a:rPr lang="en-GB" sz="9600" err="1">
                <a:solidFill>
                  <a:schemeClr val="accent6">
                    <a:lumMod val="40000"/>
                    <a:lumOff val="60000"/>
                  </a:schemeClr>
                </a:solidFill>
              </a:rPr>
              <a:t>AutomaBot</a:t>
            </a:r>
            <a:r>
              <a:rPr lang="en-GB" sz="9600">
                <a:solidFill>
                  <a:schemeClr val="accent6">
                    <a:lumMod val="40000"/>
                    <a:lumOff val="60000"/>
                  </a:schemeClr>
                </a:solidFill>
              </a:rPr>
              <a:t> industries have not been paying the robots without giving a reason. </a:t>
            </a:r>
            <a:endPar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indent="-305435">
              <a:buFont typeface="Courier New" charset="2"/>
              <a:buChar char="o"/>
            </a:pP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An article was also discovered saying that robot mistreatment at </a:t>
            </a:r>
            <a:r>
              <a:rPr lang="en-GB" sz="9600" err="1">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Autambot</a:t>
            </a: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they have been accused of overworking the robots without maintaining a safe working environment. (</a:t>
            </a:r>
            <a:r>
              <a:rPr lang="en-GB" sz="9600" err="1">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Badawi.L</a:t>
            </a: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June 2024). </a:t>
            </a:r>
          </a:p>
          <a:p>
            <a:pPr indent="-305435">
              <a:buFont typeface="Courier New" charset="2"/>
              <a:buChar char="o"/>
            </a:pP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Also, a blog was written about concern at </a:t>
            </a:r>
            <a:r>
              <a:rPr lang="en-GB" sz="9600" err="1">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AutomaBot</a:t>
            </a: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It states how they are forcing young influencers into falsifying data to favour their interests. This has brought concerns about whether they research is credible and relevant. Some students have said this cause a lot of stress for them. (Skinner. M, 2023)</a:t>
            </a:r>
          </a:p>
          <a:p>
            <a:pPr indent="-305435">
              <a:buFont typeface="Courier New" charset="2"/>
              <a:buChar char="o"/>
            </a:pP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Courier New" charset="2"/>
              <a:buChar char="o"/>
            </a:pP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pic>
        <p:nvPicPr>
          <p:cNvPr id="6" name="Picture 5" descr="Business people with magnifier and computer searching new information ...">
            <a:extLst>
              <a:ext uri="{FF2B5EF4-FFF2-40B4-BE49-F238E27FC236}">
                <a16:creationId xmlns:a16="http://schemas.microsoft.com/office/drawing/2014/main" id="{CFEBF993-CBF2-20C3-9D96-7D9DCB7C4CE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8054823" y="1711429"/>
            <a:ext cx="4137177" cy="4961326"/>
          </a:xfrm>
          <a:prstGeom prst="rect">
            <a:avLst/>
          </a:prstGeom>
        </p:spPr>
      </p:pic>
    </p:spTree>
    <p:extLst>
      <p:ext uri="{BB962C8B-B14F-4D97-AF65-F5344CB8AC3E}">
        <p14:creationId xmlns:p14="http://schemas.microsoft.com/office/powerpoint/2010/main" val="1070741572"/>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011096-CD85-15DA-31E8-2FB161DF18E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96900" y="1654764"/>
            <a:ext cx="4279900" cy="5419135"/>
          </a:xfrm>
          <a:prstGeom prst="rect">
            <a:avLst/>
          </a:prstGeom>
        </p:spPr>
      </p:pic>
      <p:sp>
        <p:nvSpPr>
          <p:cNvPr id="2" name="Title 1">
            <a:extLst>
              <a:ext uri="{FF2B5EF4-FFF2-40B4-BE49-F238E27FC236}">
                <a16:creationId xmlns:a16="http://schemas.microsoft.com/office/drawing/2014/main" id="{BBBD553B-23DB-5922-4C5B-015EF814FE97}"/>
              </a:ext>
            </a:extLst>
          </p:cNvPr>
          <p:cNvSpPr>
            <a:spLocks noGrp="1"/>
          </p:cNvSpPr>
          <p:nvPr>
            <p:ph type="title"/>
          </p:nvPr>
        </p:nvSpPr>
        <p:spPr>
          <a:xfrm>
            <a:off x="3365500" y="91938"/>
            <a:ext cx="8166100" cy="1062388"/>
          </a:xfrm>
        </p:spPr>
        <p:txBody>
          <a:bodyPr>
            <a:normAutofit/>
          </a:bodyPr>
          <a:lstStyle/>
          <a:p>
            <a:r>
              <a:rPr lang="en-GB" sz="4400" b="1"/>
              <a:t>Conclusion </a:t>
            </a:r>
          </a:p>
        </p:txBody>
      </p:sp>
      <p:sp>
        <p:nvSpPr>
          <p:cNvPr id="3" name="Content Placeholder 2">
            <a:extLst>
              <a:ext uri="{FF2B5EF4-FFF2-40B4-BE49-F238E27FC236}">
                <a16:creationId xmlns:a16="http://schemas.microsoft.com/office/drawing/2014/main" id="{D5E5D309-BFBD-8DFC-C3F2-9AB2BDF4AB9F}"/>
              </a:ext>
            </a:extLst>
          </p:cNvPr>
          <p:cNvSpPr>
            <a:spLocks noGrp="1"/>
          </p:cNvSpPr>
          <p:nvPr>
            <p:ph idx="1"/>
          </p:nvPr>
        </p:nvSpPr>
        <p:spPr>
          <a:xfrm>
            <a:off x="3124200" y="1028699"/>
            <a:ext cx="9067800" cy="5737363"/>
          </a:xfrm>
        </p:spPr>
        <p:txBody>
          <a:bodyPr>
            <a:normAutofit lnSpcReduction="10000"/>
          </a:bodyPr>
          <a:lstStyle/>
          <a:p>
            <a:pPr indent="-305435">
              <a:buFont typeface="Courier New" charset="2"/>
              <a:buChar char="o"/>
            </a:pPr>
            <a:r>
              <a:rPr lang="en-GB" sz="2400"/>
              <a:t>Based on all the information and suspects, I have concluded this is  not a typical case.  It was not the act of one individual that caused Dr. Hart to go missing; rather, it was a planned disappearance.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Courier New" charset="2"/>
              <a:buChar char="o"/>
            </a:pPr>
            <a:r>
              <a:rPr lang="en-GB" sz="2400" dirty="0"/>
              <a:t>Dr. Hart has been accusing other companies of handling robots poorly; this might be dangerous for them, and they may have taken action to prevent Dr. Hart from exposing them. We know that she was threatened to step back from her work as it can become dangerous and I think Dr. Hart didn’t agree with all these threats and she may have upset the rival company, and </a:t>
            </a:r>
            <a:r>
              <a:rPr lang="en-GB" sz="2400"/>
              <a:t>they could have stepped in and stopped her themselves.</a:t>
            </a: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Courier New" charset="2"/>
              <a:buChar char="o"/>
            </a:pPr>
            <a:r>
              <a:rPr lang="en-GB" sz="2400"/>
              <a:t>Dr. Hart's work was fasinating and edmired by otheres, but there were also lots of indivuduals that dissagreeted with what she would write. There is no doubt that her rival, </a:t>
            </a:r>
            <a:r>
              <a:rPr lang="en-GB" sz="2400" dirty="0"/>
              <a:t>Dr. Fox, is connected to this disappearance, and I believe that he and Peter may have collaborated to steal her missing equipment and work from her office.</a:t>
            </a:r>
            <a:endParaRPr lang="en-GB" sz="2400"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8028563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5D2D-E5CF-9B3D-FA3C-4AF8FD363417}"/>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60765398-B8D7-52DA-AD65-006A0F97994A}"/>
              </a:ext>
            </a:extLst>
          </p:cNvPr>
          <p:cNvSpPr>
            <a:spLocks noGrp="1"/>
          </p:cNvSpPr>
          <p:nvPr>
            <p:ph idx="1"/>
          </p:nvPr>
        </p:nvSpPr>
        <p:spPr/>
        <p:txBody>
          <a:bodyPr/>
          <a:lstStyle/>
          <a:p>
            <a:pPr fontAlgn="base">
              <a:lnSpc>
                <a:spcPts val="1482"/>
              </a:lnSpc>
              <a:spcAft>
                <a:spcPts val="800"/>
              </a:spcAft>
            </a:pPr>
            <a:r>
              <a:rPr lang="en-GB" sz="1800" b="0" i="0">
                <a:solidFill>
                  <a:schemeClr val="accent6">
                    <a:lumMod val="40000"/>
                    <a:lumOff val="60000"/>
                  </a:schemeClr>
                </a:solidFill>
                <a:effectLst/>
                <a:latin typeface="+mj-lt"/>
              </a:rPr>
              <a:t>Badawi. L (June 2024) Allegations of robot mistreatment surface at AutomaBot Industries.</a:t>
            </a:r>
            <a:endParaRPr lang="en-GB" b="0" i="0">
              <a:solidFill>
                <a:schemeClr val="accent6">
                  <a:lumMod val="40000"/>
                  <a:lumOff val="60000"/>
                </a:schemeClr>
              </a:solidFill>
              <a:effectLst/>
              <a:latin typeface="+mj-lt"/>
            </a:endParaRPr>
          </a:p>
          <a:p>
            <a:pPr algn="l" rtl="0" fontAlgn="base">
              <a:lnSpc>
                <a:spcPts val="1482"/>
              </a:lnSpc>
              <a:spcAft>
                <a:spcPts val="800"/>
              </a:spcAft>
            </a:pPr>
            <a:r>
              <a:rPr lang="en-GB" sz="1800" b="0" i="0">
                <a:solidFill>
                  <a:schemeClr val="accent6">
                    <a:lumMod val="40000"/>
                    <a:lumOff val="60000"/>
                  </a:schemeClr>
                </a:solidFill>
                <a:effectLst/>
                <a:latin typeface="+mj-lt"/>
              </a:rPr>
              <a:t>Hart. D (2020) Ethical treatment of AI manufacturing of Robotics Ethics.</a:t>
            </a:r>
          </a:p>
          <a:p>
            <a:pPr algn="l" rtl="0" fontAlgn="base">
              <a:lnSpc>
                <a:spcPts val="1482"/>
              </a:lnSpc>
              <a:spcAft>
                <a:spcPts val="800"/>
              </a:spcAft>
            </a:pPr>
            <a:r>
              <a:rPr lang="en-GB" sz="1800">
                <a:solidFill>
                  <a:schemeClr val="accent6">
                    <a:lumMod val="40000"/>
                    <a:lumOff val="60000"/>
                  </a:schemeClr>
                </a:solidFill>
                <a:effectLst/>
                <a:latin typeface="+mj-lt"/>
              </a:rPr>
              <a:t>Cloner, F.A. (2020) A robot world. 1 February. Available at: </a:t>
            </a:r>
            <a:r>
              <a:rPr lang="en-GB" sz="1800">
                <a:solidFill>
                  <a:schemeClr val="accent6">
                    <a:lumMod val="40000"/>
                    <a:lumOff val="60000"/>
                  </a:schemeClr>
                </a:solidFill>
                <a:effectLst/>
                <a:latin typeface="+mj-lt"/>
                <a:hlinkClick r:id="rId2"/>
              </a:rPr>
              <a:t>https://www.youtube.com/watch?v=Txuq1sO8fk</a:t>
            </a:r>
            <a:r>
              <a:rPr lang="en-GB" sz="1800">
                <a:solidFill>
                  <a:schemeClr val="accent6">
                    <a:lumMod val="40000"/>
                    <a:lumOff val="60000"/>
                  </a:schemeClr>
                </a:solidFill>
                <a:effectLst/>
                <a:latin typeface="+mj-lt"/>
              </a:rPr>
              <a:t> </a:t>
            </a:r>
          </a:p>
          <a:p>
            <a:pPr algn="l" rtl="0" fontAlgn="base">
              <a:lnSpc>
                <a:spcPts val="1482"/>
              </a:lnSpc>
              <a:spcAft>
                <a:spcPts val="800"/>
              </a:spcAft>
            </a:pPr>
            <a:r>
              <a:rPr lang="en-GB" sz="1800" b="0" i="0">
                <a:solidFill>
                  <a:schemeClr val="accent6">
                    <a:lumMod val="40000"/>
                    <a:lumOff val="60000"/>
                  </a:schemeClr>
                </a:solidFill>
                <a:effectLst/>
              </a:rPr>
              <a:t>ForTeeToo( January 2024) Tweet regarding AutomaBot. </a:t>
            </a:r>
            <a:endParaRPr lang="en-GB" sz="1800">
              <a:solidFill>
                <a:schemeClr val="accent6">
                  <a:lumMod val="40000"/>
                  <a:lumOff val="60000"/>
                </a:schemeClr>
              </a:solidFill>
              <a:effectLst/>
            </a:endParaRPr>
          </a:p>
          <a:p>
            <a:pPr algn="l" rtl="0" fontAlgn="base">
              <a:lnSpc>
                <a:spcPts val="1482"/>
              </a:lnSpc>
              <a:spcAft>
                <a:spcPts val="800"/>
              </a:spcAft>
            </a:pPr>
            <a:r>
              <a:rPr lang="en-GB" sz="1800" b="0" i="0">
                <a:solidFill>
                  <a:schemeClr val="accent6">
                    <a:lumMod val="40000"/>
                    <a:lumOff val="60000"/>
                  </a:schemeClr>
                </a:solidFill>
                <a:effectLst/>
              </a:rPr>
              <a:t>Marie Skinner. R (Nov 2023) The dark side of corporate influence in academia.</a:t>
            </a:r>
          </a:p>
          <a:p>
            <a:pPr algn="l" rtl="0" fontAlgn="base">
              <a:lnSpc>
                <a:spcPts val="1482"/>
              </a:lnSpc>
              <a:spcAft>
                <a:spcPts val="800"/>
              </a:spcAft>
            </a:pPr>
            <a:endParaRPr lang="en-GB" sz="1800" b="0" i="0">
              <a:solidFill>
                <a:schemeClr val="accent6">
                  <a:lumMod val="40000"/>
                  <a:lumOff val="60000"/>
                </a:schemeClr>
              </a:solidFill>
              <a:effectLst/>
            </a:endParaRPr>
          </a:p>
          <a:p>
            <a:pPr algn="l" rtl="0" fontAlgn="base">
              <a:lnSpc>
                <a:spcPts val="1482"/>
              </a:lnSpc>
              <a:spcAft>
                <a:spcPts val="800"/>
              </a:spcAft>
            </a:pPr>
            <a:endParaRPr lang="en-GB" b="0" i="0">
              <a:solidFill>
                <a:schemeClr val="accent6">
                  <a:lumMod val="40000"/>
                  <a:lumOff val="60000"/>
                </a:schemeClr>
              </a:solidFill>
              <a:effectLst/>
              <a:latin typeface="+mj-lt"/>
            </a:endParaRPr>
          </a:p>
          <a:p>
            <a:endParaRPr lang="en-GB"/>
          </a:p>
        </p:txBody>
      </p:sp>
    </p:spTree>
    <p:extLst>
      <p:ext uri="{BB962C8B-B14F-4D97-AF65-F5344CB8AC3E}">
        <p14:creationId xmlns:p14="http://schemas.microsoft.com/office/powerpoint/2010/main" val="376080565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5" ma:contentTypeDescription="Create a new document." ma:contentTypeScope="" ma:versionID="283841131689819333c78a5b93f79e41">
  <xsd:schema xmlns:xsd="http://www.w3.org/2001/XMLSchema" xmlns:xs="http://www.w3.org/2001/XMLSchema" xmlns:p="http://schemas.microsoft.com/office/2006/metadata/properties" xmlns:ns3="ccfc14db-0f45-423b-b2f5-752f8f8a0ada" targetNamespace="http://schemas.microsoft.com/office/2006/metadata/properties" ma:root="true" ma:fieldsID="cbfb5343b20ad8287c0d9bdee2d63f03"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396327D-F638-4E74-BE5D-D6875A521555}">
  <ds:schemaRefs>
    <ds:schemaRef ds:uri="http://purl.org/dc/elements/1.1/"/>
    <ds:schemaRef ds:uri="http://purl.org/dc/terms/"/>
    <ds:schemaRef ds:uri="ccfc14db-0f45-423b-b2f5-752f8f8a0ada"/>
    <ds:schemaRef ds:uri="http://purl.org/dc/dcmitype/"/>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19BC434-DD58-40C4-8388-C7BF64BD24DE}">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645D6BC-165E-48AA-BD56-3B22B3B7B8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TM04033929[[fn=Slate]]</Template>
  <TotalTime>0</TotalTime>
  <Words>853</Words>
  <Application>Microsoft Office PowerPoint</Application>
  <PresentationFormat>Widescreen</PresentationFormat>
  <Paragraphs>59</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Arabic Typesetting</vt:lpstr>
      <vt:lpstr>Arial</vt:lpstr>
      <vt:lpstr>Calibri</vt:lpstr>
      <vt:lpstr>Calisto MT</vt:lpstr>
      <vt:lpstr>Century Schoolbook</vt:lpstr>
      <vt:lpstr>Courier New</vt:lpstr>
      <vt:lpstr>Wingdings 2</vt:lpstr>
      <vt:lpstr>Slate</vt:lpstr>
      <vt:lpstr>Individual presentation: Disappearance of Dr. Hart </vt:lpstr>
      <vt:lpstr>Introduction </vt:lpstr>
      <vt:lpstr>Suspects:</vt:lpstr>
      <vt:lpstr>Evidence 1: </vt:lpstr>
      <vt:lpstr>Evidence 2: </vt:lpstr>
      <vt:lpstr>Evidence 3:</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Valentina Miruna Patrascu (2423205)</dc:creator>
  <cp:lastModifiedBy>Scott James</cp:lastModifiedBy>
  <cp:revision>123</cp:revision>
  <dcterms:created xsi:type="dcterms:W3CDTF">2025-02-17T11:57:52Z</dcterms:created>
  <dcterms:modified xsi:type="dcterms:W3CDTF">2025-04-04T11:31:27Z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