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56" r:id="rId2"/>
    <p:sldId id="295" r:id="rId3"/>
    <p:sldId id="310" r:id="rId4"/>
    <p:sldId id="309" r:id="rId5"/>
    <p:sldId id="311" r:id="rId6"/>
    <p:sldId id="322" r:id="rId7"/>
    <p:sldId id="317" r:id="rId8"/>
    <p:sldId id="318" r:id="rId9"/>
    <p:sldId id="319" r:id="rId10"/>
    <p:sldId id="320" r:id="rId11"/>
    <p:sldId id="331" r:id="rId12"/>
    <p:sldId id="321" r:id="rId13"/>
    <p:sldId id="313" r:id="rId14"/>
    <p:sldId id="314" r:id="rId15"/>
    <p:sldId id="337" r:id="rId16"/>
    <p:sldId id="335" r:id="rId17"/>
    <p:sldId id="338" r:id="rId18"/>
    <p:sldId id="336" r:id="rId19"/>
    <p:sldId id="325" r:id="rId20"/>
    <p:sldId id="326" r:id="rId21"/>
    <p:sldId id="334" r:id="rId22"/>
    <p:sldId id="327" r:id="rId23"/>
    <p:sldId id="328" r:id="rId24"/>
    <p:sldId id="312" r:id="rId25"/>
    <p:sldId id="333" r:id="rId26"/>
    <p:sldId id="329" r:id="rId27"/>
    <p:sldId id="332" r:id="rId28"/>
    <p:sldId id="291" r:id="rId29"/>
  </p:sldIdLst>
  <p:sldSz cx="12192000" cy="6858000"/>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5FAD10-7AA0-408C-A969-06CD859C33F6}" v="5" dt="2026-05-26T14:52:43.1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17" autoAdjust="0"/>
    <p:restoredTop sz="95584" autoAdjust="0"/>
  </p:normalViewPr>
  <p:slideViewPr>
    <p:cSldViewPr>
      <p:cViewPr varScale="1">
        <p:scale>
          <a:sx n="106" d="100"/>
          <a:sy n="106" d="100"/>
        </p:scale>
        <p:origin x="732"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3C7C85B0-5924-4213-AC90-F2F516353544}"/>
    <pc:docChg chg="modSld">
      <pc:chgData name="Laila Maazouz" userId="78f83201-ce9e-46c5-9371-8a0736bf557c" providerId="ADAL" clId="{3C7C85B0-5924-4213-AC90-F2F516353544}" dt="2026-05-26T14:53:17.895" v="47" actId="20577"/>
      <pc:docMkLst>
        <pc:docMk/>
      </pc:docMkLst>
      <pc:sldChg chg="modSp mod">
        <pc:chgData name="Laila Maazouz" userId="78f83201-ce9e-46c5-9371-8a0736bf557c" providerId="ADAL" clId="{3C7C85B0-5924-4213-AC90-F2F516353544}" dt="2026-05-26T14:53:17.895" v="47" actId="20577"/>
        <pc:sldMkLst>
          <pc:docMk/>
          <pc:sldMk cId="2626083403" sldId="291"/>
        </pc:sldMkLst>
        <pc:spChg chg="mod">
          <ac:chgData name="Laila Maazouz" userId="78f83201-ce9e-46c5-9371-8a0736bf557c" providerId="ADAL" clId="{3C7C85B0-5924-4213-AC90-F2F516353544}" dt="2026-05-26T14:53:17.895" v="47" actId="20577"/>
          <ac:spMkLst>
            <pc:docMk/>
            <pc:sldMk cId="2626083403" sldId="291"/>
            <ac:spMk id="3" creationId="{732085D6-5A70-42DA-3774-3323C2C70510}"/>
          </ac:spMkLst>
        </pc:spChg>
      </pc:sldChg>
      <pc:sldChg chg="modSp mod">
        <pc:chgData name="Laila Maazouz" userId="78f83201-ce9e-46c5-9371-8a0736bf557c" providerId="ADAL" clId="{3C7C85B0-5924-4213-AC90-F2F516353544}" dt="2026-05-26T14:04:56.420" v="11" actId="1036"/>
        <pc:sldMkLst>
          <pc:docMk/>
          <pc:sldMk cId="2985453303" sldId="309"/>
        </pc:sldMkLst>
        <pc:spChg chg="mod">
          <ac:chgData name="Laila Maazouz" userId="78f83201-ce9e-46c5-9371-8a0736bf557c" providerId="ADAL" clId="{3C7C85B0-5924-4213-AC90-F2F516353544}" dt="2026-05-26T14:04:56.420" v="11" actId="1036"/>
          <ac:spMkLst>
            <pc:docMk/>
            <pc:sldMk cId="2985453303" sldId="309"/>
            <ac:spMk id="3" creationId="{15A49DF0-26EF-847C-FEB8-21C0CE697604}"/>
          </ac:spMkLst>
        </pc:spChg>
        <pc:spChg chg="mod">
          <ac:chgData name="Laila Maazouz" userId="78f83201-ce9e-46c5-9371-8a0736bf557c" providerId="ADAL" clId="{3C7C85B0-5924-4213-AC90-F2F516353544}" dt="2026-05-26T14:04:51.933" v="10" actId="20577"/>
          <ac:spMkLst>
            <pc:docMk/>
            <pc:sldMk cId="2985453303" sldId="309"/>
            <ac:spMk id="6" creationId="{BE714013-C7E9-F02D-F9A7-B306F93A64CA}"/>
          </ac:spMkLst>
        </pc:spChg>
      </pc:sldChg>
      <pc:sldChg chg="modSp mod">
        <pc:chgData name="Laila Maazouz" userId="78f83201-ce9e-46c5-9371-8a0736bf557c" providerId="ADAL" clId="{3C7C85B0-5924-4213-AC90-F2F516353544}" dt="2026-05-26T14:08:03.431" v="26" actId="20577"/>
        <pc:sldMkLst>
          <pc:docMk/>
          <pc:sldMk cId="2172773430" sldId="311"/>
        </pc:sldMkLst>
        <pc:spChg chg="mod">
          <ac:chgData name="Laila Maazouz" userId="78f83201-ce9e-46c5-9371-8a0736bf557c" providerId="ADAL" clId="{3C7C85B0-5924-4213-AC90-F2F516353544}" dt="2026-05-26T14:08:03.431" v="26" actId="20577"/>
          <ac:spMkLst>
            <pc:docMk/>
            <pc:sldMk cId="2172773430" sldId="311"/>
            <ac:spMk id="3" creationId="{9826FA59-9223-929E-F9BC-19D48BFD8507}"/>
          </ac:spMkLst>
        </pc:spChg>
        <pc:picChg chg="mod">
          <ac:chgData name="Laila Maazouz" userId="78f83201-ce9e-46c5-9371-8a0736bf557c" providerId="ADAL" clId="{3C7C85B0-5924-4213-AC90-F2F516353544}" dt="2026-05-26T14:05:48.830" v="20" actId="14100"/>
          <ac:picMkLst>
            <pc:docMk/>
            <pc:sldMk cId="2172773430" sldId="311"/>
            <ac:picMk id="7" creationId="{C485A3B0-44ED-D9F8-3178-7DB181A9FD59}"/>
          </ac:picMkLst>
        </pc:picChg>
      </pc:sldChg>
      <pc:sldChg chg="modSp mod">
        <pc:chgData name="Laila Maazouz" userId="78f83201-ce9e-46c5-9371-8a0736bf557c" providerId="ADAL" clId="{3C7C85B0-5924-4213-AC90-F2F516353544}" dt="2026-05-26T14:09:42.588" v="33" actId="20577"/>
        <pc:sldMkLst>
          <pc:docMk/>
          <pc:sldMk cId="3018834251" sldId="314"/>
        </pc:sldMkLst>
        <pc:spChg chg="mod">
          <ac:chgData name="Laila Maazouz" userId="78f83201-ce9e-46c5-9371-8a0736bf557c" providerId="ADAL" clId="{3C7C85B0-5924-4213-AC90-F2F516353544}" dt="2026-05-26T14:09:42.588" v="33" actId="20577"/>
          <ac:spMkLst>
            <pc:docMk/>
            <pc:sldMk cId="3018834251" sldId="314"/>
            <ac:spMk id="3" creationId="{E28F3AD6-09F7-C988-87B9-766EA662DE41}"/>
          </ac:spMkLst>
        </pc:spChg>
        <pc:picChg chg="mod">
          <ac:chgData name="Laila Maazouz" userId="78f83201-ce9e-46c5-9371-8a0736bf557c" providerId="ADAL" clId="{3C7C85B0-5924-4213-AC90-F2F516353544}" dt="2026-05-26T14:06:57.988" v="22" actId="14100"/>
          <ac:picMkLst>
            <pc:docMk/>
            <pc:sldMk cId="3018834251" sldId="314"/>
            <ac:picMk id="7" creationId="{86A94A05-955B-8715-8E06-29317C487ADD}"/>
          </ac:picMkLst>
        </pc:picChg>
      </pc:sldChg>
      <pc:sldChg chg="modSp">
        <pc:chgData name="Laila Maazouz" userId="78f83201-ce9e-46c5-9371-8a0736bf557c" providerId="ADAL" clId="{3C7C85B0-5924-4213-AC90-F2F516353544}" dt="2026-05-26T14:52:43.186" v="45" actId="14100"/>
        <pc:sldMkLst>
          <pc:docMk/>
          <pc:sldMk cId="1783840384" sldId="331"/>
        </pc:sldMkLst>
        <pc:picChg chg="mod">
          <ac:chgData name="Laila Maazouz" userId="78f83201-ce9e-46c5-9371-8a0736bf557c" providerId="ADAL" clId="{3C7C85B0-5924-4213-AC90-F2F516353544}" dt="2026-05-26T14:52:43.186" v="45" actId="14100"/>
          <ac:picMkLst>
            <pc:docMk/>
            <pc:sldMk cId="1783840384" sldId="331"/>
            <ac:picMk id="7" creationId="{ABFF3FEB-644C-ECF9-FFF6-BF83DAABFDD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13.659"/>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18.344"/>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470 763,'0'-51,"0"-1,0-3,0 0,0-40,0 5,0 22,0 21,0 20,0 17,0 63,0 3,1-3,2 5,1-5,2 0,2 7,2 1,2 4,0 0,-1-1,1-3,-2-7,-1-4,3 27,-5-28,-4-19,-3-9,0-9,-30-56,4-13,1 5,0-4,5 6,2 0,0-1,0 1,0 2,0 0,-20-41,2 15,3 18,7 17,6 12,4 6,5 5,-1 1,-2-2,-4-2,-6-2,-2-3,13 13,58 13,-18 1,41 9,-50-12,-6 0,1-17,-8 2,1-18,-6 4,0-2,1-1,3 3,4 6,7 7,4 8,4 5,0 7,-3 4,0 6,-3-1,-3-3,-2-4,6-2,-4 3,11-1,-2 1,4 0,1-1,-2 0,-4-3,-3 1,-5 0,-6 16,-10-5,-11 12,-7-13,-15-5,-15-5,-11-10,-9-13,4-15,13-14,8-1,11 7,6 13,2 12,12 10,1 34,9-7,0 23,2-19,0-4,2-2,0 0,0-2,0 2,0-2,0-1,0 0,-9 0,0-5,-8-2,1-6,0-2,1 0,-3 0,6 0,-5 0,7 16,53-21,-20 15,43-26,-40 4,-4 1,-2 2,-2 2,2-1,1 1,-1 0,-1 0,-4 2,1 0,-2 3,2 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20.910"/>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149 410,'0'-74,"0"3,0 11,0 8,0 10,0 11,0 9,1 9,13 55,-4 6,9 50,-8-7,1 6,1-2,2-4,-1-12,-1-13,-5-11,-3-13,-3-11,-2-6,0-8,4-65,-7-12,-1-1,-3-4,-4 5,-5 0,-2 0,-3 1,-1 1,0 2,-1 2,1 2,-18-39,3 15,15 38,5 15,15 24,0 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23.928"/>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316 552,'5'67,"5"-1,7-20,4-2,-1-10,-3-8,-8-6,-5-3,-4-4,-8-96,-13 14,5-5,-2-5,-3 25,-1 3,1 0,0 2,-19-39,1 11,-2 13,3 17,5 14,7 13,8 6,4 5,3-3,0 1,28 66,-7-19,23 57,-12-39,-1-5,0-4,2-3,0-5,2-3,0-3,-3-3,-2-2,-3-1,-4-2,-2-2,-2 1,-1-2,0 1,-1-5,1-4,11-6,-3-11,8-7,-8-11,-3-4,-1-8,-3-7,-3-11,-6-7,-10-3,-11 1,-6 6,-4 7,4 8,6 6,1 5,3 4,3 0,8 12,46 49,-16-9,32 40,-32-27,-1 3,-2 1,0 2,1-3,6 1,4 3,4 2,1 4,-1 1,-1-3,-5-4,-3-6,-4-6,-4-7,-3-5,-3-3,-4-3,-4-2,5-1,0-2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25.745"/>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6 481,'0'-98,"0"46,0-1,0 0,0 0,-1-37,-2 34,1 30,14 102,-6-12,3 3,2 3,1 24,-4-43,2 0,3 0,1 0,2 0,1-2,15 41,-2-16,-7-20,-7-14,-1-9,-7-17,-1-2,2 12,-1-1,4 25,-2-5,0-1,-1-6,-2-8,-2-7,-1-6,-1-1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27.478"/>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0 429,'0'-77,"0"-3,0-7,0 6,0 24,0 21,0 26,0 81,1-19,0 0,0 1,2 9,-1-5,0 4,-2 11,0 12,0 12,1-46,0 2,2 46,2-9,0-18,-1-20,-2-16,-2-12,2-13,0-2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31.395"/>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508 894,'0'-96,"1"44,-2-1,0-3,-2 0,-3 4,-1 3,-9-26,-1 27,4 25,6 15,3 76,3-6,3-3,-1 4,3 28,1 3,1-4,3 1,4-3,1-7,0-9,-1-16,-5-16,-1-15,-1-14,-3-94,-6 7,-2-3,-4-6,-2 17,-2 2,-2-3,0-1,0 1,1 1,0 1,-1 1,0 5,0 1,-1 7,-1 4,-15-26,5 27,13 28,6 23,8 28,0 21,0 15,0 5,0-1,0-3,3 1,7 1,5 4,9 1,0-4,0-11,-3-16,-4-13,-7-18,1-6,-3-44,-3-17,-6-44,-4 46,-2 1,-9-47,2 24,6 30,7 23,1 12,0-17,-2 7,-3-17,-4 13,-5-2,-2 1,-2 2,-3 6,10 9,0 51,11-8,4 43,6-22,5 4,6 3,1 4,2 0,3 0,0-3,-1-11,-4-11,-5-12,-2-6,-7-12,0-2,-6-51,-1-5,-9-44,-8 7,-8 0,-5 14,-1 12,-2 10,1 6,-4 1,2 0,-1 0,2 0,5 2,4 3,8 6,5 6,4 0,4 9,-3-6,-3 5,-2-3,-2 2,-3 2,-1 0,-6-3,0 0,4-1,7 4,15 64,3-20,8 56,-3-36,4 1,2 3,3-5,-1-3,-2-9,-2-10,-5-9,-4-10,-3-5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35.913"/>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226 476,'0'63,"0"-5,0-19,0-2,0-6,0-3,0-7,0-5,0-1,0 2,0 1,0 9,4 1,3 5,3 4,4 3,-1-1,-1-2,-2-6,-4-9,-2-9,-7-65,-8 6,2-2,-3-2,-14-21,1 6,4 10,6 9,0 6,0 4,-4-1,-3-2,0-1,3 1,4 0,2 2,0 2,2 2,3 1,4 0,3 2,-1 3,0 5,-1 4,21 57,-10-19,16 45,-19-32,1 2,0 1,2 1,1-2,2-4,1 0,0 0,1 0,0 0,1-3,2 0,-1 1,-1 1,0 0,-2 1,-2-2,-1-3,-3-3,-2-2,-1-3,1-2,-2-2,4 0,6-3,1-2,4-3,-1-6,1-19,-5-14,-3-34,-13-24,-3 38,-3-1,-4-2,-3 2,-2 3,-1 2,-19-33,4 7,2 3,0 2,3 7,4 12,12 27,5 13,20 52,-1-3,9 31,-5-11,-1 4,-2 3,3 3,7 7,9 9,9 5,-18-43,1-1,24 42,-1-8,-3-7,-4-13,-4-15,-7-12,-5-8,-4-7,-5-6,0-4,-2-55,-5-4,-8 2,-4-3,-17-44,6 48,-1 0,-2 2,-1 1,-19-44,0 4,-3-2,-2 0,6 9,5 14,14 18,7 15,4 12,4 11,-6-3,0 3</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37.631"/>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1 834,'0'-78,"0"0,0-2,0 0,0 2,0 1,0 2,0 2,0 15,0 4,0-19,0 43,0 44,0 23,0 17,0 7,0-2,1-4,1-2,4 5,4 11,5 23,-3-33,2 2,4 7,1 3,3 7,2 0,1-2,0-2,-2-7,-1-4,-3-11,-1-5,7 15,-10-27,-8-24,-16-90,-13 1,6 9,-1 0,-16-13,14 37,10 25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40.380"/>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189 441,'-6'-76,"-7"4,-6 6,-4 12,4 13,5 15,4 11,-2 13,1-11,-4 2,1-15,2 4,1 5,2 59,9 0,8 49,5-23,5-4,0-5,-2-6,-1-8,-2-8,-3-6,0-2,-1-3,0-1,0 0,1-1,1-2,0-1,-1-4,1 1,-1-1,0-1,-2-6,4 3,-3-6,3 6,-1 2,-5-1,2 4,-1 1,2 5,2 6,2 3,2-1,0-1,-1-5,-1-2,-1-3,-1-4,-2 5,-3-10,-2 5,0-9</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09.102"/>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458 523,'-36'2,"3"2,17 5,1 2,1-1,-2-1,5-4,-1 0,1-3,1 0,-3-2,4 0,4-20,-2 0,1-24,-5 3,-3-4,-1 1,0 6,3 6,3 9,2 3,1 6,0 3,-2 1,4 4,-4-4,1 3,-3-7,5 6,-1-6,4 7,-1-4,-2 0,0 1,1-1,1 1,-1 0,1-2,-2 1,1 0,0 0,-3 3,0-1,-3 0,-2 0,0 3,2 2,15 36,3-3,13 33,-5-16,-1-1,0-5,-1-3,0-3,0-1,-1 1,-2-3,-1 0,-1-5,-1-4,-1-2,0-2,0 2,-1-10,1 2,-1-7,1 2,0 6,0-5,-1 6,1-3,2 5,2 2,0 0,0-1,-3 1,-2 0,-2-2,-1-4,-13-39,-2 11,-10-30,4 21,-1-1,0-4,1 2,0 0,3 2,3 3,3 0,2 2,1 1,0 2,-2 2,-2 1,5 5,-3 0,6 2,-1-1,2-5,1 4,-2-1,-1 1,-2 1,-2-3,1 2,0-1,1-1,-3-1,0-1,0 1,2 3,15 37,-5-11,11 27,-9-23,2 0,0 0,2 3,2 0,-1 1,2-2,1-1,-3-1,2-2,-2 0,3 2,1 1,2-1,0 0,1-4,2-3,-8-4,4-3,-12-4,7 0,0-3,-2-3,1-8,-8-13,0-12,-3-11,-8-7,-9-3,-8 0,-1 5,9 7,9 9,6 7,3 8,5 6,9 5,5 0,3-3,-3 0,-8-1,-5 0,-4-4,-2 6,0-2,17 46,-9-14,14 30,-11-24,0 0,0-2,0-1,-2 0,1-2,2 0,1-2,0-2,-1-1,-1-3,3 1,-5-4,4 1,-4-6,1 0,1-1,0-1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13.286"/>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504 552,'-19'-68,"-3"6,-5 19,2 10,6 9,7 7,5 4,5 7,7 39,1-3,5 36,-1-14,1 9,3 9,3 2,0-2,1-10,-2-9,-3-12,0-6,-2-7,-1-5,0-7,-2-7,0-4,-2-35,-4-4,-15-40,-17-3,-15-10,19 44,-1 0,-21-40,5 8,7 10,6 13,9 16,4 15,10 16,2 36,7 5,4 30,4-9,3 1,2-1,0-3,1 1,2-2,-2-5,1-9,-1-8,-1-8,-2-5,-2-5,-4-4,2-4,1-2,-3-28,0-10,-11-27,-10-5,-10 2,-8 5,-1 8,7 6,5 7,3 5,1 4,-4 4,0 2,2 5,-2 3,3 2,0 2,1 1,0 0,5 6,2 4,26 27,-4-5,18 17,-9-11,0 2,-3 3,-2 2,-1-1,-3-2,1-3,-1-3,0-2,-1-1,-1-5,-1 0,-1-9,0 0,0-36,-3 3,-7-28,-17 10,-11-1,-8 3,0 1,6 5,6 5,3 5,0 2,-3-2,0-3,3 1,3 3,7 7,7 9,28 30,-8-5,16 23,-16-13,-2-1,1-1,0-3,-1-3,-1 1,0 2,2 1,0 0,1-1,-2-3,1-3,-3-1,0-4,-1-3,-2-1,1-2</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16.403"/>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57 533,'4'-60,"0"0,-4-4,0-3,-3-2,-3 4,-2 6,-3 16,-3 14,6 15,-2 12,7 26,2 1,3 22,3 0,0 8,3 10,3 7,4 4,4 0,4-1,2-4,2-3,0-3,-1-8,-4-6,-2-8,-3-9,-4-7,-5-5,-4-7,-1-3,0-60,-2 6,-6-55,-6 22,-7-5,-5-5,0 1,1 2,3 9,4 15,6 16,1 16,6 15,8 56,1-11,7 44,-9-32,-1 3,1-1,2-2,4-1,-1-6,2-5,0-4,-2-6,-1-3,-2-4,-3-9,-1-1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22.471"/>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132 333,'3'45,"9"1,12-9,9 1,6-1,-5-3,-2-4,-5-4,-3-3,0-4,-1-1,-5-1,-3 1,-3 0,-1-1,1 1,0 0,0 0,0-1,-3-1,0-1,-1-1,-1 0,2-1,-3 1,-1-2,0 1,-1 2,2 0,-4 3,2 2,-2 3,-2 2,0 3,2-2,1-3,2-2,6-3,-3-8,3-4,-9-56,-2-4,-8 3,-4-5,-6 5,-5 1,-6-3,-5 0,-3 1,-2 1,2 2,0 0,-1-2,1 0,0-2,1-1,2 1,1 1,-26-38,18 27,17 29,11 25,10 38,3 2,0 23,0-12,0 5,0 5,0 4,0 1,3-3,2-6,3-6,4-8,0-3,4-4,-1-4,3-1,2 0,-1 3,0 3,-2 1,-1 4,0-2,0 0,-3-4,1-4,-2-4,1-5,0-3,1-3,-2-4,4-2,-3-1,2-1,-1 3,-3-2,1-14,-7-22,-9-25,-13-16,-14 3,-7 9,-1 9,7 13,7 2,6 4,4-2,2-6,-3-1,-1-3,-3-4,2-1,0 1,4 4,0 5,2 8,2 6,4 8,-1 6,7 57,5-9,7 51,6-21,-2 1,1 4,6 1,5-1,14 3,20 4,-22-33,1 0,3 2,1 0,2 2,0 0,-2 0,-1-1,31 34,-11-11,-20-20,-12-15,-3-6,-13-15,1-2,-9-10,2-22,-5-13,-1-33,-13-17,-5 35,-3-2,-6-5,-5 0,-5-2,-3 0,0 0,-1 1,2 1,0 0,1 2,-1 0,4 4,2 0,-24-34,14 24,16 25,13 21,8 14,2 34,3 2,4 25,3-6,4 3,3 7,4 11,10 9,-10-37,2 1,4 2,2 1,4 3,3-1,0 0,2 0,-4-4,1-2,21 34,-15-22,-9-19,-9-16,-6-11,-5-8,-2-4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27.638"/>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299 777,'0'47,"3"-2,4-3,6 4,5 4,2-4,-1-6,3-7,-9-17,3 0,-11-15,4 2,-1-24,-3-13,1-34,-13-19,-2 36,-3-4,-6-7,-4-3,-4-6,-3-1,-1 0,0 1,-1 2,0 2,4 9,-1 4,-21-29,9 25,11 28,11 18,7 11,6 32,4 5,1 30,0-6,-2 1,-1-3,0 3,1 7,2 5,0 2,0-4,0-7,0-9,0-8,0-9,2-8,1-6,2-7,-1-3,-1-4,1 0,0-1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3.072"/>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4.039"/>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1,'0'0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5.239"/>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1,'0'0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6.439"/>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7.873"/>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9.006"/>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1,'0'0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9.756"/>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1.390"/>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1,'0'0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1.940"/>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1,'0'0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2.657"/>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3.840"/>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6.223"/>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7.274"/>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1,'0'0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9.707"/>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0.808"/>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1.675"/>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1,'0'0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2.425"/>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3.125"/>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1,'0'0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3.758"/>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4.692"/>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2.882"/>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3.332"/>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3.666"/>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3.882"/>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4.684"/>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5.616"/>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5.883"/>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6.133"/>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6.382"/>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6.649"/>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43.036"/>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r>
              <a:rPr lang="en-GB" dirty="0"/>
              <a:t>Note should be added to aid better use,</a:t>
            </a:r>
          </a:p>
        </p:txBody>
      </p:sp>
      <p:sp>
        <p:nvSpPr>
          <p:cNvPr id="4" name="Slide Number Placeholder 3"/>
          <p:cNvSpPr>
            <a:spLocks noGrp="1"/>
          </p:cNvSpPr>
          <p:nvPr>
            <p:ph type="sldNum" sz="quarter" idx="5"/>
          </p:nvPr>
        </p:nvSpPr>
        <p:spPr/>
        <p:txBody>
          <a:bodyPr/>
          <a:lstStyle/>
          <a:p>
            <a:fld id="{657F13BE-0D13-4DB1-B8FE-C23C5387B70B}" type="slidenum">
              <a:rPr lang="en-GB" smtClean="0"/>
              <a:t>1</a:t>
            </a:fld>
            <a:endParaRPr lang="en-GB"/>
          </a:p>
        </p:txBody>
      </p:sp>
    </p:spTree>
    <p:extLst>
      <p:ext uri="{BB962C8B-B14F-4D97-AF65-F5344CB8AC3E}">
        <p14:creationId xmlns:p14="http://schemas.microsoft.com/office/powerpoint/2010/main" val="2100385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The microenvironment refers to the factors close to the company that influence a company's ability to serve its customers, including the company itself, suppliers, marketing intermediaries, customer markets, competitors, and the public.</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3310362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Departments must collaborate effectively to create real value for customers—yet misalignment or poor communication can lead to inefficiencies and missed opportunities. Companies must critically assess their strengths and weaknesses, not just identify them, to adapt, innovate, and maintain a competitive edge. How can businesses ensure departments work cohesively? What challenges arise when they fail?</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8180430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Suppliers provide the raw materials, goods, and services essential for a company's operations, but not all supplier networks guarantee efficiency and quality. Dependence on a few suppliers can create risks, such as supply chain disruptions, price volatility, or ethical concerns. </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728345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pPr algn="l"/>
            <a:r>
              <a:rPr lang="en-GB" b="1" i="0" u="none" strike="noStrike" dirty="0">
                <a:solidFill>
                  <a:srgbClr val="000000"/>
                </a:solidFill>
                <a:effectLst/>
              </a:rPr>
              <a:t>1. Direct Competitors</a:t>
            </a:r>
          </a:p>
          <a:p>
            <a:pPr algn="l">
              <a:buFont typeface="Arial" panose="020B0604020202020204" pitchFamily="34" charset="0"/>
              <a:buChar char="•"/>
            </a:pPr>
            <a:r>
              <a:rPr lang="en-GB" b="0" i="0" u="none" strike="noStrike" dirty="0">
                <a:solidFill>
                  <a:srgbClr val="000000"/>
                </a:solidFill>
                <a:effectLst/>
              </a:rPr>
              <a:t>These are businesses that offer the </a:t>
            </a:r>
            <a:r>
              <a:rPr lang="en-GB" b="1" i="0" u="none" strike="noStrike" dirty="0">
                <a:solidFill>
                  <a:srgbClr val="000000"/>
                </a:solidFill>
                <a:effectLst/>
              </a:rPr>
              <a:t>same or very similar products or services</a:t>
            </a:r>
            <a:r>
              <a:rPr lang="en-GB" b="0" i="0" u="none" strike="noStrike" dirty="0">
                <a:solidFill>
                  <a:srgbClr val="000000"/>
                </a:solidFill>
                <a:effectLst/>
              </a:rPr>
              <a:t> to the same customer base.</a:t>
            </a:r>
          </a:p>
          <a:p>
            <a:pPr algn="l">
              <a:buFont typeface="Arial" panose="020B0604020202020204" pitchFamily="34" charset="0"/>
              <a:buChar char="•"/>
            </a:pPr>
            <a:r>
              <a:rPr lang="en-GB" b="0" i="0" u="none" strike="noStrike" dirty="0">
                <a:solidFill>
                  <a:srgbClr val="000000"/>
                </a:solidFill>
                <a:effectLst/>
              </a:rPr>
              <a:t>Example: Coca-Cola and Pepsi are direct competitors. They both sell soft drinks to the same type of consumers.</a:t>
            </a:r>
          </a:p>
          <a:p>
            <a:pPr algn="l"/>
            <a:r>
              <a:rPr lang="en-GB" b="1" i="0" u="none" strike="noStrike" dirty="0">
                <a:solidFill>
                  <a:srgbClr val="000000"/>
                </a:solidFill>
                <a:effectLst/>
              </a:rPr>
              <a:t>2. Indirect Competitors</a:t>
            </a:r>
          </a:p>
          <a:p>
            <a:pPr algn="l">
              <a:buFont typeface="Arial" panose="020B0604020202020204" pitchFamily="34" charset="0"/>
              <a:buChar char="•"/>
            </a:pPr>
            <a:r>
              <a:rPr lang="en-GB" b="0" i="0" u="none" strike="noStrike" dirty="0">
                <a:solidFill>
                  <a:srgbClr val="000000"/>
                </a:solidFill>
                <a:effectLst/>
              </a:rPr>
              <a:t>These companies don't offer the exact same product, but they still </a:t>
            </a:r>
            <a:r>
              <a:rPr lang="en-GB" b="1" i="0" u="none" strike="noStrike" dirty="0">
                <a:solidFill>
                  <a:srgbClr val="000000"/>
                </a:solidFill>
                <a:effectLst/>
              </a:rPr>
              <a:t>solve the same problem or </a:t>
            </a:r>
            <a:r>
              <a:rPr lang="en-GB" b="1" i="0" u="none" strike="noStrike" dirty="0" err="1">
                <a:solidFill>
                  <a:srgbClr val="000000"/>
                </a:solidFill>
                <a:effectLst/>
              </a:rPr>
              <a:t>fulfill</a:t>
            </a:r>
            <a:r>
              <a:rPr lang="en-GB" b="1" i="0" u="none" strike="noStrike" dirty="0">
                <a:solidFill>
                  <a:srgbClr val="000000"/>
                </a:solidFill>
                <a:effectLst/>
              </a:rPr>
              <a:t> the same </a:t>
            </a:r>
            <a:r>
              <a:rPr lang="en-GB" b="1" i="0" u="none" strike="noStrike" dirty="0" err="1">
                <a:solidFill>
                  <a:srgbClr val="000000"/>
                </a:solidFill>
                <a:effectLst/>
              </a:rPr>
              <a:t>need</a:t>
            </a:r>
            <a:r>
              <a:rPr lang="en-GB" b="0" i="0" u="none" strike="noStrike" dirty="0" err="1">
                <a:solidFill>
                  <a:srgbClr val="000000"/>
                </a:solidFill>
                <a:effectLst/>
              </a:rPr>
              <a:t>for</a:t>
            </a:r>
            <a:r>
              <a:rPr lang="en-GB" b="0" i="0" u="none" strike="noStrike" dirty="0">
                <a:solidFill>
                  <a:srgbClr val="000000"/>
                </a:solidFill>
                <a:effectLst/>
              </a:rPr>
              <a:t> the customer.</a:t>
            </a:r>
          </a:p>
          <a:p>
            <a:pPr algn="l">
              <a:buFont typeface="Arial" panose="020B0604020202020204" pitchFamily="34" charset="0"/>
              <a:buChar char="•"/>
            </a:pPr>
            <a:r>
              <a:rPr lang="en-GB" b="0" i="0" u="none" strike="noStrike" dirty="0">
                <a:solidFill>
                  <a:srgbClr val="000000"/>
                </a:solidFill>
                <a:effectLst/>
              </a:rPr>
              <a:t>Example: A coffee shop and an energy drink brand are indirect competitors. they both help customers stay energized, even though the product is different.</a:t>
            </a:r>
          </a:p>
          <a:p>
            <a:pPr algn="l"/>
            <a:r>
              <a:rPr lang="en-GB" b="1" i="0" u="none" strike="noStrike" dirty="0">
                <a:solidFill>
                  <a:srgbClr val="000000"/>
                </a:solidFill>
                <a:effectLst/>
              </a:rPr>
              <a:t>3. Competitive Advantage</a:t>
            </a:r>
          </a:p>
          <a:p>
            <a:pPr algn="l">
              <a:buFont typeface="Arial" panose="020B0604020202020204" pitchFamily="34" charset="0"/>
              <a:buChar char="•"/>
            </a:pPr>
            <a:r>
              <a:rPr lang="en-GB" b="0" i="0" u="none" strike="noStrike" dirty="0">
                <a:solidFill>
                  <a:srgbClr val="000000"/>
                </a:solidFill>
                <a:effectLst/>
              </a:rPr>
              <a:t>This is what makes a company </a:t>
            </a:r>
            <a:r>
              <a:rPr lang="en-GB" b="1" i="0" u="none" strike="noStrike" dirty="0">
                <a:solidFill>
                  <a:srgbClr val="000000"/>
                </a:solidFill>
                <a:effectLst/>
              </a:rPr>
              <a:t>better or different</a:t>
            </a:r>
            <a:r>
              <a:rPr lang="en-GB" b="0" i="0" u="none" strike="noStrike" dirty="0">
                <a:solidFill>
                  <a:srgbClr val="000000"/>
                </a:solidFill>
                <a:effectLst/>
              </a:rPr>
              <a:t> from its competitors in a way that matters to customers.</a:t>
            </a:r>
          </a:p>
          <a:p>
            <a:pPr algn="l">
              <a:buFont typeface="Arial" panose="020B0604020202020204" pitchFamily="34" charset="0"/>
              <a:buChar char="•"/>
            </a:pPr>
            <a:r>
              <a:rPr lang="en-GB" b="0" i="0" u="none" strike="noStrike" dirty="0">
                <a:solidFill>
                  <a:srgbClr val="000000"/>
                </a:solidFill>
                <a:effectLst/>
              </a:rPr>
              <a:t>It could be </a:t>
            </a:r>
            <a:r>
              <a:rPr lang="en-GB" b="1" i="0" u="none" strike="noStrike" dirty="0">
                <a:solidFill>
                  <a:srgbClr val="000000"/>
                </a:solidFill>
                <a:effectLst/>
              </a:rPr>
              <a:t>lower prices, better quality, faster delivery, stronger brand</a:t>
            </a:r>
            <a:r>
              <a:rPr lang="en-GB" b="0" i="0" u="none" strike="noStrike" dirty="0">
                <a:solidFill>
                  <a:srgbClr val="000000"/>
                </a:solidFill>
                <a:effectLst/>
              </a:rPr>
              <a:t>, or unique features.</a:t>
            </a:r>
          </a:p>
          <a:p>
            <a:pPr algn="l">
              <a:buFont typeface="Arial" panose="020B0604020202020204" pitchFamily="34" charset="0"/>
              <a:buChar char="•"/>
            </a:pPr>
            <a:r>
              <a:rPr lang="en-GB" b="0" i="0" u="none" strike="noStrike" dirty="0">
                <a:solidFill>
                  <a:srgbClr val="000000"/>
                </a:solidFill>
                <a:effectLst/>
              </a:rPr>
              <a:t>Having a strong competitive advantage is key to </a:t>
            </a:r>
            <a:r>
              <a:rPr lang="en-GB" b="1" i="0" u="none" strike="noStrike" dirty="0">
                <a:solidFill>
                  <a:srgbClr val="000000"/>
                </a:solidFill>
                <a:effectLst/>
              </a:rPr>
              <a:t>standing out</a:t>
            </a:r>
            <a:r>
              <a:rPr lang="en-GB" b="0" i="0" u="none" strike="noStrike" dirty="0">
                <a:solidFill>
                  <a:srgbClr val="000000"/>
                </a:solidFill>
                <a:effectLst/>
              </a:rPr>
              <a:t> and </a:t>
            </a:r>
            <a:r>
              <a:rPr lang="en-GB" b="1" i="0" u="none" strike="noStrike" dirty="0">
                <a:solidFill>
                  <a:srgbClr val="000000"/>
                </a:solidFill>
                <a:effectLst/>
              </a:rPr>
              <a:t>succeeding</a:t>
            </a:r>
            <a:r>
              <a:rPr lang="en-GB" b="0" i="0" u="none" strike="noStrike" dirty="0">
                <a:solidFill>
                  <a:srgbClr val="000000"/>
                </a:solidFill>
                <a:effectLst/>
              </a:rPr>
              <a:t> in the market.</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399858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r>
              <a:rPr lang="en-GB" dirty="0"/>
              <a:t>Read and Discuss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795616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The larger societal forces that affect the microenvironment – demographic, economic, technological, and cultural forces.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55317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1358681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1579461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a:p>
        </p:txBody>
      </p:sp>
    </p:spTree>
    <p:extLst>
      <p:ext uri="{BB962C8B-B14F-4D97-AF65-F5344CB8AC3E}">
        <p14:creationId xmlns:p14="http://schemas.microsoft.com/office/powerpoint/2010/main" val="9509023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21</a:t>
            </a:fld>
            <a:endParaRPr lang="en-GB" altLang="en-US"/>
          </a:p>
        </p:txBody>
      </p:sp>
    </p:spTree>
    <p:extLst>
      <p:ext uri="{BB962C8B-B14F-4D97-AF65-F5344CB8AC3E}">
        <p14:creationId xmlns:p14="http://schemas.microsoft.com/office/powerpoint/2010/main" val="3211734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26</a:t>
            </a:fld>
            <a:endParaRPr lang="en-GB" altLang="en-US"/>
          </a:p>
        </p:txBody>
      </p:sp>
    </p:spTree>
    <p:extLst>
      <p:ext uri="{BB962C8B-B14F-4D97-AF65-F5344CB8AC3E}">
        <p14:creationId xmlns:p14="http://schemas.microsoft.com/office/powerpoint/2010/main" val="11880387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900" y="742950"/>
            <a:ext cx="6619875" cy="3724275"/>
          </a:xfrm>
        </p:spPr>
      </p:sp>
      <p:sp>
        <p:nvSpPr>
          <p:cNvPr id="3" name="Notes Placeholder 2"/>
          <p:cNvSpPr>
            <a:spLocks noGrp="1"/>
          </p:cNvSpPr>
          <p:nvPr>
            <p:ph type="body" idx="1"/>
          </p:nvPr>
        </p:nvSpPr>
        <p:spPr/>
        <p:txBody>
          <a:bodyPr/>
          <a:lstStyle/>
          <a:p>
            <a:r>
              <a:rPr lang="en-GB" dirty="0"/>
              <a:t>This activity requires approximately 45 minutes.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a:p>
        </p:txBody>
      </p:sp>
    </p:spTree>
    <p:extLst>
      <p:ext uri="{BB962C8B-B14F-4D97-AF65-F5344CB8AC3E}">
        <p14:creationId xmlns:p14="http://schemas.microsoft.com/office/powerpoint/2010/main" val="42442250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4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9.png"/><Relationship Id="rId18" Type="http://schemas.openxmlformats.org/officeDocument/2006/relationships/customXml" Target="../ink/ink8.xml"/><Relationship Id="rId3" Type="http://schemas.openxmlformats.org/officeDocument/2006/relationships/image" Target="../media/image4.png"/><Relationship Id="rId21" Type="http://schemas.openxmlformats.org/officeDocument/2006/relationships/image" Target="../media/image13.png"/><Relationship Id="rId7" Type="http://schemas.openxmlformats.org/officeDocument/2006/relationships/image" Target="../media/image6.png"/><Relationship Id="rId12" Type="http://schemas.openxmlformats.org/officeDocument/2006/relationships/customXml" Target="../ink/ink5.xml"/><Relationship Id="rId17" Type="http://schemas.openxmlformats.org/officeDocument/2006/relationships/image" Target="../media/image11.png"/><Relationship Id="rId2" Type="http://schemas.openxmlformats.org/officeDocument/2006/relationships/notesSlide" Target="../notesSlides/notesSlide2.xml"/><Relationship Id="rId16" Type="http://schemas.openxmlformats.org/officeDocument/2006/relationships/customXml" Target="../ink/ink7.xml"/><Relationship Id="rId20" Type="http://schemas.openxmlformats.org/officeDocument/2006/relationships/customXml" Target="../ink/ink9.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8.png"/><Relationship Id="rId5" Type="http://schemas.openxmlformats.org/officeDocument/2006/relationships/image" Target="../media/image5.png"/><Relationship Id="rId15" Type="http://schemas.openxmlformats.org/officeDocument/2006/relationships/image" Target="../media/image10.png"/><Relationship Id="rId23" Type="http://schemas.openxmlformats.org/officeDocument/2006/relationships/image" Target="../media/image14.png"/><Relationship Id="rId10" Type="http://schemas.openxmlformats.org/officeDocument/2006/relationships/customXml" Target="../ink/ink4.xml"/><Relationship Id="rId19" Type="http://schemas.openxmlformats.org/officeDocument/2006/relationships/image" Target="../media/image12.png"/><Relationship Id="rId4" Type="http://schemas.openxmlformats.org/officeDocument/2006/relationships/customXml" Target="../ink/ink1.xml"/><Relationship Id="rId9" Type="http://schemas.openxmlformats.org/officeDocument/2006/relationships/image" Target="../media/image7.png"/><Relationship Id="rId14" Type="http://schemas.openxmlformats.org/officeDocument/2006/relationships/customXml" Target="../ink/ink6.xml"/><Relationship Id="rId22" Type="http://schemas.openxmlformats.org/officeDocument/2006/relationships/customXml" Target="../ink/ink10.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3" Type="http://schemas.openxmlformats.org/officeDocument/2006/relationships/image" Target="../media/image160.png"/><Relationship Id="rId18" Type="http://schemas.openxmlformats.org/officeDocument/2006/relationships/customXml" Target="../ink/ink19.xml"/><Relationship Id="rId26" Type="http://schemas.openxmlformats.org/officeDocument/2006/relationships/customXml" Target="../ink/ink27.xml"/><Relationship Id="rId39" Type="http://schemas.openxmlformats.org/officeDocument/2006/relationships/customXml" Target="../ink/ink38.xml"/><Relationship Id="rId21" Type="http://schemas.openxmlformats.org/officeDocument/2006/relationships/customXml" Target="../ink/ink22.xml"/><Relationship Id="rId34" Type="http://schemas.openxmlformats.org/officeDocument/2006/relationships/customXml" Target="../ink/ink35.xml"/><Relationship Id="rId42" Type="http://schemas.openxmlformats.org/officeDocument/2006/relationships/customXml" Target="../ink/ink41.xml"/><Relationship Id="rId47" Type="http://schemas.openxmlformats.org/officeDocument/2006/relationships/customXml" Target="../ink/ink46.xml"/><Relationship Id="rId7" Type="http://schemas.openxmlformats.org/officeDocument/2006/relationships/image" Target="../media/image130.png"/><Relationship Id="rId2" Type="http://schemas.openxmlformats.org/officeDocument/2006/relationships/notesSlide" Target="../notesSlides/notesSlide7.xml"/><Relationship Id="rId16" Type="http://schemas.openxmlformats.org/officeDocument/2006/relationships/customXml" Target="../ink/ink17.xml"/><Relationship Id="rId29" Type="http://schemas.openxmlformats.org/officeDocument/2006/relationships/customXml" Target="../ink/ink30.xml"/><Relationship Id="rId1" Type="http://schemas.openxmlformats.org/officeDocument/2006/relationships/slideLayout" Target="../slideLayouts/slideLayout2.xml"/><Relationship Id="rId6" Type="http://schemas.openxmlformats.org/officeDocument/2006/relationships/customXml" Target="../ink/ink12.xml"/><Relationship Id="rId11" Type="http://schemas.openxmlformats.org/officeDocument/2006/relationships/image" Target="../media/image150.png"/><Relationship Id="rId24" Type="http://schemas.openxmlformats.org/officeDocument/2006/relationships/customXml" Target="../ink/ink25.xml"/><Relationship Id="rId32" Type="http://schemas.openxmlformats.org/officeDocument/2006/relationships/customXml" Target="../ink/ink33.xml"/><Relationship Id="rId37" Type="http://schemas.openxmlformats.org/officeDocument/2006/relationships/image" Target="../media/image22.png"/><Relationship Id="rId40" Type="http://schemas.openxmlformats.org/officeDocument/2006/relationships/customXml" Target="../ink/ink39.xml"/><Relationship Id="rId45" Type="http://schemas.openxmlformats.org/officeDocument/2006/relationships/customXml" Target="../ink/ink44.xml"/><Relationship Id="rId5" Type="http://schemas.openxmlformats.org/officeDocument/2006/relationships/image" Target="../media/image120.png"/><Relationship Id="rId15" Type="http://schemas.openxmlformats.org/officeDocument/2006/relationships/image" Target="../media/image17.png"/><Relationship Id="rId23" Type="http://schemas.openxmlformats.org/officeDocument/2006/relationships/customXml" Target="../ink/ink24.xml"/><Relationship Id="rId28" Type="http://schemas.openxmlformats.org/officeDocument/2006/relationships/customXml" Target="../ink/ink29.xml"/><Relationship Id="rId36" Type="http://schemas.openxmlformats.org/officeDocument/2006/relationships/customXml" Target="../ink/ink36.xml"/><Relationship Id="rId10" Type="http://schemas.openxmlformats.org/officeDocument/2006/relationships/customXml" Target="../ink/ink14.xml"/><Relationship Id="rId19" Type="http://schemas.openxmlformats.org/officeDocument/2006/relationships/customXml" Target="../ink/ink20.xml"/><Relationship Id="rId31" Type="http://schemas.openxmlformats.org/officeDocument/2006/relationships/customXml" Target="../ink/ink32.xml"/><Relationship Id="rId44" Type="http://schemas.openxmlformats.org/officeDocument/2006/relationships/customXml" Target="../ink/ink43.xml"/><Relationship Id="rId9" Type="http://schemas.openxmlformats.org/officeDocument/2006/relationships/image" Target="../media/image140.png"/><Relationship Id="rId14" Type="http://schemas.openxmlformats.org/officeDocument/2006/relationships/customXml" Target="../ink/ink16.xml"/><Relationship Id="rId22" Type="http://schemas.openxmlformats.org/officeDocument/2006/relationships/customXml" Target="../ink/ink23.xml"/><Relationship Id="rId27" Type="http://schemas.openxmlformats.org/officeDocument/2006/relationships/customXml" Target="../ink/ink28.xml"/><Relationship Id="rId30" Type="http://schemas.openxmlformats.org/officeDocument/2006/relationships/customXml" Target="../ink/ink31.xml"/><Relationship Id="rId35" Type="http://schemas.openxmlformats.org/officeDocument/2006/relationships/image" Target="../media/image21.png"/><Relationship Id="rId43" Type="http://schemas.openxmlformats.org/officeDocument/2006/relationships/customXml" Target="../ink/ink42.xml"/><Relationship Id="rId8" Type="http://schemas.openxmlformats.org/officeDocument/2006/relationships/customXml" Target="../ink/ink13.xml"/><Relationship Id="rId3" Type="http://schemas.openxmlformats.org/officeDocument/2006/relationships/customXml" Target="../ink/ink11.xml"/><Relationship Id="rId12" Type="http://schemas.openxmlformats.org/officeDocument/2006/relationships/customXml" Target="../ink/ink15.xml"/><Relationship Id="rId17" Type="http://schemas.openxmlformats.org/officeDocument/2006/relationships/customXml" Target="../ink/ink18.xml"/><Relationship Id="rId25" Type="http://schemas.openxmlformats.org/officeDocument/2006/relationships/customXml" Target="../ink/ink26.xml"/><Relationship Id="rId33" Type="http://schemas.openxmlformats.org/officeDocument/2006/relationships/customXml" Target="../ink/ink34.xml"/><Relationship Id="rId38" Type="http://schemas.openxmlformats.org/officeDocument/2006/relationships/customXml" Target="../ink/ink37.xml"/><Relationship Id="rId46" Type="http://schemas.openxmlformats.org/officeDocument/2006/relationships/customXml" Target="../ink/ink45.xml"/><Relationship Id="rId20" Type="http://schemas.openxmlformats.org/officeDocument/2006/relationships/customXml" Target="../ink/ink21.xml"/><Relationship Id="rId41" Type="http://schemas.openxmlformats.org/officeDocument/2006/relationships/customXml" Target="../ink/ink4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b="1" noProof="0" dirty="0">
                <a:latin typeface="Arial" panose="020B0604020202020204" pitchFamily="34" charset="0"/>
                <a:cs typeface="Arial" panose="020B0604020202020204" pitchFamily="34" charset="0"/>
              </a:rPr>
              <a:t>LCMB7024</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sz="2800" b="1" noProof="0">
                <a:solidFill>
                  <a:srgbClr val="FFFF00"/>
                </a:solidFill>
                <a:latin typeface="Arial" panose="020B0604020202020204" pitchFamily="34" charset="0"/>
                <a:cs typeface="Arial" panose="020B0604020202020204" pitchFamily="34" charset="0"/>
              </a:rPr>
              <a:t>Week 2: Session 2:</a:t>
            </a:r>
            <a:endParaRPr lang="en-GB" sz="2800" b="1" noProof="0" dirty="0">
              <a:solidFill>
                <a:srgbClr val="FFFF00"/>
              </a:solidFill>
              <a:latin typeface="Arial" panose="020B0604020202020204" pitchFamily="34" charset="0"/>
              <a:cs typeface="Arial" panose="020B0604020202020204" pitchFamily="34" charset="0"/>
            </a:endParaRPr>
          </a:p>
          <a:p>
            <a:pPr>
              <a:spcBef>
                <a:spcPct val="0"/>
              </a:spcBef>
              <a:buFontTx/>
              <a:buNone/>
            </a:pPr>
            <a:r>
              <a:rPr lang="en-GB" sz="2800" b="1" noProof="0" dirty="0">
                <a:solidFill>
                  <a:srgbClr val="FFFF00"/>
                </a:solidFill>
                <a:latin typeface="Arial" panose="020B0604020202020204" pitchFamily="34" charset="0"/>
                <a:cs typeface="Arial" panose="020B0604020202020204" pitchFamily="34" charset="0"/>
              </a:rPr>
              <a:t>Marketing </a:t>
            </a:r>
            <a:r>
              <a:rPr lang="en-GB" sz="2800" b="1" dirty="0">
                <a:solidFill>
                  <a:srgbClr val="FFFF00"/>
                </a:solidFill>
                <a:latin typeface="Arial" panose="020B0604020202020204" pitchFamily="34" charset="0"/>
              </a:rPr>
              <a:t>Environment</a:t>
            </a:r>
            <a:endParaRPr lang="en-GB" sz="2800" b="1" noProof="0" dirty="0">
              <a:solidFill>
                <a:srgbClr val="FFFF00"/>
              </a:solidFill>
              <a:latin typeface="Arial" panose="020B0604020202020204" pitchFamily="34" charset="0"/>
              <a:cs typeface="Arial" panose="020B0604020202020204" pitchFamily="34" charset="0"/>
            </a:endParaRP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noProof="0"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rPr>
              <a:t>Marketing Management</a:t>
            </a:r>
            <a:endParaRPr lang="en-GB" sz="4800" b="1" noProof="0"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F911F-1BBE-45F8-89D2-B0462E1ED57E}"/>
              </a:ext>
            </a:extLst>
          </p:cNvPr>
          <p:cNvSpPr>
            <a:spLocks noGrp="1"/>
          </p:cNvSpPr>
          <p:nvPr>
            <p:ph type="title"/>
          </p:nvPr>
        </p:nvSpPr>
        <p:spPr/>
        <p:txBody>
          <a:bodyPr/>
          <a:lstStyle/>
          <a:p>
            <a:r>
              <a:rPr lang="en-GB" sz="3600" b="1" dirty="0"/>
              <a:t>Content of the Session</a:t>
            </a:r>
          </a:p>
        </p:txBody>
      </p:sp>
      <p:sp>
        <p:nvSpPr>
          <p:cNvPr id="3" name="Content Placeholder 2">
            <a:extLst>
              <a:ext uri="{FF2B5EF4-FFF2-40B4-BE49-F238E27FC236}">
                <a16:creationId xmlns:a16="http://schemas.microsoft.com/office/drawing/2014/main" id="{230B5002-CDF2-410E-A308-DBCFFCEAA5BC}"/>
              </a:ext>
            </a:extLst>
          </p:cNvPr>
          <p:cNvSpPr>
            <a:spLocks noGrp="1"/>
          </p:cNvSpPr>
          <p:nvPr>
            <p:ph idx="1"/>
          </p:nvPr>
        </p:nvSpPr>
        <p:spPr>
          <a:xfrm>
            <a:off x="642865" y="1456184"/>
            <a:ext cx="10972800" cy="3917032"/>
          </a:xfrm>
        </p:spPr>
        <p:txBody>
          <a:bodyPr/>
          <a:lstStyle/>
          <a:p>
            <a:pPr marL="457200" indent="-457200">
              <a:buFont typeface="+mj-lt"/>
              <a:buAutoNum type="arabicPeriod"/>
            </a:pPr>
            <a:r>
              <a:rPr lang="en-GB" sz="2000" dirty="0"/>
              <a:t>Marketing Environment</a:t>
            </a:r>
          </a:p>
          <a:p>
            <a:pPr marL="457200" indent="-457200">
              <a:buFont typeface="+mj-lt"/>
              <a:buAutoNum type="arabicPeriod"/>
            </a:pPr>
            <a:r>
              <a:rPr lang="en-GB" sz="2000" dirty="0"/>
              <a:t>Business Environment </a:t>
            </a:r>
          </a:p>
          <a:p>
            <a:pPr marL="457200" indent="-457200">
              <a:buFont typeface="+mj-lt"/>
              <a:buAutoNum type="arabicPeriod"/>
            </a:pPr>
            <a:r>
              <a:rPr lang="en-GB" sz="2000" dirty="0"/>
              <a:t>Microenvironment</a:t>
            </a:r>
          </a:p>
          <a:p>
            <a:pPr marL="457200" indent="-457200">
              <a:buFont typeface="+mj-lt"/>
              <a:buAutoNum type="arabicPeriod"/>
            </a:pPr>
            <a:r>
              <a:rPr lang="en-GB" sz="2000" dirty="0"/>
              <a:t>Microenvironment Actors</a:t>
            </a:r>
          </a:p>
          <a:p>
            <a:pPr marL="457200" indent="-457200">
              <a:buFont typeface="+mj-lt"/>
              <a:buAutoNum type="arabicPeriod"/>
            </a:pPr>
            <a:r>
              <a:rPr lang="en-GB" sz="2000" dirty="0"/>
              <a:t>SWOT Analysis for Microenvironment</a:t>
            </a:r>
          </a:p>
          <a:p>
            <a:pPr marL="457200" indent="-457200">
              <a:buFont typeface="+mj-lt"/>
              <a:buAutoNum type="arabicPeriod"/>
            </a:pPr>
            <a:r>
              <a:rPr lang="en-GB" sz="2000" dirty="0"/>
              <a:t>Macroenvironment </a:t>
            </a:r>
          </a:p>
          <a:p>
            <a:pPr marL="457200" indent="-457200">
              <a:buFont typeface="+mj-lt"/>
              <a:buAutoNum type="arabicPeriod"/>
            </a:pPr>
            <a:r>
              <a:rPr lang="en-GB" sz="2000" dirty="0"/>
              <a:t>Macroenvironment Actors</a:t>
            </a:r>
          </a:p>
          <a:p>
            <a:pPr marL="457200" indent="-457200">
              <a:buFont typeface="+mj-lt"/>
              <a:buAutoNum type="arabicPeriod"/>
            </a:pPr>
            <a:r>
              <a:rPr lang="en-GB" sz="2000" dirty="0"/>
              <a:t>PESTLE Analysis for Macroenvironment </a:t>
            </a:r>
          </a:p>
          <a:p>
            <a:endParaRPr lang="en-GB" sz="2400" dirty="0"/>
          </a:p>
        </p:txBody>
      </p:sp>
      <p:sp>
        <p:nvSpPr>
          <p:cNvPr id="4" name="Date Placeholder 3">
            <a:extLst>
              <a:ext uri="{FF2B5EF4-FFF2-40B4-BE49-F238E27FC236}">
                <a16:creationId xmlns:a16="http://schemas.microsoft.com/office/drawing/2014/main" id="{97921535-617F-4EA2-8CEB-9893BBC9D212}"/>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82D705A6-0323-4EC2-B49E-1AA043AADE33}"/>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348392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79DD6-813D-35FF-F7E0-F83C7DE202D4}"/>
              </a:ext>
            </a:extLst>
          </p:cNvPr>
          <p:cNvSpPr>
            <a:spLocks noGrp="1"/>
          </p:cNvSpPr>
          <p:nvPr>
            <p:ph type="title"/>
          </p:nvPr>
        </p:nvSpPr>
        <p:spPr/>
        <p:txBody>
          <a:bodyPr/>
          <a:lstStyle/>
          <a:p>
            <a:r>
              <a:rPr lang="en-GB" sz="3600" b="1" dirty="0"/>
              <a:t>Marketing Environment</a:t>
            </a:r>
          </a:p>
        </p:txBody>
      </p:sp>
      <p:sp>
        <p:nvSpPr>
          <p:cNvPr id="3" name="Content Placeholder 2">
            <a:extLst>
              <a:ext uri="{FF2B5EF4-FFF2-40B4-BE49-F238E27FC236}">
                <a16:creationId xmlns:a16="http://schemas.microsoft.com/office/drawing/2014/main" id="{93C1878B-6481-1A35-305A-DBBC95B23B84}"/>
              </a:ext>
            </a:extLst>
          </p:cNvPr>
          <p:cNvSpPr>
            <a:spLocks noGrp="1"/>
          </p:cNvSpPr>
          <p:nvPr>
            <p:ph idx="1"/>
          </p:nvPr>
        </p:nvSpPr>
        <p:spPr/>
        <p:txBody>
          <a:bodyPr/>
          <a:lstStyle/>
          <a:p>
            <a:r>
              <a:rPr lang="en-GB" sz="2800" b="0" i="0" u="none" strike="noStrike" dirty="0">
                <a:solidFill>
                  <a:srgbClr val="000000"/>
                </a:solidFill>
                <a:effectLst/>
              </a:rPr>
              <a:t>A company’s </a:t>
            </a:r>
            <a:r>
              <a:rPr lang="en-GB" sz="2800" b="1" i="0" u="none" strike="noStrike" dirty="0">
                <a:solidFill>
                  <a:srgbClr val="000000"/>
                </a:solidFill>
                <a:effectLst/>
              </a:rPr>
              <a:t>marketing environment</a:t>
            </a:r>
            <a:r>
              <a:rPr lang="en-GB" sz="2800" b="0" i="0" u="none" strike="noStrike" dirty="0">
                <a:solidFill>
                  <a:srgbClr val="000000"/>
                </a:solidFill>
                <a:effectLst/>
              </a:rPr>
              <a:t> includes </a:t>
            </a:r>
            <a:r>
              <a:rPr lang="en-GB" sz="2800" dirty="0">
                <a:solidFill>
                  <a:srgbClr val="000000"/>
                </a:solidFill>
              </a:rPr>
              <a:t>external </a:t>
            </a:r>
            <a:r>
              <a:rPr lang="en-GB" sz="2800" b="0" i="0" u="none" strike="noStrike" dirty="0">
                <a:solidFill>
                  <a:srgbClr val="000000"/>
                </a:solidFill>
                <a:effectLst/>
              </a:rPr>
              <a:t>actors and forces that influence marketing management’s ability to establish and sustain strong relationships with target customers. </a:t>
            </a:r>
          </a:p>
          <a:p>
            <a:r>
              <a:rPr lang="en-GB" sz="2800" b="0" i="0" u="none" strike="noStrike" dirty="0">
                <a:solidFill>
                  <a:srgbClr val="000000"/>
                </a:solidFill>
                <a:effectLst/>
              </a:rPr>
              <a:t>Therefore, companies must continuously monitor and adapt to changes in their environment.</a:t>
            </a:r>
            <a:endParaRPr lang="en-GB" sz="4400" dirty="0"/>
          </a:p>
        </p:txBody>
      </p:sp>
      <p:sp>
        <p:nvSpPr>
          <p:cNvPr id="4" name="Date Placeholder 3">
            <a:extLst>
              <a:ext uri="{FF2B5EF4-FFF2-40B4-BE49-F238E27FC236}">
                <a16:creationId xmlns:a16="http://schemas.microsoft.com/office/drawing/2014/main" id="{950FB7C4-1A82-7C18-986E-BF3464076749}"/>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7A617DF1-C7EA-C2DB-FF18-9D6FCDD9AE20}"/>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636323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E2F8E-E944-A758-518A-96D61373D1F2}"/>
              </a:ext>
            </a:extLst>
          </p:cNvPr>
          <p:cNvSpPr>
            <a:spLocks noGrp="1"/>
          </p:cNvSpPr>
          <p:nvPr>
            <p:ph type="title"/>
          </p:nvPr>
        </p:nvSpPr>
        <p:spPr/>
        <p:txBody>
          <a:bodyPr/>
          <a:lstStyle/>
          <a:p>
            <a:r>
              <a:rPr lang="en-GB" sz="3600" b="1" dirty="0"/>
              <a:t>Business Environment</a:t>
            </a:r>
          </a:p>
        </p:txBody>
      </p:sp>
      <p:sp>
        <p:nvSpPr>
          <p:cNvPr id="4" name="Date Placeholder 3">
            <a:extLst>
              <a:ext uri="{FF2B5EF4-FFF2-40B4-BE49-F238E27FC236}">
                <a16:creationId xmlns:a16="http://schemas.microsoft.com/office/drawing/2014/main" id="{30C7A91E-6639-0BC5-010A-7425D19E5C9A}"/>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1B7BB6E4-61ED-6B67-0E8D-6D9782C4344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7" name="Picture 6" descr="A diagram of a company's organization  Description automatically generated">
            <a:extLst>
              <a:ext uri="{FF2B5EF4-FFF2-40B4-BE49-F238E27FC236}">
                <a16:creationId xmlns:a16="http://schemas.microsoft.com/office/drawing/2014/main" id="{FCD912DE-CD97-88E5-F3DC-05192B57D9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3445" y="1553037"/>
            <a:ext cx="9640755" cy="3964195"/>
          </a:xfrm>
          <a:prstGeom prst="rect">
            <a:avLst/>
          </a:prstGeom>
        </p:spPr>
      </p:pic>
      <p:sp>
        <p:nvSpPr>
          <p:cNvPr id="3" name="TextBox 2">
            <a:extLst>
              <a:ext uri="{FF2B5EF4-FFF2-40B4-BE49-F238E27FC236}">
                <a16:creationId xmlns:a16="http://schemas.microsoft.com/office/drawing/2014/main" id="{15A49DF0-26EF-847C-FEB8-21C0CE697604}"/>
              </a:ext>
            </a:extLst>
          </p:cNvPr>
          <p:cNvSpPr txBox="1"/>
          <p:nvPr/>
        </p:nvSpPr>
        <p:spPr>
          <a:xfrm>
            <a:off x="5087888" y="5425479"/>
            <a:ext cx="2340812" cy="307777"/>
          </a:xfrm>
          <a:prstGeom prst="rect">
            <a:avLst/>
          </a:prstGeom>
          <a:noFill/>
        </p:spPr>
        <p:txBody>
          <a:bodyPr wrap="none" rtlCol="0">
            <a:spAutoFit/>
          </a:bodyPr>
          <a:lstStyle/>
          <a:p>
            <a:r>
              <a:rPr lang="en-GB" sz="1400" kern="100" dirty="0">
                <a:effectLst/>
                <a:ea typeface="Aptos" panose="020B0004020202020204" pitchFamily="34" charset="0"/>
                <a:cs typeface="Times New Roman" panose="02020603050405020304" pitchFamily="18" charset="0"/>
              </a:rPr>
              <a:t>(Kotler et al., 2020) </a:t>
            </a:r>
            <a:endParaRPr lang="en-GB" sz="1400" dirty="0"/>
          </a:p>
        </p:txBody>
      </p:sp>
      <p:sp>
        <p:nvSpPr>
          <p:cNvPr id="6" name="TextBox 5">
            <a:extLst>
              <a:ext uri="{FF2B5EF4-FFF2-40B4-BE49-F238E27FC236}">
                <a16:creationId xmlns:a16="http://schemas.microsoft.com/office/drawing/2014/main" id="{BE714013-C7E9-F02D-F9A7-B306F93A64CA}"/>
              </a:ext>
            </a:extLst>
          </p:cNvPr>
          <p:cNvSpPr txBox="1"/>
          <p:nvPr/>
        </p:nvSpPr>
        <p:spPr>
          <a:xfrm>
            <a:off x="-3344" y="1397023"/>
            <a:ext cx="3507692" cy="307777"/>
          </a:xfrm>
          <a:prstGeom prst="rect">
            <a:avLst/>
          </a:prstGeom>
          <a:noFill/>
        </p:spPr>
        <p:txBody>
          <a:bodyPr wrap="none" rtlCol="0">
            <a:spAutoFit/>
          </a:bodyPr>
          <a:lstStyle/>
          <a:p>
            <a:r>
              <a:rPr lang="en-GB" sz="1400" dirty="0"/>
              <a:t>Figure 1: Layers of Business Environment</a:t>
            </a:r>
          </a:p>
        </p:txBody>
      </p:sp>
    </p:spTree>
    <p:extLst>
      <p:ext uri="{BB962C8B-B14F-4D97-AF65-F5344CB8AC3E}">
        <p14:creationId xmlns:p14="http://schemas.microsoft.com/office/powerpoint/2010/main" val="2985453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0F652-55E9-ED67-6147-5B01933208B0}"/>
              </a:ext>
            </a:extLst>
          </p:cNvPr>
          <p:cNvSpPr>
            <a:spLocks noGrp="1"/>
          </p:cNvSpPr>
          <p:nvPr>
            <p:ph type="title"/>
          </p:nvPr>
        </p:nvSpPr>
        <p:spPr/>
        <p:txBody>
          <a:bodyPr/>
          <a:lstStyle/>
          <a:p>
            <a:r>
              <a:rPr lang="en-GB" sz="3600" b="1" dirty="0"/>
              <a:t>Microenvironment Actors</a:t>
            </a:r>
            <a:endParaRPr lang="en-GB" sz="3600" dirty="0"/>
          </a:p>
        </p:txBody>
      </p:sp>
      <p:sp>
        <p:nvSpPr>
          <p:cNvPr id="4" name="Date Placeholder 3">
            <a:extLst>
              <a:ext uri="{FF2B5EF4-FFF2-40B4-BE49-F238E27FC236}">
                <a16:creationId xmlns:a16="http://schemas.microsoft.com/office/drawing/2014/main" id="{10D0AA61-43F2-ECF5-C04C-D46E952A3C5A}"/>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469F88C4-F073-9099-335C-974788173535}"/>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3" name="TextBox 2">
            <a:extLst>
              <a:ext uri="{FF2B5EF4-FFF2-40B4-BE49-F238E27FC236}">
                <a16:creationId xmlns:a16="http://schemas.microsoft.com/office/drawing/2014/main" id="{9826FA59-9223-929E-F9BC-19D48BFD8507}"/>
              </a:ext>
            </a:extLst>
          </p:cNvPr>
          <p:cNvSpPr txBox="1"/>
          <p:nvPr/>
        </p:nvSpPr>
        <p:spPr>
          <a:xfrm>
            <a:off x="4622092" y="5357827"/>
            <a:ext cx="2561920" cy="338554"/>
          </a:xfrm>
          <a:prstGeom prst="rect">
            <a:avLst/>
          </a:prstGeom>
          <a:noFill/>
        </p:spPr>
        <p:txBody>
          <a:bodyPr wrap="none" rtlCol="0">
            <a:spAutoFit/>
          </a:bodyPr>
          <a:lstStyle/>
          <a:p>
            <a:r>
              <a:rPr lang="en-GB" sz="1600" kern="100" dirty="0">
                <a:effectLst/>
                <a:ea typeface="Aptos" panose="020B0004020202020204" pitchFamily="34" charset="0"/>
                <a:cs typeface="Times New Roman" panose="02020603050405020304" pitchFamily="18" charset="0"/>
              </a:rPr>
              <a:t>(Kotler et al., 2024, p. 89) </a:t>
            </a:r>
            <a:endParaRPr lang="en-GB" sz="1600" dirty="0"/>
          </a:p>
        </p:txBody>
      </p:sp>
      <p:pic>
        <p:nvPicPr>
          <p:cNvPr id="7" name="Picture 6" descr="A diagram of marketing and sales  Description automatically generated">
            <a:extLst>
              <a:ext uri="{FF2B5EF4-FFF2-40B4-BE49-F238E27FC236}">
                <a16:creationId xmlns:a16="http://schemas.microsoft.com/office/drawing/2014/main" id="{C485A3B0-44ED-D9F8-3178-7DB181A9FD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628801"/>
            <a:ext cx="10821772" cy="3240360"/>
          </a:xfrm>
          <a:prstGeom prst="rect">
            <a:avLst/>
          </a:prstGeom>
        </p:spPr>
      </p:pic>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3D494228-3194-68CE-505C-9B6883528322}"/>
                  </a:ext>
                </a:extLst>
              </p14:cNvPr>
              <p14:cNvContentPartPr/>
              <p14:nvPr/>
            </p14:nvContentPartPr>
            <p14:xfrm>
              <a:off x="11781928" y="3573777"/>
              <a:ext cx="480" cy="360"/>
            </p14:xfrm>
          </p:contentPart>
        </mc:Choice>
        <mc:Fallback xmlns="">
          <p:pic>
            <p:nvPicPr>
              <p:cNvPr id="8" name="Ink 7">
                <a:extLst>
                  <a:ext uri="{FF2B5EF4-FFF2-40B4-BE49-F238E27FC236}">
                    <a16:creationId xmlns:a16="http://schemas.microsoft.com/office/drawing/2014/main" id="{3D494228-3194-68CE-505C-9B6883528322}"/>
                  </a:ext>
                </a:extLst>
              </p:cNvPr>
              <p:cNvPicPr/>
              <p:nvPr/>
            </p:nvPicPr>
            <p:blipFill>
              <a:blip r:embed="rId5"/>
              <a:stretch>
                <a:fillRect/>
              </a:stretch>
            </p:blipFill>
            <p:spPr>
              <a:xfrm>
                <a:off x="11709928" y="3465777"/>
                <a:ext cx="144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1426EF84-419E-2E09-EB31-E7CE65D05414}"/>
                  </a:ext>
                </a:extLst>
              </p14:cNvPr>
              <p14:cNvContentPartPr/>
              <p14:nvPr/>
            </p14:nvContentPartPr>
            <p14:xfrm>
              <a:off x="11489608" y="3581697"/>
              <a:ext cx="327360" cy="434880"/>
            </p14:xfrm>
          </p:contentPart>
        </mc:Choice>
        <mc:Fallback xmlns="">
          <p:pic>
            <p:nvPicPr>
              <p:cNvPr id="9" name="Ink 8">
                <a:extLst>
                  <a:ext uri="{FF2B5EF4-FFF2-40B4-BE49-F238E27FC236}">
                    <a16:creationId xmlns:a16="http://schemas.microsoft.com/office/drawing/2014/main" id="{1426EF84-419E-2E09-EB31-E7CE65D05414}"/>
                  </a:ext>
                </a:extLst>
              </p:cNvPr>
              <p:cNvPicPr/>
              <p:nvPr/>
            </p:nvPicPr>
            <p:blipFill>
              <a:blip r:embed="rId7"/>
              <a:stretch>
                <a:fillRect/>
              </a:stretch>
            </p:blipFill>
            <p:spPr>
              <a:xfrm>
                <a:off x="11417608" y="3474057"/>
                <a:ext cx="470880" cy="6505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3F020544-51F4-3443-3779-A5958A1A9D4D}"/>
                  </a:ext>
                </a:extLst>
              </p14:cNvPr>
              <p14:cNvContentPartPr/>
              <p14:nvPr/>
            </p14:nvContentPartPr>
            <p14:xfrm>
              <a:off x="11627848" y="3526257"/>
              <a:ext cx="139200" cy="331920"/>
            </p14:xfrm>
          </p:contentPart>
        </mc:Choice>
        <mc:Fallback xmlns="">
          <p:pic>
            <p:nvPicPr>
              <p:cNvPr id="12" name="Ink 11">
                <a:extLst>
                  <a:ext uri="{FF2B5EF4-FFF2-40B4-BE49-F238E27FC236}">
                    <a16:creationId xmlns:a16="http://schemas.microsoft.com/office/drawing/2014/main" id="{3F020544-51F4-3443-3779-A5958A1A9D4D}"/>
                  </a:ext>
                </a:extLst>
              </p:cNvPr>
              <p:cNvPicPr/>
              <p:nvPr/>
            </p:nvPicPr>
            <p:blipFill>
              <a:blip r:embed="rId9"/>
              <a:stretch>
                <a:fillRect/>
              </a:stretch>
            </p:blipFill>
            <p:spPr>
              <a:xfrm>
                <a:off x="11556328" y="3418617"/>
                <a:ext cx="282720" cy="5475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3" name="Ink 12">
                <a:extLst>
                  <a:ext uri="{FF2B5EF4-FFF2-40B4-BE49-F238E27FC236}">
                    <a16:creationId xmlns:a16="http://schemas.microsoft.com/office/drawing/2014/main" id="{6820CB9A-DF01-3618-693E-FDA41BD70807}"/>
                  </a:ext>
                </a:extLst>
              </p14:cNvPr>
              <p14:cNvContentPartPr/>
              <p14:nvPr/>
            </p14:nvContentPartPr>
            <p14:xfrm>
              <a:off x="11502088" y="3480177"/>
              <a:ext cx="384960" cy="327600"/>
            </p14:xfrm>
          </p:contentPart>
        </mc:Choice>
        <mc:Fallback xmlns="">
          <p:pic>
            <p:nvPicPr>
              <p:cNvPr id="13" name="Ink 12">
                <a:extLst>
                  <a:ext uri="{FF2B5EF4-FFF2-40B4-BE49-F238E27FC236}">
                    <a16:creationId xmlns:a16="http://schemas.microsoft.com/office/drawing/2014/main" id="{6820CB9A-DF01-3618-693E-FDA41BD70807}"/>
                  </a:ext>
                </a:extLst>
              </p:cNvPr>
              <p:cNvPicPr/>
              <p:nvPr/>
            </p:nvPicPr>
            <p:blipFill>
              <a:blip r:embed="rId11"/>
              <a:stretch>
                <a:fillRect/>
              </a:stretch>
            </p:blipFill>
            <p:spPr>
              <a:xfrm>
                <a:off x="11430088" y="3372177"/>
                <a:ext cx="528480" cy="5432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2AFC843B-47EB-6D76-820A-CADB02C464A7}"/>
                  </a:ext>
                </a:extLst>
              </p14:cNvPr>
              <p14:cNvContentPartPr/>
              <p14:nvPr/>
            </p14:nvContentPartPr>
            <p14:xfrm>
              <a:off x="11812648" y="3718857"/>
              <a:ext cx="161760" cy="462600"/>
            </p14:xfrm>
          </p:contentPart>
        </mc:Choice>
        <mc:Fallback xmlns="">
          <p:pic>
            <p:nvPicPr>
              <p:cNvPr id="14" name="Ink 13">
                <a:extLst>
                  <a:ext uri="{FF2B5EF4-FFF2-40B4-BE49-F238E27FC236}">
                    <a16:creationId xmlns:a16="http://schemas.microsoft.com/office/drawing/2014/main" id="{2AFC843B-47EB-6D76-820A-CADB02C464A7}"/>
                  </a:ext>
                </a:extLst>
              </p:cNvPr>
              <p:cNvPicPr/>
              <p:nvPr/>
            </p:nvPicPr>
            <p:blipFill>
              <a:blip r:embed="rId13"/>
              <a:stretch>
                <a:fillRect/>
              </a:stretch>
            </p:blipFill>
            <p:spPr>
              <a:xfrm>
                <a:off x="11740648" y="3610857"/>
                <a:ext cx="305280" cy="6782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5" name="Ink 14">
                <a:extLst>
                  <a:ext uri="{FF2B5EF4-FFF2-40B4-BE49-F238E27FC236}">
                    <a16:creationId xmlns:a16="http://schemas.microsoft.com/office/drawing/2014/main" id="{E21B7A5C-49EE-5361-6695-685DD4780E45}"/>
                  </a:ext>
                </a:extLst>
              </p14:cNvPr>
              <p14:cNvContentPartPr/>
              <p14:nvPr/>
            </p14:nvContentPartPr>
            <p14:xfrm>
              <a:off x="11849128" y="3556137"/>
              <a:ext cx="17280" cy="413280"/>
            </p14:xfrm>
          </p:contentPart>
        </mc:Choice>
        <mc:Fallback xmlns="">
          <p:pic>
            <p:nvPicPr>
              <p:cNvPr id="15" name="Ink 14">
                <a:extLst>
                  <a:ext uri="{FF2B5EF4-FFF2-40B4-BE49-F238E27FC236}">
                    <a16:creationId xmlns:a16="http://schemas.microsoft.com/office/drawing/2014/main" id="{E21B7A5C-49EE-5361-6695-685DD4780E45}"/>
                  </a:ext>
                </a:extLst>
              </p:cNvPr>
              <p:cNvPicPr/>
              <p:nvPr/>
            </p:nvPicPr>
            <p:blipFill>
              <a:blip r:embed="rId15"/>
              <a:stretch>
                <a:fillRect/>
              </a:stretch>
            </p:blipFill>
            <p:spPr>
              <a:xfrm>
                <a:off x="11777128" y="3448497"/>
                <a:ext cx="160800" cy="6289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6" name="Ink 15">
                <a:extLst>
                  <a:ext uri="{FF2B5EF4-FFF2-40B4-BE49-F238E27FC236}">
                    <a16:creationId xmlns:a16="http://schemas.microsoft.com/office/drawing/2014/main" id="{FFB5C1CD-C1E7-2DC3-CF3B-864D9680AA3E}"/>
                  </a:ext>
                </a:extLst>
              </p14:cNvPr>
              <p14:cNvContentPartPr/>
              <p14:nvPr/>
            </p14:nvContentPartPr>
            <p14:xfrm>
              <a:off x="11501608" y="3435897"/>
              <a:ext cx="258240" cy="474120"/>
            </p14:xfrm>
          </p:contentPart>
        </mc:Choice>
        <mc:Fallback xmlns="">
          <p:pic>
            <p:nvPicPr>
              <p:cNvPr id="16" name="Ink 15">
                <a:extLst>
                  <a:ext uri="{FF2B5EF4-FFF2-40B4-BE49-F238E27FC236}">
                    <a16:creationId xmlns:a16="http://schemas.microsoft.com/office/drawing/2014/main" id="{FFB5C1CD-C1E7-2DC3-CF3B-864D9680AA3E}"/>
                  </a:ext>
                </a:extLst>
              </p:cNvPr>
              <p:cNvPicPr/>
              <p:nvPr/>
            </p:nvPicPr>
            <p:blipFill>
              <a:blip r:embed="rId17"/>
              <a:stretch>
                <a:fillRect/>
              </a:stretch>
            </p:blipFill>
            <p:spPr>
              <a:xfrm>
                <a:off x="11430088" y="3328257"/>
                <a:ext cx="401760" cy="68976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7" name="Ink 16">
                <a:extLst>
                  <a:ext uri="{FF2B5EF4-FFF2-40B4-BE49-F238E27FC236}">
                    <a16:creationId xmlns:a16="http://schemas.microsoft.com/office/drawing/2014/main" id="{999E32B6-8B79-D98E-38B9-BA142B648DD7}"/>
                  </a:ext>
                </a:extLst>
              </p14:cNvPr>
              <p14:cNvContentPartPr/>
              <p14:nvPr/>
            </p14:nvContentPartPr>
            <p14:xfrm>
              <a:off x="11520808" y="3509697"/>
              <a:ext cx="288480" cy="422280"/>
            </p14:xfrm>
          </p:contentPart>
        </mc:Choice>
        <mc:Fallback xmlns="">
          <p:pic>
            <p:nvPicPr>
              <p:cNvPr id="17" name="Ink 16">
                <a:extLst>
                  <a:ext uri="{FF2B5EF4-FFF2-40B4-BE49-F238E27FC236}">
                    <a16:creationId xmlns:a16="http://schemas.microsoft.com/office/drawing/2014/main" id="{999E32B6-8B79-D98E-38B9-BA142B648DD7}"/>
                  </a:ext>
                </a:extLst>
              </p:cNvPr>
              <p:cNvPicPr/>
              <p:nvPr/>
            </p:nvPicPr>
            <p:blipFill>
              <a:blip r:embed="rId19"/>
              <a:stretch>
                <a:fillRect/>
              </a:stretch>
            </p:blipFill>
            <p:spPr>
              <a:xfrm>
                <a:off x="11448808" y="3401697"/>
                <a:ext cx="432000" cy="637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8" name="Ink 17">
                <a:extLst>
                  <a:ext uri="{FF2B5EF4-FFF2-40B4-BE49-F238E27FC236}">
                    <a16:creationId xmlns:a16="http://schemas.microsoft.com/office/drawing/2014/main" id="{4B366FBF-2BED-1CC8-AD2E-1A329072BF95}"/>
                  </a:ext>
                </a:extLst>
              </p14:cNvPr>
              <p14:cNvContentPartPr/>
              <p14:nvPr/>
            </p14:nvContentPartPr>
            <p14:xfrm>
              <a:off x="11632648" y="3444897"/>
              <a:ext cx="155520" cy="523800"/>
            </p14:xfrm>
          </p:contentPart>
        </mc:Choice>
        <mc:Fallback xmlns="">
          <p:pic>
            <p:nvPicPr>
              <p:cNvPr id="18" name="Ink 17">
                <a:extLst>
                  <a:ext uri="{FF2B5EF4-FFF2-40B4-BE49-F238E27FC236}">
                    <a16:creationId xmlns:a16="http://schemas.microsoft.com/office/drawing/2014/main" id="{4B366FBF-2BED-1CC8-AD2E-1A329072BF95}"/>
                  </a:ext>
                </a:extLst>
              </p:cNvPr>
              <p:cNvPicPr/>
              <p:nvPr/>
            </p:nvPicPr>
            <p:blipFill>
              <a:blip r:embed="rId21"/>
              <a:stretch>
                <a:fillRect/>
              </a:stretch>
            </p:blipFill>
            <p:spPr>
              <a:xfrm>
                <a:off x="11561128" y="3336897"/>
                <a:ext cx="299040" cy="73944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9" name="Ink 18">
                <a:extLst>
                  <a:ext uri="{FF2B5EF4-FFF2-40B4-BE49-F238E27FC236}">
                    <a16:creationId xmlns:a16="http://schemas.microsoft.com/office/drawing/2014/main" id="{51F37545-42BF-7F28-2DC2-519FDDE2A5EB}"/>
                  </a:ext>
                </a:extLst>
              </p14:cNvPr>
              <p14:cNvContentPartPr/>
              <p14:nvPr/>
            </p14:nvContentPartPr>
            <p14:xfrm>
              <a:off x="11555368" y="3535617"/>
              <a:ext cx="207360" cy="424440"/>
            </p14:xfrm>
          </p:contentPart>
        </mc:Choice>
        <mc:Fallback xmlns="">
          <p:pic>
            <p:nvPicPr>
              <p:cNvPr id="19" name="Ink 18">
                <a:extLst>
                  <a:ext uri="{FF2B5EF4-FFF2-40B4-BE49-F238E27FC236}">
                    <a16:creationId xmlns:a16="http://schemas.microsoft.com/office/drawing/2014/main" id="{51F37545-42BF-7F28-2DC2-519FDDE2A5EB}"/>
                  </a:ext>
                </a:extLst>
              </p:cNvPr>
              <p:cNvPicPr/>
              <p:nvPr/>
            </p:nvPicPr>
            <p:blipFill>
              <a:blip r:embed="rId23"/>
              <a:stretch>
                <a:fillRect/>
              </a:stretch>
            </p:blipFill>
            <p:spPr>
              <a:xfrm>
                <a:off x="11483848" y="3427617"/>
                <a:ext cx="350880" cy="640080"/>
              </a:xfrm>
              <a:prstGeom prst="rect">
                <a:avLst/>
              </a:prstGeom>
            </p:spPr>
          </p:pic>
        </mc:Fallback>
      </mc:AlternateContent>
    </p:spTree>
    <p:extLst>
      <p:ext uri="{BB962C8B-B14F-4D97-AF65-F5344CB8AC3E}">
        <p14:creationId xmlns:p14="http://schemas.microsoft.com/office/powerpoint/2010/main" val="2172773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DC87B-640A-3D14-8DB6-4B7C5B5EFFD5}"/>
              </a:ext>
            </a:extLst>
          </p:cNvPr>
          <p:cNvSpPr>
            <a:spLocks noGrp="1"/>
          </p:cNvSpPr>
          <p:nvPr>
            <p:ph type="title"/>
          </p:nvPr>
        </p:nvSpPr>
        <p:spPr/>
        <p:txBody>
          <a:bodyPr/>
          <a:lstStyle/>
          <a:p>
            <a:r>
              <a:rPr lang="en-GB" sz="3600" b="1" dirty="0"/>
              <a:t>Company </a:t>
            </a:r>
          </a:p>
        </p:txBody>
      </p:sp>
      <p:sp>
        <p:nvSpPr>
          <p:cNvPr id="3" name="Content Placeholder 2">
            <a:extLst>
              <a:ext uri="{FF2B5EF4-FFF2-40B4-BE49-F238E27FC236}">
                <a16:creationId xmlns:a16="http://schemas.microsoft.com/office/drawing/2014/main" id="{63FBC4B2-A1A9-6B0C-A527-840A072073F8}"/>
              </a:ext>
            </a:extLst>
          </p:cNvPr>
          <p:cNvSpPr>
            <a:spLocks noGrp="1"/>
          </p:cNvSpPr>
          <p:nvPr>
            <p:ph idx="1"/>
          </p:nvPr>
        </p:nvSpPr>
        <p:spPr/>
        <p:txBody>
          <a:bodyPr/>
          <a:lstStyle/>
          <a:p>
            <a:r>
              <a:rPr lang="en-GB" sz="2800" dirty="0"/>
              <a:t>Includes different departments. For example:</a:t>
            </a:r>
          </a:p>
          <a:p>
            <a:pPr lvl="1"/>
            <a:r>
              <a:rPr lang="en-GB" sz="2400" b="1" dirty="0"/>
              <a:t>Marketing</a:t>
            </a:r>
          </a:p>
          <a:p>
            <a:pPr lvl="1"/>
            <a:r>
              <a:rPr lang="en-GB" sz="2400" b="1" dirty="0"/>
              <a:t>R&amp;D, </a:t>
            </a:r>
          </a:p>
          <a:p>
            <a:pPr lvl="1"/>
            <a:r>
              <a:rPr lang="en-GB" sz="2400" b="1" dirty="0"/>
              <a:t>finance, </a:t>
            </a:r>
          </a:p>
          <a:p>
            <a:pPr lvl="1"/>
            <a:r>
              <a:rPr lang="en-GB" sz="2400" b="1" dirty="0"/>
              <a:t>HR </a:t>
            </a:r>
          </a:p>
          <a:p>
            <a:r>
              <a:rPr lang="en-GB" sz="2800" dirty="0"/>
              <a:t>These department must collaborate together to create value for customers. </a:t>
            </a:r>
          </a:p>
          <a:p>
            <a:r>
              <a:rPr lang="en-GB" sz="2800" dirty="0"/>
              <a:t>The company should critically assess their strengths and weaknesses.</a:t>
            </a:r>
          </a:p>
        </p:txBody>
      </p:sp>
      <p:sp>
        <p:nvSpPr>
          <p:cNvPr id="4" name="Date Placeholder 3">
            <a:extLst>
              <a:ext uri="{FF2B5EF4-FFF2-40B4-BE49-F238E27FC236}">
                <a16:creationId xmlns:a16="http://schemas.microsoft.com/office/drawing/2014/main" id="{3E37305F-F18B-CF56-6771-83A5EA68B42B}"/>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4E0FA55B-8D59-E2EB-5C42-C8A28E38AED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026" name="Picture 2" descr="Agile Organisation">
            <a:extLst>
              <a:ext uri="{FF2B5EF4-FFF2-40B4-BE49-F238E27FC236}">
                <a16:creationId xmlns:a16="http://schemas.microsoft.com/office/drawing/2014/main" id="{91275427-C550-D5E4-CD1B-D6961F3EFE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8128" y="2304535"/>
            <a:ext cx="4486176" cy="166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246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03770-9355-F845-A2ED-26127580190C}"/>
              </a:ext>
            </a:extLst>
          </p:cNvPr>
          <p:cNvSpPr>
            <a:spLocks noGrp="1"/>
          </p:cNvSpPr>
          <p:nvPr>
            <p:ph type="title"/>
          </p:nvPr>
        </p:nvSpPr>
        <p:spPr/>
        <p:txBody>
          <a:bodyPr/>
          <a:lstStyle/>
          <a:p>
            <a:r>
              <a:rPr lang="en-GB" sz="3600" b="1" dirty="0"/>
              <a:t>Suppliers </a:t>
            </a:r>
          </a:p>
        </p:txBody>
      </p:sp>
      <p:sp>
        <p:nvSpPr>
          <p:cNvPr id="3" name="Content Placeholder 2">
            <a:extLst>
              <a:ext uri="{FF2B5EF4-FFF2-40B4-BE49-F238E27FC236}">
                <a16:creationId xmlns:a16="http://schemas.microsoft.com/office/drawing/2014/main" id="{4238769C-AE2C-BB2D-AB20-0562DD70B13E}"/>
              </a:ext>
            </a:extLst>
          </p:cNvPr>
          <p:cNvSpPr>
            <a:spLocks noGrp="1"/>
          </p:cNvSpPr>
          <p:nvPr>
            <p:ph idx="1"/>
          </p:nvPr>
        </p:nvSpPr>
        <p:spPr/>
        <p:txBody>
          <a:bodyPr/>
          <a:lstStyle/>
          <a:p>
            <a:r>
              <a:rPr lang="en-GB" sz="2800" dirty="0"/>
              <a:t>Provide the raw materials, goods, and services necessary for the company's operations. </a:t>
            </a:r>
          </a:p>
          <a:p>
            <a:r>
              <a:rPr lang="en-GB" sz="2800" dirty="0"/>
              <a:t>A reliable supplier network ensures efficiency and quality.</a:t>
            </a:r>
          </a:p>
          <a:p>
            <a:r>
              <a:rPr lang="en-GB" sz="2800" dirty="0"/>
              <a:t>Dependence on a few suppliers can create risks, such as supply chain disruptions, price volatility, or ethical concerns.</a:t>
            </a:r>
          </a:p>
        </p:txBody>
      </p:sp>
      <p:sp>
        <p:nvSpPr>
          <p:cNvPr id="4" name="Date Placeholder 3">
            <a:extLst>
              <a:ext uri="{FF2B5EF4-FFF2-40B4-BE49-F238E27FC236}">
                <a16:creationId xmlns:a16="http://schemas.microsoft.com/office/drawing/2014/main" id="{FB647EC9-294E-EC97-D3DF-4ED3BB4410CF}"/>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78C18A38-F139-1029-6AE6-5C0AFD7B9D33}"/>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Picture 6" descr="A cartoon of a truck and a truck with boxes  Description automatically generated">
            <a:extLst>
              <a:ext uri="{FF2B5EF4-FFF2-40B4-BE49-F238E27FC236}">
                <a16:creationId xmlns:a16="http://schemas.microsoft.com/office/drawing/2014/main" id="{78CBF2F4-3606-F594-5ECC-D3AE1A1FD8A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92277" y="274638"/>
            <a:ext cx="2915265" cy="1024136"/>
          </a:xfrm>
          <a:prstGeom prst="rect">
            <a:avLst/>
          </a:prstGeom>
        </p:spPr>
      </p:pic>
    </p:spTree>
    <p:extLst>
      <p:ext uri="{BB962C8B-B14F-4D97-AF65-F5344CB8AC3E}">
        <p14:creationId xmlns:p14="http://schemas.microsoft.com/office/powerpoint/2010/main" val="2258222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34015-3088-2998-3799-04711CEBD180}"/>
              </a:ext>
            </a:extLst>
          </p:cNvPr>
          <p:cNvSpPr>
            <a:spLocks noGrp="1"/>
          </p:cNvSpPr>
          <p:nvPr>
            <p:ph type="title"/>
          </p:nvPr>
        </p:nvSpPr>
        <p:spPr/>
        <p:txBody>
          <a:bodyPr/>
          <a:lstStyle/>
          <a:p>
            <a:r>
              <a:rPr lang="en-GB" sz="3600" b="1" dirty="0"/>
              <a:t>Marketing Intermediaries</a:t>
            </a:r>
          </a:p>
        </p:txBody>
      </p:sp>
      <p:sp>
        <p:nvSpPr>
          <p:cNvPr id="3" name="Content Placeholder 2">
            <a:extLst>
              <a:ext uri="{FF2B5EF4-FFF2-40B4-BE49-F238E27FC236}">
                <a16:creationId xmlns:a16="http://schemas.microsoft.com/office/drawing/2014/main" id="{B4A8D15F-9123-55FF-8381-25F6A379E9C5}"/>
              </a:ext>
            </a:extLst>
          </p:cNvPr>
          <p:cNvSpPr>
            <a:spLocks noGrp="1"/>
          </p:cNvSpPr>
          <p:nvPr>
            <p:ph idx="1"/>
          </p:nvPr>
        </p:nvSpPr>
        <p:spPr/>
        <p:txBody>
          <a:bodyPr/>
          <a:lstStyle/>
          <a:p>
            <a:r>
              <a:rPr lang="en-GB" sz="2800" dirty="0"/>
              <a:t>Firms that help distribute and promote the company’s products. Examples are:</a:t>
            </a:r>
          </a:p>
          <a:p>
            <a:pPr lvl="1"/>
            <a:r>
              <a:rPr lang="en-GB" sz="2400" b="1" dirty="0"/>
              <a:t>Retailers</a:t>
            </a:r>
          </a:p>
          <a:p>
            <a:pPr lvl="1"/>
            <a:r>
              <a:rPr lang="en-GB" sz="2400" b="1" dirty="0"/>
              <a:t>Wholesalers</a:t>
            </a:r>
          </a:p>
          <a:p>
            <a:pPr lvl="1"/>
            <a:r>
              <a:rPr lang="en-GB" sz="2400" b="1" dirty="0"/>
              <a:t>Logistics providers</a:t>
            </a:r>
          </a:p>
        </p:txBody>
      </p:sp>
      <p:sp>
        <p:nvSpPr>
          <p:cNvPr id="4" name="Date Placeholder 3">
            <a:extLst>
              <a:ext uri="{FF2B5EF4-FFF2-40B4-BE49-F238E27FC236}">
                <a16:creationId xmlns:a16="http://schemas.microsoft.com/office/drawing/2014/main" id="{5BFF5471-3B26-7B8C-C501-5D148D9C9C64}"/>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532CEF5C-405B-FF13-6502-8F333CCE6F3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3074" name="Picture 2" descr="International Market Intermediaries ...">
            <a:extLst>
              <a:ext uri="{FF2B5EF4-FFF2-40B4-BE49-F238E27FC236}">
                <a16:creationId xmlns:a16="http://schemas.microsoft.com/office/drawing/2014/main" id="{8706CB37-E622-B233-6A2F-C83402E44E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4085" y="3299496"/>
            <a:ext cx="4521200" cy="240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640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3F28E-9618-F809-3B6C-8A9380EC0FAD}"/>
              </a:ext>
            </a:extLst>
          </p:cNvPr>
          <p:cNvSpPr>
            <a:spLocks noGrp="1"/>
          </p:cNvSpPr>
          <p:nvPr>
            <p:ph type="title"/>
          </p:nvPr>
        </p:nvSpPr>
        <p:spPr/>
        <p:txBody>
          <a:bodyPr/>
          <a:lstStyle/>
          <a:p>
            <a:r>
              <a:rPr lang="en-GB" sz="3600" b="1" dirty="0"/>
              <a:t>Competitors</a:t>
            </a:r>
          </a:p>
        </p:txBody>
      </p:sp>
      <p:sp>
        <p:nvSpPr>
          <p:cNvPr id="3" name="Content Placeholder 2">
            <a:extLst>
              <a:ext uri="{FF2B5EF4-FFF2-40B4-BE49-F238E27FC236}">
                <a16:creationId xmlns:a16="http://schemas.microsoft.com/office/drawing/2014/main" id="{A758A8DF-2D94-071D-3AD0-BAD0F5FA71E7}"/>
              </a:ext>
            </a:extLst>
          </p:cNvPr>
          <p:cNvSpPr>
            <a:spLocks noGrp="1"/>
          </p:cNvSpPr>
          <p:nvPr>
            <p:ph idx="1"/>
          </p:nvPr>
        </p:nvSpPr>
        <p:spPr/>
        <p:txBody>
          <a:bodyPr/>
          <a:lstStyle/>
          <a:p>
            <a:r>
              <a:rPr lang="en-GB" sz="2800" dirty="0"/>
              <a:t>Effective analysis of competitors requires a deeper understanding of their strategies, strengths, weaknesses, and potential impact on a company’s success. There are three elements to consider:</a:t>
            </a:r>
          </a:p>
          <a:p>
            <a:pPr lvl="1"/>
            <a:r>
              <a:rPr lang="en-GB" sz="2400" b="1" dirty="0"/>
              <a:t>Direct competitors </a:t>
            </a:r>
          </a:p>
          <a:p>
            <a:pPr lvl="1"/>
            <a:r>
              <a:rPr lang="en-GB" sz="2400" b="1" dirty="0"/>
              <a:t>Indirect competitors</a:t>
            </a:r>
          </a:p>
          <a:p>
            <a:pPr lvl="1"/>
            <a:r>
              <a:rPr lang="en-GB" sz="2400" b="1" dirty="0"/>
              <a:t>Competitive advantage</a:t>
            </a:r>
          </a:p>
        </p:txBody>
      </p:sp>
      <p:sp>
        <p:nvSpPr>
          <p:cNvPr id="4" name="Date Placeholder 3">
            <a:extLst>
              <a:ext uri="{FF2B5EF4-FFF2-40B4-BE49-F238E27FC236}">
                <a16:creationId xmlns:a16="http://schemas.microsoft.com/office/drawing/2014/main" id="{A54C89F1-B69F-8020-5DC2-BB61A4E487B7}"/>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BD52D397-A862-1C78-FA92-8BB397F1922A}"/>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4098" name="Picture 2" descr="your competitors | OnStrategy Resources">
            <a:extLst>
              <a:ext uri="{FF2B5EF4-FFF2-40B4-BE49-F238E27FC236}">
                <a16:creationId xmlns:a16="http://schemas.microsoft.com/office/drawing/2014/main" id="{88238065-1952-D4D7-28C9-B6C0EBA8E8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2224" y="3421945"/>
            <a:ext cx="2850100" cy="1601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530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2E6DA-7423-D133-4BA4-307ED28B6DDF}"/>
              </a:ext>
            </a:extLst>
          </p:cNvPr>
          <p:cNvSpPr>
            <a:spLocks noGrp="1"/>
          </p:cNvSpPr>
          <p:nvPr>
            <p:ph type="title"/>
          </p:nvPr>
        </p:nvSpPr>
        <p:spPr/>
        <p:txBody>
          <a:bodyPr/>
          <a:lstStyle/>
          <a:p>
            <a:r>
              <a:rPr lang="en-GB" sz="3600" b="1" dirty="0"/>
              <a:t>Publics</a:t>
            </a:r>
          </a:p>
        </p:txBody>
      </p:sp>
      <p:sp>
        <p:nvSpPr>
          <p:cNvPr id="3" name="Content Placeholder 2">
            <a:extLst>
              <a:ext uri="{FF2B5EF4-FFF2-40B4-BE49-F238E27FC236}">
                <a16:creationId xmlns:a16="http://schemas.microsoft.com/office/drawing/2014/main" id="{2CFB04D4-4A76-93E8-8BFE-A984CEBE3A94}"/>
              </a:ext>
            </a:extLst>
          </p:cNvPr>
          <p:cNvSpPr>
            <a:spLocks noGrp="1"/>
          </p:cNvSpPr>
          <p:nvPr>
            <p:ph idx="1"/>
          </p:nvPr>
        </p:nvSpPr>
        <p:spPr/>
        <p:txBody>
          <a:bodyPr/>
          <a:lstStyle/>
          <a:p>
            <a:pPr>
              <a:buFont typeface="Arial" panose="020B0604020202020204" pitchFamily="34" charset="0"/>
              <a:buChar char="•"/>
            </a:pPr>
            <a:r>
              <a:rPr lang="en-GB" sz="2800" dirty="0"/>
              <a:t>Any group that can influence the company's ability to achieve its objectives. Examples are:</a:t>
            </a:r>
          </a:p>
          <a:p>
            <a:pPr lvl="1">
              <a:buFont typeface="Arial" panose="020B0604020202020204" pitchFamily="34" charset="0"/>
              <a:buChar char="•"/>
            </a:pPr>
            <a:r>
              <a:rPr lang="en-GB" sz="2400" b="1" dirty="0"/>
              <a:t>The media</a:t>
            </a:r>
          </a:p>
          <a:p>
            <a:pPr lvl="1">
              <a:buFont typeface="Arial" panose="020B0604020202020204" pitchFamily="34" charset="0"/>
              <a:buChar char="•"/>
            </a:pPr>
            <a:r>
              <a:rPr lang="en-GB" sz="2400" b="1" dirty="0"/>
              <a:t>The government </a:t>
            </a:r>
          </a:p>
          <a:p>
            <a:pPr lvl="1">
              <a:buFont typeface="Arial" panose="020B0604020202020204" pitchFamily="34" charset="0"/>
              <a:buChar char="•"/>
            </a:pPr>
            <a:r>
              <a:rPr lang="en-GB" sz="2400" b="1" dirty="0"/>
              <a:t>Pressure groups</a:t>
            </a:r>
          </a:p>
          <a:p>
            <a:pPr lvl="1">
              <a:buFont typeface="Arial" panose="020B0604020202020204" pitchFamily="34" charset="0"/>
              <a:buChar char="•"/>
            </a:pPr>
            <a:r>
              <a:rPr lang="en-GB" sz="2400" b="1" dirty="0"/>
              <a:t>Financial institutions</a:t>
            </a:r>
          </a:p>
          <a:p>
            <a:pPr marL="0" indent="0">
              <a:buNone/>
            </a:pPr>
            <a:r>
              <a:rPr lang="en-GB" sz="2400" b="1" i="1" dirty="0"/>
              <a:t>-&gt; Let’s go through the example in next slide and discuss it.</a:t>
            </a:r>
            <a:br>
              <a:rPr lang="en-GB" dirty="0"/>
            </a:br>
            <a:endParaRPr lang="en-GB" dirty="0"/>
          </a:p>
        </p:txBody>
      </p:sp>
      <p:sp>
        <p:nvSpPr>
          <p:cNvPr id="4" name="Date Placeholder 3">
            <a:extLst>
              <a:ext uri="{FF2B5EF4-FFF2-40B4-BE49-F238E27FC236}">
                <a16:creationId xmlns:a16="http://schemas.microsoft.com/office/drawing/2014/main" id="{650D86FE-2924-67B6-FA79-01E6B8A526A5}"/>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4D5F894A-CBEC-B500-BA6D-96770376C0AF}"/>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791742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lose-up of a text  Description automatically generated">
            <a:extLst>
              <a:ext uri="{FF2B5EF4-FFF2-40B4-BE49-F238E27FC236}">
                <a16:creationId xmlns:a16="http://schemas.microsoft.com/office/drawing/2014/main" id="{ABFF3FEB-644C-ECF9-FFF6-BF83DAABFDD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29833" y="548680"/>
            <a:ext cx="8642631" cy="4968552"/>
          </a:xfrm>
        </p:spPr>
      </p:pic>
      <p:sp>
        <p:nvSpPr>
          <p:cNvPr id="4" name="Date Placeholder 3">
            <a:extLst>
              <a:ext uri="{FF2B5EF4-FFF2-40B4-BE49-F238E27FC236}">
                <a16:creationId xmlns:a16="http://schemas.microsoft.com/office/drawing/2014/main" id="{885FB4E8-E78F-6037-F6DB-351E94C14E32}"/>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B0D52E66-A0AC-7487-89AA-03A83A382959}"/>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2" name="TextBox 1">
            <a:extLst>
              <a:ext uri="{FF2B5EF4-FFF2-40B4-BE49-F238E27FC236}">
                <a16:creationId xmlns:a16="http://schemas.microsoft.com/office/drawing/2014/main" id="{DD7068B4-E20B-84F9-10B2-8E902F3185AE}"/>
              </a:ext>
            </a:extLst>
          </p:cNvPr>
          <p:cNvSpPr txBox="1"/>
          <p:nvPr/>
        </p:nvSpPr>
        <p:spPr>
          <a:xfrm>
            <a:off x="4883297" y="5357827"/>
            <a:ext cx="2652863" cy="338554"/>
          </a:xfrm>
          <a:prstGeom prst="rect">
            <a:avLst/>
          </a:prstGeom>
          <a:noFill/>
        </p:spPr>
        <p:txBody>
          <a:bodyPr wrap="none" rtlCol="0">
            <a:spAutoFit/>
          </a:bodyPr>
          <a:lstStyle/>
          <a:p>
            <a:r>
              <a:rPr lang="en-GB" sz="1600" kern="100" dirty="0">
                <a:effectLst/>
                <a:ea typeface="Aptos" panose="020B0004020202020204" pitchFamily="34" charset="0"/>
                <a:cs typeface="Times New Roman" panose="02020603050405020304" pitchFamily="18" charset="0"/>
              </a:rPr>
              <a:t>(Kotler et al., 2020) </a:t>
            </a:r>
            <a:endParaRPr lang="en-GB" sz="1600" dirty="0"/>
          </a:p>
        </p:txBody>
      </p:sp>
    </p:spTree>
    <p:extLst>
      <p:ext uri="{BB962C8B-B14F-4D97-AF65-F5344CB8AC3E}">
        <p14:creationId xmlns:p14="http://schemas.microsoft.com/office/powerpoint/2010/main" val="1783840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F65E4-E13F-7637-A551-6D430E762CAD}"/>
              </a:ext>
            </a:extLst>
          </p:cNvPr>
          <p:cNvSpPr>
            <a:spLocks noGrp="1"/>
          </p:cNvSpPr>
          <p:nvPr>
            <p:ph type="title"/>
          </p:nvPr>
        </p:nvSpPr>
        <p:spPr/>
        <p:txBody>
          <a:bodyPr/>
          <a:lstStyle/>
          <a:p>
            <a:r>
              <a:rPr lang="en-GB" sz="3600" b="1" dirty="0"/>
              <a:t>Customers</a:t>
            </a:r>
          </a:p>
        </p:txBody>
      </p:sp>
      <p:sp>
        <p:nvSpPr>
          <p:cNvPr id="3" name="Content Placeholder 2">
            <a:extLst>
              <a:ext uri="{FF2B5EF4-FFF2-40B4-BE49-F238E27FC236}">
                <a16:creationId xmlns:a16="http://schemas.microsoft.com/office/drawing/2014/main" id="{49A1DC6F-341C-DC0E-1EB1-E761FED29682}"/>
              </a:ext>
            </a:extLst>
          </p:cNvPr>
          <p:cNvSpPr>
            <a:spLocks noGrp="1"/>
          </p:cNvSpPr>
          <p:nvPr>
            <p:ph idx="1"/>
          </p:nvPr>
        </p:nvSpPr>
        <p:spPr/>
        <p:txBody>
          <a:bodyPr/>
          <a:lstStyle/>
          <a:p>
            <a:r>
              <a:rPr lang="en-GB" sz="2800" dirty="0"/>
              <a:t>Businesses must deeply understand customer </a:t>
            </a:r>
            <a:r>
              <a:rPr lang="en-GB" sz="2800" b="1" dirty="0"/>
              <a:t>needs and preferences</a:t>
            </a:r>
            <a:r>
              <a:rPr lang="en-GB" sz="2800" dirty="0"/>
              <a:t>, and misinterpretation can lead to failed marketing strategies. </a:t>
            </a:r>
          </a:p>
          <a:p>
            <a:r>
              <a:rPr lang="en-GB" sz="2800" b="0" i="0" u="none" strike="noStrike" dirty="0">
                <a:solidFill>
                  <a:srgbClr val="000000"/>
                </a:solidFill>
                <a:effectLst/>
              </a:rPr>
              <a:t>As customer preferences evolve, companies must continuously analyse internal processes to adapt their offerings and ensure consistency in quality. This alignment is crucial for maintaining strong, long-term customer relationships. </a:t>
            </a:r>
            <a:endParaRPr lang="en-GB" sz="2800" dirty="0"/>
          </a:p>
        </p:txBody>
      </p:sp>
      <p:sp>
        <p:nvSpPr>
          <p:cNvPr id="4" name="Date Placeholder 3">
            <a:extLst>
              <a:ext uri="{FF2B5EF4-FFF2-40B4-BE49-F238E27FC236}">
                <a16:creationId xmlns:a16="http://schemas.microsoft.com/office/drawing/2014/main" id="{BCAFEFC3-84FD-EEC6-E61D-FA6FC6622163}"/>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808CA619-6289-A329-89FA-1F6EA3EC007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708655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BD53E-B197-5190-4CFB-020281A0FCDA}"/>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SWOT Analysis for Microenvironment </a:t>
            </a:r>
          </a:p>
        </p:txBody>
      </p:sp>
      <p:pic>
        <p:nvPicPr>
          <p:cNvPr id="1026" name="Picture 2" descr="3 Easy Steps to Create a SWOT Analysis - BNI">
            <a:extLst>
              <a:ext uri="{FF2B5EF4-FFF2-40B4-BE49-F238E27FC236}">
                <a16:creationId xmlns:a16="http://schemas.microsoft.com/office/drawing/2014/main" id="{CF9A4FF0-809E-C7FA-9B62-F6FE10C66B7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2422175" y="1600200"/>
            <a:ext cx="7226220" cy="4064751"/>
          </a:xfrm>
          <a:prstGeom prst="rect">
            <a:avLst/>
          </a:prstGeom>
          <a:solidFill>
            <a:srgbClr val="FFFFFF"/>
          </a:solidFill>
        </p:spPr>
      </p:pic>
      <p:sp>
        <p:nvSpPr>
          <p:cNvPr id="4" name="Date Placeholder 3">
            <a:extLst>
              <a:ext uri="{FF2B5EF4-FFF2-40B4-BE49-F238E27FC236}">
                <a16:creationId xmlns:a16="http://schemas.microsoft.com/office/drawing/2014/main" id="{ED05A2F1-348C-213F-D16F-16AAB8D7A7E8}"/>
              </a:ext>
            </a:extLst>
          </p:cNvPr>
          <p:cNvSpPr>
            <a:spLocks noGrp="1"/>
          </p:cNvSpPr>
          <p:nvPr>
            <p:ph type="dt" sz="half" idx="10"/>
          </p:nvPr>
        </p:nvSpPr>
        <p:spPr>
          <a:xfrm>
            <a:off x="334433" y="6524625"/>
            <a:ext cx="129540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05/10/2026</a:t>
            </a:fld>
            <a:endParaRPr lang="en-GB" altLang="en-US" sz="900"/>
          </a:p>
        </p:txBody>
      </p:sp>
      <p:sp>
        <p:nvSpPr>
          <p:cNvPr id="5" name="Slide Number Placeholder 4">
            <a:extLst>
              <a:ext uri="{FF2B5EF4-FFF2-40B4-BE49-F238E27FC236}">
                <a16:creationId xmlns:a16="http://schemas.microsoft.com/office/drawing/2014/main" id="{22E4AE70-7251-38C6-DE41-DEC589D22A96}"/>
              </a:ext>
            </a:extLst>
          </p:cNvPr>
          <p:cNvSpPr>
            <a:spLocks noGrp="1"/>
          </p:cNvSpPr>
          <p:nvPr>
            <p:ph type="sldNum" sz="quarter" idx="12"/>
          </p:nvPr>
        </p:nvSpPr>
        <p:spPr>
          <a:xfrm>
            <a:off x="10608733" y="6381750"/>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3150839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9DCCD-7DEF-4127-14CB-9F8D3A291E28}"/>
              </a:ext>
            </a:extLst>
          </p:cNvPr>
          <p:cNvSpPr>
            <a:spLocks noGrp="1"/>
          </p:cNvSpPr>
          <p:nvPr>
            <p:ph type="title"/>
          </p:nvPr>
        </p:nvSpPr>
        <p:spPr/>
        <p:txBody>
          <a:bodyPr/>
          <a:lstStyle/>
          <a:p>
            <a:r>
              <a:rPr lang="en-GB" sz="3600" b="1" dirty="0"/>
              <a:t>Macroenvironment Actors</a:t>
            </a:r>
            <a:endParaRPr lang="en-GB" sz="3600" dirty="0"/>
          </a:p>
        </p:txBody>
      </p:sp>
      <p:sp>
        <p:nvSpPr>
          <p:cNvPr id="4" name="Date Placeholder 3">
            <a:extLst>
              <a:ext uri="{FF2B5EF4-FFF2-40B4-BE49-F238E27FC236}">
                <a16:creationId xmlns:a16="http://schemas.microsoft.com/office/drawing/2014/main" id="{93653B9A-636D-471E-2B21-F17A3F2346BD}"/>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84806D49-C3BC-5901-A4E6-B46D12426F6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3" name="TextBox 2">
            <a:extLst>
              <a:ext uri="{FF2B5EF4-FFF2-40B4-BE49-F238E27FC236}">
                <a16:creationId xmlns:a16="http://schemas.microsoft.com/office/drawing/2014/main" id="{E28F3AD6-09F7-C988-87B9-766EA662DE41}"/>
              </a:ext>
            </a:extLst>
          </p:cNvPr>
          <p:cNvSpPr txBox="1"/>
          <p:nvPr/>
        </p:nvSpPr>
        <p:spPr>
          <a:xfrm>
            <a:off x="4801061" y="5301208"/>
            <a:ext cx="2561920" cy="338554"/>
          </a:xfrm>
          <a:prstGeom prst="rect">
            <a:avLst/>
          </a:prstGeom>
          <a:noFill/>
        </p:spPr>
        <p:txBody>
          <a:bodyPr wrap="none" rtlCol="0">
            <a:spAutoFit/>
          </a:bodyPr>
          <a:lstStyle/>
          <a:p>
            <a:r>
              <a:rPr lang="en-GB" sz="1600" kern="100" dirty="0">
                <a:effectLst/>
                <a:ea typeface="Aptos" panose="020B0004020202020204" pitchFamily="34" charset="0"/>
                <a:cs typeface="Times New Roman" panose="02020603050405020304" pitchFamily="18" charset="0"/>
              </a:rPr>
              <a:t>(Kotler et al., 2024, p. 94) </a:t>
            </a:r>
            <a:endParaRPr lang="en-GB" sz="1600" dirty="0"/>
          </a:p>
        </p:txBody>
      </p:sp>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40F0F950-726B-1ED5-C64D-559670324663}"/>
                  </a:ext>
                </a:extLst>
              </p14:cNvPr>
              <p14:cNvContentPartPr/>
              <p14:nvPr/>
            </p14:nvContentPartPr>
            <p14:xfrm>
              <a:off x="11467528" y="3663417"/>
              <a:ext cx="276960" cy="278640"/>
            </p14:xfrm>
          </p:contentPart>
        </mc:Choice>
        <mc:Fallback xmlns="">
          <p:pic>
            <p:nvPicPr>
              <p:cNvPr id="12" name="Ink 11">
                <a:extLst>
                  <a:ext uri="{FF2B5EF4-FFF2-40B4-BE49-F238E27FC236}">
                    <a16:creationId xmlns:a16="http://schemas.microsoft.com/office/drawing/2014/main" id="{40F0F950-726B-1ED5-C64D-559670324663}"/>
                  </a:ext>
                </a:extLst>
              </p:cNvPr>
              <p:cNvPicPr/>
              <p:nvPr/>
            </p:nvPicPr>
            <p:blipFill>
              <a:blip r:embed="rId5"/>
              <a:stretch>
                <a:fillRect/>
              </a:stretch>
            </p:blipFill>
            <p:spPr>
              <a:xfrm>
                <a:off x="11420008" y="3591777"/>
                <a:ext cx="372480" cy="4222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64C78A40-6D27-B99E-3E6D-D4B0F29ED905}"/>
                  </a:ext>
                </a:extLst>
              </p14:cNvPr>
              <p14:cNvContentPartPr/>
              <p14:nvPr/>
            </p14:nvContentPartPr>
            <p14:xfrm>
              <a:off x="11436808" y="3662697"/>
              <a:ext cx="276960" cy="358200"/>
            </p14:xfrm>
          </p:contentPart>
        </mc:Choice>
        <mc:Fallback xmlns="">
          <p:pic>
            <p:nvPicPr>
              <p:cNvPr id="13" name="Ink 12">
                <a:extLst>
                  <a:ext uri="{FF2B5EF4-FFF2-40B4-BE49-F238E27FC236}">
                    <a16:creationId xmlns:a16="http://schemas.microsoft.com/office/drawing/2014/main" id="{64C78A40-6D27-B99E-3E6D-D4B0F29ED905}"/>
                  </a:ext>
                </a:extLst>
              </p:cNvPr>
              <p:cNvPicPr/>
              <p:nvPr/>
            </p:nvPicPr>
            <p:blipFill>
              <a:blip r:embed="rId7"/>
              <a:stretch>
                <a:fillRect/>
              </a:stretch>
            </p:blipFill>
            <p:spPr>
              <a:xfrm>
                <a:off x="11389288" y="3590697"/>
                <a:ext cx="372480" cy="5018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5A4652A6-F5F7-2ED8-50F4-5A9414338078}"/>
                  </a:ext>
                </a:extLst>
              </p14:cNvPr>
              <p14:cNvContentPartPr/>
              <p14:nvPr/>
            </p14:nvContentPartPr>
            <p14:xfrm>
              <a:off x="11708488" y="3747297"/>
              <a:ext cx="137280" cy="370080"/>
            </p14:xfrm>
          </p:contentPart>
        </mc:Choice>
        <mc:Fallback xmlns="">
          <p:pic>
            <p:nvPicPr>
              <p:cNvPr id="14" name="Ink 13">
                <a:extLst>
                  <a:ext uri="{FF2B5EF4-FFF2-40B4-BE49-F238E27FC236}">
                    <a16:creationId xmlns:a16="http://schemas.microsoft.com/office/drawing/2014/main" id="{5A4652A6-F5F7-2ED8-50F4-5A9414338078}"/>
                  </a:ext>
                </a:extLst>
              </p:cNvPr>
              <p:cNvPicPr/>
              <p:nvPr/>
            </p:nvPicPr>
            <p:blipFill>
              <a:blip r:embed="rId9"/>
              <a:stretch>
                <a:fillRect/>
              </a:stretch>
            </p:blipFill>
            <p:spPr>
              <a:xfrm>
                <a:off x="11660968" y="3675657"/>
                <a:ext cx="232800" cy="5137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5" name="Ink 14">
                <a:extLst>
                  <a:ext uri="{FF2B5EF4-FFF2-40B4-BE49-F238E27FC236}">
                    <a16:creationId xmlns:a16="http://schemas.microsoft.com/office/drawing/2014/main" id="{0F56B156-1E96-265A-029C-7E780DC84DA6}"/>
                  </a:ext>
                </a:extLst>
              </p14:cNvPr>
              <p14:cNvContentPartPr/>
              <p14:nvPr/>
            </p14:nvContentPartPr>
            <p14:xfrm>
              <a:off x="11444008" y="3566937"/>
              <a:ext cx="335520" cy="459000"/>
            </p14:xfrm>
          </p:contentPart>
        </mc:Choice>
        <mc:Fallback xmlns="">
          <p:pic>
            <p:nvPicPr>
              <p:cNvPr id="15" name="Ink 14">
                <a:extLst>
                  <a:ext uri="{FF2B5EF4-FFF2-40B4-BE49-F238E27FC236}">
                    <a16:creationId xmlns:a16="http://schemas.microsoft.com/office/drawing/2014/main" id="{0F56B156-1E96-265A-029C-7E780DC84DA6}"/>
                  </a:ext>
                </a:extLst>
              </p:cNvPr>
              <p:cNvPicPr/>
              <p:nvPr/>
            </p:nvPicPr>
            <p:blipFill>
              <a:blip r:embed="rId11"/>
              <a:stretch>
                <a:fillRect/>
              </a:stretch>
            </p:blipFill>
            <p:spPr>
              <a:xfrm>
                <a:off x="11396008" y="3495297"/>
                <a:ext cx="431040" cy="6026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6" name="Ink 15">
                <a:extLst>
                  <a:ext uri="{FF2B5EF4-FFF2-40B4-BE49-F238E27FC236}">
                    <a16:creationId xmlns:a16="http://schemas.microsoft.com/office/drawing/2014/main" id="{73204198-4989-CE96-E247-CBF7F1A60848}"/>
                  </a:ext>
                </a:extLst>
              </p14:cNvPr>
              <p14:cNvContentPartPr/>
              <p14:nvPr/>
            </p14:nvContentPartPr>
            <p14:xfrm>
              <a:off x="11788168" y="3404217"/>
              <a:ext cx="222720" cy="418320"/>
            </p14:xfrm>
          </p:contentPart>
        </mc:Choice>
        <mc:Fallback xmlns="">
          <p:pic>
            <p:nvPicPr>
              <p:cNvPr id="16" name="Ink 15">
                <a:extLst>
                  <a:ext uri="{FF2B5EF4-FFF2-40B4-BE49-F238E27FC236}">
                    <a16:creationId xmlns:a16="http://schemas.microsoft.com/office/drawing/2014/main" id="{73204198-4989-CE96-E247-CBF7F1A60848}"/>
                  </a:ext>
                </a:extLst>
              </p:cNvPr>
              <p:cNvPicPr/>
              <p:nvPr/>
            </p:nvPicPr>
            <p:blipFill>
              <a:blip r:embed="rId13"/>
              <a:stretch>
                <a:fillRect/>
              </a:stretch>
            </p:blipFill>
            <p:spPr>
              <a:xfrm>
                <a:off x="11740168" y="3332577"/>
                <a:ext cx="318240" cy="5619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7" name="Ink 16">
                <a:extLst>
                  <a:ext uri="{FF2B5EF4-FFF2-40B4-BE49-F238E27FC236}">
                    <a16:creationId xmlns:a16="http://schemas.microsoft.com/office/drawing/2014/main" id="{8EF9B3AB-4F45-4037-AEC3-FD5145796DAB}"/>
                  </a:ext>
                </a:extLst>
              </p14:cNvPr>
              <p14:cNvContentPartPr/>
              <p14:nvPr/>
            </p14:nvContentPartPr>
            <p14:xfrm>
              <a:off x="11403208" y="3886257"/>
              <a:ext cx="480" cy="360"/>
            </p14:xfrm>
          </p:contentPart>
        </mc:Choice>
        <mc:Fallback xmlns="">
          <p:pic>
            <p:nvPicPr>
              <p:cNvPr id="17" name="Ink 16">
                <a:extLst>
                  <a:ext uri="{FF2B5EF4-FFF2-40B4-BE49-F238E27FC236}">
                    <a16:creationId xmlns:a16="http://schemas.microsoft.com/office/drawing/2014/main" id="{8EF9B3AB-4F45-4037-AEC3-FD5145796DAB}"/>
                  </a:ext>
                </a:extLst>
              </p:cNvPr>
              <p:cNvPicPr/>
              <p:nvPr/>
            </p:nvPicPr>
            <p:blipFill>
              <a:blip r:embed="rId15"/>
              <a:stretch>
                <a:fillRect/>
              </a:stretch>
            </p:blipFill>
            <p:spPr>
              <a:xfrm>
                <a:off x="11355208" y="381425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8" name="Ink 17">
                <a:extLst>
                  <a:ext uri="{FF2B5EF4-FFF2-40B4-BE49-F238E27FC236}">
                    <a16:creationId xmlns:a16="http://schemas.microsoft.com/office/drawing/2014/main" id="{C2DFE47F-1902-670A-7812-80980A306D74}"/>
                  </a:ext>
                </a:extLst>
              </p14:cNvPr>
              <p14:cNvContentPartPr/>
              <p14:nvPr/>
            </p14:nvContentPartPr>
            <p14:xfrm>
              <a:off x="11506408" y="3885177"/>
              <a:ext cx="480" cy="360"/>
            </p14:xfrm>
          </p:contentPart>
        </mc:Choice>
        <mc:Fallback xmlns="">
          <p:pic>
            <p:nvPicPr>
              <p:cNvPr id="18" name="Ink 17">
                <a:extLst>
                  <a:ext uri="{FF2B5EF4-FFF2-40B4-BE49-F238E27FC236}">
                    <a16:creationId xmlns:a16="http://schemas.microsoft.com/office/drawing/2014/main" id="{C2DFE47F-1902-670A-7812-80980A306D74}"/>
                  </a:ext>
                </a:extLst>
              </p:cNvPr>
              <p:cNvPicPr/>
              <p:nvPr/>
            </p:nvPicPr>
            <p:blipFill>
              <a:blip r:embed="rId15"/>
              <a:stretch>
                <a:fillRect/>
              </a:stretch>
            </p:blipFill>
            <p:spPr>
              <a:xfrm>
                <a:off x="11458888" y="381353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9" name="Ink 18">
                <a:extLst>
                  <a:ext uri="{FF2B5EF4-FFF2-40B4-BE49-F238E27FC236}">
                    <a16:creationId xmlns:a16="http://schemas.microsoft.com/office/drawing/2014/main" id="{C26F30CF-E160-D3F9-84A5-9A9ED4CDA929}"/>
                  </a:ext>
                </a:extLst>
              </p14:cNvPr>
              <p14:cNvContentPartPr/>
              <p14:nvPr/>
            </p14:nvContentPartPr>
            <p14:xfrm>
              <a:off x="11419048" y="3880497"/>
              <a:ext cx="480" cy="360"/>
            </p14:xfrm>
          </p:contentPart>
        </mc:Choice>
        <mc:Fallback xmlns="">
          <p:pic>
            <p:nvPicPr>
              <p:cNvPr id="19" name="Ink 18">
                <a:extLst>
                  <a:ext uri="{FF2B5EF4-FFF2-40B4-BE49-F238E27FC236}">
                    <a16:creationId xmlns:a16="http://schemas.microsoft.com/office/drawing/2014/main" id="{C26F30CF-E160-D3F9-84A5-9A9ED4CDA929}"/>
                  </a:ext>
                </a:extLst>
              </p:cNvPr>
              <p:cNvPicPr/>
              <p:nvPr/>
            </p:nvPicPr>
            <p:blipFill>
              <a:blip r:embed="rId15"/>
              <a:stretch>
                <a:fillRect/>
              </a:stretch>
            </p:blipFill>
            <p:spPr>
              <a:xfrm>
                <a:off x="11371048" y="380885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0" name="Ink 19">
                <a:extLst>
                  <a:ext uri="{FF2B5EF4-FFF2-40B4-BE49-F238E27FC236}">
                    <a16:creationId xmlns:a16="http://schemas.microsoft.com/office/drawing/2014/main" id="{E8DF4446-AB7F-D978-4E8F-E41003A7E0F5}"/>
                  </a:ext>
                </a:extLst>
              </p14:cNvPr>
              <p14:cNvContentPartPr/>
              <p14:nvPr/>
            </p14:nvContentPartPr>
            <p14:xfrm>
              <a:off x="11384968" y="3843777"/>
              <a:ext cx="480" cy="360"/>
            </p14:xfrm>
          </p:contentPart>
        </mc:Choice>
        <mc:Fallback xmlns="">
          <p:pic>
            <p:nvPicPr>
              <p:cNvPr id="20" name="Ink 19">
                <a:extLst>
                  <a:ext uri="{FF2B5EF4-FFF2-40B4-BE49-F238E27FC236}">
                    <a16:creationId xmlns:a16="http://schemas.microsoft.com/office/drawing/2014/main" id="{E8DF4446-AB7F-D978-4E8F-E41003A7E0F5}"/>
                  </a:ext>
                </a:extLst>
              </p:cNvPr>
              <p:cNvPicPr/>
              <p:nvPr/>
            </p:nvPicPr>
            <p:blipFill>
              <a:blip r:embed="rId15"/>
              <a:stretch>
                <a:fillRect/>
              </a:stretch>
            </p:blipFill>
            <p:spPr>
              <a:xfrm>
                <a:off x="11337448" y="377177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EEF92A8B-9579-EBDF-B293-98317017B9C5}"/>
                  </a:ext>
                </a:extLst>
              </p14:cNvPr>
              <p14:cNvContentPartPr/>
              <p14:nvPr/>
            </p14:nvContentPartPr>
            <p14:xfrm>
              <a:off x="11571208" y="3812457"/>
              <a:ext cx="480" cy="360"/>
            </p14:xfrm>
          </p:contentPart>
        </mc:Choice>
        <mc:Fallback xmlns="">
          <p:pic>
            <p:nvPicPr>
              <p:cNvPr id="21" name="Ink 20">
                <a:extLst>
                  <a:ext uri="{FF2B5EF4-FFF2-40B4-BE49-F238E27FC236}">
                    <a16:creationId xmlns:a16="http://schemas.microsoft.com/office/drawing/2014/main" id="{EEF92A8B-9579-EBDF-B293-98317017B9C5}"/>
                  </a:ext>
                </a:extLst>
              </p:cNvPr>
              <p:cNvPicPr/>
              <p:nvPr/>
            </p:nvPicPr>
            <p:blipFill>
              <a:blip r:embed="rId15"/>
              <a:stretch>
                <a:fillRect/>
              </a:stretch>
            </p:blipFill>
            <p:spPr>
              <a:xfrm>
                <a:off x="11523688" y="374045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2" name="Ink 21">
                <a:extLst>
                  <a:ext uri="{FF2B5EF4-FFF2-40B4-BE49-F238E27FC236}">
                    <a16:creationId xmlns:a16="http://schemas.microsoft.com/office/drawing/2014/main" id="{FEF034D9-B202-0A8B-0442-870E43910776}"/>
                  </a:ext>
                </a:extLst>
              </p14:cNvPr>
              <p14:cNvContentPartPr/>
              <p14:nvPr/>
            </p14:nvContentPartPr>
            <p14:xfrm>
              <a:off x="11556808" y="3832617"/>
              <a:ext cx="480" cy="360"/>
            </p14:xfrm>
          </p:contentPart>
        </mc:Choice>
        <mc:Fallback xmlns="">
          <p:pic>
            <p:nvPicPr>
              <p:cNvPr id="22" name="Ink 21">
                <a:extLst>
                  <a:ext uri="{FF2B5EF4-FFF2-40B4-BE49-F238E27FC236}">
                    <a16:creationId xmlns:a16="http://schemas.microsoft.com/office/drawing/2014/main" id="{FEF034D9-B202-0A8B-0442-870E43910776}"/>
                  </a:ext>
                </a:extLst>
              </p:cNvPr>
              <p:cNvPicPr/>
              <p:nvPr/>
            </p:nvPicPr>
            <p:blipFill>
              <a:blip r:embed="rId15"/>
              <a:stretch>
                <a:fillRect/>
              </a:stretch>
            </p:blipFill>
            <p:spPr>
              <a:xfrm>
                <a:off x="11509288" y="376097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3" name="Ink 22">
                <a:extLst>
                  <a:ext uri="{FF2B5EF4-FFF2-40B4-BE49-F238E27FC236}">
                    <a16:creationId xmlns:a16="http://schemas.microsoft.com/office/drawing/2014/main" id="{550A89ED-F10D-32D2-AF3B-6930A207516D}"/>
                  </a:ext>
                </a:extLst>
              </p14:cNvPr>
              <p14:cNvContentPartPr/>
              <p14:nvPr/>
            </p14:nvContentPartPr>
            <p14:xfrm>
              <a:off x="11572168" y="3827217"/>
              <a:ext cx="480" cy="360"/>
            </p14:xfrm>
          </p:contentPart>
        </mc:Choice>
        <mc:Fallback xmlns="">
          <p:pic>
            <p:nvPicPr>
              <p:cNvPr id="23" name="Ink 22">
                <a:extLst>
                  <a:ext uri="{FF2B5EF4-FFF2-40B4-BE49-F238E27FC236}">
                    <a16:creationId xmlns:a16="http://schemas.microsoft.com/office/drawing/2014/main" id="{550A89ED-F10D-32D2-AF3B-6930A207516D}"/>
                  </a:ext>
                </a:extLst>
              </p:cNvPr>
              <p:cNvPicPr/>
              <p:nvPr/>
            </p:nvPicPr>
            <p:blipFill>
              <a:blip r:embed="rId15"/>
              <a:stretch>
                <a:fillRect/>
              </a:stretch>
            </p:blipFill>
            <p:spPr>
              <a:xfrm>
                <a:off x="11524648" y="375521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4" name="Ink 23">
                <a:extLst>
                  <a:ext uri="{FF2B5EF4-FFF2-40B4-BE49-F238E27FC236}">
                    <a16:creationId xmlns:a16="http://schemas.microsoft.com/office/drawing/2014/main" id="{02B1CB2C-D41F-229C-2502-3D00F687A6FD}"/>
                  </a:ext>
                </a:extLst>
              </p14:cNvPr>
              <p14:cNvContentPartPr/>
              <p14:nvPr/>
            </p14:nvContentPartPr>
            <p14:xfrm>
              <a:off x="11664808" y="3829377"/>
              <a:ext cx="480" cy="360"/>
            </p14:xfrm>
          </p:contentPart>
        </mc:Choice>
        <mc:Fallback xmlns="">
          <p:pic>
            <p:nvPicPr>
              <p:cNvPr id="24" name="Ink 23">
                <a:extLst>
                  <a:ext uri="{FF2B5EF4-FFF2-40B4-BE49-F238E27FC236}">
                    <a16:creationId xmlns:a16="http://schemas.microsoft.com/office/drawing/2014/main" id="{02B1CB2C-D41F-229C-2502-3D00F687A6FD}"/>
                  </a:ext>
                </a:extLst>
              </p:cNvPr>
              <p:cNvPicPr/>
              <p:nvPr/>
            </p:nvPicPr>
            <p:blipFill>
              <a:blip r:embed="rId15"/>
              <a:stretch>
                <a:fillRect/>
              </a:stretch>
            </p:blipFill>
            <p:spPr>
              <a:xfrm>
                <a:off x="11617288" y="375773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5" name="Ink 24">
                <a:extLst>
                  <a:ext uri="{FF2B5EF4-FFF2-40B4-BE49-F238E27FC236}">
                    <a16:creationId xmlns:a16="http://schemas.microsoft.com/office/drawing/2014/main" id="{26620818-BAB7-918C-642D-8897223FD5BB}"/>
                  </a:ext>
                </a:extLst>
              </p14:cNvPr>
              <p14:cNvContentPartPr/>
              <p14:nvPr/>
            </p14:nvContentPartPr>
            <p14:xfrm>
              <a:off x="11664808" y="3829377"/>
              <a:ext cx="480" cy="360"/>
            </p14:xfrm>
          </p:contentPart>
        </mc:Choice>
        <mc:Fallback xmlns="">
          <p:pic>
            <p:nvPicPr>
              <p:cNvPr id="25" name="Ink 24">
                <a:extLst>
                  <a:ext uri="{FF2B5EF4-FFF2-40B4-BE49-F238E27FC236}">
                    <a16:creationId xmlns:a16="http://schemas.microsoft.com/office/drawing/2014/main" id="{26620818-BAB7-918C-642D-8897223FD5BB}"/>
                  </a:ext>
                </a:extLst>
              </p:cNvPr>
              <p:cNvPicPr/>
              <p:nvPr/>
            </p:nvPicPr>
            <p:blipFill>
              <a:blip r:embed="rId15"/>
              <a:stretch>
                <a:fillRect/>
              </a:stretch>
            </p:blipFill>
            <p:spPr>
              <a:xfrm>
                <a:off x="11617288" y="375773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6" name="Ink 25">
                <a:extLst>
                  <a:ext uri="{FF2B5EF4-FFF2-40B4-BE49-F238E27FC236}">
                    <a16:creationId xmlns:a16="http://schemas.microsoft.com/office/drawing/2014/main" id="{A37BF16E-3A2F-C023-4473-D601D82ECEC4}"/>
                  </a:ext>
                </a:extLst>
              </p14:cNvPr>
              <p14:cNvContentPartPr/>
              <p14:nvPr/>
            </p14:nvContentPartPr>
            <p14:xfrm>
              <a:off x="11648008" y="3775377"/>
              <a:ext cx="480" cy="360"/>
            </p14:xfrm>
          </p:contentPart>
        </mc:Choice>
        <mc:Fallback xmlns="">
          <p:pic>
            <p:nvPicPr>
              <p:cNvPr id="26" name="Ink 25">
                <a:extLst>
                  <a:ext uri="{FF2B5EF4-FFF2-40B4-BE49-F238E27FC236}">
                    <a16:creationId xmlns:a16="http://schemas.microsoft.com/office/drawing/2014/main" id="{A37BF16E-3A2F-C023-4473-D601D82ECEC4}"/>
                  </a:ext>
                </a:extLst>
              </p:cNvPr>
              <p:cNvPicPr/>
              <p:nvPr/>
            </p:nvPicPr>
            <p:blipFill>
              <a:blip r:embed="rId15"/>
              <a:stretch>
                <a:fillRect/>
              </a:stretch>
            </p:blipFill>
            <p:spPr>
              <a:xfrm>
                <a:off x="11600008" y="370337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7" name="Ink 26">
                <a:extLst>
                  <a:ext uri="{FF2B5EF4-FFF2-40B4-BE49-F238E27FC236}">
                    <a16:creationId xmlns:a16="http://schemas.microsoft.com/office/drawing/2014/main" id="{89EE2D40-EA46-CB1F-B8BB-14ABC5B33637}"/>
                  </a:ext>
                </a:extLst>
              </p14:cNvPr>
              <p14:cNvContentPartPr/>
              <p14:nvPr/>
            </p14:nvContentPartPr>
            <p14:xfrm>
              <a:off x="11806408" y="4095057"/>
              <a:ext cx="480" cy="360"/>
            </p14:xfrm>
          </p:contentPart>
        </mc:Choice>
        <mc:Fallback xmlns="">
          <p:pic>
            <p:nvPicPr>
              <p:cNvPr id="27" name="Ink 26">
                <a:extLst>
                  <a:ext uri="{FF2B5EF4-FFF2-40B4-BE49-F238E27FC236}">
                    <a16:creationId xmlns:a16="http://schemas.microsoft.com/office/drawing/2014/main" id="{89EE2D40-EA46-CB1F-B8BB-14ABC5B33637}"/>
                  </a:ext>
                </a:extLst>
              </p:cNvPr>
              <p:cNvPicPr/>
              <p:nvPr/>
            </p:nvPicPr>
            <p:blipFill>
              <a:blip r:embed="rId15"/>
              <a:stretch>
                <a:fillRect/>
              </a:stretch>
            </p:blipFill>
            <p:spPr>
              <a:xfrm>
                <a:off x="11758408" y="402305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8" name="Ink 27">
                <a:extLst>
                  <a:ext uri="{FF2B5EF4-FFF2-40B4-BE49-F238E27FC236}">
                    <a16:creationId xmlns:a16="http://schemas.microsoft.com/office/drawing/2014/main" id="{707D76E2-1586-B2F3-E866-93F150FF5D62}"/>
                  </a:ext>
                </a:extLst>
              </p14:cNvPr>
              <p14:cNvContentPartPr/>
              <p14:nvPr/>
            </p14:nvContentPartPr>
            <p14:xfrm>
              <a:off x="11590888" y="3891657"/>
              <a:ext cx="480" cy="360"/>
            </p14:xfrm>
          </p:contentPart>
        </mc:Choice>
        <mc:Fallback xmlns="">
          <p:pic>
            <p:nvPicPr>
              <p:cNvPr id="28" name="Ink 27">
                <a:extLst>
                  <a:ext uri="{FF2B5EF4-FFF2-40B4-BE49-F238E27FC236}">
                    <a16:creationId xmlns:a16="http://schemas.microsoft.com/office/drawing/2014/main" id="{707D76E2-1586-B2F3-E866-93F150FF5D62}"/>
                  </a:ext>
                </a:extLst>
              </p:cNvPr>
              <p:cNvPicPr/>
              <p:nvPr/>
            </p:nvPicPr>
            <p:blipFill>
              <a:blip r:embed="rId15"/>
              <a:stretch>
                <a:fillRect/>
              </a:stretch>
            </p:blipFill>
            <p:spPr>
              <a:xfrm>
                <a:off x="11542888" y="381965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9" name="Ink 28">
                <a:extLst>
                  <a:ext uri="{FF2B5EF4-FFF2-40B4-BE49-F238E27FC236}">
                    <a16:creationId xmlns:a16="http://schemas.microsoft.com/office/drawing/2014/main" id="{10509FBA-38D7-CF24-659C-C35404D86459}"/>
                  </a:ext>
                </a:extLst>
              </p14:cNvPr>
              <p14:cNvContentPartPr/>
              <p14:nvPr/>
            </p14:nvContentPartPr>
            <p14:xfrm>
              <a:off x="11497288" y="3645057"/>
              <a:ext cx="480" cy="360"/>
            </p14:xfrm>
          </p:contentPart>
        </mc:Choice>
        <mc:Fallback xmlns="">
          <p:pic>
            <p:nvPicPr>
              <p:cNvPr id="29" name="Ink 28">
                <a:extLst>
                  <a:ext uri="{FF2B5EF4-FFF2-40B4-BE49-F238E27FC236}">
                    <a16:creationId xmlns:a16="http://schemas.microsoft.com/office/drawing/2014/main" id="{10509FBA-38D7-CF24-659C-C35404D86459}"/>
                  </a:ext>
                </a:extLst>
              </p:cNvPr>
              <p:cNvPicPr/>
              <p:nvPr/>
            </p:nvPicPr>
            <p:blipFill>
              <a:blip r:embed="rId15"/>
              <a:stretch>
                <a:fillRect/>
              </a:stretch>
            </p:blipFill>
            <p:spPr>
              <a:xfrm>
                <a:off x="11449768" y="357341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0" name="Ink 29">
                <a:extLst>
                  <a:ext uri="{FF2B5EF4-FFF2-40B4-BE49-F238E27FC236}">
                    <a16:creationId xmlns:a16="http://schemas.microsoft.com/office/drawing/2014/main" id="{25E2A70C-A493-BEAC-AA00-A38200AA15BC}"/>
                  </a:ext>
                </a:extLst>
              </p14:cNvPr>
              <p14:cNvContentPartPr/>
              <p14:nvPr/>
            </p14:nvContentPartPr>
            <p14:xfrm>
              <a:off x="11549608" y="3788337"/>
              <a:ext cx="480" cy="360"/>
            </p14:xfrm>
          </p:contentPart>
        </mc:Choice>
        <mc:Fallback xmlns="">
          <p:pic>
            <p:nvPicPr>
              <p:cNvPr id="30" name="Ink 29">
                <a:extLst>
                  <a:ext uri="{FF2B5EF4-FFF2-40B4-BE49-F238E27FC236}">
                    <a16:creationId xmlns:a16="http://schemas.microsoft.com/office/drawing/2014/main" id="{25E2A70C-A493-BEAC-AA00-A38200AA15BC}"/>
                  </a:ext>
                </a:extLst>
              </p:cNvPr>
              <p:cNvPicPr/>
              <p:nvPr/>
            </p:nvPicPr>
            <p:blipFill>
              <a:blip r:embed="rId15"/>
              <a:stretch>
                <a:fillRect/>
              </a:stretch>
            </p:blipFill>
            <p:spPr>
              <a:xfrm>
                <a:off x="11501608" y="371633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1" name="Ink 30">
                <a:extLst>
                  <a:ext uri="{FF2B5EF4-FFF2-40B4-BE49-F238E27FC236}">
                    <a16:creationId xmlns:a16="http://schemas.microsoft.com/office/drawing/2014/main" id="{1C858734-7E2F-5943-90FC-3467D2E12A51}"/>
                  </a:ext>
                </a:extLst>
              </p14:cNvPr>
              <p14:cNvContentPartPr/>
              <p14:nvPr/>
            </p14:nvContentPartPr>
            <p14:xfrm>
              <a:off x="11517448" y="3785457"/>
              <a:ext cx="480" cy="360"/>
            </p14:xfrm>
          </p:contentPart>
        </mc:Choice>
        <mc:Fallback xmlns="">
          <p:pic>
            <p:nvPicPr>
              <p:cNvPr id="31" name="Ink 30">
                <a:extLst>
                  <a:ext uri="{FF2B5EF4-FFF2-40B4-BE49-F238E27FC236}">
                    <a16:creationId xmlns:a16="http://schemas.microsoft.com/office/drawing/2014/main" id="{1C858734-7E2F-5943-90FC-3467D2E12A51}"/>
                  </a:ext>
                </a:extLst>
              </p:cNvPr>
              <p:cNvPicPr/>
              <p:nvPr/>
            </p:nvPicPr>
            <p:blipFill>
              <a:blip r:embed="rId15"/>
              <a:stretch>
                <a:fillRect/>
              </a:stretch>
            </p:blipFill>
            <p:spPr>
              <a:xfrm>
                <a:off x="11469928" y="371345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2" name="Ink 31">
                <a:extLst>
                  <a:ext uri="{FF2B5EF4-FFF2-40B4-BE49-F238E27FC236}">
                    <a16:creationId xmlns:a16="http://schemas.microsoft.com/office/drawing/2014/main" id="{FF421FDE-6F01-ED9E-0E21-88DCBBD4EF1A}"/>
                  </a:ext>
                </a:extLst>
              </p14:cNvPr>
              <p14:cNvContentPartPr/>
              <p14:nvPr/>
            </p14:nvContentPartPr>
            <p14:xfrm>
              <a:off x="11513608" y="3818577"/>
              <a:ext cx="480" cy="360"/>
            </p14:xfrm>
          </p:contentPart>
        </mc:Choice>
        <mc:Fallback xmlns="">
          <p:pic>
            <p:nvPicPr>
              <p:cNvPr id="32" name="Ink 31">
                <a:extLst>
                  <a:ext uri="{FF2B5EF4-FFF2-40B4-BE49-F238E27FC236}">
                    <a16:creationId xmlns:a16="http://schemas.microsoft.com/office/drawing/2014/main" id="{FF421FDE-6F01-ED9E-0E21-88DCBBD4EF1A}"/>
                  </a:ext>
                </a:extLst>
              </p:cNvPr>
              <p:cNvPicPr/>
              <p:nvPr/>
            </p:nvPicPr>
            <p:blipFill>
              <a:blip r:embed="rId15"/>
              <a:stretch>
                <a:fillRect/>
              </a:stretch>
            </p:blipFill>
            <p:spPr>
              <a:xfrm>
                <a:off x="11465608" y="374693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3" name="Ink 32">
                <a:extLst>
                  <a:ext uri="{FF2B5EF4-FFF2-40B4-BE49-F238E27FC236}">
                    <a16:creationId xmlns:a16="http://schemas.microsoft.com/office/drawing/2014/main" id="{367BED0B-BF7C-A567-7F95-4EF2B5C8F2F2}"/>
                  </a:ext>
                </a:extLst>
              </p14:cNvPr>
              <p14:cNvContentPartPr/>
              <p14:nvPr/>
            </p14:nvContentPartPr>
            <p14:xfrm>
              <a:off x="11481448" y="3878337"/>
              <a:ext cx="480" cy="360"/>
            </p14:xfrm>
          </p:contentPart>
        </mc:Choice>
        <mc:Fallback xmlns="">
          <p:pic>
            <p:nvPicPr>
              <p:cNvPr id="33" name="Ink 32">
                <a:extLst>
                  <a:ext uri="{FF2B5EF4-FFF2-40B4-BE49-F238E27FC236}">
                    <a16:creationId xmlns:a16="http://schemas.microsoft.com/office/drawing/2014/main" id="{367BED0B-BF7C-A567-7F95-4EF2B5C8F2F2}"/>
                  </a:ext>
                </a:extLst>
              </p:cNvPr>
              <p:cNvPicPr/>
              <p:nvPr/>
            </p:nvPicPr>
            <p:blipFill>
              <a:blip r:embed="rId15"/>
              <a:stretch>
                <a:fillRect/>
              </a:stretch>
            </p:blipFill>
            <p:spPr>
              <a:xfrm>
                <a:off x="11433448" y="380633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34" name="Ink 33">
                <a:extLst>
                  <a:ext uri="{FF2B5EF4-FFF2-40B4-BE49-F238E27FC236}">
                    <a16:creationId xmlns:a16="http://schemas.microsoft.com/office/drawing/2014/main" id="{764CA248-E42C-E210-E3F3-4C85F9E025A8}"/>
                  </a:ext>
                </a:extLst>
              </p14:cNvPr>
              <p14:cNvContentPartPr/>
              <p14:nvPr/>
            </p14:nvContentPartPr>
            <p14:xfrm>
              <a:off x="11465128" y="3784377"/>
              <a:ext cx="480" cy="360"/>
            </p14:xfrm>
          </p:contentPart>
        </mc:Choice>
        <mc:Fallback xmlns="">
          <p:pic>
            <p:nvPicPr>
              <p:cNvPr id="34" name="Ink 33">
                <a:extLst>
                  <a:ext uri="{FF2B5EF4-FFF2-40B4-BE49-F238E27FC236}">
                    <a16:creationId xmlns:a16="http://schemas.microsoft.com/office/drawing/2014/main" id="{764CA248-E42C-E210-E3F3-4C85F9E025A8}"/>
                  </a:ext>
                </a:extLst>
              </p:cNvPr>
              <p:cNvPicPr/>
              <p:nvPr/>
            </p:nvPicPr>
            <p:blipFill>
              <a:blip r:embed="rId15"/>
              <a:stretch>
                <a:fillRect/>
              </a:stretch>
            </p:blipFill>
            <p:spPr>
              <a:xfrm>
                <a:off x="11417128" y="371273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5" name="Ink 34">
                <a:extLst>
                  <a:ext uri="{FF2B5EF4-FFF2-40B4-BE49-F238E27FC236}">
                    <a16:creationId xmlns:a16="http://schemas.microsoft.com/office/drawing/2014/main" id="{9923D384-83B5-A913-86C2-6DBF4F5A3BEC}"/>
                  </a:ext>
                </a:extLst>
              </p14:cNvPr>
              <p14:cNvContentPartPr/>
              <p14:nvPr/>
            </p14:nvContentPartPr>
            <p14:xfrm>
              <a:off x="11468968" y="3873657"/>
              <a:ext cx="480" cy="360"/>
            </p14:xfrm>
          </p:contentPart>
        </mc:Choice>
        <mc:Fallback xmlns="">
          <p:pic>
            <p:nvPicPr>
              <p:cNvPr id="35" name="Ink 34">
                <a:extLst>
                  <a:ext uri="{FF2B5EF4-FFF2-40B4-BE49-F238E27FC236}">
                    <a16:creationId xmlns:a16="http://schemas.microsoft.com/office/drawing/2014/main" id="{9923D384-83B5-A913-86C2-6DBF4F5A3BEC}"/>
                  </a:ext>
                </a:extLst>
              </p:cNvPr>
              <p:cNvPicPr/>
              <p:nvPr/>
            </p:nvPicPr>
            <p:blipFill>
              <a:blip r:embed="rId15"/>
              <a:stretch>
                <a:fillRect/>
              </a:stretch>
            </p:blipFill>
            <p:spPr>
              <a:xfrm>
                <a:off x="11421448" y="3801657"/>
                <a:ext cx="96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36" name="Ink 35">
                <a:extLst>
                  <a:ext uri="{FF2B5EF4-FFF2-40B4-BE49-F238E27FC236}">
                    <a16:creationId xmlns:a16="http://schemas.microsoft.com/office/drawing/2014/main" id="{7CB22578-8AE4-7ED2-DB3D-7A2EBE4AAEA6}"/>
                  </a:ext>
                </a:extLst>
              </p14:cNvPr>
              <p14:cNvContentPartPr/>
              <p14:nvPr/>
            </p14:nvContentPartPr>
            <p14:xfrm>
              <a:off x="11500168" y="3870777"/>
              <a:ext cx="480" cy="360"/>
            </p14:xfrm>
          </p:contentPart>
        </mc:Choice>
        <mc:Fallback xmlns="">
          <p:pic>
            <p:nvPicPr>
              <p:cNvPr id="36" name="Ink 35">
                <a:extLst>
                  <a:ext uri="{FF2B5EF4-FFF2-40B4-BE49-F238E27FC236}">
                    <a16:creationId xmlns:a16="http://schemas.microsoft.com/office/drawing/2014/main" id="{7CB22578-8AE4-7ED2-DB3D-7A2EBE4AAEA6}"/>
                  </a:ext>
                </a:extLst>
              </p:cNvPr>
              <p:cNvPicPr/>
              <p:nvPr/>
            </p:nvPicPr>
            <p:blipFill>
              <a:blip r:embed="rId15"/>
              <a:stretch>
                <a:fillRect/>
              </a:stretch>
            </p:blipFill>
            <p:spPr>
              <a:xfrm>
                <a:off x="11452168" y="3798777"/>
                <a:ext cx="96000" cy="144000"/>
              </a:xfrm>
              <a:prstGeom prst="rect">
                <a:avLst/>
              </a:prstGeom>
            </p:spPr>
          </p:pic>
        </mc:Fallback>
      </mc:AlternateContent>
      <p:pic>
        <p:nvPicPr>
          <p:cNvPr id="7" name="Picture 6" descr="Diagram of a diagram showing the economic and natural value  Description automatically generated with medium confidence">
            <a:extLst>
              <a:ext uri="{FF2B5EF4-FFF2-40B4-BE49-F238E27FC236}">
                <a16:creationId xmlns:a16="http://schemas.microsoft.com/office/drawing/2014/main" id="{86A94A05-955B-8715-8E06-29317C487ADD}"/>
              </a:ext>
            </a:extLst>
          </p:cNvPr>
          <p:cNvPicPr>
            <a:picLocks noChangeAspect="1"/>
          </p:cNvPicPr>
          <p:nvPr/>
        </p:nvPicPr>
        <p:blipFill>
          <a:blip r:embed="rId35">
            <a:extLst>
              <a:ext uri="{28A0092B-C50C-407E-A947-70E740481C1C}">
                <a14:useLocalDpi xmlns:a14="http://schemas.microsoft.com/office/drawing/2010/main" val="0"/>
              </a:ext>
            </a:extLst>
          </a:blip>
          <a:stretch>
            <a:fillRect/>
          </a:stretch>
        </p:blipFill>
        <p:spPr>
          <a:xfrm>
            <a:off x="1086568" y="1820708"/>
            <a:ext cx="10236568" cy="2700687"/>
          </a:xfrm>
          <a:prstGeom prst="rect">
            <a:avLst/>
          </a:prstGeom>
        </p:spPr>
      </p:pic>
      <mc:AlternateContent xmlns:mc="http://schemas.openxmlformats.org/markup-compatibility/2006" xmlns:p14="http://schemas.microsoft.com/office/powerpoint/2010/main">
        <mc:Choice Requires="p14">
          <p:contentPart p14:bwMode="auto" r:id="rId36">
            <p14:nvContentPartPr>
              <p14:cNvPr id="8" name="Ink 7">
                <a:extLst>
                  <a:ext uri="{FF2B5EF4-FFF2-40B4-BE49-F238E27FC236}">
                    <a16:creationId xmlns:a16="http://schemas.microsoft.com/office/drawing/2014/main" id="{0DF97AE9-00D4-9D0C-F487-8EA391A1CEA7}"/>
                  </a:ext>
                </a:extLst>
              </p14:cNvPr>
              <p14:cNvContentPartPr/>
              <p14:nvPr/>
            </p14:nvContentPartPr>
            <p14:xfrm>
              <a:off x="12058132" y="4033878"/>
              <a:ext cx="480" cy="360"/>
            </p14:xfrm>
          </p:contentPart>
        </mc:Choice>
        <mc:Fallback xmlns="">
          <p:pic>
            <p:nvPicPr>
              <p:cNvPr id="8" name="Ink 7">
                <a:extLst>
                  <a:ext uri="{FF2B5EF4-FFF2-40B4-BE49-F238E27FC236}">
                    <a16:creationId xmlns:a16="http://schemas.microsoft.com/office/drawing/2014/main" id="{0DF97AE9-00D4-9D0C-F487-8EA391A1CEA7}"/>
                  </a:ext>
                </a:extLst>
              </p:cNvPr>
              <p:cNvPicPr/>
              <p:nvPr/>
            </p:nvPicPr>
            <p:blipFill>
              <a:blip r:embed="rId37"/>
              <a:stretch>
                <a:fillRect/>
              </a:stretch>
            </p:blipFill>
            <p:spPr>
              <a:xfrm>
                <a:off x="11986612" y="3926238"/>
                <a:ext cx="144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9" name="Ink 8">
                <a:extLst>
                  <a:ext uri="{FF2B5EF4-FFF2-40B4-BE49-F238E27FC236}">
                    <a16:creationId xmlns:a16="http://schemas.microsoft.com/office/drawing/2014/main" id="{B16CCC8B-5661-2638-2610-070FAB2FAE35}"/>
                  </a:ext>
                </a:extLst>
              </p14:cNvPr>
              <p14:cNvContentPartPr/>
              <p14:nvPr/>
            </p14:nvContentPartPr>
            <p14:xfrm>
              <a:off x="12058132" y="4033878"/>
              <a:ext cx="480" cy="360"/>
            </p14:xfrm>
          </p:contentPart>
        </mc:Choice>
        <mc:Fallback xmlns="">
          <p:pic>
            <p:nvPicPr>
              <p:cNvPr id="9" name="Ink 8">
                <a:extLst>
                  <a:ext uri="{FF2B5EF4-FFF2-40B4-BE49-F238E27FC236}">
                    <a16:creationId xmlns:a16="http://schemas.microsoft.com/office/drawing/2014/main" id="{B16CCC8B-5661-2638-2610-070FAB2FAE35}"/>
                  </a:ext>
                </a:extLst>
              </p:cNvPr>
              <p:cNvPicPr/>
              <p:nvPr/>
            </p:nvPicPr>
            <p:blipFill>
              <a:blip r:embed="rId37"/>
              <a:stretch>
                <a:fillRect/>
              </a:stretch>
            </p:blipFill>
            <p:spPr>
              <a:xfrm>
                <a:off x="11986612" y="3926238"/>
                <a:ext cx="144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10" name="Ink 9">
                <a:extLst>
                  <a:ext uri="{FF2B5EF4-FFF2-40B4-BE49-F238E27FC236}">
                    <a16:creationId xmlns:a16="http://schemas.microsoft.com/office/drawing/2014/main" id="{96D69EFA-F083-70FF-2209-54DB18C79F63}"/>
                  </a:ext>
                </a:extLst>
              </p14:cNvPr>
              <p14:cNvContentPartPr/>
              <p14:nvPr/>
            </p14:nvContentPartPr>
            <p14:xfrm>
              <a:off x="12058132" y="4033878"/>
              <a:ext cx="480" cy="360"/>
            </p14:xfrm>
          </p:contentPart>
        </mc:Choice>
        <mc:Fallback xmlns="">
          <p:pic>
            <p:nvPicPr>
              <p:cNvPr id="10" name="Ink 9">
                <a:extLst>
                  <a:ext uri="{FF2B5EF4-FFF2-40B4-BE49-F238E27FC236}">
                    <a16:creationId xmlns:a16="http://schemas.microsoft.com/office/drawing/2014/main" id="{96D69EFA-F083-70FF-2209-54DB18C79F63}"/>
                  </a:ext>
                </a:extLst>
              </p:cNvPr>
              <p:cNvPicPr/>
              <p:nvPr/>
            </p:nvPicPr>
            <p:blipFill>
              <a:blip r:embed="rId37"/>
              <a:stretch>
                <a:fillRect/>
              </a:stretch>
            </p:blipFill>
            <p:spPr>
              <a:xfrm>
                <a:off x="11986612" y="3926238"/>
                <a:ext cx="144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11" name="Ink 10">
                <a:extLst>
                  <a:ext uri="{FF2B5EF4-FFF2-40B4-BE49-F238E27FC236}">
                    <a16:creationId xmlns:a16="http://schemas.microsoft.com/office/drawing/2014/main" id="{A7F07ED7-462A-F7D8-BCBA-42A3AB9A6976}"/>
                  </a:ext>
                </a:extLst>
              </p14:cNvPr>
              <p14:cNvContentPartPr/>
              <p14:nvPr/>
            </p14:nvContentPartPr>
            <p14:xfrm>
              <a:off x="12058132" y="4033878"/>
              <a:ext cx="480" cy="360"/>
            </p14:xfrm>
          </p:contentPart>
        </mc:Choice>
        <mc:Fallback xmlns="">
          <p:pic>
            <p:nvPicPr>
              <p:cNvPr id="11" name="Ink 10">
                <a:extLst>
                  <a:ext uri="{FF2B5EF4-FFF2-40B4-BE49-F238E27FC236}">
                    <a16:creationId xmlns:a16="http://schemas.microsoft.com/office/drawing/2014/main" id="{A7F07ED7-462A-F7D8-BCBA-42A3AB9A6976}"/>
                  </a:ext>
                </a:extLst>
              </p:cNvPr>
              <p:cNvPicPr/>
              <p:nvPr/>
            </p:nvPicPr>
            <p:blipFill>
              <a:blip r:embed="rId37"/>
              <a:stretch>
                <a:fillRect/>
              </a:stretch>
            </p:blipFill>
            <p:spPr>
              <a:xfrm>
                <a:off x="11986612" y="3926238"/>
                <a:ext cx="144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7" name="Ink 36">
                <a:extLst>
                  <a:ext uri="{FF2B5EF4-FFF2-40B4-BE49-F238E27FC236}">
                    <a16:creationId xmlns:a16="http://schemas.microsoft.com/office/drawing/2014/main" id="{348DBA48-D749-F838-24A4-F20FB5B34CEB}"/>
                  </a:ext>
                </a:extLst>
              </p14:cNvPr>
              <p14:cNvContentPartPr/>
              <p14:nvPr/>
            </p14:nvContentPartPr>
            <p14:xfrm>
              <a:off x="12058132" y="4028118"/>
              <a:ext cx="480" cy="360"/>
            </p14:xfrm>
          </p:contentPart>
        </mc:Choice>
        <mc:Fallback xmlns="">
          <p:pic>
            <p:nvPicPr>
              <p:cNvPr id="37" name="Ink 36">
                <a:extLst>
                  <a:ext uri="{FF2B5EF4-FFF2-40B4-BE49-F238E27FC236}">
                    <a16:creationId xmlns:a16="http://schemas.microsoft.com/office/drawing/2014/main" id="{348DBA48-D749-F838-24A4-F20FB5B34CEB}"/>
                  </a:ext>
                </a:extLst>
              </p:cNvPr>
              <p:cNvPicPr/>
              <p:nvPr/>
            </p:nvPicPr>
            <p:blipFill>
              <a:blip r:embed="rId37"/>
              <a:stretch>
                <a:fillRect/>
              </a:stretch>
            </p:blipFill>
            <p:spPr>
              <a:xfrm>
                <a:off x="11986612" y="3920478"/>
                <a:ext cx="144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38" name="Ink 37">
                <a:extLst>
                  <a:ext uri="{FF2B5EF4-FFF2-40B4-BE49-F238E27FC236}">
                    <a16:creationId xmlns:a16="http://schemas.microsoft.com/office/drawing/2014/main" id="{FAFA44F6-7C97-029E-C4E0-A575BFD167C2}"/>
                  </a:ext>
                </a:extLst>
              </p14:cNvPr>
              <p14:cNvContentPartPr/>
              <p14:nvPr/>
            </p14:nvContentPartPr>
            <p14:xfrm>
              <a:off x="12081652" y="4028118"/>
              <a:ext cx="480" cy="360"/>
            </p14:xfrm>
          </p:contentPart>
        </mc:Choice>
        <mc:Fallback xmlns="">
          <p:pic>
            <p:nvPicPr>
              <p:cNvPr id="38" name="Ink 37">
                <a:extLst>
                  <a:ext uri="{FF2B5EF4-FFF2-40B4-BE49-F238E27FC236}">
                    <a16:creationId xmlns:a16="http://schemas.microsoft.com/office/drawing/2014/main" id="{FAFA44F6-7C97-029E-C4E0-A575BFD167C2}"/>
                  </a:ext>
                </a:extLst>
              </p:cNvPr>
              <p:cNvPicPr/>
              <p:nvPr/>
            </p:nvPicPr>
            <p:blipFill>
              <a:blip r:embed="rId37"/>
              <a:stretch>
                <a:fillRect/>
              </a:stretch>
            </p:blipFill>
            <p:spPr>
              <a:xfrm>
                <a:off x="12009652" y="3920478"/>
                <a:ext cx="144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9" name="Ink 38">
                <a:extLst>
                  <a:ext uri="{FF2B5EF4-FFF2-40B4-BE49-F238E27FC236}">
                    <a16:creationId xmlns:a16="http://schemas.microsoft.com/office/drawing/2014/main" id="{FEC50555-932E-31F9-D11A-43DF2E8EF2C4}"/>
                  </a:ext>
                </a:extLst>
              </p14:cNvPr>
              <p14:cNvContentPartPr/>
              <p14:nvPr/>
            </p14:nvContentPartPr>
            <p14:xfrm>
              <a:off x="12081652" y="4028118"/>
              <a:ext cx="480" cy="360"/>
            </p14:xfrm>
          </p:contentPart>
        </mc:Choice>
        <mc:Fallback xmlns="">
          <p:pic>
            <p:nvPicPr>
              <p:cNvPr id="39" name="Ink 38">
                <a:extLst>
                  <a:ext uri="{FF2B5EF4-FFF2-40B4-BE49-F238E27FC236}">
                    <a16:creationId xmlns:a16="http://schemas.microsoft.com/office/drawing/2014/main" id="{FEC50555-932E-31F9-D11A-43DF2E8EF2C4}"/>
                  </a:ext>
                </a:extLst>
              </p:cNvPr>
              <p:cNvPicPr/>
              <p:nvPr/>
            </p:nvPicPr>
            <p:blipFill>
              <a:blip r:embed="rId37"/>
              <a:stretch>
                <a:fillRect/>
              </a:stretch>
            </p:blipFill>
            <p:spPr>
              <a:xfrm>
                <a:off x="12009652" y="3920478"/>
                <a:ext cx="144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40" name="Ink 39">
                <a:extLst>
                  <a:ext uri="{FF2B5EF4-FFF2-40B4-BE49-F238E27FC236}">
                    <a16:creationId xmlns:a16="http://schemas.microsoft.com/office/drawing/2014/main" id="{B3DD4997-6BAA-88CD-A4FA-718B8A59B09F}"/>
                  </a:ext>
                </a:extLst>
              </p14:cNvPr>
              <p14:cNvContentPartPr/>
              <p14:nvPr/>
            </p14:nvContentPartPr>
            <p14:xfrm>
              <a:off x="12081652" y="4028118"/>
              <a:ext cx="480" cy="360"/>
            </p14:xfrm>
          </p:contentPart>
        </mc:Choice>
        <mc:Fallback xmlns="">
          <p:pic>
            <p:nvPicPr>
              <p:cNvPr id="40" name="Ink 39">
                <a:extLst>
                  <a:ext uri="{FF2B5EF4-FFF2-40B4-BE49-F238E27FC236}">
                    <a16:creationId xmlns:a16="http://schemas.microsoft.com/office/drawing/2014/main" id="{B3DD4997-6BAA-88CD-A4FA-718B8A59B09F}"/>
                  </a:ext>
                </a:extLst>
              </p:cNvPr>
              <p:cNvPicPr/>
              <p:nvPr/>
            </p:nvPicPr>
            <p:blipFill>
              <a:blip r:embed="rId37"/>
              <a:stretch>
                <a:fillRect/>
              </a:stretch>
            </p:blipFill>
            <p:spPr>
              <a:xfrm>
                <a:off x="12009652" y="3920478"/>
                <a:ext cx="144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41" name="Ink 40">
                <a:extLst>
                  <a:ext uri="{FF2B5EF4-FFF2-40B4-BE49-F238E27FC236}">
                    <a16:creationId xmlns:a16="http://schemas.microsoft.com/office/drawing/2014/main" id="{DEA4CF2D-4B3B-6B43-7D33-5384BA2B340D}"/>
                  </a:ext>
                </a:extLst>
              </p14:cNvPr>
              <p14:cNvContentPartPr/>
              <p14:nvPr/>
            </p14:nvContentPartPr>
            <p14:xfrm>
              <a:off x="12081652" y="4028118"/>
              <a:ext cx="480" cy="360"/>
            </p14:xfrm>
          </p:contentPart>
        </mc:Choice>
        <mc:Fallback xmlns="">
          <p:pic>
            <p:nvPicPr>
              <p:cNvPr id="41" name="Ink 40">
                <a:extLst>
                  <a:ext uri="{FF2B5EF4-FFF2-40B4-BE49-F238E27FC236}">
                    <a16:creationId xmlns:a16="http://schemas.microsoft.com/office/drawing/2014/main" id="{DEA4CF2D-4B3B-6B43-7D33-5384BA2B340D}"/>
                  </a:ext>
                </a:extLst>
              </p:cNvPr>
              <p:cNvPicPr/>
              <p:nvPr/>
            </p:nvPicPr>
            <p:blipFill>
              <a:blip r:embed="rId37"/>
              <a:stretch>
                <a:fillRect/>
              </a:stretch>
            </p:blipFill>
            <p:spPr>
              <a:xfrm>
                <a:off x="12009652" y="3920478"/>
                <a:ext cx="144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42" name="Ink 41">
                <a:extLst>
                  <a:ext uri="{FF2B5EF4-FFF2-40B4-BE49-F238E27FC236}">
                    <a16:creationId xmlns:a16="http://schemas.microsoft.com/office/drawing/2014/main" id="{38C628A3-C206-BE3D-59DE-692EA4B67DC1}"/>
                  </a:ext>
                </a:extLst>
              </p14:cNvPr>
              <p14:cNvContentPartPr/>
              <p14:nvPr/>
            </p14:nvContentPartPr>
            <p14:xfrm>
              <a:off x="12081652" y="4028118"/>
              <a:ext cx="480" cy="360"/>
            </p14:xfrm>
          </p:contentPart>
        </mc:Choice>
        <mc:Fallback xmlns="">
          <p:pic>
            <p:nvPicPr>
              <p:cNvPr id="42" name="Ink 41">
                <a:extLst>
                  <a:ext uri="{FF2B5EF4-FFF2-40B4-BE49-F238E27FC236}">
                    <a16:creationId xmlns:a16="http://schemas.microsoft.com/office/drawing/2014/main" id="{38C628A3-C206-BE3D-59DE-692EA4B67DC1}"/>
                  </a:ext>
                </a:extLst>
              </p:cNvPr>
              <p:cNvPicPr/>
              <p:nvPr/>
            </p:nvPicPr>
            <p:blipFill>
              <a:blip r:embed="rId37"/>
              <a:stretch>
                <a:fillRect/>
              </a:stretch>
            </p:blipFill>
            <p:spPr>
              <a:xfrm>
                <a:off x="12009652" y="3920478"/>
                <a:ext cx="144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43" name="Ink 42">
                <a:extLst>
                  <a:ext uri="{FF2B5EF4-FFF2-40B4-BE49-F238E27FC236}">
                    <a16:creationId xmlns:a16="http://schemas.microsoft.com/office/drawing/2014/main" id="{A62DD2BD-1659-9ECB-329A-D8B283478614}"/>
                  </a:ext>
                </a:extLst>
              </p14:cNvPr>
              <p14:cNvContentPartPr/>
              <p14:nvPr/>
            </p14:nvContentPartPr>
            <p14:xfrm>
              <a:off x="12114292" y="4061238"/>
              <a:ext cx="480" cy="360"/>
            </p14:xfrm>
          </p:contentPart>
        </mc:Choice>
        <mc:Fallback xmlns="">
          <p:pic>
            <p:nvPicPr>
              <p:cNvPr id="43" name="Ink 42">
                <a:extLst>
                  <a:ext uri="{FF2B5EF4-FFF2-40B4-BE49-F238E27FC236}">
                    <a16:creationId xmlns:a16="http://schemas.microsoft.com/office/drawing/2014/main" id="{A62DD2BD-1659-9ECB-329A-D8B283478614}"/>
                  </a:ext>
                </a:extLst>
              </p:cNvPr>
              <p:cNvPicPr/>
              <p:nvPr/>
            </p:nvPicPr>
            <p:blipFill>
              <a:blip r:embed="rId37"/>
              <a:stretch>
                <a:fillRect/>
              </a:stretch>
            </p:blipFill>
            <p:spPr>
              <a:xfrm>
                <a:off x="12042292" y="3953598"/>
                <a:ext cx="144000" cy="216000"/>
              </a:xfrm>
              <a:prstGeom prst="rect">
                <a:avLst/>
              </a:prstGeom>
            </p:spPr>
          </p:pic>
        </mc:Fallback>
      </mc:AlternateContent>
    </p:spTree>
    <p:extLst>
      <p:ext uri="{BB962C8B-B14F-4D97-AF65-F5344CB8AC3E}">
        <p14:creationId xmlns:p14="http://schemas.microsoft.com/office/powerpoint/2010/main" val="3018834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419AB-3B24-6CE7-256C-F9F2848E4A8C}"/>
              </a:ext>
            </a:extLst>
          </p:cNvPr>
          <p:cNvSpPr>
            <a:spLocks noGrp="1"/>
          </p:cNvSpPr>
          <p:nvPr>
            <p:ph type="title"/>
          </p:nvPr>
        </p:nvSpPr>
        <p:spPr/>
        <p:txBody>
          <a:bodyPr/>
          <a:lstStyle/>
          <a:p>
            <a:r>
              <a:rPr lang="en-GB" sz="3600" b="1" dirty="0"/>
              <a:t>Demographic Actors</a:t>
            </a:r>
            <a:endParaRPr lang="en-GB" sz="3600" dirty="0"/>
          </a:p>
        </p:txBody>
      </p:sp>
      <p:sp>
        <p:nvSpPr>
          <p:cNvPr id="3" name="Content Placeholder 2">
            <a:extLst>
              <a:ext uri="{FF2B5EF4-FFF2-40B4-BE49-F238E27FC236}">
                <a16:creationId xmlns:a16="http://schemas.microsoft.com/office/drawing/2014/main" id="{16E802F2-DB84-834F-651F-C76A4607DB76}"/>
              </a:ext>
            </a:extLst>
          </p:cNvPr>
          <p:cNvSpPr>
            <a:spLocks noGrp="1"/>
          </p:cNvSpPr>
          <p:nvPr>
            <p:ph idx="1"/>
          </p:nvPr>
        </p:nvSpPr>
        <p:spPr/>
        <p:txBody>
          <a:bodyPr/>
          <a:lstStyle/>
          <a:p>
            <a:pPr marL="0" indent="0">
              <a:lnSpc>
                <a:spcPct val="90000"/>
              </a:lnSpc>
              <a:buNone/>
            </a:pPr>
            <a:r>
              <a:rPr lang="en-GB" sz="2800" dirty="0"/>
              <a:t>Changes in population characteristics affect market demand. For example:</a:t>
            </a:r>
          </a:p>
          <a:p>
            <a:pPr lvl="1">
              <a:lnSpc>
                <a:spcPct val="90000"/>
              </a:lnSpc>
              <a:buFont typeface="Arial" panose="020B0604020202020204" pitchFamily="34" charset="0"/>
              <a:buChar char="•"/>
            </a:pPr>
            <a:r>
              <a:rPr lang="en-GB" b="1" dirty="0"/>
              <a:t>Age mix</a:t>
            </a:r>
          </a:p>
          <a:p>
            <a:pPr lvl="1">
              <a:lnSpc>
                <a:spcPct val="90000"/>
              </a:lnSpc>
              <a:buFont typeface="Arial" panose="020B0604020202020204" pitchFamily="34" charset="0"/>
              <a:buChar char="•"/>
            </a:pPr>
            <a:r>
              <a:rPr lang="en-GB" b="1" dirty="0"/>
              <a:t>Gender</a:t>
            </a:r>
          </a:p>
          <a:p>
            <a:pPr lvl="1">
              <a:lnSpc>
                <a:spcPct val="90000"/>
              </a:lnSpc>
              <a:buFont typeface="Arial" panose="020B0604020202020204" pitchFamily="34" charset="0"/>
              <a:buChar char="•"/>
            </a:pPr>
            <a:r>
              <a:rPr lang="en-GB" b="1" dirty="0"/>
              <a:t>Income</a:t>
            </a:r>
          </a:p>
          <a:p>
            <a:pPr lvl="1">
              <a:lnSpc>
                <a:spcPct val="90000"/>
              </a:lnSpc>
              <a:buFont typeface="Arial" panose="020B0604020202020204" pitchFamily="34" charset="0"/>
              <a:buChar char="•"/>
            </a:pPr>
            <a:r>
              <a:rPr lang="en-GB" b="1" dirty="0"/>
              <a:t>Education </a:t>
            </a:r>
          </a:p>
          <a:p>
            <a:pPr lvl="1">
              <a:lnSpc>
                <a:spcPct val="90000"/>
              </a:lnSpc>
              <a:buFont typeface="Arial" panose="020B0604020202020204" pitchFamily="34" charset="0"/>
              <a:buChar char="•"/>
            </a:pPr>
            <a:r>
              <a:rPr lang="en-GB" b="1" dirty="0"/>
              <a:t>Household patterns</a:t>
            </a:r>
          </a:p>
          <a:p>
            <a:pPr lvl="1">
              <a:lnSpc>
                <a:spcPct val="90000"/>
              </a:lnSpc>
              <a:buFont typeface="Arial" panose="020B0604020202020204" pitchFamily="34" charset="0"/>
              <a:buChar char="•"/>
            </a:pPr>
            <a:r>
              <a:rPr lang="en-GB" b="1" dirty="0"/>
              <a:t>Population Growth</a:t>
            </a:r>
          </a:p>
          <a:p>
            <a:endParaRPr lang="en-GB" dirty="0"/>
          </a:p>
        </p:txBody>
      </p:sp>
      <p:sp>
        <p:nvSpPr>
          <p:cNvPr id="4" name="Date Placeholder 3">
            <a:extLst>
              <a:ext uri="{FF2B5EF4-FFF2-40B4-BE49-F238E27FC236}">
                <a16:creationId xmlns:a16="http://schemas.microsoft.com/office/drawing/2014/main" id="{C22CC34B-937E-CC5A-67DE-B5D46999A3A9}"/>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BF45018B-C141-43FE-F2D1-7073E47CF543}"/>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199489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aph of blue bars  Description automatically generated with medium confidence">
            <a:extLst>
              <a:ext uri="{FF2B5EF4-FFF2-40B4-BE49-F238E27FC236}">
                <a16:creationId xmlns:a16="http://schemas.microsoft.com/office/drawing/2014/main" id="{878C9AE8-C320-184B-F07E-11D85DC6FDC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56271" y="188640"/>
            <a:ext cx="10388401" cy="5328592"/>
          </a:xfrm>
          <a:prstGeom prst="rect">
            <a:avLst/>
          </a:prstGeom>
          <a:noFill/>
        </p:spPr>
      </p:pic>
      <p:sp>
        <p:nvSpPr>
          <p:cNvPr id="4" name="Date Placeholder 3">
            <a:extLst>
              <a:ext uri="{FF2B5EF4-FFF2-40B4-BE49-F238E27FC236}">
                <a16:creationId xmlns:a16="http://schemas.microsoft.com/office/drawing/2014/main" id="{27B90ADE-6CA3-D084-5B57-0E332A0B208F}"/>
              </a:ext>
            </a:extLst>
          </p:cNvPr>
          <p:cNvSpPr>
            <a:spLocks noGrp="1"/>
          </p:cNvSpPr>
          <p:nvPr>
            <p:ph type="dt" sz="half" idx="10"/>
          </p:nvPr>
        </p:nvSpPr>
        <p:spPr>
          <a:xfrm>
            <a:off x="334433" y="6524625"/>
            <a:ext cx="129540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05/10/2026</a:t>
            </a:fld>
            <a:endParaRPr lang="en-GB" altLang="en-US" sz="900"/>
          </a:p>
        </p:txBody>
      </p:sp>
      <p:sp>
        <p:nvSpPr>
          <p:cNvPr id="5" name="Slide Number Placeholder 4">
            <a:extLst>
              <a:ext uri="{FF2B5EF4-FFF2-40B4-BE49-F238E27FC236}">
                <a16:creationId xmlns:a16="http://schemas.microsoft.com/office/drawing/2014/main" id="{3B53F691-7236-C59D-D288-AA482530F1F8}"/>
              </a:ext>
            </a:extLst>
          </p:cNvPr>
          <p:cNvSpPr>
            <a:spLocks noGrp="1"/>
          </p:cNvSpPr>
          <p:nvPr>
            <p:ph type="sldNum" sz="quarter" idx="12"/>
          </p:nvPr>
        </p:nvSpPr>
        <p:spPr>
          <a:xfrm>
            <a:off x="10608733" y="6381750"/>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
        <p:nvSpPr>
          <p:cNvPr id="7" name="Title 1">
            <a:extLst>
              <a:ext uri="{FF2B5EF4-FFF2-40B4-BE49-F238E27FC236}">
                <a16:creationId xmlns:a16="http://schemas.microsoft.com/office/drawing/2014/main" id="{020EC302-B269-39F5-AD9D-0D56EB45C584}"/>
              </a:ext>
            </a:extLst>
          </p:cNvPr>
          <p:cNvSpPr>
            <a:spLocks noGrp="1"/>
          </p:cNvSpPr>
          <p:nvPr>
            <p:ph type="title"/>
          </p:nvPr>
        </p:nvSpPr>
        <p:spPr>
          <a:xfrm rot="16200000">
            <a:off x="-12000000" y="2281436"/>
            <a:ext cx="10972800" cy="1143000"/>
          </a:xfrm>
        </p:spPr>
        <p:txBody>
          <a:bodyPr/>
          <a:lstStyle/>
          <a:p>
            <a:r>
              <a:rPr lang="en-GB" sz="3600" b="1" dirty="0"/>
              <a:t>Demographic Actors</a:t>
            </a:r>
            <a:endParaRPr lang="en-GB" sz="3600" dirty="0"/>
          </a:p>
        </p:txBody>
      </p:sp>
      <p:sp>
        <p:nvSpPr>
          <p:cNvPr id="2" name="TextBox 1">
            <a:extLst>
              <a:ext uri="{FF2B5EF4-FFF2-40B4-BE49-F238E27FC236}">
                <a16:creationId xmlns:a16="http://schemas.microsoft.com/office/drawing/2014/main" id="{1ED0C894-BBB3-48F1-4B1D-4F350CFED9F4}"/>
              </a:ext>
            </a:extLst>
          </p:cNvPr>
          <p:cNvSpPr txBox="1"/>
          <p:nvPr/>
        </p:nvSpPr>
        <p:spPr>
          <a:xfrm>
            <a:off x="10163272" y="5353471"/>
            <a:ext cx="1789379" cy="307777"/>
          </a:xfrm>
          <a:prstGeom prst="rect">
            <a:avLst/>
          </a:prstGeom>
          <a:noFill/>
        </p:spPr>
        <p:txBody>
          <a:bodyPr wrap="none" rtlCol="0">
            <a:spAutoFit/>
          </a:bodyPr>
          <a:lstStyle/>
          <a:p>
            <a:r>
              <a:rPr lang="en-GB" sz="1400" b="0" i="0" u="none" strike="noStrike" dirty="0">
                <a:solidFill>
                  <a:srgbClr val="000000"/>
                </a:solidFill>
                <a:effectLst/>
                <a:latin typeface="+mn-lt"/>
              </a:rPr>
              <a:t>(Statista, 2025)</a:t>
            </a:r>
            <a:endParaRPr lang="en-GB" sz="1400" dirty="0">
              <a:latin typeface="+mn-lt"/>
            </a:endParaRPr>
          </a:p>
        </p:txBody>
      </p:sp>
      <p:sp>
        <p:nvSpPr>
          <p:cNvPr id="3" name="Thought Bubble: Cloud 2">
            <a:extLst>
              <a:ext uri="{FF2B5EF4-FFF2-40B4-BE49-F238E27FC236}">
                <a16:creationId xmlns:a16="http://schemas.microsoft.com/office/drawing/2014/main" id="{F3CA902A-521D-8AFC-745B-A0DAEC479FFB}"/>
              </a:ext>
            </a:extLst>
          </p:cNvPr>
          <p:cNvSpPr/>
          <p:nvPr/>
        </p:nvSpPr>
        <p:spPr>
          <a:xfrm>
            <a:off x="4860576" y="764704"/>
            <a:ext cx="6179507" cy="1440160"/>
          </a:xfrm>
          <a:prstGeom prst="cloudCallout">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1600" b="1" i="0" u="none" strike="noStrike" dirty="0">
                <a:solidFill>
                  <a:srgbClr val="000000"/>
                </a:solidFill>
                <a:effectLst/>
              </a:rPr>
              <a:t>What do you think could be the consequences of a fall in population in a specific country, or part of a county?</a:t>
            </a:r>
          </a:p>
        </p:txBody>
      </p:sp>
    </p:spTree>
    <p:extLst>
      <p:ext uri="{BB962C8B-B14F-4D97-AF65-F5344CB8AC3E}">
        <p14:creationId xmlns:p14="http://schemas.microsoft.com/office/powerpoint/2010/main" val="656610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895B0-AEEA-611E-5A9C-3558A3AC5581}"/>
              </a:ext>
            </a:extLst>
          </p:cNvPr>
          <p:cNvSpPr>
            <a:spLocks noGrp="1"/>
          </p:cNvSpPr>
          <p:nvPr>
            <p:ph type="title"/>
          </p:nvPr>
        </p:nvSpPr>
        <p:spPr/>
        <p:txBody>
          <a:bodyPr/>
          <a:lstStyle/>
          <a:p>
            <a:r>
              <a:rPr lang="en-GB" sz="3600" b="1" dirty="0"/>
              <a:t>Economic Actors</a:t>
            </a:r>
            <a:endParaRPr lang="en-GB" sz="3600" dirty="0"/>
          </a:p>
        </p:txBody>
      </p:sp>
      <p:sp>
        <p:nvSpPr>
          <p:cNvPr id="3" name="Content Placeholder 2">
            <a:extLst>
              <a:ext uri="{FF2B5EF4-FFF2-40B4-BE49-F238E27FC236}">
                <a16:creationId xmlns:a16="http://schemas.microsoft.com/office/drawing/2014/main" id="{EED7E0F1-05D3-D4EE-7E89-385F66CD7A02}"/>
              </a:ext>
            </a:extLst>
          </p:cNvPr>
          <p:cNvSpPr>
            <a:spLocks noGrp="1"/>
          </p:cNvSpPr>
          <p:nvPr>
            <p:ph idx="1"/>
          </p:nvPr>
        </p:nvSpPr>
        <p:spPr/>
        <p:txBody>
          <a:bodyPr/>
          <a:lstStyle/>
          <a:p>
            <a:pPr marL="0" indent="0">
              <a:buNone/>
            </a:pPr>
            <a:r>
              <a:rPr lang="en-GB" sz="2800" dirty="0"/>
              <a:t>Economic conditions impact purchasing behaviour and business strategies.</a:t>
            </a:r>
          </a:p>
          <a:p>
            <a:pPr lvl="1"/>
            <a:r>
              <a:rPr lang="en-GB" b="1" dirty="0"/>
              <a:t>Inflation</a:t>
            </a:r>
            <a:r>
              <a:rPr lang="en-GB" dirty="0"/>
              <a:t> </a:t>
            </a:r>
          </a:p>
          <a:p>
            <a:pPr lvl="1"/>
            <a:r>
              <a:rPr lang="en-GB" b="1" dirty="0"/>
              <a:t>Income distribution</a:t>
            </a:r>
          </a:p>
          <a:p>
            <a:pPr lvl="1"/>
            <a:r>
              <a:rPr lang="en-GB" b="1" dirty="0"/>
              <a:t>Consumer spending power</a:t>
            </a:r>
          </a:p>
          <a:p>
            <a:pPr lvl="1"/>
            <a:r>
              <a:rPr lang="en-GB" b="1" dirty="0"/>
              <a:t>Subsistence Economies</a:t>
            </a:r>
          </a:p>
          <a:p>
            <a:pPr lvl="1"/>
            <a:r>
              <a:rPr lang="en-GB" b="1" dirty="0"/>
              <a:t>Industrial Economies</a:t>
            </a:r>
          </a:p>
          <a:p>
            <a:endParaRPr lang="en-GB" dirty="0"/>
          </a:p>
        </p:txBody>
      </p:sp>
      <p:sp>
        <p:nvSpPr>
          <p:cNvPr id="4" name="Date Placeholder 3">
            <a:extLst>
              <a:ext uri="{FF2B5EF4-FFF2-40B4-BE49-F238E27FC236}">
                <a16:creationId xmlns:a16="http://schemas.microsoft.com/office/drawing/2014/main" id="{A8EB8246-D272-20AB-A061-1F5C8DAE7B41}"/>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28AC6539-CD1F-9D14-A7A6-DB75BDA12E6A}"/>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4046260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FE2994B-4552-C097-2CB2-878D0A19B459}"/>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3E0D6881-95B2-1F9A-B510-D20CC9AC2BCA}"/>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Content Placeholder 5" descr="A graph with numbers and a line  Description automatically generated">
            <a:extLst>
              <a:ext uri="{FF2B5EF4-FFF2-40B4-BE49-F238E27FC236}">
                <a16:creationId xmlns:a16="http://schemas.microsoft.com/office/drawing/2014/main" id="{092ED53C-EF18-D16D-F23A-2A2F3F17A0A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91477" y="134111"/>
            <a:ext cx="10646545" cy="5527137"/>
          </a:xfrm>
          <a:prstGeom prst="rect">
            <a:avLst/>
          </a:prstGeom>
        </p:spPr>
      </p:pic>
      <p:sp>
        <p:nvSpPr>
          <p:cNvPr id="7" name="TextBox 6">
            <a:extLst>
              <a:ext uri="{FF2B5EF4-FFF2-40B4-BE49-F238E27FC236}">
                <a16:creationId xmlns:a16="http://schemas.microsoft.com/office/drawing/2014/main" id="{DCE37C0F-D867-B3AF-E1DB-1C83FD39E43C}"/>
              </a:ext>
            </a:extLst>
          </p:cNvPr>
          <p:cNvSpPr txBox="1"/>
          <p:nvPr/>
        </p:nvSpPr>
        <p:spPr>
          <a:xfrm>
            <a:off x="2063552" y="220578"/>
            <a:ext cx="5147136" cy="400110"/>
          </a:xfrm>
          <a:prstGeom prst="rect">
            <a:avLst/>
          </a:prstGeom>
          <a:noFill/>
        </p:spPr>
        <p:txBody>
          <a:bodyPr wrap="none" rtlCol="0">
            <a:spAutoFit/>
          </a:bodyPr>
          <a:lstStyle/>
          <a:p>
            <a:r>
              <a:rPr lang="en-GB" sz="2000" b="1" dirty="0"/>
              <a:t>Unemployment Rate in the UK</a:t>
            </a:r>
          </a:p>
        </p:txBody>
      </p:sp>
      <p:sp>
        <p:nvSpPr>
          <p:cNvPr id="8" name="Title 1">
            <a:extLst>
              <a:ext uri="{FF2B5EF4-FFF2-40B4-BE49-F238E27FC236}">
                <a16:creationId xmlns:a16="http://schemas.microsoft.com/office/drawing/2014/main" id="{DEBD5D5C-9B55-A73B-B428-760A5686742C}"/>
              </a:ext>
            </a:extLst>
          </p:cNvPr>
          <p:cNvSpPr>
            <a:spLocks noGrp="1"/>
          </p:cNvSpPr>
          <p:nvPr>
            <p:ph type="title"/>
          </p:nvPr>
        </p:nvSpPr>
        <p:spPr>
          <a:xfrm rot="16200000">
            <a:off x="-12000000" y="2326179"/>
            <a:ext cx="10972800" cy="1143000"/>
          </a:xfrm>
        </p:spPr>
        <p:txBody>
          <a:bodyPr/>
          <a:lstStyle/>
          <a:p>
            <a:r>
              <a:rPr lang="en-GB" sz="3600" b="1" dirty="0"/>
              <a:t>Economic Actors</a:t>
            </a:r>
            <a:endParaRPr lang="en-GB" sz="3600" dirty="0"/>
          </a:p>
        </p:txBody>
      </p:sp>
      <p:sp>
        <p:nvSpPr>
          <p:cNvPr id="2" name="TextBox 1">
            <a:extLst>
              <a:ext uri="{FF2B5EF4-FFF2-40B4-BE49-F238E27FC236}">
                <a16:creationId xmlns:a16="http://schemas.microsoft.com/office/drawing/2014/main" id="{285AE14F-168F-9303-9A34-228B928CC9FF}"/>
              </a:ext>
            </a:extLst>
          </p:cNvPr>
          <p:cNvSpPr txBox="1"/>
          <p:nvPr/>
        </p:nvSpPr>
        <p:spPr>
          <a:xfrm>
            <a:off x="10163272" y="5353471"/>
            <a:ext cx="1789379" cy="307777"/>
          </a:xfrm>
          <a:prstGeom prst="rect">
            <a:avLst/>
          </a:prstGeom>
          <a:noFill/>
        </p:spPr>
        <p:txBody>
          <a:bodyPr wrap="none" rtlCol="0">
            <a:spAutoFit/>
          </a:bodyPr>
          <a:lstStyle/>
          <a:p>
            <a:r>
              <a:rPr lang="en-GB" sz="1400" b="0" i="0" u="none" strike="noStrike" dirty="0">
                <a:solidFill>
                  <a:srgbClr val="000000"/>
                </a:solidFill>
                <a:effectLst/>
                <a:latin typeface="+mn-lt"/>
              </a:rPr>
              <a:t>(Statista, 2025)</a:t>
            </a:r>
            <a:endParaRPr lang="en-GB" sz="1400" dirty="0">
              <a:latin typeface="+mn-lt"/>
            </a:endParaRPr>
          </a:p>
        </p:txBody>
      </p:sp>
      <p:sp>
        <p:nvSpPr>
          <p:cNvPr id="3" name="Thought Bubble: Cloud 2">
            <a:extLst>
              <a:ext uri="{FF2B5EF4-FFF2-40B4-BE49-F238E27FC236}">
                <a16:creationId xmlns:a16="http://schemas.microsoft.com/office/drawing/2014/main" id="{AA398FC0-C30E-875C-39C4-453D0C92ECEF}"/>
              </a:ext>
            </a:extLst>
          </p:cNvPr>
          <p:cNvSpPr/>
          <p:nvPr/>
        </p:nvSpPr>
        <p:spPr>
          <a:xfrm>
            <a:off x="7500192" y="116632"/>
            <a:ext cx="4548469" cy="1338720"/>
          </a:xfrm>
          <a:prstGeom prst="cloudCallout">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1400" b="1" dirty="0"/>
              <a:t>In your opinion, what are the implication of the economy on employment and unemployment? </a:t>
            </a:r>
          </a:p>
        </p:txBody>
      </p:sp>
    </p:spTree>
    <p:extLst>
      <p:ext uri="{BB962C8B-B14F-4D97-AF65-F5344CB8AC3E}">
        <p14:creationId xmlns:p14="http://schemas.microsoft.com/office/powerpoint/2010/main" val="637186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E145F-0F21-024F-76D3-56ED1C66735E}"/>
              </a:ext>
            </a:extLst>
          </p:cNvPr>
          <p:cNvSpPr>
            <a:spLocks noGrp="1"/>
          </p:cNvSpPr>
          <p:nvPr>
            <p:ph type="title"/>
          </p:nvPr>
        </p:nvSpPr>
        <p:spPr/>
        <p:txBody>
          <a:bodyPr/>
          <a:lstStyle/>
          <a:p>
            <a:r>
              <a:rPr lang="en-GB" sz="3600" b="1" dirty="0"/>
              <a:t>Natural Actors</a:t>
            </a:r>
            <a:endParaRPr lang="en-GB" sz="3600" dirty="0"/>
          </a:p>
        </p:txBody>
      </p:sp>
      <p:sp>
        <p:nvSpPr>
          <p:cNvPr id="3" name="Content Placeholder 2">
            <a:extLst>
              <a:ext uri="{FF2B5EF4-FFF2-40B4-BE49-F238E27FC236}">
                <a16:creationId xmlns:a16="http://schemas.microsoft.com/office/drawing/2014/main" id="{DD5A4D52-CAF3-5DFD-1D36-1C3574C3B7DA}"/>
              </a:ext>
            </a:extLst>
          </p:cNvPr>
          <p:cNvSpPr>
            <a:spLocks noGrp="1"/>
          </p:cNvSpPr>
          <p:nvPr>
            <p:ph idx="1"/>
          </p:nvPr>
        </p:nvSpPr>
        <p:spPr/>
        <p:txBody>
          <a:bodyPr/>
          <a:lstStyle/>
          <a:p>
            <a:r>
              <a:rPr lang="en-GB" sz="2800" dirty="0"/>
              <a:t>Environmental and natural actors are growing to be fundamental due to environmental concerns and global warming.</a:t>
            </a:r>
          </a:p>
          <a:p>
            <a:pPr lvl="1"/>
            <a:r>
              <a:rPr lang="en-GB" sz="2400" b="1" dirty="0"/>
              <a:t>Resource availability</a:t>
            </a:r>
          </a:p>
          <a:p>
            <a:pPr lvl="1"/>
            <a:r>
              <a:rPr lang="en-GB" sz="2400" b="1" dirty="0"/>
              <a:t>Sustainability trends</a:t>
            </a:r>
          </a:p>
          <a:p>
            <a:pPr lvl="1"/>
            <a:r>
              <a:rPr lang="en-GB" sz="2400" b="1" dirty="0"/>
              <a:t>Greenhouse emission</a:t>
            </a:r>
          </a:p>
          <a:p>
            <a:pPr lvl="1"/>
            <a:r>
              <a:rPr lang="en-GB" sz="2400" b="1" dirty="0"/>
              <a:t>Carbon footprint</a:t>
            </a:r>
          </a:p>
        </p:txBody>
      </p:sp>
      <p:sp>
        <p:nvSpPr>
          <p:cNvPr id="4" name="Date Placeholder 3">
            <a:extLst>
              <a:ext uri="{FF2B5EF4-FFF2-40B4-BE49-F238E27FC236}">
                <a16:creationId xmlns:a16="http://schemas.microsoft.com/office/drawing/2014/main" id="{02D821A9-3906-ABC6-119D-0D8DC3E19688}"/>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0E9515C3-211D-BC0E-F4E5-7E3685EF0431}"/>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2050" name="Picture 2" descr="Environmental Sustainability and DEI">
            <a:extLst>
              <a:ext uri="{FF2B5EF4-FFF2-40B4-BE49-F238E27FC236}">
                <a16:creationId xmlns:a16="http://schemas.microsoft.com/office/drawing/2014/main" id="{2AFD821E-3DA3-A652-3E61-2BD3A9B459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0043" y="2996952"/>
            <a:ext cx="5376597" cy="20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05675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26100-B159-60AB-F085-9EC91BE48584}"/>
              </a:ext>
            </a:extLst>
          </p:cNvPr>
          <p:cNvSpPr>
            <a:spLocks noGrp="1"/>
          </p:cNvSpPr>
          <p:nvPr>
            <p:ph type="title"/>
          </p:nvPr>
        </p:nvSpPr>
        <p:spPr/>
        <p:txBody>
          <a:bodyPr/>
          <a:lstStyle/>
          <a:p>
            <a:r>
              <a:rPr lang="en-GB" sz="3600" b="1" dirty="0"/>
              <a:t>Technological Actors</a:t>
            </a:r>
            <a:endParaRPr lang="en-GB" sz="3600" dirty="0"/>
          </a:p>
        </p:txBody>
      </p:sp>
      <p:sp>
        <p:nvSpPr>
          <p:cNvPr id="3" name="Content Placeholder 2">
            <a:extLst>
              <a:ext uri="{FF2B5EF4-FFF2-40B4-BE49-F238E27FC236}">
                <a16:creationId xmlns:a16="http://schemas.microsoft.com/office/drawing/2014/main" id="{F07FBD95-7A1F-3ADA-C8E1-AB6991CF8C35}"/>
              </a:ext>
            </a:extLst>
          </p:cNvPr>
          <p:cNvSpPr>
            <a:spLocks noGrp="1"/>
          </p:cNvSpPr>
          <p:nvPr>
            <p:ph idx="1"/>
          </p:nvPr>
        </p:nvSpPr>
        <p:spPr/>
        <p:txBody>
          <a:bodyPr/>
          <a:lstStyle/>
          <a:p>
            <a:r>
              <a:rPr lang="en-GB" sz="2800" dirty="0"/>
              <a:t>Advances in technology create new opportunities and challenges for businesses.</a:t>
            </a:r>
          </a:p>
          <a:p>
            <a:pPr algn="l"/>
            <a:r>
              <a:rPr lang="en-GB" sz="2800" b="0" i="0" u="none" strike="noStrike" dirty="0">
                <a:solidFill>
                  <a:srgbClr val="000000"/>
                </a:solidFill>
                <a:effectLst/>
              </a:rPr>
              <a:t>Every new technology drives </a:t>
            </a:r>
            <a:r>
              <a:rPr lang="en-GB" sz="2800" b="1" i="0" u="none" strike="noStrike" dirty="0">
                <a:solidFill>
                  <a:srgbClr val="000000"/>
                </a:solidFill>
                <a:effectLst/>
              </a:rPr>
              <a:t>creative destruction</a:t>
            </a:r>
            <a:r>
              <a:rPr lang="en-GB" sz="2800" b="0" i="0" u="none" strike="noStrike" dirty="0">
                <a:solidFill>
                  <a:srgbClr val="000000"/>
                </a:solidFill>
                <a:effectLst/>
              </a:rPr>
              <a:t>, reshaping lives and industries.</a:t>
            </a:r>
          </a:p>
          <a:p>
            <a:pPr lvl="1"/>
            <a:r>
              <a:rPr lang="en-GB" sz="2400" b="1" dirty="0">
                <a:solidFill>
                  <a:srgbClr val="000000"/>
                </a:solidFill>
              </a:rPr>
              <a:t>AI &amp; Automation</a:t>
            </a:r>
          </a:p>
          <a:p>
            <a:pPr lvl="1"/>
            <a:r>
              <a:rPr lang="en-GB" sz="2400" b="1" i="0" u="none" strike="noStrike" dirty="0">
                <a:solidFill>
                  <a:srgbClr val="000000"/>
                </a:solidFill>
                <a:effectLst/>
              </a:rPr>
              <a:t>Big Data </a:t>
            </a:r>
            <a:r>
              <a:rPr lang="en-GB" sz="2400" b="1" dirty="0">
                <a:solidFill>
                  <a:srgbClr val="000000"/>
                </a:solidFill>
              </a:rPr>
              <a:t>&amp; Analytics</a:t>
            </a:r>
          </a:p>
          <a:p>
            <a:pPr lvl="1"/>
            <a:r>
              <a:rPr lang="en-GB" sz="2400" b="1" i="0" u="none" strike="noStrike" dirty="0">
                <a:solidFill>
                  <a:srgbClr val="000000"/>
                </a:solidFill>
                <a:effectLst/>
              </a:rPr>
              <a:t>Cybersecurity </a:t>
            </a:r>
          </a:p>
          <a:p>
            <a:pPr lvl="1"/>
            <a:r>
              <a:rPr lang="en-GB" sz="2400" b="1" dirty="0">
                <a:solidFill>
                  <a:srgbClr val="000000"/>
                </a:solidFill>
              </a:rPr>
              <a:t>5G and connectivity</a:t>
            </a:r>
          </a:p>
          <a:p>
            <a:pPr lvl="1"/>
            <a:r>
              <a:rPr lang="en-GB" sz="2400" b="1" i="0" u="none" strike="noStrike" dirty="0">
                <a:solidFill>
                  <a:srgbClr val="000000"/>
                </a:solidFill>
                <a:effectLst/>
              </a:rPr>
              <a:t>B</a:t>
            </a:r>
            <a:r>
              <a:rPr lang="en-GB" sz="2400" b="1" dirty="0">
                <a:solidFill>
                  <a:srgbClr val="000000"/>
                </a:solidFill>
              </a:rPr>
              <a:t>lockchain &amp; Digital Transactions</a:t>
            </a:r>
            <a:endParaRPr lang="en-GB" sz="2400" b="1" i="0" u="none" strike="noStrike" dirty="0">
              <a:solidFill>
                <a:srgbClr val="000000"/>
              </a:solidFill>
              <a:effectLst/>
            </a:endParaRPr>
          </a:p>
        </p:txBody>
      </p:sp>
      <p:sp>
        <p:nvSpPr>
          <p:cNvPr id="4" name="Date Placeholder 3">
            <a:extLst>
              <a:ext uri="{FF2B5EF4-FFF2-40B4-BE49-F238E27FC236}">
                <a16:creationId xmlns:a16="http://schemas.microsoft.com/office/drawing/2014/main" id="{1613C686-63FA-C7BD-3533-8E200A381317}"/>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D874ADE3-803A-00B6-A4A8-A2FFE004F17B}"/>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4098" name="Picture 2" descr="Technology PNG Images Transparent Free ...">
            <a:extLst>
              <a:ext uri="{FF2B5EF4-FFF2-40B4-BE49-F238E27FC236}">
                <a16:creationId xmlns:a16="http://schemas.microsoft.com/office/drawing/2014/main" id="{88B77DD3-2C4D-7D9E-D8E3-2D387F47CB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2117" y="3611532"/>
            <a:ext cx="3932749" cy="1646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80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FF63A-9402-3F6A-9C6C-3849DED159DD}"/>
              </a:ext>
            </a:extLst>
          </p:cNvPr>
          <p:cNvSpPr>
            <a:spLocks noGrp="1"/>
          </p:cNvSpPr>
          <p:nvPr>
            <p:ph type="title"/>
          </p:nvPr>
        </p:nvSpPr>
        <p:spPr>
          <a:xfrm rot="16200000">
            <a:off x="-12000000" y="2363788"/>
            <a:ext cx="10972800" cy="1143000"/>
          </a:xfrm>
        </p:spPr>
        <p:txBody>
          <a:bodyPr/>
          <a:lstStyle/>
          <a:p>
            <a:r>
              <a:rPr lang="en-GB" sz="3600" b="1" dirty="0"/>
              <a:t>Technological Actors</a:t>
            </a:r>
            <a:endParaRPr lang="en-GB" dirty="0"/>
          </a:p>
        </p:txBody>
      </p:sp>
      <p:sp>
        <p:nvSpPr>
          <p:cNvPr id="4" name="Date Placeholder 3">
            <a:extLst>
              <a:ext uri="{FF2B5EF4-FFF2-40B4-BE49-F238E27FC236}">
                <a16:creationId xmlns:a16="http://schemas.microsoft.com/office/drawing/2014/main" id="{77A88A06-EE80-D3A3-59DB-D928E288B931}"/>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B7983EF8-7CF3-B909-428B-917941C71D1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9" name="Picture 8" descr="A graph of growth in blue and white  Description automatically generated">
            <a:extLst>
              <a:ext uri="{FF2B5EF4-FFF2-40B4-BE49-F238E27FC236}">
                <a16:creationId xmlns:a16="http://schemas.microsoft.com/office/drawing/2014/main" id="{AAB74297-F85D-CF98-8BFD-E7FE805890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3445" y="232473"/>
            <a:ext cx="10945216" cy="5428776"/>
          </a:xfrm>
          <a:prstGeom prst="rect">
            <a:avLst/>
          </a:prstGeom>
        </p:spPr>
      </p:pic>
      <p:sp>
        <p:nvSpPr>
          <p:cNvPr id="10" name="TextBox 9">
            <a:extLst>
              <a:ext uri="{FF2B5EF4-FFF2-40B4-BE49-F238E27FC236}">
                <a16:creationId xmlns:a16="http://schemas.microsoft.com/office/drawing/2014/main" id="{0E945949-B11E-8B99-B48F-D58494FF2032}"/>
              </a:ext>
            </a:extLst>
          </p:cNvPr>
          <p:cNvSpPr txBox="1"/>
          <p:nvPr/>
        </p:nvSpPr>
        <p:spPr>
          <a:xfrm>
            <a:off x="2106523" y="116632"/>
            <a:ext cx="8982032" cy="646331"/>
          </a:xfrm>
          <a:prstGeom prst="rect">
            <a:avLst/>
          </a:prstGeom>
          <a:noFill/>
        </p:spPr>
        <p:txBody>
          <a:bodyPr wrap="none" rtlCol="0">
            <a:spAutoFit/>
          </a:bodyPr>
          <a:lstStyle/>
          <a:p>
            <a:r>
              <a:rPr lang="en-GB" b="1" i="0" u="none" strike="noStrike" dirty="0">
                <a:solidFill>
                  <a:srgbClr val="0F2741"/>
                </a:solidFill>
                <a:effectLst/>
                <a:latin typeface="Open Sans" panose="020B0606030504020204" pitchFamily="34" charset="0"/>
              </a:rPr>
              <a:t>UK internet penetration: percentage of population using </a:t>
            </a:r>
          </a:p>
          <a:p>
            <a:r>
              <a:rPr lang="en-GB" b="1" i="0" u="none" strike="noStrike" dirty="0">
                <a:solidFill>
                  <a:srgbClr val="0F2741"/>
                </a:solidFill>
                <a:effectLst/>
                <a:latin typeface="Open Sans" panose="020B0606030504020204" pitchFamily="34" charset="0"/>
              </a:rPr>
              <a:t>the internet in the United Kingdom from 1991 to 2022</a:t>
            </a:r>
            <a:endParaRPr lang="en-GB" dirty="0"/>
          </a:p>
        </p:txBody>
      </p:sp>
      <p:sp>
        <p:nvSpPr>
          <p:cNvPr id="3" name="Thought Bubble: Cloud 2">
            <a:extLst>
              <a:ext uri="{FF2B5EF4-FFF2-40B4-BE49-F238E27FC236}">
                <a16:creationId xmlns:a16="http://schemas.microsoft.com/office/drawing/2014/main" id="{70081ABF-EA9A-CF70-3561-65B7D4DDBA13}"/>
              </a:ext>
            </a:extLst>
          </p:cNvPr>
          <p:cNvSpPr/>
          <p:nvPr/>
        </p:nvSpPr>
        <p:spPr>
          <a:xfrm>
            <a:off x="2543605" y="762962"/>
            <a:ext cx="4548469" cy="1729933"/>
          </a:xfrm>
          <a:prstGeom prst="cloudCallout">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1400" b="1" dirty="0"/>
              <a:t>With internet access becoming nearly universal, how could this be an opportunity or a threat for businesses?</a:t>
            </a:r>
          </a:p>
        </p:txBody>
      </p:sp>
    </p:spTree>
    <p:extLst>
      <p:ext uri="{BB962C8B-B14F-4D97-AF65-F5344CB8AC3E}">
        <p14:creationId xmlns:p14="http://schemas.microsoft.com/office/powerpoint/2010/main" val="6101325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D12F-40DD-723A-327E-F04495648DAC}"/>
              </a:ext>
            </a:extLst>
          </p:cNvPr>
          <p:cNvSpPr>
            <a:spLocks noGrp="1"/>
          </p:cNvSpPr>
          <p:nvPr>
            <p:ph type="title"/>
          </p:nvPr>
        </p:nvSpPr>
        <p:spPr/>
        <p:txBody>
          <a:bodyPr/>
          <a:lstStyle/>
          <a:p>
            <a:r>
              <a:rPr lang="en-GB" sz="3600" b="1" dirty="0"/>
              <a:t>Political Actors</a:t>
            </a:r>
          </a:p>
        </p:txBody>
      </p:sp>
      <p:sp>
        <p:nvSpPr>
          <p:cNvPr id="3" name="Content Placeholder 2">
            <a:extLst>
              <a:ext uri="{FF2B5EF4-FFF2-40B4-BE49-F238E27FC236}">
                <a16:creationId xmlns:a16="http://schemas.microsoft.com/office/drawing/2014/main" id="{51B94A43-2573-2433-5B33-B6DB83C87415}"/>
              </a:ext>
            </a:extLst>
          </p:cNvPr>
          <p:cNvSpPr>
            <a:spLocks noGrp="1"/>
          </p:cNvSpPr>
          <p:nvPr>
            <p:ph idx="1"/>
          </p:nvPr>
        </p:nvSpPr>
        <p:spPr/>
        <p:txBody>
          <a:bodyPr/>
          <a:lstStyle/>
          <a:p>
            <a:r>
              <a:rPr lang="en-GB" sz="2800" dirty="0"/>
              <a:t>Companies must comply with regulations and anticipate policy changes such as:</a:t>
            </a:r>
          </a:p>
          <a:p>
            <a:pPr lvl="1"/>
            <a:r>
              <a:rPr lang="en-GB" sz="2400" b="1" dirty="0"/>
              <a:t>Political stability</a:t>
            </a:r>
          </a:p>
          <a:p>
            <a:pPr lvl="1"/>
            <a:r>
              <a:rPr lang="en-GB" sz="2400" b="1" dirty="0"/>
              <a:t>Consumer rules</a:t>
            </a:r>
          </a:p>
          <a:p>
            <a:pPr lvl="1"/>
            <a:r>
              <a:rPr lang="en-GB" sz="2400" b="1" dirty="0"/>
              <a:t>Employment rules</a:t>
            </a:r>
          </a:p>
          <a:p>
            <a:pPr lvl="1"/>
            <a:r>
              <a:rPr lang="en-GB" sz="2400" b="1" dirty="0"/>
              <a:t>Competition laws</a:t>
            </a:r>
          </a:p>
          <a:p>
            <a:pPr lvl="1"/>
            <a:r>
              <a:rPr lang="en-GB" sz="2400" b="1" dirty="0"/>
              <a:t>Government regulations </a:t>
            </a:r>
          </a:p>
          <a:p>
            <a:pPr lvl="1"/>
            <a:r>
              <a:rPr lang="en-GB" sz="2400" b="1" dirty="0"/>
              <a:t>Trade policies</a:t>
            </a:r>
          </a:p>
        </p:txBody>
      </p:sp>
      <p:sp>
        <p:nvSpPr>
          <p:cNvPr id="4" name="Date Placeholder 3">
            <a:extLst>
              <a:ext uri="{FF2B5EF4-FFF2-40B4-BE49-F238E27FC236}">
                <a16:creationId xmlns:a16="http://schemas.microsoft.com/office/drawing/2014/main" id="{C1C89B2E-0F51-FC47-76B3-C6F05DEF563F}"/>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707B30A8-3AD7-04A0-FA8E-1A9969770068}"/>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pic>
        <p:nvPicPr>
          <p:cNvPr id="7172" name="Picture 4" descr="Politics PNG Transparent Images Free ...">
            <a:extLst>
              <a:ext uri="{FF2B5EF4-FFF2-40B4-BE49-F238E27FC236}">
                <a16:creationId xmlns:a16="http://schemas.microsoft.com/office/drawing/2014/main" id="{5D0F18FA-8F67-2A51-E6BF-074E879DC4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60363" y="3746470"/>
            <a:ext cx="2688297" cy="1934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9158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BE8F1-12FC-9293-E635-08D44179BF9A}"/>
              </a:ext>
            </a:extLst>
          </p:cNvPr>
          <p:cNvSpPr>
            <a:spLocks noGrp="1"/>
          </p:cNvSpPr>
          <p:nvPr>
            <p:ph type="title"/>
          </p:nvPr>
        </p:nvSpPr>
        <p:spPr/>
        <p:txBody>
          <a:bodyPr/>
          <a:lstStyle/>
          <a:p>
            <a:r>
              <a:rPr lang="en-GB" sz="3600" b="1" dirty="0"/>
              <a:t>Cultural Actors</a:t>
            </a:r>
          </a:p>
        </p:txBody>
      </p:sp>
      <p:sp>
        <p:nvSpPr>
          <p:cNvPr id="3" name="Content Placeholder 2">
            <a:extLst>
              <a:ext uri="{FF2B5EF4-FFF2-40B4-BE49-F238E27FC236}">
                <a16:creationId xmlns:a16="http://schemas.microsoft.com/office/drawing/2014/main" id="{B46C7BB0-4273-C64C-AC6B-ACCF550EAF36}"/>
              </a:ext>
            </a:extLst>
          </p:cNvPr>
          <p:cNvSpPr>
            <a:spLocks noGrp="1"/>
          </p:cNvSpPr>
          <p:nvPr>
            <p:ph idx="1"/>
          </p:nvPr>
        </p:nvSpPr>
        <p:spPr/>
        <p:txBody>
          <a:bodyPr/>
          <a:lstStyle/>
          <a:p>
            <a:r>
              <a:rPr lang="en-GB" sz="2800" dirty="0"/>
              <a:t>Societal and culture actors influence consumer preferences and brand perception. Examples are:</a:t>
            </a:r>
          </a:p>
          <a:p>
            <a:pPr lvl="1"/>
            <a:r>
              <a:rPr lang="en-GB" sz="2400" b="1" dirty="0"/>
              <a:t>Opinions and views </a:t>
            </a:r>
          </a:p>
          <a:p>
            <a:pPr lvl="1"/>
            <a:r>
              <a:rPr lang="en-GB" sz="2400" b="1" dirty="0"/>
              <a:t>Values and beliefs, </a:t>
            </a:r>
          </a:p>
          <a:p>
            <a:pPr lvl="1"/>
            <a:r>
              <a:rPr lang="en-GB" sz="2400" b="1" dirty="0"/>
              <a:t>Lifestyles</a:t>
            </a:r>
          </a:p>
          <a:p>
            <a:pPr lvl="1"/>
            <a:r>
              <a:rPr lang="en-GB" sz="2400" b="1" dirty="0"/>
              <a:t>Diversity</a:t>
            </a:r>
          </a:p>
          <a:p>
            <a:pPr lvl="1"/>
            <a:r>
              <a:rPr lang="en-GB" sz="2400" b="1" dirty="0"/>
              <a:t>Indulgence vs. Restraint</a:t>
            </a:r>
            <a:endParaRPr lang="en-GB" sz="2800" dirty="0"/>
          </a:p>
        </p:txBody>
      </p:sp>
      <p:sp>
        <p:nvSpPr>
          <p:cNvPr id="4" name="Date Placeholder 3">
            <a:extLst>
              <a:ext uri="{FF2B5EF4-FFF2-40B4-BE49-F238E27FC236}">
                <a16:creationId xmlns:a16="http://schemas.microsoft.com/office/drawing/2014/main" id="{42AB6504-6250-8527-E312-DED2ADE53F36}"/>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E5C20934-7B8D-3DC6-84A9-1A7D2615CDD8}"/>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pic>
        <p:nvPicPr>
          <p:cNvPr id="3074" name="Picture 2" descr="Culture Png Images - Free Download on ...">
            <a:extLst>
              <a:ext uri="{FF2B5EF4-FFF2-40B4-BE49-F238E27FC236}">
                <a16:creationId xmlns:a16="http://schemas.microsoft.com/office/drawing/2014/main" id="{996B8518-D021-86D6-E609-6309EE3FE3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4" y="3712001"/>
            <a:ext cx="5282704" cy="1765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7345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90FFD-04F6-D6D0-2A9A-CAB3E668713E}"/>
              </a:ext>
            </a:extLst>
          </p:cNvPr>
          <p:cNvSpPr>
            <a:spLocks noGrp="1"/>
          </p:cNvSpPr>
          <p:nvPr>
            <p:ph type="title"/>
          </p:nvPr>
        </p:nvSpPr>
        <p:spPr>
          <a:xfrm>
            <a:off x="609600" y="274638"/>
            <a:ext cx="10972800" cy="1143000"/>
          </a:xfrm>
        </p:spPr>
        <p:txBody>
          <a:bodyPr wrap="square" anchor="ctr">
            <a:normAutofit fontScale="90000"/>
          </a:bodyPr>
          <a:lstStyle/>
          <a:p>
            <a:r>
              <a:rPr lang="en-GB" sz="3600" b="1" dirty="0"/>
              <a:t>PESTLE Analysis </a:t>
            </a:r>
            <a:br>
              <a:rPr lang="en-GB" sz="3600" b="1" dirty="0"/>
            </a:br>
            <a:r>
              <a:rPr lang="en-GB" sz="3600" b="1" dirty="0"/>
              <a:t>for Macroenvironment</a:t>
            </a:r>
          </a:p>
        </p:txBody>
      </p:sp>
      <p:pic>
        <p:nvPicPr>
          <p:cNvPr id="2052" name="Picture 4" descr="PESTLE Analysis. How to Conduct a ...">
            <a:extLst>
              <a:ext uri="{FF2B5EF4-FFF2-40B4-BE49-F238E27FC236}">
                <a16:creationId xmlns:a16="http://schemas.microsoft.com/office/drawing/2014/main" id="{55FEFF5F-A233-BA55-9FDA-68178BCBCCB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 y="2140561"/>
            <a:ext cx="10972800" cy="2836311"/>
          </a:xfrm>
          <a:prstGeom prst="rect">
            <a:avLst/>
          </a:prstGeom>
          <a:solidFill>
            <a:srgbClr val="FFFFFF"/>
          </a:solidFill>
        </p:spPr>
      </p:pic>
      <p:sp>
        <p:nvSpPr>
          <p:cNvPr id="4" name="Date Placeholder 3">
            <a:extLst>
              <a:ext uri="{FF2B5EF4-FFF2-40B4-BE49-F238E27FC236}">
                <a16:creationId xmlns:a16="http://schemas.microsoft.com/office/drawing/2014/main" id="{D7AD9A3B-890D-651D-B9D0-F78AF590C662}"/>
              </a:ext>
            </a:extLst>
          </p:cNvPr>
          <p:cNvSpPr>
            <a:spLocks noGrp="1"/>
          </p:cNvSpPr>
          <p:nvPr>
            <p:ph type="dt" sz="half" idx="10"/>
          </p:nvPr>
        </p:nvSpPr>
        <p:spPr>
          <a:xfrm>
            <a:off x="334433" y="6524625"/>
            <a:ext cx="129540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05/10/2026</a:t>
            </a:fld>
            <a:endParaRPr lang="en-GB" altLang="en-US" sz="900"/>
          </a:p>
        </p:txBody>
      </p:sp>
      <p:sp>
        <p:nvSpPr>
          <p:cNvPr id="5" name="Slide Number Placeholder 4">
            <a:extLst>
              <a:ext uri="{FF2B5EF4-FFF2-40B4-BE49-F238E27FC236}">
                <a16:creationId xmlns:a16="http://schemas.microsoft.com/office/drawing/2014/main" id="{FBF96F32-0C01-2740-2429-ADE6959848A0}"/>
              </a:ext>
            </a:extLst>
          </p:cNvPr>
          <p:cNvSpPr>
            <a:spLocks noGrp="1"/>
          </p:cNvSpPr>
          <p:nvPr>
            <p:ph type="sldNum" sz="quarter" idx="12"/>
          </p:nvPr>
        </p:nvSpPr>
        <p:spPr>
          <a:xfrm>
            <a:off x="10608733" y="6381750"/>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24</a:t>
            </a:fld>
            <a:endParaRPr lang="en-GB" altLang="en-US"/>
          </a:p>
        </p:txBody>
      </p:sp>
    </p:spTree>
    <p:extLst>
      <p:ext uri="{BB962C8B-B14F-4D97-AF65-F5344CB8AC3E}">
        <p14:creationId xmlns:p14="http://schemas.microsoft.com/office/powerpoint/2010/main" val="37104722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018E-0734-B2EF-166F-C1E8A1A6D443}"/>
              </a:ext>
            </a:extLst>
          </p:cNvPr>
          <p:cNvSpPr>
            <a:spLocks noGrp="1"/>
          </p:cNvSpPr>
          <p:nvPr>
            <p:ph type="title"/>
          </p:nvPr>
        </p:nvSpPr>
        <p:spPr/>
        <p:txBody>
          <a:bodyPr/>
          <a:lstStyle/>
          <a:p>
            <a:r>
              <a:rPr lang="en-GB" sz="3600" b="1" dirty="0"/>
              <a:t>Summary</a:t>
            </a:r>
          </a:p>
        </p:txBody>
      </p:sp>
      <p:sp>
        <p:nvSpPr>
          <p:cNvPr id="3" name="Content Placeholder 2">
            <a:extLst>
              <a:ext uri="{FF2B5EF4-FFF2-40B4-BE49-F238E27FC236}">
                <a16:creationId xmlns:a16="http://schemas.microsoft.com/office/drawing/2014/main" id="{D0DBA50C-27D7-80C2-113C-73C28187BD53}"/>
              </a:ext>
            </a:extLst>
          </p:cNvPr>
          <p:cNvSpPr>
            <a:spLocks noGrp="1"/>
          </p:cNvSpPr>
          <p:nvPr>
            <p:ph idx="1"/>
          </p:nvPr>
        </p:nvSpPr>
        <p:spPr>
          <a:xfrm>
            <a:off x="609600" y="1556792"/>
            <a:ext cx="10972800" cy="3917032"/>
          </a:xfrm>
        </p:spPr>
        <p:txBody>
          <a:bodyPr/>
          <a:lstStyle/>
          <a:p>
            <a:r>
              <a:rPr lang="en-GB" sz="2000" dirty="0"/>
              <a:t>The </a:t>
            </a:r>
            <a:r>
              <a:rPr lang="en-GB" sz="2000" b="1" dirty="0"/>
              <a:t>marketing environment </a:t>
            </a:r>
            <a:r>
              <a:rPr lang="en-GB" sz="2000" dirty="0"/>
              <a:t>consists of internal and external actors that influence a company’s ability to build effective marketing strategies. It is divided into the microenvironment and macroenvironment.</a:t>
            </a:r>
          </a:p>
          <a:p>
            <a:r>
              <a:rPr lang="en-GB" sz="2000" dirty="0"/>
              <a:t>The </a:t>
            </a:r>
            <a:r>
              <a:rPr lang="en-GB" sz="2000" b="1" dirty="0"/>
              <a:t>microenvironment</a:t>
            </a:r>
            <a:r>
              <a:rPr lang="en-GB" sz="2000" dirty="0"/>
              <a:t> includes company departments, suppliers, marketing intermediaries, competitors, publics, and customers. </a:t>
            </a:r>
          </a:p>
          <a:p>
            <a:r>
              <a:rPr lang="en-GB" sz="2000" dirty="0"/>
              <a:t>The </a:t>
            </a:r>
            <a:r>
              <a:rPr lang="en-GB" sz="2000" b="1" dirty="0"/>
              <a:t>macroenvironment</a:t>
            </a:r>
            <a:r>
              <a:rPr lang="en-GB" sz="2000" dirty="0"/>
              <a:t> includes demographic, economic, natural, technological, political, and cultural factors. </a:t>
            </a:r>
          </a:p>
          <a:p>
            <a:r>
              <a:rPr lang="en-GB" sz="2000" b="1" dirty="0"/>
              <a:t>SWOT</a:t>
            </a:r>
            <a:r>
              <a:rPr lang="en-GB" sz="2000" dirty="0"/>
              <a:t> analysis helps assess microenvironment, while </a:t>
            </a:r>
            <a:r>
              <a:rPr lang="en-GB" sz="2000" b="1" dirty="0"/>
              <a:t>PESTLE</a:t>
            </a:r>
            <a:r>
              <a:rPr lang="en-GB" sz="2000" dirty="0"/>
              <a:t> analysis evaluates macroenvironment influences. </a:t>
            </a:r>
            <a:endParaRPr lang="en-GB" sz="3600" dirty="0"/>
          </a:p>
        </p:txBody>
      </p:sp>
      <p:sp>
        <p:nvSpPr>
          <p:cNvPr id="4" name="Date Placeholder 3">
            <a:extLst>
              <a:ext uri="{FF2B5EF4-FFF2-40B4-BE49-F238E27FC236}">
                <a16:creationId xmlns:a16="http://schemas.microsoft.com/office/drawing/2014/main" id="{CC907322-B76E-D0BF-BA50-45383414E882}"/>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7AE46B46-9754-0042-ED5D-9B417151CB49}"/>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19936866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8B1FE-9218-2510-68D8-5B0A41474A5B}"/>
              </a:ext>
            </a:extLst>
          </p:cNvPr>
          <p:cNvSpPr>
            <a:spLocks noGrp="1"/>
          </p:cNvSpPr>
          <p:nvPr>
            <p:ph type="title"/>
          </p:nvPr>
        </p:nvSpPr>
        <p:spPr>
          <a:solidFill>
            <a:schemeClr val="accent2"/>
          </a:solidFill>
        </p:spPr>
        <p:txBody>
          <a:bodyPr/>
          <a:lstStyle/>
          <a:p>
            <a:r>
              <a:rPr lang="en-GB" sz="3600" b="1" dirty="0"/>
              <a:t>Activity 1</a:t>
            </a:r>
          </a:p>
        </p:txBody>
      </p:sp>
      <p:sp>
        <p:nvSpPr>
          <p:cNvPr id="3" name="Content Placeholder 2">
            <a:extLst>
              <a:ext uri="{FF2B5EF4-FFF2-40B4-BE49-F238E27FC236}">
                <a16:creationId xmlns:a16="http://schemas.microsoft.com/office/drawing/2014/main" id="{343E1987-084A-DA5D-78EF-CA7E3D325D4A}"/>
              </a:ext>
            </a:extLst>
          </p:cNvPr>
          <p:cNvSpPr>
            <a:spLocks noGrp="1"/>
          </p:cNvSpPr>
          <p:nvPr>
            <p:ph idx="1"/>
          </p:nvPr>
        </p:nvSpPr>
        <p:spPr/>
        <p:txBody>
          <a:bodyPr/>
          <a:lstStyle/>
          <a:p>
            <a:r>
              <a:rPr lang="en-GB" sz="2000" dirty="0"/>
              <a:t>Form groups of 3–4. Research current </a:t>
            </a:r>
            <a:r>
              <a:rPr lang="en-GB" sz="2000" b="1" i="1" dirty="0">
                <a:solidFill>
                  <a:srgbClr val="FF0000"/>
                </a:solidFill>
              </a:rPr>
              <a:t>Economic &amp; Political</a:t>
            </a:r>
            <a:r>
              <a:rPr lang="en-GB" sz="2000" dirty="0"/>
              <a:t>, </a:t>
            </a:r>
            <a:r>
              <a:rPr lang="en-GB" sz="2000" b="1" i="1" dirty="0">
                <a:solidFill>
                  <a:schemeClr val="accent5">
                    <a:lumMod val="75000"/>
                  </a:schemeClr>
                </a:solidFill>
              </a:rPr>
              <a:t>Technological &amp; Environmental</a:t>
            </a:r>
            <a:r>
              <a:rPr lang="en-GB" sz="2000" dirty="0"/>
              <a:t>, or </a:t>
            </a:r>
            <a:r>
              <a:rPr lang="en-GB" sz="2000" b="1" i="1" dirty="0">
                <a:solidFill>
                  <a:schemeClr val="accent4">
                    <a:lumMod val="75000"/>
                  </a:schemeClr>
                </a:solidFill>
              </a:rPr>
              <a:t>Cultural &amp; Social</a:t>
            </a:r>
            <a:r>
              <a:rPr lang="en-GB" sz="2000" dirty="0"/>
              <a:t> trends in the market. Select and explain </a:t>
            </a:r>
            <a:r>
              <a:rPr lang="en-GB" sz="2000" b="1" dirty="0"/>
              <a:t>two key trends</a:t>
            </a:r>
            <a:r>
              <a:rPr lang="en-GB" sz="2000" dirty="0"/>
              <a:t> you find most significant.</a:t>
            </a:r>
          </a:p>
          <a:p>
            <a:r>
              <a:rPr lang="en-GB" sz="2000" dirty="0"/>
              <a:t>Evaluate their </a:t>
            </a:r>
            <a:r>
              <a:rPr lang="en-GB" sz="2000" b="1" dirty="0"/>
              <a:t>short and long-term impact</a:t>
            </a:r>
            <a:r>
              <a:rPr lang="en-GB" sz="2000" dirty="0"/>
              <a:t> on an organisation of your choice. Consider how they may shape marketing decisions (brand, customers, pricing, promotion, product/service innovation).</a:t>
            </a:r>
          </a:p>
          <a:p>
            <a:r>
              <a:rPr lang="en-GB" sz="2000" dirty="0"/>
              <a:t>Compare </a:t>
            </a:r>
            <a:r>
              <a:rPr lang="en-GB" sz="2000" b="1" dirty="0"/>
              <a:t>opportunities and threats</a:t>
            </a:r>
            <a:r>
              <a:rPr lang="en-GB" sz="2000" dirty="0"/>
              <a:t>: How do these shifts open growth avenues, and what strategic risks do they create? Assess whether the organisation has the </a:t>
            </a:r>
            <a:r>
              <a:rPr lang="en-GB" sz="2000" b="1" dirty="0"/>
              <a:t>capabilities and resources</a:t>
            </a:r>
            <a:r>
              <a:rPr lang="en-GB" sz="2000" dirty="0"/>
              <a:t> to respond effectively.</a:t>
            </a:r>
          </a:p>
          <a:p>
            <a:r>
              <a:rPr lang="en-GB" sz="2000" dirty="0"/>
              <a:t>Prepare a </a:t>
            </a:r>
            <a:r>
              <a:rPr lang="en-GB" sz="2000" b="1" dirty="0"/>
              <a:t>5–7 minutes presentation</a:t>
            </a:r>
            <a:r>
              <a:rPr lang="en-GB" sz="2000" dirty="0"/>
              <a:t>, supported by data, academic theory, and case examples.</a:t>
            </a:r>
          </a:p>
        </p:txBody>
      </p:sp>
      <p:sp>
        <p:nvSpPr>
          <p:cNvPr id="4" name="Date Placeholder 3">
            <a:extLst>
              <a:ext uri="{FF2B5EF4-FFF2-40B4-BE49-F238E27FC236}">
                <a16:creationId xmlns:a16="http://schemas.microsoft.com/office/drawing/2014/main" id="{6C43BEBF-0397-6434-294A-D9F73F903480}"/>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56F1F8E0-54D1-94B7-6A0A-D6AC5F7F490D}"/>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38246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EF499-D695-AE3E-0F29-96EB487FF199}"/>
              </a:ext>
            </a:extLst>
          </p:cNvPr>
          <p:cNvSpPr>
            <a:spLocks noGrp="1"/>
          </p:cNvSpPr>
          <p:nvPr>
            <p:ph type="title"/>
          </p:nvPr>
        </p:nvSpPr>
        <p:spPr>
          <a:solidFill>
            <a:schemeClr val="accent2"/>
          </a:solidFill>
        </p:spPr>
        <p:txBody>
          <a:bodyPr/>
          <a:lstStyle/>
          <a:p>
            <a:r>
              <a:rPr lang="en-GB" sz="3600" b="1" dirty="0"/>
              <a:t>Activity 2</a:t>
            </a:r>
          </a:p>
        </p:txBody>
      </p:sp>
      <p:sp>
        <p:nvSpPr>
          <p:cNvPr id="3" name="Content Placeholder 2">
            <a:extLst>
              <a:ext uri="{FF2B5EF4-FFF2-40B4-BE49-F238E27FC236}">
                <a16:creationId xmlns:a16="http://schemas.microsoft.com/office/drawing/2014/main" id="{2B7031C1-146C-5824-E68D-A8039B45A240}"/>
              </a:ext>
            </a:extLst>
          </p:cNvPr>
          <p:cNvSpPr>
            <a:spLocks noGrp="1"/>
          </p:cNvSpPr>
          <p:nvPr>
            <p:ph idx="1"/>
          </p:nvPr>
        </p:nvSpPr>
        <p:spPr>
          <a:xfrm>
            <a:off x="609600" y="1412776"/>
            <a:ext cx="10972800" cy="3917032"/>
          </a:xfrm>
        </p:spPr>
        <p:txBody>
          <a:bodyPr/>
          <a:lstStyle/>
          <a:p>
            <a:pPr marL="0" indent="0" algn="l">
              <a:buNone/>
            </a:pPr>
            <a:r>
              <a:rPr lang="en-GB" sz="2000" b="0" i="0" u="none" strike="noStrike" dirty="0">
                <a:solidFill>
                  <a:srgbClr val="000000"/>
                </a:solidFill>
                <a:effectLst/>
              </a:rPr>
              <a:t>Research factual data from reliable sources on the aspects below and compare two different countries:</a:t>
            </a:r>
          </a:p>
          <a:p>
            <a:pPr algn="l">
              <a:buFont typeface="Arial" panose="020B0604020202020204" pitchFamily="34" charset="0"/>
              <a:buChar char="•"/>
            </a:pPr>
            <a:r>
              <a:rPr lang="en-GB" sz="2000" b="1" i="0" u="none" strike="noStrike" dirty="0">
                <a:solidFill>
                  <a:srgbClr val="000000"/>
                </a:solidFill>
                <a:effectLst/>
              </a:rPr>
              <a:t>Population Age Mix</a:t>
            </a:r>
            <a:r>
              <a:rPr lang="en-GB" sz="2000" b="0" i="0" u="none" strike="noStrike" dirty="0">
                <a:solidFill>
                  <a:srgbClr val="000000"/>
                </a:solidFill>
                <a:effectLst/>
              </a:rPr>
              <a:t> – Analyse how age demographics impact market demand.</a:t>
            </a:r>
          </a:p>
          <a:p>
            <a:pPr algn="l">
              <a:buFont typeface="Arial" panose="020B0604020202020204" pitchFamily="34" charset="0"/>
              <a:buChar char="•"/>
            </a:pPr>
            <a:r>
              <a:rPr lang="en-GB" sz="2000" b="1" i="0" u="none" strike="noStrike" dirty="0">
                <a:solidFill>
                  <a:srgbClr val="000000"/>
                </a:solidFill>
                <a:effectLst/>
              </a:rPr>
              <a:t>Diversity of Markets</a:t>
            </a:r>
            <a:r>
              <a:rPr lang="en-GB" sz="2000" b="0" i="0" u="none" strike="noStrike" dirty="0">
                <a:solidFill>
                  <a:srgbClr val="000000"/>
                </a:solidFill>
                <a:effectLst/>
              </a:rPr>
              <a:t> – Compare economic diversity and consumer segments.</a:t>
            </a:r>
          </a:p>
          <a:p>
            <a:pPr algn="l">
              <a:buFont typeface="Arial" panose="020B0604020202020204" pitchFamily="34" charset="0"/>
              <a:buChar char="•"/>
            </a:pPr>
            <a:r>
              <a:rPr lang="en-GB" sz="2000" b="1" i="0" u="none" strike="noStrike" dirty="0">
                <a:solidFill>
                  <a:srgbClr val="000000"/>
                </a:solidFill>
                <a:effectLst/>
              </a:rPr>
              <a:t>Educational Groups</a:t>
            </a:r>
            <a:r>
              <a:rPr lang="en-GB" sz="2000" b="0" i="0" u="none" strike="noStrike" dirty="0">
                <a:solidFill>
                  <a:srgbClr val="000000"/>
                </a:solidFill>
                <a:effectLst/>
              </a:rPr>
              <a:t> – Assess education levels and their effect on purchasing power.</a:t>
            </a:r>
          </a:p>
          <a:p>
            <a:pPr algn="l"/>
            <a:r>
              <a:rPr lang="en-GB" sz="2000" b="0" i="0" u="none" strike="noStrike" dirty="0">
                <a:solidFill>
                  <a:srgbClr val="000000"/>
                </a:solidFill>
                <a:effectLst/>
              </a:rPr>
              <a:t>Choose a product and evaluate its potential success in both countries. Consider micro (competition, consumer behaviour) and macro (economic, social, and demographic) factors. </a:t>
            </a:r>
          </a:p>
          <a:p>
            <a:pPr algn="l"/>
            <a:r>
              <a:rPr lang="en-GB" sz="2000" b="0" i="0" u="none" strike="noStrike" dirty="0">
                <a:solidFill>
                  <a:srgbClr val="000000"/>
                </a:solidFill>
                <a:effectLst/>
              </a:rPr>
              <a:t>Explain whether the product launch would be successful and justify your reasoning.</a:t>
            </a:r>
          </a:p>
          <a:p>
            <a:endParaRPr lang="en-GB" dirty="0"/>
          </a:p>
        </p:txBody>
      </p:sp>
      <p:sp>
        <p:nvSpPr>
          <p:cNvPr id="4" name="Date Placeholder 3">
            <a:extLst>
              <a:ext uri="{FF2B5EF4-FFF2-40B4-BE49-F238E27FC236}">
                <a16:creationId xmlns:a16="http://schemas.microsoft.com/office/drawing/2014/main" id="{07FE415D-EB2C-D549-B1BC-E54904EB6833}"/>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9BBE331F-D791-E6F5-684D-3E175AC4C8AF}"/>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24936407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53DFF-6954-F68D-6449-D2A8EC112442}"/>
              </a:ext>
            </a:extLst>
          </p:cNvPr>
          <p:cNvSpPr>
            <a:spLocks noGrp="1"/>
          </p:cNvSpPr>
          <p:nvPr>
            <p:ph type="title"/>
          </p:nvPr>
        </p:nvSpPr>
        <p:spPr/>
        <p:txBody>
          <a:bodyPr/>
          <a:lstStyle/>
          <a:p>
            <a:r>
              <a:rPr lang="en-GB" sz="3200" b="1" dirty="0"/>
              <a:t>References</a:t>
            </a:r>
          </a:p>
        </p:txBody>
      </p:sp>
      <p:sp>
        <p:nvSpPr>
          <p:cNvPr id="3" name="Content Placeholder 2">
            <a:extLst>
              <a:ext uri="{FF2B5EF4-FFF2-40B4-BE49-F238E27FC236}">
                <a16:creationId xmlns:a16="http://schemas.microsoft.com/office/drawing/2014/main" id="{732085D6-5A70-42DA-3774-3323C2C70510}"/>
              </a:ext>
            </a:extLst>
          </p:cNvPr>
          <p:cNvSpPr>
            <a:spLocks noGrp="1"/>
          </p:cNvSpPr>
          <p:nvPr>
            <p:ph idx="1"/>
          </p:nvPr>
        </p:nvSpPr>
        <p:spPr/>
        <p:txBody>
          <a:bodyPr lIns="90000"/>
          <a:lstStyle/>
          <a:p>
            <a:pPr marL="0" indent="0" algn="l">
              <a:buSzPts val="1000"/>
              <a:buNone/>
              <a:tabLst>
                <a:tab pos="457200" algn="l"/>
              </a:tabLst>
            </a:pPr>
            <a:r>
              <a:rPr lang="en-GB" sz="2000" kern="100" dirty="0">
                <a:effectLst/>
                <a:ea typeface="Aptos" panose="020B0004020202020204" pitchFamily="34" charset="0"/>
                <a:cs typeface="Times New Roman" panose="02020603050405020304" pitchFamily="18" charset="0"/>
              </a:rPr>
              <a:t>Kotler, P., Armstrong, G., Harris, L. and Piercy, N. (202</a:t>
            </a:r>
            <a:r>
              <a:rPr lang="en-GB" sz="2000" kern="100" dirty="0">
                <a:ea typeface="Aptos" panose="020B0004020202020204" pitchFamily="34" charset="0"/>
                <a:cs typeface="Times New Roman" panose="02020603050405020304" pitchFamily="18" charset="0"/>
              </a:rPr>
              <a:t>5</a:t>
            </a:r>
            <a:r>
              <a:rPr lang="en-GB" sz="2000" kern="100" dirty="0">
                <a:effectLst/>
                <a:ea typeface="Aptos" panose="020B0004020202020204" pitchFamily="34" charset="0"/>
                <a:cs typeface="Times New Roman" panose="02020603050405020304" pitchFamily="18" charset="0"/>
              </a:rPr>
              <a:t>) Principles of marketing. Nineteenth edition. Harlow, England: Pearson.</a:t>
            </a:r>
          </a:p>
          <a:p>
            <a:pPr marL="0" indent="0" algn="l">
              <a:buSzPts val="1000"/>
              <a:buNone/>
              <a:tabLst>
                <a:tab pos="457200" algn="l"/>
              </a:tabLst>
            </a:pPr>
            <a:r>
              <a:rPr lang="en-GB" sz="2000" kern="100" dirty="0">
                <a:effectLst/>
                <a:ea typeface="Aptos" panose="020B0004020202020204" pitchFamily="34" charset="0"/>
                <a:cs typeface="Times New Roman" panose="02020603050405020304" pitchFamily="18" charset="0"/>
              </a:rPr>
              <a:t>Statista (2025) Percentage of households with internet access in the United Kingdom (UK) from 1996 to 2022. Available at: https://</a:t>
            </a:r>
            <a:r>
              <a:rPr lang="en-GB" sz="2000" kern="100" dirty="0" err="1">
                <a:effectLst/>
                <a:ea typeface="Aptos" panose="020B0004020202020204" pitchFamily="34" charset="0"/>
                <a:cs typeface="Times New Roman" panose="02020603050405020304" pitchFamily="18" charset="0"/>
              </a:rPr>
              <a:t>www.statista.com</a:t>
            </a:r>
            <a:r>
              <a:rPr lang="en-GB" sz="2000" kern="100" dirty="0">
                <a:effectLst/>
                <a:ea typeface="Aptos" panose="020B0004020202020204" pitchFamily="34" charset="0"/>
                <a:cs typeface="Times New Roman" panose="02020603050405020304" pitchFamily="18" charset="0"/>
              </a:rPr>
              <a:t>/statistics/468663/</a:t>
            </a:r>
            <a:r>
              <a:rPr lang="en-GB" sz="2000" kern="100" dirty="0" err="1">
                <a:effectLst/>
                <a:ea typeface="Aptos" panose="020B0004020202020204" pitchFamily="34" charset="0"/>
                <a:cs typeface="Times New Roman" panose="02020603050405020304" pitchFamily="18" charset="0"/>
              </a:rPr>
              <a:t>uk</a:t>
            </a:r>
            <a:r>
              <a:rPr lang="en-GB" sz="2000" kern="100" dirty="0">
                <a:effectLst/>
                <a:ea typeface="Aptos" panose="020B0004020202020204" pitchFamily="34" charset="0"/>
                <a:cs typeface="Times New Roman" panose="02020603050405020304" pitchFamily="18" charset="0"/>
              </a:rPr>
              <a:t>-internet-penetration/</a:t>
            </a:r>
          </a:p>
          <a:p>
            <a:pPr marL="0" indent="0" algn="l">
              <a:buSzPts val="1000"/>
              <a:buNone/>
              <a:tabLst>
                <a:tab pos="457200" algn="l"/>
              </a:tabLst>
            </a:pPr>
            <a:r>
              <a:rPr lang="en-GB" sz="2000" kern="100" dirty="0">
                <a:effectLst/>
                <a:ea typeface="Aptos" panose="020B0004020202020204" pitchFamily="34" charset="0"/>
                <a:cs typeface="Times New Roman" panose="02020603050405020304" pitchFamily="18" charset="0"/>
              </a:rPr>
              <a:t>Statista. (2025). European Union: Population Growth from 2013 to 2023. Available at: https://</a:t>
            </a:r>
            <a:r>
              <a:rPr lang="en-GB" sz="2000" kern="100" dirty="0" err="1">
                <a:effectLst/>
                <a:ea typeface="Aptos" panose="020B0004020202020204" pitchFamily="34" charset="0"/>
                <a:cs typeface="Times New Roman" panose="02020603050405020304" pitchFamily="18" charset="0"/>
              </a:rPr>
              <a:t>www.statista.com</a:t>
            </a:r>
            <a:r>
              <a:rPr lang="en-GB" sz="2000" kern="100" dirty="0">
                <a:effectLst/>
                <a:ea typeface="Aptos" panose="020B0004020202020204" pitchFamily="34" charset="0"/>
                <a:cs typeface="Times New Roman" panose="02020603050405020304" pitchFamily="18" charset="0"/>
              </a:rPr>
              <a:t>/statistics/270361/population-growth-in-the-united-kingdom/ </a:t>
            </a:r>
          </a:p>
          <a:p>
            <a:pPr marL="0" indent="0" algn="l">
              <a:buSzPts val="1000"/>
              <a:buNone/>
              <a:tabLst>
                <a:tab pos="457200" algn="l"/>
              </a:tabLst>
            </a:pPr>
            <a:r>
              <a:rPr lang="en-GB" sz="2000" kern="100" dirty="0">
                <a:effectLst/>
                <a:ea typeface="Aptos" panose="020B0004020202020204" pitchFamily="34" charset="0"/>
                <a:cs typeface="Times New Roman" panose="02020603050405020304" pitchFamily="18" charset="0"/>
              </a:rPr>
              <a:t>Statista. (2025). Unemployment Rate in the UK. Available at: https://</a:t>
            </a:r>
            <a:r>
              <a:rPr lang="en-GB" sz="2000" kern="100" dirty="0" err="1">
                <a:effectLst/>
                <a:ea typeface="Aptos" panose="020B0004020202020204" pitchFamily="34" charset="0"/>
                <a:cs typeface="Times New Roman" panose="02020603050405020304" pitchFamily="18" charset="0"/>
              </a:rPr>
              <a:t>www.statista.com</a:t>
            </a:r>
            <a:r>
              <a:rPr lang="en-GB" sz="2000" kern="100" dirty="0">
                <a:effectLst/>
                <a:ea typeface="Aptos" panose="020B0004020202020204" pitchFamily="34" charset="0"/>
                <a:cs typeface="Times New Roman" panose="02020603050405020304" pitchFamily="18" charset="0"/>
              </a:rPr>
              <a:t>/statistics/280383/unemployment-figures-in-the-united-kingdom-</a:t>
            </a:r>
            <a:r>
              <a:rPr lang="en-GB" sz="2000" kern="100" dirty="0" err="1">
                <a:effectLst/>
                <a:ea typeface="Aptos" panose="020B0004020202020204" pitchFamily="34" charset="0"/>
                <a:cs typeface="Times New Roman" panose="02020603050405020304" pitchFamily="18" charset="0"/>
              </a:rPr>
              <a:t>uk</a:t>
            </a:r>
            <a:r>
              <a:rPr lang="en-GB" sz="2000" kern="100" dirty="0">
                <a:effectLst/>
                <a:ea typeface="Aptos" panose="020B0004020202020204" pitchFamily="34" charset="0"/>
                <a:cs typeface="Times New Roman" panose="02020603050405020304" pitchFamily="18" charset="0"/>
              </a:rPr>
              <a:t>/</a:t>
            </a:r>
          </a:p>
          <a:p>
            <a:pPr marL="0" indent="0" algn="l">
              <a:buSzPts val="1000"/>
              <a:buNone/>
              <a:tabLst>
                <a:tab pos="457200" algn="l"/>
              </a:tabLst>
            </a:pPr>
            <a:r>
              <a:rPr lang="en-GB" sz="2000" kern="100" dirty="0">
                <a:effectLst/>
                <a:ea typeface="Aptos" panose="020B0004020202020204" pitchFamily="34" charset="0"/>
                <a:cs typeface="Times New Roman" panose="02020603050405020304" pitchFamily="18" charset="0"/>
              </a:rPr>
              <a:t>Whittington, R., </a:t>
            </a:r>
            <a:r>
              <a:rPr lang="en-GB" sz="2000" kern="100" dirty="0" err="1">
                <a:effectLst/>
                <a:ea typeface="Aptos" panose="020B0004020202020204" pitchFamily="34" charset="0"/>
                <a:cs typeface="Times New Roman" panose="02020603050405020304" pitchFamily="18" charset="0"/>
              </a:rPr>
              <a:t>Regnér</a:t>
            </a:r>
            <a:r>
              <a:rPr lang="en-GB" sz="2000" kern="100" dirty="0">
                <a:effectLst/>
                <a:ea typeface="Aptos" panose="020B0004020202020204" pitchFamily="34" charset="0"/>
                <a:cs typeface="Times New Roman" panose="02020603050405020304" pitchFamily="18" charset="0"/>
              </a:rPr>
              <a:t>, P., Angwin, D., Johnson, G., &amp; Scholes, K. (2023) Exploring strategy : text and cases. Thirteenth edition. Harlow, England: Pearson.</a:t>
            </a:r>
          </a:p>
          <a:p>
            <a:pPr marL="0" lvl="0" indent="0">
              <a:buSzPts val="1000"/>
              <a:buNone/>
              <a:tabLst>
                <a:tab pos="457200" algn="l"/>
              </a:tabLst>
            </a:pPr>
            <a:endParaRPr lang="en-GB" sz="2400" kern="100" dirty="0">
              <a:effectLst/>
              <a:ea typeface="Aptos" panose="020B0004020202020204" pitchFamily="34"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C4EB3FAC-A88C-1F80-21C1-43C5B4F68D13}"/>
              </a:ext>
            </a:extLst>
          </p:cNvPr>
          <p:cNvSpPr>
            <a:spLocks noGrp="1"/>
          </p:cNvSpPr>
          <p:nvPr>
            <p:ph type="dt" sz="half" idx="10"/>
          </p:nvPr>
        </p:nvSpPr>
        <p:spPr/>
        <p:txBody>
          <a:bodyPr/>
          <a:lstStyle/>
          <a:p>
            <a:pPr>
              <a:defRPr/>
            </a:pPr>
            <a:fld id="{2303D31F-598B-47EE-BA37-93F097A3D676}" type="datetime1">
              <a:rPr lang="en-GB" altLang="en-US" smtClean="0"/>
              <a:pPr>
                <a:defRPr/>
              </a:pPr>
              <a:t>05/10/2026</a:t>
            </a:fld>
            <a:endParaRPr lang="en-GB" altLang="en-US"/>
          </a:p>
        </p:txBody>
      </p:sp>
      <p:sp>
        <p:nvSpPr>
          <p:cNvPr id="5" name="Slide Number Placeholder 4">
            <a:extLst>
              <a:ext uri="{FF2B5EF4-FFF2-40B4-BE49-F238E27FC236}">
                <a16:creationId xmlns:a16="http://schemas.microsoft.com/office/drawing/2014/main" id="{4212722E-A013-5555-F8E5-280D20F54C1A}"/>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6260834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1513</Words>
  <Application>Microsoft Office PowerPoint</Application>
  <PresentationFormat>Widescreen</PresentationFormat>
  <Paragraphs>220</Paragraphs>
  <Slides>28</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Myriad Pro</vt:lpstr>
      <vt:lpstr>-webkit-standard</vt:lpstr>
      <vt:lpstr>Aptos</vt:lpstr>
      <vt:lpstr>Arial</vt:lpstr>
      <vt:lpstr>Open Sans</vt:lpstr>
      <vt:lpstr>Verdana</vt:lpstr>
      <vt:lpstr>20140311PresentationUWTSDTemplate</vt:lpstr>
      <vt:lpstr>LCMB7024</vt:lpstr>
      <vt:lpstr>Content of the Session</vt:lpstr>
      <vt:lpstr>Marketing Environment</vt:lpstr>
      <vt:lpstr>Business Environment</vt:lpstr>
      <vt:lpstr>Microenvironment Actors</vt:lpstr>
      <vt:lpstr>Company </vt:lpstr>
      <vt:lpstr>Suppliers </vt:lpstr>
      <vt:lpstr>Marketing Intermediaries</vt:lpstr>
      <vt:lpstr>Competitors</vt:lpstr>
      <vt:lpstr>Publics</vt:lpstr>
      <vt:lpstr>PowerPoint Presentation</vt:lpstr>
      <vt:lpstr>Customers</vt:lpstr>
      <vt:lpstr>SWOT Analysis for Microenvironment </vt:lpstr>
      <vt:lpstr>Macroenvironment Actors</vt:lpstr>
      <vt:lpstr>Demographic Actors</vt:lpstr>
      <vt:lpstr>Demographic Actors</vt:lpstr>
      <vt:lpstr>Economic Actors</vt:lpstr>
      <vt:lpstr>Economic Actors</vt:lpstr>
      <vt:lpstr>Natural Actors</vt:lpstr>
      <vt:lpstr>Technological Actors</vt:lpstr>
      <vt:lpstr>Technological Actors</vt:lpstr>
      <vt:lpstr>Political Actors</vt:lpstr>
      <vt:lpstr>Cultural Actors</vt:lpstr>
      <vt:lpstr>PESTLE Analysis  for Macroenvironment</vt:lpstr>
      <vt:lpstr>Summary</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185</cp:revision>
  <cp:lastPrinted>2022-02-22T18:27:26Z</cp:lastPrinted>
  <dcterms:created xsi:type="dcterms:W3CDTF">2002-10-07T19:43:58Z</dcterms:created>
  <dcterms:modified xsi:type="dcterms:W3CDTF">2026-10-05T12:06:51Z</dcterms:modified>
</cp:coreProperties>
</file>