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508" r:id="rId5"/>
    <p:sldId id="292" r:id="rId6"/>
    <p:sldId id="373" r:id="rId7"/>
    <p:sldId id="476" r:id="rId8"/>
    <p:sldId id="475" r:id="rId9"/>
    <p:sldId id="374" r:id="rId10"/>
    <p:sldId id="498" r:id="rId11"/>
    <p:sldId id="441" r:id="rId12"/>
    <p:sldId id="442" r:id="rId13"/>
    <p:sldId id="492" r:id="rId14"/>
    <p:sldId id="485" r:id="rId15"/>
    <p:sldId id="478" r:id="rId16"/>
    <p:sldId id="443" r:id="rId17"/>
    <p:sldId id="378" r:id="rId18"/>
    <p:sldId id="479" r:id="rId19"/>
    <p:sldId id="480" r:id="rId20"/>
    <p:sldId id="481" r:id="rId21"/>
    <p:sldId id="482" r:id="rId22"/>
    <p:sldId id="483" r:id="rId23"/>
    <p:sldId id="504" r:id="rId24"/>
    <p:sldId id="507" r:id="rId25"/>
    <p:sldId id="477" r:id="rId26"/>
    <p:sldId id="494" r:id="rId27"/>
    <p:sldId id="445" r:id="rId28"/>
    <p:sldId id="447" r:id="rId29"/>
    <p:sldId id="449" r:id="rId30"/>
    <p:sldId id="450" r:id="rId31"/>
    <p:sldId id="451" r:id="rId32"/>
    <p:sldId id="452" r:id="rId33"/>
    <p:sldId id="453" r:id="rId34"/>
    <p:sldId id="454" r:id="rId35"/>
    <p:sldId id="484" r:id="rId36"/>
    <p:sldId id="455" r:id="rId37"/>
    <p:sldId id="457" r:id="rId38"/>
    <p:sldId id="458" r:id="rId39"/>
    <p:sldId id="456" r:id="rId40"/>
    <p:sldId id="473" r:id="rId41"/>
    <p:sldId id="461" r:id="rId42"/>
    <p:sldId id="459" r:id="rId43"/>
    <p:sldId id="462" r:id="rId44"/>
    <p:sldId id="463" r:id="rId45"/>
    <p:sldId id="474" r:id="rId46"/>
    <p:sldId id="460" r:id="rId47"/>
    <p:sldId id="505" r:id="rId48"/>
    <p:sldId id="466" r:id="rId49"/>
    <p:sldId id="488" r:id="rId50"/>
    <p:sldId id="501" r:id="rId51"/>
    <p:sldId id="503" r:id="rId52"/>
    <p:sldId id="502" r:id="rId5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BCA80F-ADFA-4F63-9D91-783DB68148FE}" v="249" dt="2023-10-04T16:51:57.4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8" autoAdjust="0"/>
    <p:restoredTop sz="95976" autoAdjust="0"/>
  </p:normalViewPr>
  <p:slideViewPr>
    <p:cSldViewPr>
      <p:cViewPr varScale="1">
        <p:scale>
          <a:sx n="78" d="100"/>
          <a:sy n="78" d="100"/>
        </p:scale>
        <p:origin x="157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6E6935-CDFA-45F0-A86B-25FB10EA36E0}"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6D681F68-410E-4005-ADB0-307EC4F038A1}">
      <dgm:prSet phldrT="[Text]"/>
      <dgm:spPr/>
      <dgm:t>
        <a:bodyPr/>
        <a:lstStyle/>
        <a:p>
          <a:r>
            <a:rPr lang="en-GB" dirty="0"/>
            <a:t>Microsoft PowerPoint</a:t>
          </a:r>
        </a:p>
      </dgm:t>
    </dgm:pt>
    <dgm:pt modelId="{21BC7621-667B-4FE1-BD26-638A8FB318C7}" type="parTrans" cxnId="{216FF736-2E8C-49C5-A002-4D305DD4E513}">
      <dgm:prSet/>
      <dgm:spPr/>
      <dgm:t>
        <a:bodyPr/>
        <a:lstStyle/>
        <a:p>
          <a:endParaRPr lang="en-GB"/>
        </a:p>
      </dgm:t>
    </dgm:pt>
    <dgm:pt modelId="{FC3745A7-B90A-4442-B3DD-16C0E5DD957D}" type="sibTrans" cxnId="{216FF736-2E8C-49C5-A002-4D305DD4E513}">
      <dgm:prSet/>
      <dgm:spPr/>
      <dgm:t>
        <a:bodyPr/>
        <a:lstStyle/>
        <a:p>
          <a:endParaRPr lang="en-GB"/>
        </a:p>
      </dgm:t>
    </dgm:pt>
    <dgm:pt modelId="{74C35896-0F34-4E25-B5C3-F445A1727ECA}">
      <dgm:prSet phldrT="[Text]"/>
      <dgm:spPr/>
      <dgm:t>
        <a:bodyPr/>
        <a:lstStyle/>
        <a:p>
          <a:r>
            <a:rPr lang="en-GB" dirty="0"/>
            <a:t>Microsoft Word</a:t>
          </a:r>
        </a:p>
      </dgm:t>
    </dgm:pt>
    <dgm:pt modelId="{31EC4F34-D428-4C1D-9E21-B2719968F453}" type="parTrans" cxnId="{044E6E78-3910-440C-852D-3ED2F9DD936B}">
      <dgm:prSet/>
      <dgm:spPr/>
      <dgm:t>
        <a:bodyPr/>
        <a:lstStyle/>
        <a:p>
          <a:endParaRPr lang="en-GB"/>
        </a:p>
      </dgm:t>
    </dgm:pt>
    <dgm:pt modelId="{8F148616-F764-42B4-95DE-67B2EE394DE0}" type="sibTrans" cxnId="{044E6E78-3910-440C-852D-3ED2F9DD936B}">
      <dgm:prSet/>
      <dgm:spPr/>
      <dgm:t>
        <a:bodyPr/>
        <a:lstStyle/>
        <a:p>
          <a:endParaRPr lang="en-GB"/>
        </a:p>
      </dgm:t>
    </dgm:pt>
    <dgm:pt modelId="{91F55FBF-C319-443A-89E0-8A501F393B04}">
      <dgm:prSet phldrT="[Text]"/>
      <dgm:spPr/>
      <dgm:t>
        <a:bodyPr/>
        <a:lstStyle/>
        <a:p>
          <a:r>
            <a:rPr lang="en-GB" dirty="0"/>
            <a:t>Microsoft Sway</a:t>
          </a:r>
        </a:p>
      </dgm:t>
    </dgm:pt>
    <dgm:pt modelId="{7DF35F78-D60D-44C8-B298-003428B8E5DF}" type="parTrans" cxnId="{C65FAF6A-78DD-48C7-B5C0-6008055F1C05}">
      <dgm:prSet/>
      <dgm:spPr/>
      <dgm:t>
        <a:bodyPr/>
        <a:lstStyle/>
        <a:p>
          <a:endParaRPr lang="en-GB"/>
        </a:p>
      </dgm:t>
    </dgm:pt>
    <dgm:pt modelId="{2C7FF7F3-CA63-44E0-B74D-4B8437699A6C}" type="sibTrans" cxnId="{C65FAF6A-78DD-48C7-B5C0-6008055F1C05}">
      <dgm:prSet/>
      <dgm:spPr/>
      <dgm:t>
        <a:bodyPr/>
        <a:lstStyle/>
        <a:p>
          <a:endParaRPr lang="en-GB"/>
        </a:p>
      </dgm:t>
    </dgm:pt>
    <dgm:pt modelId="{346D2F82-636D-4FC5-8865-6B7848B570CF}">
      <dgm:prSet phldrT="[Text]"/>
      <dgm:spPr/>
      <dgm:t>
        <a:bodyPr/>
        <a:lstStyle/>
        <a:p>
          <a:r>
            <a:rPr lang="en-GB" dirty="0"/>
            <a:t>Microsoft Teams</a:t>
          </a:r>
        </a:p>
      </dgm:t>
    </dgm:pt>
    <dgm:pt modelId="{AD563384-05D4-4F8E-B093-7A480BC1597A}" type="parTrans" cxnId="{E947AC50-0D1D-4777-8AF2-DC93A1B7699E}">
      <dgm:prSet/>
      <dgm:spPr/>
      <dgm:t>
        <a:bodyPr/>
        <a:lstStyle/>
        <a:p>
          <a:endParaRPr lang="en-GB"/>
        </a:p>
      </dgm:t>
    </dgm:pt>
    <dgm:pt modelId="{8AA48091-849E-4E45-85B3-D1BD86EBCAC7}" type="sibTrans" cxnId="{E947AC50-0D1D-4777-8AF2-DC93A1B7699E}">
      <dgm:prSet/>
      <dgm:spPr/>
      <dgm:t>
        <a:bodyPr/>
        <a:lstStyle/>
        <a:p>
          <a:endParaRPr lang="en-GB"/>
        </a:p>
      </dgm:t>
    </dgm:pt>
    <dgm:pt modelId="{E6CA5E45-D9A2-4861-B898-8903E12DAED1}">
      <dgm:prSet phldrT="[Text]"/>
      <dgm:spPr/>
      <dgm:t>
        <a:bodyPr/>
        <a:lstStyle/>
        <a:p>
          <a:r>
            <a:rPr lang="en-GB" dirty="0"/>
            <a:t>Microsoft Whiteboard</a:t>
          </a:r>
        </a:p>
      </dgm:t>
    </dgm:pt>
    <dgm:pt modelId="{3BCE3239-540D-4C90-B850-4FB1C60811E3}" type="parTrans" cxnId="{B8EA4582-52E1-476B-BAB0-42C76C2F18AA}">
      <dgm:prSet/>
      <dgm:spPr/>
      <dgm:t>
        <a:bodyPr/>
        <a:lstStyle/>
        <a:p>
          <a:endParaRPr lang="en-GB"/>
        </a:p>
      </dgm:t>
    </dgm:pt>
    <dgm:pt modelId="{D2E381B9-0F7A-486E-B0CB-55C31D7421AE}" type="sibTrans" cxnId="{B8EA4582-52E1-476B-BAB0-42C76C2F18AA}">
      <dgm:prSet/>
      <dgm:spPr/>
      <dgm:t>
        <a:bodyPr/>
        <a:lstStyle/>
        <a:p>
          <a:endParaRPr lang="en-GB"/>
        </a:p>
      </dgm:t>
    </dgm:pt>
    <dgm:pt modelId="{D79BD2B0-E106-4764-A5D3-23F433FD6263}">
      <dgm:prSet/>
      <dgm:spPr/>
      <dgm:t>
        <a:bodyPr/>
        <a:lstStyle/>
        <a:p>
          <a:r>
            <a:rPr lang="en-GB" dirty="0"/>
            <a:t>Microsoft SharePoint</a:t>
          </a:r>
        </a:p>
      </dgm:t>
    </dgm:pt>
    <dgm:pt modelId="{182FE15F-CE49-4EB4-BB28-E1CEFC1FE2E4}" type="parTrans" cxnId="{D6BA7B79-F4A3-4DE0-AC7C-657DEFC511C6}">
      <dgm:prSet/>
      <dgm:spPr/>
      <dgm:t>
        <a:bodyPr/>
        <a:lstStyle/>
        <a:p>
          <a:endParaRPr lang="en-GB"/>
        </a:p>
      </dgm:t>
    </dgm:pt>
    <dgm:pt modelId="{314FC566-F3FE-4931-9E71-36B1A8EAFFD6}" type="sibTrans" cxnId="{D6BA7B79-F4A3-4DE0-AC7C-657DEFC511C6}">
      <dgm:prSet/>
      <dgm:spPr/>
      <dgm:t>
        <a:bodyPr/>
        <a:lstStyle/>
        <a:p>
          <a:endParaRPr lang="en-GB"/>
        </a:p>
      </dgm:t>
    </dgm:pt>
    <dgm:pt modelId="{910B844E-D042-4784-9051-5BD666E189F9}">
      <dgm:prSet/>
      <dgm:spPr/>
      <dgm:t>
        <a:bodyPr/>
        <a:lstStyle/>
        <a:p>
          <a:r>
            <a:rPr lang="en-GB" dirty="0"/>
            <a:t>Microsoft Excel</a:t>
          </a:r>
        </a:p>
      </dgm:t>
    </dgm:pt>
    <dgm:pt modelId="{4246E1B2-FA1D-4FE6-AAD6-F51B704509BD}" type="parTrans" cxnId="{F0715525-27CD-42E6-B76F-B23F1B5E14B5}">
      <dgm:prSet/>
      <dgm:spPr/>
      <dgm:t>
        <a:bodyPr/>
        <a:lstStyle/>
        <a:p>
          <a:endParaRPr lang="en-GB"/>
        </a:p>
      </dgm:t>
    </dgm:pt>
    <dgm:pt modelId="{8DB7FC05-FEED-4E9B-88F0-45747A0CD016}" type="sibTrans" cxnId="{F0715525-27CD-42E6-B76F-B23F1B5E14B5}">
      <dgm:prSet/>
      <dgm:spPr/>
      <dgm:t>
        <a:bodyPr/>
        <a:lstStyle/>
        <a:p>
          <a:endParaRPr lang="en-GB"/>
        </a:p>
      </dgm:t>
    </dgm:pt>
    <dgm:pt modelId="{5144C0E3-8EDC-4E24-9EAA-D6533E63C2F2}">
      <dgm:prSet/>
      <dgm:spPr/>
      <dgm:t>
        <a:bodyPr/>
        <a:lstStyle/>
        <a:p>
          <a:r>
            <a:rPr lang="en-GB" dirty="0"/>
            <a:t>Microsoft OneDrive</a:t>
          </a:r>
        </a:p>
      </dgm:t>
    </dgm:pt>
    <dgm:pt modelId="{97D0F394-7E34-4E92-A80E-75B67D6B6FF2}" type="parTrans" cxnId="{F1602776-772B-4390-85B8-08B1D665C6B8}">
      <dgm:prSet/>
      <dgm:spPr/>
      <dgm:t>
        <a:bodyPr/>
        <a:lstStyle/>
        <a:p>
          <a:endParaRPr lang="en-GB"/>
        </a:p>
      </dgm:t>
    </dgm:pt>
    <dgm:pt modelId="{FEBEFB22-C269-49C2-ABAB-B75F9BAF9760}" type="sibTrans" cxnId="{F1602776-772B-4390-85B8-08B1D665C6B8}">
      <dgm:prSet/>
      <dgm:spPr/>
      <dgm:t>
        <a:bodyPr/>
        <a:lstStyle/>
        <a:p>
          <a:endParaRPr lang="en-GB"/>
        </a:p>
      </dgm:t>
    </dgm:pt>
    <dgm:pt modelId="{300F1C21-D93B-4DB3-AE74-EC6F2C61458A}">
      <dgm:prSet/>
      <dgm:spPr/>
      <dgm:t>
        <a:bodyPr/>
        <a:lstStyle/>
        <a:p>
          <a:r>
            <a:rPr lang="en-GB" dirty="0"/>
            <a:t>Microsoft Stream</a:t>
          </a:r>
        </a:p>
      </dgm:t>
    </dgm:pt>
    <dgm:pt modelId="{E11BCB3D-3741-4EC8-82B1-DAF3698715A7}" type="parTrans" cxnId="{D1EBD255-5CC6-4B6B-8525-B26F26F6B244}">
      <dgm:prSet/>
      <dgm:spPr/>
      <dgm:t>
        <a:bodyPr/>
        <a:lstStyle/>
        <a:p>
          <a:endParaRPr lang="en-GB"/>
        </a:p>
      </dgm:t>
    </dgm:pt>
    <dgm:pt modelId="{B984ABCF-E551-40AB-AF99-90FB63DE2772}" type="sibTrans" cxnId="{D1EBD255-5CC6-4B6B-8525-B26F26F6B244}">
      <dgm:prSet/>
      <dgm:spPr/>
      <dgm:t>
        <a:bodyPr/>
        <a:lstStyle/>
        <a:p>
          <a:endParaRPr lang="en-GB"/>
        </a:p>
      </dgm:t>
    </dgm:pt>
    <dgm:pt modelId="{878674B8-3D05-4047-950C-F71678FFE5A2}">
      <dgm:prSet/>
      <dgm:spPr/>
      <dgm:t>
        <a:bodyPr/>
        <a:lstStyle/>
        <a:p>
          <a:r>
            <a:rPr lang="en-GB" dirty="0"/>
            <a:t>Microsoft OneNote</a:t>
          </a:r>
        </a:p>
      </dgm:t>
    </dgm:pt>
    <dgm:pt modelId="{398391A3-C193-4439-82BC-9664AAC4068B}" type="parTrans" cxnId="{D9F11D94-185A-4923-9E6A-A8FBC20A6D7C}">
      <dgm:prSet/>
      <dgm:spPr/>
      <dgm:t>
        <a:bodyPr/>
        <a:lstStyle/>
        <a:p>
          <a:endParaRPr lang="en-GB"/>
        </a:p>
      </dgm:t>
    </dgm:pt>
    <dgm:pt modelId="{30E6DAE4-A199-4BC0-B788-80DA16FBB217}" type="sibTrans" cxnId="{D9F11D94-185A-4923-9E6A-A8FBC20A6D7C}">
      <dgm:prSet/>
      <dgm:spPr/>
      <dgm:t>
        <a:bodyPr/>
        <a:lstStyle/>
        <a:p>
          <a:endParaRPr lang="en-GB"/>
        </a:p>
      </dgm:t>
    </dgm:pt>
    <dgm:pt modelId="{7433E3B4-7004-4181-83A7-21C6576D8E2A}" type="pres">
      <dgm:prSet presAssocID="{3A6E6935-CDFA-45F0-A86B-25FB10EA36E0}" presName="diagram" presStyleCnt="0">
        <dgm:presLayoutVars>
          <dgm:dir/>
          <dgm:resizeHandles val="exact"/>
        </dgm:presLayoutVars>
      </dgm:prSet>
      <dgm:spPr/>
    </dgm:pt>
    <dgm:pt modelId="{5DC42304-0481-48D6-B765-04A0EE424C4B}" type="pres">
      <dgm:prSet presAssocID="{6D681F68-410E-4005-ADB0-307EC4F038A1}" presName="node" presStyleLbl="node1" presStyleIdx="0" presStyleCnt="10">
        <dgm:presLayoutVars>
          <dgm:bulletEnabled val="1"/>
        </dgm:presLayoutVars>
      </dgm:prSet>
      <dgm:spPr/>
    </dgm:pt>
    <dgm:pt modelId="{C230436A-9994-4AD5-A41D-9198530AAB17}" type="pres">
      <dgm:prSet presAssocID="{FC3745A7-B90A-4442-B3DD-16C0E5DD957D}" presName="sibTrans" presStyleCnt="0"/>
      <dgm:spPr/>
    </dgm:pt>
    <dgm:pt modelId="{2B5175CF-BD34-4C4F-9ED6-A07E087CE42E}" type="pres">
      <dgm:prSet presAssocID="{74C35896-0F34-4E25-B5C3-F445A1727ECA}" presName="node" presStyleLbl="node1" presStyleIdx="1" presStyleCnt="10">
        <dgm:presLayoutVars>
          <dgm:bulletEnabled val="1"/>
        </dgm:presLayoutVars>
      </dgm:prSet>
      <dgm:spPr/>
    </dgm:pt>
    <dgm:pt modelId="{C94270DD-1E21-4F90-86B3-C4574C060935}" type="pres">
      <dgm:prSet presAssocID="{8F148616-F764-42B4-95DE-67B2EE394DE0}" presName="sibTrans" presStyleCnt="0"/>
      <dgm:spPr/>
    </dgm:pt>
    <dgm:pt modelId="{72D9F1F9-A5CD-4D33-A4A3-A66A06A36AFC}" type="pres">
      <dgm:prSet presAssocID="{910B844E-D042-4784-9051-5BD666E189F9}" presName="node" presStyleLbl="node1" presStyleIdx="2" presStyleCnt="10">
        <dgm:presLayoutVars>
          <dgm:bulletEnabled val="1"/>
        </dgm:presLayoutVars>
      </dgm:prSet>
      <dgm:spPr/>
    </dgm:pt>
    <dgm:pt modelId="{E204C42D-77D0-403C-BE4F-8D2C9D751C1F}" type="pres">
      <dgm:prSet presAssocID="{8DB7FC05-FEED-4E9B-88F0-45747A0CD016}" presName="sibTrans" presStyleCnt="0"/>
      <dgm:spPr/>
    </dgm:pt>
    <dgm:pt modelId="{81D02A19-C038-45CC-B9AB-B719B0A540C3}" type="pres">
      <dgm:prSet presAssocID="{878674B8-3D05-4047-950C-F71678FFE5A2}" presName="node" presStyleLbl="node1" presStyleIdx="3" presStyleCnt="10">
        <dgm:presLayoutVars>
          <dgm:bulletEnabled val="1"/>
        </dgm:presLayoutVars>
      </dgm:prSet>
      <dgm:spPr/>
    </dgm:pt>
    <dgm:pt modelId="{2D6E63AA-97D8-4934-8F49-F17EE13AF570}" type="pres">
      <dgm:prSet presAssocID="{30E6DAE4-A199-4BC0-B788-80DA16FBB217}" presName="sibTrans" presStyleCnt="0"/>
      <dgm:spPr/>
    </dgm:pt>
    <dgm:pt modelId="{49EF058B-D165-4EEB-82DD-D5E6A8FBFEC3}" type="pres">
      <dgm:prSet presAssocID="{91F55FBF-C319-443A-89E0-8A501F393B04}" presName="node" presStyleLbl="node1" presStyleIdx="4" presStyleCnt="10">
        <dgm:presLayoutVars>
          <dgm:bulletEnabled val="1"/>
        </dgm:presLayoutVars>
      </dgm:prSet>
      <dgm:spPr/>
    </dgm:pt>
    <dgm:pt modelId="{B23F9255-4715-430B-A082-8B63D9491435}" type="pres">
      <dgm:prSet presAssocID="{2C7FF7F3-CA63-44E0-B74D-4B8437699A6C}" presName="sibTrans" presStyleCnt="0"/>
      <dgm:spPr/>
    </dgm:pt>
    <dgm:pt modelId="{97F39596-02C5-4CF0-9EBA-2CB6C72A5BD5}" type="pres">
      <dgm:prSet presAssocID="{346D2F82-636D-4FC5-8865-6B7848B570CF}" presName="node" presStyleLbl="node1" presStyleIdx="5" presStyleCnt="10">
        <dgm:presLayoutVars>
          <dgm:bulletEnabled val="1"/>
        </dgm:presLayoutVars>
      </dgm:prSet>
      <dgm:spPr/>
    </dgm:pt>
    <dgm:pt modelId="{04507AB9-790E-4375-A37D-672FB4C3C6A1}" type="pres">
      <dgm:prSet presAssocID="{8AA48091-849E-4E45-85B3-D1BD86EBCAC7}" presName="sibTrans" presStyleCnt="0"/>
      <dgm:spPr/>
    </dgm:pt>
    <dgm:pt modelId="{29B5DBA9-D1C3-4E98-959E-10827B0A0C5F}" type="pres">
      <dgm:prSet presAssocID="{E6CA5E45-D9A2-4861-B898-8903E12DAED1}" presName="node" presStyleLbl="node1" presStyleIdx="6" presStyleCnt="10">
        <dgm:presLayoutVars>
          <dgm:bulletEnabled val="1"/>
        </dgm:presLayoutVars>
      </dgm:prSet>
      <dgm:spPr/>
    </dgm:pt>
    <dgm:pt modelId="{7326DFD0-CD59-42F2-8452-1A073B751FF7}" type="pres">
      <dgm:prSet presAssocID="{D2E381B9-0F7A-486E-B0CB-55C31D7421AE}" presName="sibTrans" presStyleCnt="0"/>
      <dgm:spPr/>
    </dgm:pt>
    <dgm:pt modelId="{8556472C-88C0-477F-9967-8BA5F2249D14}" type="pres">
      <dgm:prSet presAssocID="{D79BD2B0-E106-4764-A5D3-23F433FD6263}" presName="node" presStyleLbl="node1" presStyleIdx="7" presStyleCnt="10">
        <dgm:presLayoutVars>
          <dgm:bulletEnabled val="1"/>
        </dgm:presLayoutVars>
      </dgm:prSet>
      <dgm:spPr/>
    </dgm:pt>
    <dgm:pt modelId="{FB499250-14B4-4F1F-B0FA-944E35CE000E}" type="pres">
      <dgm:prSet presAssocID="{314FC566-F3FE-4931-9E71-36B1A8EAFFD6}" presName="sibTrans" presStyleCnt="0"/>
      <dgm:spPr/>
    </dgm:pt>
    <dgm:pt modelId="{93B79231-65D9-4F7B-B3F1-393BC22C043B}" type="pres">
      <dgm:prSet presAssocID="{5144C0E3-8EDC-4E24-9EAA-D6533E63C2F2}" presName="node" presStyleLbl="node1" presStyleIdx="8" presStyleCnt="10">
        <dgm:presLayoutVars>
          <dgm:bulletEnabled val="1"/>
        </dgm:presLayoutVars>
      </dgm:prSet>
      <dgm:spPr/>
    </dgm:pt>
    <dgm:pt modelId="{B00580D7-2BB1-4595-BEC1-FB4DCAA2311C}" type="pres">
      <dgm:prSet presAssocID="{FEBEFB22-C269-49C2-ABAB-B75F9BAF9760}" presName="sibTrans" presStyleCnt="0"/>
      <dgm:spPr/>
    </dgm:pt>
    <dgm:pt modelId="{FB52FA74-A12D-40D7-9458-646DCB13614E}" type="pres">
      <dgm:prSet presAssocID="{300F1C21-D93B-4DB3-AE74-EC6F2C61458A}" presName="node" presStyleLbl="node1" presStyleIdx="9" presStyleCnt="10">
        <dgm:presLayoutVars>
          <dgm:bulletEnabled val="1"/>
        </dgm:presLayoutVars>
      </dgm:prSet>
      <dgm:spPr/>
    </dgm:pt>
  </dgm:ptLst>
  <dgm:cxnLst>
    <dgm:cxn modelId="{13A74E07-9F65-4362-BA58-B1262D1543E4}" type="presOf" srcId="{346D2F82-636D-4FC5-8865-6B7848B570CF}" destId="{97F39596-02C5-4CF0-9EBA-2CB6C72A5BD5}" srcOrd="0" destOrd="0" presId="urn:microsoft.com/office/officeart/2005/8/layout/default"/>
    <dgm:cxn modelId="{105A180F-FB86-4095-8369-6D0140482ABF}" type="presOf" srcId="{E6CA5E45-D9A2-4861-B898-8903E12DAED1}" destId="{29B5DBA9-D1C3-4E98-959E-10827B0A0C5F}" srcOrd="0" destOrd="0" presId="urn:microsoft.com/office/officeart/2005/8/layout/default"/>
    <dgm:cxn modelId="{37677D12-376E-41F5-822B-9332152A6458}" type="presOf" srcId="{910B844E-D042-4784-9051-5BD666E189F9}" destId="{72D9F1F9-A5CD-4D33-A4A3-A66A06A36AFC}" srcOrd="0" destOrd="0" presId="urn:microsoft.com/office/officeart/2005/8/layout/default"/>
    <dgm:cxn modelId="{132B381C-0573-44A5-BD7E-18EE496BE801}" type="presOf" srcId="{74C35896-0F34-4E25-B5C3-F445A1727ECA}" destId="{2B5175CF-BD34-4C4F-9ED6-A07E087CE42E}" srcOrd="0" destOrd="0" presId="urn:microsoft.com/office/officeart/2005/8/layout/default"/>
    <dgm:cxn modelId="{F0715525-27CD-42E6-B76F-B23F1B5E14B5}" srcId="{3A6E6935-CDFA-45F0-A86B-25FB10EA36E0}" destId="{910B844E-D042-4784-9051-5BD666E189F9}" srcOrd="2" destOrd="0" parTransId="{4246E1B2-FA1D-4FE6-AAD6-F51B704509BD}" sibTransId="{8DB7FC05-FEED-4E9B-88F0-45747A0CD016}"/>
    <dgm:cxn modelId="{216FF736-2E8C-49C5-A002-4D305DD4E513}" srcId="{3A6E6935-CDFA-45F0-A86B-25FB10EA36E0}" destId="{6D681F68-410E-4005-ADB0-307EC4F038A1}" srcOrd="0" destOrd="0" parTransId="{21BC7621-667B-4FE1-BD26-638A8FB318C7}" sibTransId="{FC3745A7-B90A-4442-B3DD-16C0E5DD957D}"/>
    <dgm:cxn modelId="{19DF5F3A-8391-47BD-8833-ABF1C85DA51F}" type="presOf" srcId="{91F55FBF-C319-443A-89E0-8A501F393B04}" destId="{49EF058B-D165-4EEB-82DD-D5E6A8FBFEC3}" srcOrd="0" destOrd="0" presId="urn:microsoft.com/office/officeart/2005/8/layout/default"/>
    <dgm:cxn modelId="{C65FAF6A-78DD-48C7-B5C0-6008055F1C05}" srcId="{3A6E6935-CDFA-45F0-A86B-25FB10EA36E0}" destId="{91F55FBF-C319-443A-89E0-8A501F393B04}" srcOrd="4" destOrd="0" parTransId="{7DF35F78-D60D-44C8-B298-003428B8E5DF}" sibTransId="{2C7FF7F3-CA63-44E0-B74D-4B8437699A6C}"/>
    <dgm:cxn modelId="{E4F2906C-2097-4109-BDE9-A1D64FA78CE3}" type="presOf" srcId="{6D681F68-410E-4005-ADB0-307EC4F038A1}" destId="{5DC42304-0481-48D6-B765-04A0EE424C4B}" srcOrd="0" destOrd="0" presId="urn:microsoft.com/office/officeart/2005/8/layout/default"/>
    <dgm:cxn modelId="{D9E83E4F-422A-4C33-887E-5496194D503A}" type="presOf" srcId="{5144C0E3-8EDC-4E24-9EAA-D6533E63C2F2}" destId="{93B79231-65D9-4F7B-B3F1-393BC22C043B}" srcOrd="0" destOrd="0" presId="urn:microsoft.com/office/officeart/2005/8/layout/default"/>
    <dgm:cxn modelId="{E947AC50-0D1D-4777-8AF2-DC93A1B7699E}" srcId="{3A6E6935-CDFA-45F0-A86B-25FB10EA36E0}" destId="{346D2F82-636D-4FC5-8865-6B7848B570CF}" srcOrd="5" destOrd="0" parTransId="{AD563384-05D4-4F8E-B093-7A480BC1597A}" sibTransId="{8AA48091-849E-4E45-85B3-D1BD86EBCAC7}"/>
    <dgm:cxn modelId="{D1EBD255-5CC6-4B6B-8525-B26F26F6B244}" srcId="{3A6E6935-CDFA-45F0-A86B-25FB10EA36E0}" destId="{300F1C21-D93B-4DB3-AE74-EC6F2C61458A}" srcOrd="9" destOrd="0" parTransId="{E11BCB3D-3741-4EC8-82B1-DAF3698715A7}" sibTransId="{B984ABCF-E551-40AB-AF99-90FB63DE2772}"/>
    <dgm:cxn modelId="{F1602776-772B-4390-85B8-08B1D665C6B8}" srcId="{3A6E6935-CDFA-45F0-A86B-25FB10EA36E0}" destId="{5144C0E3-8EDC-4E24-9EAA-D6533E63C2F2}" srcOrd="8" destOrd="0" parTransId="{97D0F394-7E34-4E92-A80E-75B67D6B6FF2}" sibTransId="{FEBEFB22-C269-49C2-ABAB-B75F9BAF9760}"/>
    <dgm:cxn modelId="{044E6E78-3910-440C-852D-3ED2F9DD936B}" srcId="{3A6E6935-CDFA-45F0-A86B-25FB10EA36E0}" destId="{74C35896-0F34-4E25-B5C3-F445A1727ECA}" srcOrd="1" destOrd="0" parTransId="{31EC4F34-D428-4C1D-9E21-B2719968F453}" sibTransId="{8F148616-F764-42B4-95DE-67B2EE394DE0}"/>
    <dgm:cxn modelId="{D6BA7B79-F4A3-4DE0-AC7C-657DEFC511C6}" srcId="{3A6E6935-CDFA-45F0-A86B-25FB10EA36E0}" destId="{D79BD2B0-E106-4764-A5D3-23F433FD6263}" srcOrd="7" destOrd="0" parTransId="{182FE15F-CE49-4EB4-BB28-E1CEFC1FE2E4}" sibTransId="{314FC566-F3FE-4931-9E71-36B1A8EAFFD6}"/>
    <dgm:cxn modelId="{B8EA4582-52E1-476B-BAB0-42C76C2F18AA}" srcId="{3A6E6935-CDFA-45F0-A86B-25FB10EA36E0}" destId="{E6CA5E45-D9A2-4861-B898-8903E12DAED1}" srcOrd="6" destOrd="0" parTransId="{3BCE3239-540D-4C90-B850-4FB1C60811E3}" sibTransId="{D2E381B9-0F7A-486E-B0CB-55C31D7421AE}"/>
    <dgm:cxn modelId="{D9F11D94-185A-4923-9E6A-A8FBC20A6D7C}" srcId="{3A6E6935-CDFA-45F0-A86B-25FB10EA36E0}" destId="{878674B8-3D05-4047-950C-F71678FFE5A2}" srcOrd="3" destOrd="0" parTransId="{398391A3-C193-4439-82BC-9664AAC4068B}" sibTransId="{30E6DAE4-A199-4BC0-B788-80DA16FBB217}"/>
    <dgm:cxn modelId="{F16A9EA3-2426-4368-B402-DE86FEFEA6C8}" type="presOf" srcId="{D79BD2B0-E106-4764-A5D3-23F433FD6263}" destId="{8556472C-88C0-477F-9967-8BA5F2249D14}" srcOrd="0" destOrd="0" presId="urn:microsoft.com/office/officeart/2005/8/layout/default"/>
    <dgm:cxn modelId="{034AEDB2-2A5A-46D1-BF03-8A92886832A4}" type="presOf" srcId="{878674B8-3D05-4047-950C-F71678FFE5A2}" destId="{81D02A19-C038-45CC-B9AB-B719B0A540C3}" srcOrd="0" destOrd="0" presId="urn:microsoft.com/office/officeart/2005/8/layout/default"/>
    <dgm:cxn modelId="{F37A2BE9-AFA5-458B-BD67-124281F2AAE3}" type="presOf" srcId="{300F1C21-D93B-4DB3-AE74-EC6F2C61458A}" destId="{FB52FA74-A12D-40D7-9458-646DCB13614E}" srcOrd="0" destOrd="0" presId="urn:microsoft.com/office/officeart/2005/8/layout/default"/>
    <dgm:cxn modelId="{DD1336EE-9F4A-4161-8F2E-6A55080D0CE5}" type="presOf" srcId="{3A6E6935-CDFA-45F0-A86B-25FB10EA36E0}" destId="{7433E3B4-7004-4181-83A7-21C6576D8E2A}" srcOrd="0" destOrd="0" presId="urn:microsoft.com/office/officeart/2005/8/layout/default"/>
    <dgm:cxn modelId="{B2C47F18-EF6F-4286-8C0A-0A06B546B86E}" type="presParOf" srcId="{7433E3B4-7004-4181-83A7-21C6576D8E2A}" destId="{5DC42304-0481-48D6-B765-04A0EE424C4B}" srcOrd="0" destOrd="0" presId="urn:microsoft.com/office/officeart/2005/8/layout/default"/>
    <dgm:cxn modelId="{DF5F7D5B-2A57-46DE-8DB2-E12D97B2693E}" type="presParOf" srcId="{7433E3B4-7004-4181-83A7-21C6576D8E2A}" destId="{C230436A-9994-4AD5-A41D-9198530AAB17}" srcOrd="1" destOrd="0" presId="urn:microsoft.com/office/officeart/2005/8/layout/default"/>
    <dgm:cxn modelId="{9392C031-40A0-470D-9527-797565B19EC3}" type="presParOf" srcId="{7433E3B4-7004-4181-83A7-21C6576D8E2A}" destId="{2B5175CF-BD34-4C4F-9ED6-A07E087CE42E}" srcOrd="2" destOrd="0" presId="urn:microsoft.com/office/officeart/2005/8/layout/default"/>
    <dgm:cxn modelId="{D0D12139-A02F-44C1-8BF8-E3054D820B7A}" type="presParOf" srcId="{7433E3B4-7004-4181-83A7-21C6576D8E2A}" destId="{C94270DD-1E21-4F90-86B3-C4574C060935}" srcOrd="3" destOrd="0" presId="urn:microsoft.com/office/officeart/2005/8/layout/default"/>
    <dgm:cxn modelId="{69F7A536-93BB-48EC-A20F-016FFFFA2CDD}" type="presParOf" srcId="{7433E3B4-7004-4181-83A7-21C6576D8E2A}" destId="{72D9F1F9-A5CD-4D33-A4A3-A66A06A36AFC}" srcOrd="4" destOrd="0" presId="urn:microsoft.com/office/officeart/2005/8/layout/default"/>
    <dgm:cxn modelId="{FDBA717F-D9BF-4EEA-AB2F-D8ACCFF5487B}" type="presParOf" srcId="{7433E3B4-7004-4181-83A7-21C6576D8E2A}" destId="{E204C42D-77D0-403C-BE4F-8D2C9D751C1F}" srcOrd="5" destOrd="0" presId="urn:microsoft.com/office/officeart/2005/8/layout/default"/>
    <dgm:cxn modelId="{A2F7FAB7-2217-498B-88B6-F6B5B40D9134}" type="presParOf" srcId="{7433E3B4-7004-4181-83A7-21C6576D8E2A}" destId="{81D02A19-C038-45CC-B9AB-B719B0A540C3}" srcOrd="6" destOrd="0" presId="urn:microsoft.com/office/officeart/2005/8/layout/default"/>
    <dgm:cxn modelId="{7F664CA7-DC11-42F0-AA69-919EE8413F7C}" type="presParOf" srcId="{7433E3B4-7004-4181-83A7-21C6576D8E2A}" destId="{2D6E63AA-97D8-4934-8F49-F17EE13AF570}" srcOrd="7" destOrd="0" presId="urn:microsoft.com/office/officeart/2005/8/layout/default"/>
    <dgm:cxn modelId="{2E298725-4B5A-48DC-B1DE-4CF2392CB424}" type="presParOf" srcId="{7433E3B4-7004-4181-83A7-21C6576D8E2A}" destId="{49EF058B-D165-4EEB-82DD-D5E6A8FBFEC3}" srcOrd="8" destOrd="0" presId="urn:microsoft.com/office/officeart/2005/8/layout/default"/>
    <dgm:cxn modelId="{3F45E816-3E91-402A-A8F9-03C1B0CFB198}" type="presParOf" srcId="{7433E3B4-7004-4181-83A7-21C6576D8E2A}" destId="{B23F9255-4715-430B-A082-8B63D9491435}" srcOrd="9" destOrd="0" presId="urn:microsoft.com/office/officeart/2005/8/layout/default"/>
    <dgm:cxn modelId="{30BDD23F-5FE9-4264-B9CE-5E05ED1C5455}" type="presParOf" srcId="{7433E3B4-7004-4181-83A7-21C6576D8E2A}" destId="{97F39596-02C5-4CF0-9EBA-2CB6C72A5BD5}" srcOrd="10" destOrd="0" presId="urn:microsoft.com/office/officeart/2005/8/layout/default"/>
    <dgm:cxn modelId="{5DF7839F-E230-46D4-8A8C-F993F9F23C99}" type="presParOf" srcId="{7433E3B4-7004-4181-83A7-21C6576D8E2A}" destId="{04507AB9-790E-4375-A37D-672FB4C3C6A1}" srcOrd="11" destOrd="0" presId="urn:microsoft.com/office/officeart/2005/8/layout/default"/>
    <dgm:cxn modelId="{7A93015D-D110-479A-9D05-FA6F6F5D33B4}" type="presParOf" srcId="{7433E3B4-7004-4181-83A7-21C6576D8E2A}" destId="{29B5DBA9-D1C3-4E98-959E-10827B0A0C5F}" srcOrd="12" destOrd="0" presId="urn:microsoft.com/office/officeart/2005/8/layout/default"/>
    <dgm:cxn modelId="{A98DC6F2-7A19-4CFD-BB48-A496CE34562C}" type="presParOf" srcId="{7433E3B4-7004-4181-83A7-21C6576D8E2A}" destId="{7326DFD0-CD59-42F2-8452-1A073B751FF7}" srcOrd="13" destOrd="0" presId="urn:microsoft.com/office/officeart/2005/8/layout/default"/>
    <dgm:cxn modelId="{80749CC3-8DE7-4A2C-8EB1-FAE1C077BAAB}" type="presParOf" srcId="{7433E3B4-7004-4181-83A7-21C6576D8E2A}" destId="{8556472C-88C0-477F-9967-8BA5F2249D14}" srcOrd="14" destOrd="0" presId="urn:microsoft.com/office/officeart/2005/8/layout/default"/>
    <dgm:cxn modelId="{C5348E69-465E-4A09-928B-4AFFB567C8EB}" type="presParOf" srcId="{7433E3B4-7004-4181-83A7-21C6576D8E2A}" destId="{FB499250-14B4-4F1F-B0FA-944E35CE000E}" srcOrd="15" destOrd="0" presId="urn:microsoft.com/office/officeart/2005/8/layout/default"/>
    <dgm:cxn modelId="{00DF8A5D-A41F-43BC-966D-52699C15DCCF}" type="presParOf" srcId="{7433E3B4-7004-4181-83A7-21C6576D8E2A}" destId="{93B79231-65D9-4F7B-B3F1-393BC22C043B}" srcOrd="16" destOrd="0" presId="urn:microsoft.com/office/officeart/2005/8/layout/default"/>
    <dgm:cxn modelId="{896EC6D5-BC23-4F80-A271-68A0C96F5157}" type="presParOf" srcId="{7433E3B4-7004-4181-83A7-21C6576D8E2A}" destId="{B00580D7-2BB1-4595-BEC1-FB4DCAA2311C}" srcOrd="17" destOrd="0" presId="urn:microsoft.com/office/officeart/2005/8/layout/default"/>
    <dgm:cxn modelId="{53B2F225-78EB-4EA5-91C9-DED11FAD0523}" type="presParOf" srcId="{7433E3B4-7004-4181-83A7-21C6576D8E2A}" destId="{FB52FA74-A12D-40D7-9458-646DCB13614E}"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BA40DD-AAF4-4366-A41C-1C8B5651A4C5}"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GB"/>
        </a:p>
      </dgm:t>
    </dgm:pt>
    <dgm:pt modelId="{B413B254-7586-4905-B66A-1CA27DE1D740}">
      <dgm:prSet phldrT="[Text]"/>
      <dgm:spPr/>
      <dgm:t>
        <a:bodyPr/>
        <a:lstStyle/>
        <a:p>
          <a:r>
            <a:rPr lang="en-GB" dirty="0"/>
            <a:t>Cover pages</a:t>
          </a:r>
        </a:p>
      </dgm:t>
    </dgm:pt>
    <dgm:pt modelId="{7C9F91D5-39DB-4E43-A044-EF9274D49809}" type="parTrans" cxnId="{0FFDE4AA-00B3-4033-B482-BF6B47054354}">
      <dgm:prSet/>
      <dgm:spPr/>
      <dgm:t>
        <a:bodyPr/>
        <a:lstStyle/>
        <a:p>
          <a:endParaRPr lang="en-GB"/>
        </a:p>
      </dgm:t>
    </dgm:pt>
    <dgm:pt modelId="{965EC9C0-560C-4047-B464-DEB8D9BFCC87}" type="sibTrans" cxnId="{0FFDE4AA-00B3-4033-B482-BF6B47054354}">
      <dgm:prSet/>
      <dgm:spPr/>
      <dgm:t>
        <a:bodyPr/>
        <a:lstStyle/>
        <a:p>
          <a:endParaRPr lang="en-GB"/>
        </a:p>
      </dgm:t>
    </dgm:pt>
    <dgm:pt modelId="{F1BD1D76-E5D2-4BFE-9598-141D608F765D}">
      <dgm:prSet phldrT="[Text]"/>
      <dgm:spPr/>
      <dgm:t>
        <a:bodyPr/>
        <a:lstStyle/>
        <a:p>
          <a:r>
            <a:rPr lang="en-GB" dirty="0"/>
            <a:t>Headings</a:t>
          </a:r>
        </a:p>
      </dgm:t>
    </dgm:pt>
    <dgm:pt modelId="{7FB579FB-D3B0-4081-B7BE-7D3E9EFBBF36}" type="parTrans" cxnId="{73A8C152-51B2-4B4E-B139-58D817E61E1E}">
      <dgm:prSet/>
      <dgm:spPr/>
      <dgm:t>
        <a:bodyPr/>
        <a:lstStyle/>
        <a:p>
          <a:endParaRPr lang="en-GB"/>
        </a:p>
      </dgm:t>
    </dgm:pt>
    <dgm:pt modelId="{5F10DFFA-FD8F-4EAC-85C7-690BAA75DE42}" type="sibTrans" cxnId="{73A8C152-51B2-4B4E-B139-58D817E61E1E}">
      <dgm:prSet/>
      <dgm:spPr/>
      <dgm:t>
        <a:bodyPr/>
        <a:lstStyle/>
        <a:p>
          <a:endParaRPr lang="en-GB"/>
        </a:p>
      </dgm:t>
    </dgm:pt>
    <dgm:pt modelId="{433B6CFB-2D38-4DB4-921C-B3CA17B6975A}">
      <dgm:prSet phldrT="[Text]"/>
      <dgm:spPr/>
      <dgm:t>
        <a:bodyPr/>
        <a:lstStyle/>
        <a:p>
          <a:r>
            <a:rPr lang="en-GB" dirty="0"/>
            <a:t>Headers, footers and page numbers</a:t>
          </a:r>
        </a:p>
      </dgm:t>
    </dgm:pt>
    <dgm:pt modelId="{9E2745D8-1B01-4AE5-9E03-C4CD9A2B1888}" type="parTrans" cxnId="{147E0DE1-DEF6-42A4-B6BC-73F9B462118A}">
      <dgm:prSet/>
      <dgm:spPr/>
      <dgm:t>
        <a:bodyPr/>
        <a:lstStyle/>
        <a:p>
          <a:endParaRPr lang="en-GB"/>
        </a:p>
      </dgm:t>
    </dgm:pt>
    <dgm:pt modelId="{0C6E1D53-960F-4111-9D42-741594AC9B93}" type="sibTrans" cxnId="{147E0DE1-DEF6-42A4-B6BC-73F9B462118A}">
      <dgm:prSet/>
      <dgm:spPr/>
      <dgm:t>
        <a:bodyPr/>
        <a:lstStyle/>
        <a:p>
          <a:endParaRPr lang="en-GB"/>
        </a:p>
      </dgm:t>
    </dgm:pt>
    <dgm:pt modelId="{3C7008BC-8A1B-4FEC-968D-E4243D79265A}">
      <dgm:prSet phldrT="[Text]"/>
      <dgm:spPr/>
      <dgm:t>
        <a:bodyPr/>
        <a:lstStyle/>
        <a:p>
          <a:r>
            <a:rPr lang="en-GB" dirty="0"/>
            <a:t>Font</a:t>
          </a:r>
        </a:p>
      </dgm:t>
    </dgm:pt>
    <dgm:pt modelId="{EE052A3C-6546-4F3F-A93B-942E3C4C3C49}" type="parTrans" cxnId="{D00209C0-04E8-4698-8871-16FE8F05B1E9}">
      <dgm:prSet/>
      <dgm:spPr/>
      <dgm:t>
        <a:bodyPr/>
        <a:lstStyle/>
        <a:p>
          <a:endParaRPr lang="en-GB"/>
        </a:p>
      </dgm:t>
    </dgm:pt>
    <dgm:pt modelId="{CBA727AF-F2FA-44A3-B16E-2D34131F0D88}" type="sibTrans" cxnId="{D00209C0-04E8-4698-8871-16FE8F05B1E9}">
      <dgm:prSet/>
      <dgm:spPr/>
      <dgm:t>
        <a:bodyPr/>
        <a:lstStyle/>
        <a:p>
          <a:endParaRPr lang="en-GB"/>
        </a:p>
      </dgm:t>
    </dgm:pt>
    <dgm:pt modelId="{4139EFBE-71B6-481B-8378-A2BFB2DD6902}">
      <dgm:prSet phldrT="[Text]"/>
      <dgm:spPr/>
      <dgm:t>
        <a:bodyPr/>
        <a:lstStyle/>
        <a:p>
          <a:r>
            <a:rPr lang="en-GB" dirty="0"/>
            <a:t>Spelling and grammar</a:t>
          </a:r>
        </a:p>
      </dgm:t>
    </dgm:pt>
    <dgm:pt modelId="{2B5C3388-924B-40A4-A454-02221816DF79}" type="parTrans" cxnId="{0766F2D0-970B-4C19-AB0D-26C107F7E284}">
      <dgm:prSet/>
      <dgm:spPr/>
      <dgm:t>
        <a:bodyPr/>
        <a:lstStyle/>
        <a:p>
          <a:endParaRPr lang="en-GB"/>
        </a:p>
      </dgm:t>
    </dgm:pt>
    <dgm:pt modelId="{1E0EF301-CF8A-451A-8402-4C3CE60057FC}" type="sibTrans" cxnId="{0766F2D0-970B-4C19-AB0D-26C107F7E284}">
      <dgm:prSet/>
      <dgm:spPr/>
      <dgm:t>
        <a:bodyPr/>
        <a:lstStyle/>
        <a:p>
          <a:endParaRPr lang="en-GB"/>
        </a:p>
      </dgm:t>
    </dgm:pt>
    <dgm:pt modelId="{356CDB17-211A-49A9-88E0-D04E6F728659}">
      <dgm:prSet/>
      <dgm:spPr/>
      <dgm:t>
        <a:bodyPr/>
        <a:lstStyle/>
        <a:p>
          <a:r>
            <a:rPr lang="en-GB" dirty="0"/>
            <a:t>Lists</a:t>
          </a:r>
        </a:p>
      </dgm:t>
    </dgm:pt>
    <dgm:pt modelId="{030DB0F0-6C08-42A6-93A6-86AEB7802B01}" type="parTrans" cxnId="{443619EE-40D7-4202-A1A1-6FF6AFED7D72}">
      <dgm:prSet/>
      <dgm:spPr/>
      <dgm:t>
        <a:bodyPr/>
        <a:lstStyle/>
        <a:p>
          <a:endParaRPr lang="en-GB"/>
        </a:p>
      </dgm:t>
    </dgm:pt>
    <dgm:pt modelId="{CFB212BD-0572-420B-A1A1-35D22700821D}" type="sibTrans" cxnId="{443619EE-40D7-4202-A1A1-6FF6AFED7D72}">
      <dgm:prSet/>
      <dgm:spPr/>
      <dgm:t>
        <a:bodyPr/>
        <a:lstStyle/>
        <a:p>
          <a:endParaRPr lang="en-GB"/>
        </a:p>
      </dgm:t>
    </dgm:pt>
    <dgm:pt modelId="{7CE8CA00-B489-4DA4-B773-581D1C7E6CD2}">
      <dgm:prSet/>
      <dgm:spPr/>
      <dgm:t>
        <a:bodyPr/>
        <a:lstStyle/>
        <a:p>
          <a:r>
            <a:rPr lang="en-GB" dirty="0"/>
            <a:t>Table of contents</a:t>
          </a:r>
        </a:p>
      </dgm:t>
    </dgm:pt>
    <dgm:pt modelId="{6A503456-9AD8-4B0A-B831-1B18A1B1D71C}" type="parTrans" cxnId="{434224EE-9AE1-4AE4-8E79-97CDDC5BC6F5}">
      <dgm:prSet/>
      <dgm:spPr/>
      <dgm:t>
        <a:bodyPr/>
        <a:lstStyle/>
        <a:p>
          <a:endParaRPr lang="en-GB"/>
        </a:p>
      </dgm:t>
    </dgm:pt>
    <dgm:pt modelId="{A215C00D-EF59-4907-A0FA-773EBED08B87}" type="sibTrans" cxnId="{434224EE-9AE1-4AE4-8E79-97CDDC5BC6F5}">
      <dgm:prSet/>
      <dgm:spPr/>
      <dgm:t>
        <a:bodyPr/>
        <a:lstStyle/>
        <a:p>
          <a:endParaRPr lang="en-GB"/>
        </a:p>
      </dgm:t>
    </dgm:pt>
    <dgm:pt modelId="{5BCCEAD2-EC7B-4DBA-B81F-E279924CC865}">
      <dgm:prSet/>
      <dgm:spPr/>
      <dgm:t>
        <a:bodyPr/>
        <a:lstStyle/>
        <a:p>
          <a:r>
            <a:rPr lang="en-GB" dirty="0"/>
            <a:t>Line justification</a:t>
          </a:r>
        </a:p>
      </dgm:t>
    </dgm:pt>
    <dgm:pt modelId="{A5DCB467-6E09-461D-A3CE-B248C0C0D1CC}" type="parTrans" cxnId="{0EFE09B6-FC42-4285-84DD-F1D956917BAC}">
      <dgm:prSet/>
      <dgm:spPr/>
      <dgm:t>
        <a:bodyPr/>
        <a:lstStyle/>
        <a:p>
          <a:endParaRPr lang="en-GB"/>
        </a:p>
      </dgm:t>
    </dgm:pt>
    <dgm:pt modelId="{0D90B4BD-FCD3-413A-B9B6-8A5592513349}" type="sibTrans" cxnId="{0EFE09B6-FC42-4285-84DD-F1D956917BAC}">
      <dgm:prSet/>
      <dgm:spPr/>
      <dgm:t>
        <a:bodyPr/>
        <a:lstStyle/>
        <a:p>
          <a:endParaRPr lang="en-GB"/>
        </a:p>
      </dgm:t>
    </dgm:pt>
    <dgm:pt modelId="{F05F778B-3B38-4888-AEEA-7900B627246F}">
      <dgm:prSet/>
      <dgm:spPr/>
      <dgm:t>
        <a:bodyPr/>
        <a:lstStyle/>
        <a:p>
          <a:r>
            <a:rPr lang="en-GB" dirty="0"/>
            <a:t>Line spacing</a:t>
          </a:r>
        </a:p>
      </dgm:t>
    </dgm:pt>
    <dgm:pt modelId="{E2752E42-1769-4F1A-B3DF-0018417AB0DC}" type="parTrans" cxnId="{A4FC9567-1BC4-4B8D-A834-D31337999688}">
      <dgm:prSet/>
      <dgm:spPr/>
      <dgm:t>
        <a:bodyPr/>
        <a:lstStyle/>
        <a:p>
          <a:endParaRPr lang="en-GB"/>
        </a:p>
      </dgm:t>
    </dgm:pt>
    <dgm:pt modelId="{57294D8C-BB55-4E64-B5D6-F7E2E0B16F7C}" type="sibTrans" cxnId="{A4FC9567-1BC4-4B8D-A834-D31337999688}">
      <dgm:prSet/>
      <dgm:spPr/>
      <dgm:t>
        <a:bodyPr/>
        <a:lstStyle/>
        <a:p>
          <a:endParaRPr lang="en-GB"/>
        </a:p>
      </dgm:t>
    </dgm:pt>
    <dgm:pt modelId="{212BE0B5-5BBF-4027-9929-B18EF962A386}" type="pres">
      <dgm:prSet presAssocID="{27BA40DD-AAF4-4366-A41C-1C8B5651A4C5}" presName="diagram" presStyleCnt="0">
        <dgm:presLayoutVars>
          <dgm:dir/>
          <dgm:resizeHandles val="exact"/>
        </dgm:presLayoutVars>
      </dgm:prSet>
      <dgm:spPr/>
    </dgm:pt>
    <dgm:pt modelId="{F6A05687-0329-4191-A5D1-F527A1EE36CB}" type="pres">
      <dgm:prSet presAssocID="{B413B254-7586-4905-B66A-1CA27DE1D740}" presName="node" presStyleLbl="node1" presStyleIdx="0" presStyleCnt="9">
        <dgm:presLayoutVars>
          <dgm:bulletEnabled val="1"/>
        </dgm:presLayoutVars>
      </dgm:prSet>
      <dgm:spPr/>
    </dgm:pt>
    <dgm:pt modelId="{27FD035E-EBBB-4BAD-A556-013FCD516CEE}" type="pres">
      <dgm:prSet presAssocID="{965EC9C0-560C-4047-B464-DEB8D9BFCC87}" presName="sibTrans" presStyleCnt="0"/>
      <dgm:spPr/>
    </dgm:pt>
    <dgm:pt modelId="{FDF54503-9F56-40D1-BE66-ECBE36E3E238}" type="pres">
      <dgm:prSet presAssocID="{F1BD1D76-E5D2-4BFE-9598-141D608F765D}" presName="node" presStyleLbl="node1" presStyleIdx="1" presStyleCnt="9">
        <dgm:presLayoutVars>
          <dgm:bulletEnabled val="1"/>
        </dgm:presLayoutVars>
      </dgm:prSet>
      <dgm:spPr/>
    </dgm:pt>
    <dgm:pt modelId="{DF17E863-8C1E-4A19-9107-3DDBA595DF84}" type="pres">
      <dgm:prSet presAssocID="{5F10DFFA-FD8F-4EAC-85C7-690BAA75DE42}" presName="sibTrans" presStyleCnt="0"/>
      <dgm:spPr/>
    </dgm:pt>
    <dgm:pt modelId="{BF7A53D5-0ED4-4205-8D92-9473292963BC}" type="pres">
      <dgm:prSet presAssocID="{7CE8CA00-B489-4DA4-B773-581D1C7E6CD2}" presName="node" presStyleLbl="node1" presStyleIdx="2" presStyleCnt="9">
        <dgm:presLayoutVars>
          <dgm:bulletEnabled val="1"/>
        </dgm:presLayoutVars>
      </dgm:prSet>
      <dgm:spPr/>
    </dgm:pt>
    <dgm:pt modelId="{6E9E612E-6AE8-4A16-A02E-424FE842B7E2}" type="pres">
      <dgm:prSet presAssocID="{A215C00D-EF59-4907-A0FA-773EBED08B87}" presName="sibTrans" presStyleCnt="0"/>
      <dgm:spPr/>
    </dgm:pt>
    <dgm:pt modelId="{D05A66C7-4837-4214-AB04-D96F0B04DEFD}" type="pres">
      <dgm:prSet presAssocID="{433B6CFB-2D38-4DB4-921C-B3CA17B6975A}" presName="node" presStyleLbl="node1" presStyleIdx="3" presStyleCnt="9">
        <dgm:presLayoutVars>
          <dgm:bulletEnabled val="1"/>
        </dgm:presLayoutVars>
      </dgm:prSet>
      <dgm:spPr/>
    </dgm:pt>
    <dgm:pt modelId="{8CDB5FB9-DEB3-40A7-9CB9-111999C13C84}" type="pres">
      <dgm:prSet presAssocID="{0C6E1D53-960F-4111-9D42-741594AC9B93}" presName="sibTrans" presStyleCnt="0"/>
      <dgm:spPr/>
    </dgm:pt>
    <dgm:pt modelId="{EB705DD0-D203-4F7B-8E81-19052EE9C374}" type="pres">
      <dgm:prSet presAssocID="{3C7008BC-8A1B-4FEC-968D-E4243D79265A}" presName="node" presStyleLbl="node1" presStyleIdx="4" presStyleCnt="9">
        <dgm:presLayoutVars>
          <dgm:bulletEnabled val="1"/>
        </dgm:presLayoutVars>
      </dgm:prSet>
      <dgm:spPr/>
    </dgm:pt>
    <dgm:pt modelId="{22158999-A58B-4FB0-B6B2-AAA57708C402}" type="pres">
      <dgm:prSet presAssocID="{CBA727AF-F2FA-44A3-B16E-2D34131F0D88}" presName="sibTrans" presStyleCnt="0"/>
      <dgm:spPr/>
    </dgm:pt>
    <dgm:pt modelId="{491D4CA1-8DCF-411A-B5AC-64CBADCBDAAB}" type="pres">
      <dgm:prSet presAssocID="{4139EFBE-71B6-481B-8378-A2BFB2DD6902}" presName="node" presStyleLbl="node1" presStyleIdx="5" presStyleCnt="9">
        <dgm:presLayoutVars>
          <dgm:bulletEnabled val="1"/>
        </dgm:presLayoutVars>
      </dgm:prSet>
      <dgm:spPr/>
    </dgm:pt>
    <dgm:pt modelId="{23A84B59-98E4-42E8-BB05-FC19CC596A1E}" type="pres">
      <dgm:prSet presAssocID="{1E0EF301-CF8A-451A-8402-4C3CE60057FC}" presName="sibTrans" presStyleCnt="0"/>
      <dgm:spPr/>
    </dgm:pt>
    <dgm:pt modelId="{A1976A11-53DE-410F-AD90-782EF465C450}" type="pres">
      <dgm:prSet presAssocID="{356CDB17-211A-49A9-88E0-D04E6F728659}" presName="node" presStyleLbl="node1" presStyleIdx="6" presStyleCnt="9">
        <dgm:presLayoutVars>
          <dgm:bulletEnabled val="1"/>
        </dgm:presLayoutVars>
      </dgm:prSet>
      <dgm:spPr/>
    </dgm:pt>
    <dgm:pt modelId="{3EF04FE8-D3DC-438E-B218-7BAEE9AC9C2B}" type="pres">
      <dgm:prSet presAssocID="{CFB212BD-0572-420B-A1A1-35D22700821D}" presName="sibTrans" presStyleCnt="0"/>
      <dgm:spPr/>
    </dgm:pt>
    <dgm:pt modelId="{76FCA5F3-2F70-4FAB-A24D-EE7BF1AD8C85}" type="pres">
      <dgm:prSet presAssocID="{5BCCEAD2-EC7B-4DBA-B81F-E279924CC865}" presName="node" presStyleLbl="node1" presStyleIdx="7" presStyleCnt="9">
        <dgm:presLayoutVars>
          <dgm:bulletEnabled val="1"/>
        </dgm:presLayoutVars>
      </dgm:prSet>
      <dgm:spPr/>
    </dgm:pt>
    <dgm:pt modelId="{A727C5D6-E0FF-4638-A6C7-C7D45582AA98}" type="pres">
      <dgm:prSet presAssocID="{0D90B4BD-FCD3-413A-B9B6-8A5592513349}" presName="sibTrans" presStyleCnt="0"/>
      <dgm:spPr/>
    </dgm:pt>
    <dgm:pt modelId="{3495E000-3BD5-4BEB-989D-8D0A029C8B99}" type="pres">
      <dgm:prSet presAssocID="{F05F778B-3B38-4888-AEEA-7900B627246F}" presName="node" presStyleLbl="node1" presStyleIdx="8" presStyleCnt="9">
        <dgm:presLayoutVars>
          <dgm:bulletEnabled val="1"/>
        </dgm:presLayoutVars>
      </dgm:prSet>
      <dgm:spPr/>
    </dgm:pt>
  </dgm:ptLst>
  <dgm:cxnLst>
    <dgm:cxn modelId="{C7D6670F-4A83-476A-9C92-80ACCDC95A40}" type="presOf" srcId="{3C7008BC-8A1B-4FEC-968D-E4243D79265A}" destId="{EB705DD0-D203-4F7B-8E81-19052EE9C374}" srcOrd="0" destOrd="0" presId="urn:microsoft.com/office/officeart/2005/8/layout/default"/>
    <dgm:cxn modelId="{F4FCEB11-99F6-433D-84C0-9845667462CE}" type="presOf" srcId="{5BCCEAD2-EC7B-4DBA-B81F-E279924CC865}" destId="{76FCA5F3-2F70-4FAB-A24D-EE7BF1AD8C85}" srcOrd="0" destOrd="0" presId="urn:microsoft.com/office/officeart/2005/8/layout/default"/>
    <dgm:cxn modelId="{F744C666-F776-40F9-A96E-6C444B443F13}" type="presOf" srcId="{356CDB17-211A-49A9-88E0-D04E6F728659}" destId="{A1976A11-53DE-410F-AD90-782EF465C450}" srcOrd="0" destOrd="0" presId="urn:microsoft.com/office/officeart/2005/8/layout/default"/>
    <dgm:cxn modelId="{A4FC9567-1BC4-4B8D-A834-D31337999688}" srcId="{27BA40DD-AAF4-4366-A41C-1C8B5651A4C5}" destId="{F05F778B-3B38-4888-AEEA-7900B627246F}" srcOrd="8" destOrd="0" parTransId="{E2752E42-1769-4F1A-B3DF-0018417AB0DC}" sibTransId="{57294D8C-BB55-4E64-B5D6-F7E2E0B16F7C}"/>
    <dgm:cxn modelId="{73A8C152-51B2-4B4E-B139-58D817E61E1E}" srcId="{27BA40DD-AAF4-4366-A41C-1C8B5651A4C5}" destId="{F1BD1D76-E5D2-4BFE-9598-141D608F765D}" srcOrd="1" destOrd="0" parTransId="{7FB579FB-D3B0-4081-B7BE-7D3E9EFBBF36}" sibTransId="{5F10DFFA-FD8F-4EAC-85C7-690BAA75DE42}"/>
    <dgm:cxn modelId="{68833E82-AB23-4744-92D4-8FA1B24B3DEB}" type="presOf" srcId="{27BA40DD-AAF4-4366-A41C-1C8B5651A4C5}" destId="{212BE0B5-5BBF-4027-9929-B18EF962A386}" srcOrd="0" destOrd="0" presId="urn:microsoft.com/office/officeart/2005/8/layout/default"/>
    <dgm:cxn modelId="{4ED95094-F89D-495B-8574-3B2F549356D7}" type="presOf" srcId="{F05F778B-3B38-4888-AEEA-7900B627246F}" destId="{3495E000-3BD5-4BEB-989D-8D0A029C8B99}" srcOrd="0" destOrd="0" presId="urn:microsoft.com/office/officeart/2005/8/layout/default"/>
    <dgm:cxn modelId="{B2EC4FAA-B0F0-486B-A50B-861D33C8C535}" type="presOf" srcId="{B413B254-7586-4905-B66A-1CA27DE1D740}" destId="{F6A05687-0329-4191-A5D1-F527A1EE36CB}" srcOrd="0" destOrd="0" presId="urn:microsoft.com/office/officeart/2005/8/layout/default"/>
    <dgm:cxn modelId="{0FFDE4AA-00B3-4033-B482-BF6B47054354}" srcId="{27BA40DD-AAF4-4366-A41C-1C8B5651A4C5}" destId="{B413B254-7586-4905-B66A-1CA27DE1D740}" srcOrd="0" destOrd="0" parTransId="{7C9F91D5-39DB-4E43-A044-EF9274D49809}" sibTransId="{965EC9C0-560C-4047-B464-DEB8D9BFCC87}"/>
    <dgm:cxn modelId="{A85B0FAC-F5AC-4915-86BF-2CB9689C1AB5}" type="presOf" srcId="{7CE8CA00-B489-4DA4-B773-581D1C7E6CD2}" destId="{BF7A53D5-0ED4-4205-8D92-9473292963BC}" srcOrd="0" destOrd="0" presId="urn:microsoft.com/office/officeart/2005/8/layout/default"/>
    <dgm:cxn modelId="{8AB281AC-8127-4DB7-BFF5-CD3326660F8A}" type="presOf" srcId="{433B6CFB-2D38-4DB4-921C-B3CA17B6975A}" destId="{D05A66C7-4837-4214-AB04-D96F0B04DEFD}" srcOrd="0" destOrd="0" presId="urn:microsoft.com/office/officeart/2005/8/layout/default"/>
    <dgm:cxn modelId="{0EFE09B6-FC42-4285-84DD-F1D956917BAC}" srcId="{27BA40DD-AAF4-4366-A41C-1C8B5651A4C5}" destId="{5BCCEAD2-EC7B-4DBA-B81F-E279924CC865}" srcOrd="7" destOrd="0" parTransId="{A5DCB467-6E09-461D-A3CE-B248C0C0D1CC}" sibTransId="{0D90B4BD-FCD3-413A-B9B6-8A5592513349}"/>
    <dgm:cxn modelId="{E85534BC-35F1-44C3-AF11-650A2439E020}" type="presOf" srcId="{F1BD1D76-E5D2-4BFE-9598-141D608F765D}" destId="{FDF54503-9F56-40D1-BE66-ECBE36E3E238}" srcOrd="0" destOrd="0" presId="urn:microsoft.com/office/officeart/2005/8/layout/default"/>
    <dgm:cxn modelId="{D00209C0-04E8-4698-8871-16FE8F05B1E9}" srcId="{27BA40DD-AAF4-4366-A41C-1C8B5651A4C5}" destId="{3C7008BC-8A1B-4FEC-968D-E4243D79265A}" srcOrd="4" destOrd="0" parTransId="{EE052A3C-6546-4F3F-A93B-942E3C4C3C49}" sibTransId="{CBA727AF-F2FA-44A3-B16E-2D34131F0D88}"/>
    <dgm:cxn modelId="{0766F2D0-970B-4C19-AB0D-26C107F7E284}" srcId="{27BA40DD-AAF4-4366-A41C-1C8B5651A4C5}" destId="{4139EFBE-71B6-481B-8378-A2BFB2DD6902}" srcOrd="5" destOrd="0" parTransId="{2B5C3388-924B-40A4-A454-02221816DF79}" sibTransId="{1E0EF301-CF8A-451A-8402-4C3CE60057FC}"/>
    <dgm:cxn modelId="{00BEC3E0-9A52-4F8C-B55B-58B6A6A1860F}" type="presOf" srcId="{4139EFBE-71B6-481B-8378-A2BFB2DD6902}" destId="{491D4CA1-8DCF-411A-B5AC-64CBADCBDAAB}" srcOrd="0" destOrd="0" presId="urn:microsoft.com/office/officeart/2005/8/layout/default"/>
    <dgm:cxn modelId="{147E0DE1-DEF6-42A4-B6BC-73F9B462118A}" srcId="{27BA40DD-AAF4-4366-A41C-1C8B5651A4C5}" destId="{433B6CFB-2D38-4DB4-921C-B3CA17B6975A}" srcOrd="3" destOrd="0" parTransId="{9E2745D8-1B01-4AE5-9E03-C4CD9A2B1888}" sibTransId="{0C6E1D53-960F-4111-9D42-741594AC9B93}"/>
    <dgm:cxn modelId="{443619EE-40D7-4202-A1A1-6FF6AFED7D72}" srcId="{27BA40DD-AAF4-4366-A41C-1C8B5651A4C5}" destId="{356CDB17-211A-49A9-88E0-D04E6F728659}" srcOrd="6" destOrd="0" parTransId="{030DB0F0-6C08-42A6-93A6-86AEB7802B01}" sibTransId="{CFB212BD-0572-420B-A1A1-35D22700821D}"/>
    <dgm:cxn modelId="{434224EE-9AE1-4AE4-8E79-97CDDC5BC6F5}" srcId="{27BA40DD-AAF4-4366-A41C-1C8B5651A4C5}" destId="{7CE8CA00-B489-4DA4-B773-581D1C7E6CD2}" srcOrd="2" destOrd="0" parTransId="{6A503456-9AD8-4B0A-B831-1B18A1B1D71C}" sibTransId="{A215C00D-EF59-4907-A0FA-773EBED08B87}"/>
    <dgm:cxn modelId="{762C4EDC-9BC2-4E12-9B1B-C8589BE28C2B}" type="presParOf" srcId="{212BE0B5-5BBF-4027-9929-B18EF962A386}" destId="{F6A05687-0329-4191-A5D1-F527A1EE36CB}" srcOrd="0" destOrd="0" presId="urn:microsoft.com/office/officeart/2005/8/layout/default"/>
    <dgm:cxn modelId="{177566B6-A01B-40E6-9604-0BE9AD2156AC}" type="presParOf" srcId="{212BE0B5-5BBF-4027-9929-B18EF962A386}" destId="{27FD035E-EBBB-4BAD-A556-013FCD516CEE}" srcOrd="1" destOrd="0" presId="urn:microsoft.com/office/officeart/2005/8/layout/default"/>
    <dgm:cxn modelId="{E42107C8-C0E1-4AD8-B4E1-13ACDA63C7F9}" type="presParOf" srcId="{212BE0B5-5BBF-4027-9929-B18EF962A386}" destId="{FDF54503-9F56-40D1-BE66-ECBE36E3E238}" srcOrd="2" destOrd="0" presId="urn:microsoft.com/office/officeart/2005/8/layout/default"/>
    <dgm:cxn modelId="{06949FDB-BD0A-4851-A862-22FFD2F8126B}" type="presParOf" srcId="{212BE0B5-5BBF-4027-9929-B18EF962A386}" destId="{DF17E863-8C1E-4A19-9107-3DDBA595DF84}" srcOrd="3" destOrd="0" presId="urn:microsoft.com/office/officeart/2005/8/layout/default"/>
    <dgm:cxn modelId="{A855F8C2-BFC5-4FB0-B75C-CFA861A58EB0}" type="presParOf" srcId="{212BE0B5-5BBF-4027-9929-B18EF962A386}" destId="{BF7A53D5-0ED4-4205-8D92-9473292963BC}" srcOrd="4" destOrd="0" presId="urn:microsoft.com/office/officeart/2005/8/layout/default"/>
    <dgm:cxn modelId="{0E463D3F-DB97-46B1-9E2D-269EF6B73A9F}" type="presParOf" srcId="{212BE0B5-5BBF-4027-9929-B18EF962A386}" destId="{6E9E612E-6AE8-4A16-A02E-424FE842B7E2}" srcOrd="5" destOrd="0" presId="urn:microsoft.com/office/officeart/2005/8/layout/default"/>
    <dgm:cxn modelId="{3D8358EE-BBCD-4314-BC1A-E54EC444760B}" type="presParOf" srcId="{212BE0B5-5BBF-4027-9929-B18EF962A386}" destId="{D05A66C7-4837-4214-AB04-D96F0B04DEFD}" srcOrd="6" destOrd="0" presId="urn:microsoft.com/office/officeart/2005/8/layout/default"/>
    <dgm:cxn modelId="{EF44E216-7BC4-4026-85A2-AADC8FFE9AE8}" type="presParOf" srcId="{212BE0B5-5BBF-4027-9929-B18EF962A386}" destId="{8CDB5FB9-DEB3-40A7-9CB9-111999C13C84}" srcOrd="7" destOrd="0" presId="urn:microsoft.com/office/officeart/2005/8/layout/default"/>
    <dgm:cxn modelId="{AB749796-C4E3-489E-BCF8-A5C7B65E7E3E}" type="presParOf" srcId="{212BE0B5-5BBF-4027-9929-B18EF962A386}" destId="{EB705DD0-D203-4F7B-8E81-19052EE9C374}" srcOrd="8" destOrd="0" presId="urn:microsoft.com/office/officeart/2005/8/layout/default"/>
    <dgm:cxn modelId="{D51D347D-72F5-41DE-8136-A2ACB9FD4B10}" type="presParOf" srcId="{212BE0B5-5BBF-4027-9929-B18EF962A386}" destId="{22158999-A58B-4FB0-B6B2-AAA57708C402}" srcOrd="9" destOrd="0" presId="urn:microsoft.com/office/officeart/2005/8/layout/default"/>
    <dgm:cxn modelId="{CAC3E669-7169-485A-BBD2-686F8CA1AEB5}" type="presParOf" srcId="{212BE0B5-5BBF-4027-9929-B18EF962A386}" destId="{491D4CA1-8DCF-411A-B5AC-64CBADCBDAAB}" srcOrd="10" destOrd="0" presId="urn:microsoft.com/office/officeart/2005/8/layout/default"/>
    <dgm:cxn modelId="{01FDF23D-C0FA-46FF-BB47-7E241D67EE7A}" type="presParOf" srcId="{212BE0B5-5BBF-4027-9929-B18EF962A386}" destId="{23A84B59-98E4-42E8-BB05-FC19CC596A1E}" srcOrd="11" destOrd="0" presId="urn:microsoft.com/office/officeart/2005/8/layout/default"/>
    <dgm:cxn modelId="{7C3780E2-B2F7-4364-831F-7508723A38FD}" type="presParOf" srcId="{212BE0B5-5BBF-4027-9929-B18EF962A386}" destId="{A1976A11-53DE-410F-AD90-782EF465C450}" srcOrd="12" destOrd="0" presId="urn:microsoft.com/office/officeart/2005/8/layout/default"/>
    <dgm:cxn modelId="{50FDCD0A-440A-4D80-B614-66D28047DF97}" type="presParOf" srcId="{212BE0B5-5BBF-4027-9929-B18EF962A386}" destId="{3EF04FE8-D3DC-438E-B218-7BAEE9AC9C2B}" srcOrd="13" destOrd="0" presId="urn:microsoft.com/office/officeart/2005/8/layout/default"/>
    <dgm:cxn modelId="{DE19D56A-DC15-4B3D-BA82-4A6CA49880BD}" type="presParOf" srcId="{212BE0B5-5BBF-4027-9929-B18EF962A386}" destId="{76FCA5F3-2F70-4FAB-A24D-EE7BF1AD8C85}" srcOrd="14" destOrd="0" presId="urn:microsoft.com/office/officeart/2005/8/layout/default"/>
    <dgm:cxn modelId="{940C5F12-DB3C-450A-AE1D-46E4FD246A31}" type="presParOf" srcId="{212BE0B5-5BBF-4027-9929-B18EF962A386}" destId="{A727C5D6-E0FF-4638-A6C7-C7D45582AA98}" srcOrd="15" destOrd="0" presId="urn:microsoft.com/office/officeart/2005/8/layout/default"/>
    <dgm:cxn modelId="{A1954182-1F84-40A1-92D5-28D701AAD19D}" type="presParOf" srcId="{212BE0B5-5BBF-4027-9929-B18EF962A386}" destId="{3495E000-3BD5-4BEB-989D-8D0A029C8B99}"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42304-0481-48D6-B765-04A0EE424C4B}">
      <dsp:nvSpPr>
        <dsp:cNvPr id="0" name=""/>
        <dsp:cNvSpPr/>
      </dsp:nvSpPr>
      <dsp:spPr>
        <a:xfrm>
          <a:off x="585611" y="360"/>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PowerPoint</a:t>
          </a:r>
        </a:p>
      </dsp:txBody>
      <dsp:txXfrm>
        <a:off x="585611" y="360"/>
        <a:ext cx="1655823" cy="993494"/>
      </dsp:txXfrm>
    </dsp:sp>
    <dsp:sp modelId="{2B5175CF-BD34-4C4F-9ED6-A07E087CE42E}">
      <dsp:nvSpPr>
        <dsp:cNvPr id="0" name=""/>
        <dsp:cNvSpPr/>
      </dsp:nvSpPr>
      <dsp:spPr>
        <a:xfrm>
          <a:off x="2407017" y="360"/>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Word</a:t>
          </a:r>
        </a:p>
      </dsp:txBody>
      <dsp:txXfrm>
        <a:off x="2407017" y="360"/>
        <a:ext cx="1655823" cy="993494"/>
      </dsp:txXfrm>
    </dsp:sp>
    <dsp:sp modelId="{72D9F1F9-A5CD-4D33-A4A3-A66A06A36AFC}">
      <dsp:nvSpPr>
        <dsp:cNvPr id="0" name=""/>
        <dsp:cNvSpPr/>
      </dsp:nvSpPr>
      <dsp:spPr>
        <a:xfrm>
          <a:off x="4228423" y="360"/>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Excel</a:t>
          </a:r>
        </a:p>
      </dsp:txBody>
      <dsp:txXfrm>
        <a:off x="4228423" y="360"/>
        <a:ext cx="1655823" cy="993494"/>
      </dsp:txXfrm>
    </dsp:sp>
    <dsp:sp modelId="{81D02A19-C038-45CC-B9AB-B719B0A540C3}">
      <dsp:nvSpPr>
        <dsp:cNvPr id="0" name=""/>
        <dsp:cNvSpPr/>
      </dsp:nvSpPr>
      <dsp:spPr>
        <a:xfrm>
          <a:off x="6049829" y="360"/>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OneNote</a:t>
          </a:r>
        </a:p>
      </dsp:txBody>
      <dsp:txXfrm>
        <a:off x="6049829" y="360"/>
        <a:ext cx="1655823" cy="993494"/>
      </dsp:txXfrm>
    </dsp:sp>
    <dsp:sp modelId="{49EF058B-D165-4EEB-82DD-D5E6A8FBFEC3}">
      <dsp:nvSpPr>
        <dsp:cNvPr id="0" name=""/>
        <dsp:cNvSpPr/>
      </dsp:nvSpPr>
      <dsp:spPr>
        <a:xfrm>
          <a:off x="585611" y="1159436"/>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Sway</a:t>
          </a:r>
        </a:p>
      </dsp:txBody>
      <dsp:txXfrm>
        <a:off x="585611" y="1159436"/>
        <a:ext cx="1655823" cy="993494"/>
      </dsp:txXfrm>
    </dsp:sp>
    <dsp:sp modelId="{97F39596-02C5-4CF0-9EBA-2CB6C72A5BD5}">
      <dsp:nvSpPr>
        <dsp:cNvPr id="0" name=""/>
        <dsp:cNvSpPr/>
      </dsp:nvSpPr>
      <dsp:spPr>
        <a:xfrm>
          <a:off x="2407017" y="1159436"/>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Teams</a:t>
          </a:r>
        </a:p>
      </dsp:txBody>
      <dsp:txXfrm>
        <a:off x="2407017" y="1159436"/>
        <a:ext cx="1655823" cy="993494"/>
      </dsp:txXfrm>
    </dsp:sp>
    <dsp:sp modelId="{29B5DBA9-D1C3-4E98-959E-10827B0A0C5F}">
      <dsp:nvSpPr>
        <dsp:cNvPr id="0" name=""/>
        <dsp:cNvSpPr/>
      </dsp:nvSpPr>
      <dsp:spPr>
        <a:xfrm>
          <a:off x="4228423" y="1159436"/>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Whiteboard</a:t>
          </a:r>
        </a:p>
      </dsp:txBody>
      <dsp:txXfrm>
        <a:off x="4228423" y="1159436"/>
        <a:ext cx="1655823" cy="993494"/>
      </dsp:txXfrm>
    </dsp:sp>
    <dsp:sp modelId="{8556472C-88C0-477F-9967-8BA5F2249D14}">
      <dsp:nvSpPr>
        <dsp:cNvPr id="0" name=""/>
        <dsp:cNvSpPr/>
      </dsp:nvSpPr>
      <dsp:spPr>
        <a:xfrm>
          <a:off x="6049829" y="1159436"/>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SharePoint</a:t>
          </a:r>
        </a:p>
      </dsp:txBody>
      <dsp:txXfrm>
        <a:off x="6049829" y="1159436"/>
        <a:ext cx="1655823" cy="993494"/>
      </dsp:txXfrm>
    </dsp:sp>
    <dsp:sp modelId="{93B79231-65D9-4F7B-B3F1-393BC22C043B}">
      <dsp:nvSpPr>
        <dsp:cNvPr id="0" name=""/>
        <dsp:cNvSpPr/>
      </dsp:nvSpPr>
      <dsp:spPr>
        <a:xfrm>
          <a:off x="2407017" y="2318513"/>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OneDrive</a:t>
          </a:r>
        </a:p>
      </dsp:txBody>
      <dsp:txXfrm>
        <a:off x="2407017" y="2318513"/>
        <a:ext cx="1655823" cy="993494"/>
      </dsp:txXfrm>
    </dsp:sp>
    <dsp:sp modelId="{FB52FA74-A12D-40D7-9458-646DCB13614E}">
      <dsp:nvSpPr>
        <dsp:cNvPr id="0" name=""/>
        <dsp:cNvSpPr/>
      </dsp:nvSpPr>
      <dsp:spPr>
        <a:xfrm>
          <a:off x="4228423" y="2318513"/>
          <a:ext cx="1655823" cy="993494"/>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Microsoft Stream</a:t>
          </a:r>
        </a:p>
      </dsp:txBody>
      <dsp:txXfrm>
        <a:off x="4228423" y="2318513"/>
        <a:ext cx="1655823" cy="9934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05687-0329-4191-A5D1-F527A1EE36CB}">
      <dsp:nvSpPr>
        <dsp:cNvPr id="0" name=""/>
        <dsp:cNvSpPr/>
      </dsp:nvSpPr>
      <dsp:spPr>
        <a:xfrm>
          <a:off x="389855" y="632"/>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Cover pages</a:t>
          </a:r>
        </a:p>
      </dsp:txBody>
      <dsp:txXfrm>
        <a:off x="389855" y="632"/>
        <a:ext cx="1331515" cy="798909"/>
      </dsp:txXfrm>
    </dsp:sp>
    <dsp:sp modelId="{FDF54503-9F56-40D1-BE66-ECBE36E3E238}">
      <dsp:nvSpPr>
        <dsp:cNvPr id="0" name=""/>
        <dsp:cNvSpPr/>
      </dsp:nvSpPr>
      <dsp:spPr>
        <a:xfrm>
          <a:off x="1854522" y="632"/>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Headings</a:t>
          </a:r>
        </a:p>
      </dsp:txBody>
      <dsp:txXfrm>
        <a:off x="1854522" y="632"/>
        <a:ext cx="1331515" cy="798909"/>
      </dsp:txXfrm>
    </dsp:sp>
    <dsp:sp modelId="{BF7A53D5-0ED4-4205-8D92-9473292963BC}">
      <dsp:nvSpPr>
        <dsp:cNvPr id="0" name=""/>
        <dsp:cNvSpPr/>
      </dsp:nvSpPr>
      <dsp:spPr>
        <a:xfrm>
          <a:off x="3319189" y="632"/>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Table of contents</a:t>
          </a:r>
        </a:p>
      </dsp:txBody>
      <dsp:txXfrm>
        <a:off x="3319189" y="632"/>
        <a:ext cx="1331515" cy="798909"/>
      </dsp:txXfrm>
    </dsp:sp>
    <dsp:sp modelId="{D05A66C7-4837-4214-AB04-D96F0B04DEFD}">
      <dsp:nvSpPr>
        <dsp:cNvPr id="0" name=""/>
        <dsp:cNvSpPr/>
      </dsp:nvSpPr>
      <dsp:spPr>
        <a:xfrm>
          <a:off x="389855" y="932693"/>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Headers, footers and page numbers</a:t>
          </a:r>
        </a:p>
      </dsp:txBody>
      <dsp:txXfrm>
        <a:off x="389855" y="932693"/>
        <a:ext cx="1331515" cy="798909"/>
      </dsp:txXfrm>
    </dsp:sp>
    <dsp:sp modelId="{EB705DD0-D203-4F7B-8E81-19052EE9C374}">
      <dsp:nvSpPr>
        <dsp:cNvPr id="0" name=""/>
        <dsp:cNvSpPr/>
      </dsp:nvSpPr>
      <dsp:spPr>
        <a:xfrm>
          <a:off x="1854522" y="932693"/>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Font</a:t>
          </a:r>
        </a:p>
      </dsp:txBody>
      <dsp:txXfrm>
        <a:off x="1854522" y="932693"/>
        <a:ext cx="1331515" cy="798909"/>
      </dsp:txXfrm>
    </dsp:sp>
    <dsp:sp modelId="{491D4CA1-8DCF-411A-B5AC-64CBADCBDAAB}">
      <dsp:nvSpPr>
        <dsp:cNvPr id="0" name=""/>
        <dsp:cNvSpPr/>
      </dsp:nvSpPr>
      <dsp:spPr>
        <a:xfrm>
          <a:off x="3319189" y="932693"/>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Spelling and grammar</a:t>
          </a:r>
        </a:p>
      </dsp:txBody>
      <dsp:txXfrm>
        <a:off x="3319189" y="932693"/>
        <a:ext cx="1331515" cy="798909"/>
      </dsp:txXfrm>
    </dsp:sp>
    <dsp:sp modelId="{A1976A11-53DE-410F-AD90-782EF465C450}">
      <dsp:nvSpPr>
        <dsp:cNvPr id="0" name=""/>
        <dsp:cNvSpPr/>
      </dsp:nvSpPr>
      <dsp:spPr>
        <a:xfrm>
          <a:off x="389855" y="1864754"/>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Lists</a:t>
          </a:r>
        </a:p>
      </dsp:txBody>
      <dsp:txXfrm>
        <a:off x="389855" y="1864754"/>
        <a:ext cx="1331515" cy="798909"/>
      </dsp:txXfrm>
    </dsp:sp>
    <dsp:sp modelId="{76FCA5F3-2F70-4FAB-A24D-EE7BF1AD8C85}">
      <dsp:nvSpPr>
        <dsp:cNvPr id="0" name=""/>
        <dsp:cNvSpPr/>
      </dsp:nvSpPr>
      <dsp:spPr>
        <a:xfrm>
          <a:off x="1854522" y="1864754"/>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Line justification</a:t>
          </a:r>
        </a:p>
      </dsp:txBody>
      <dsp:txXfrm>
        <a:off x="1854522" y="1864754"/>
        <a:ext cx="1331515" cy="798909"/>
      </dsp:txXfrm>
    </dsp:sp>
    <dsp:sp modelId="{3495E000-3BD5-4BEB-989D-8D0A029C8B99}">
      <dsp:nvSpPr>
        <dsp:cNvPr id="0" name=""/>
        <dsp:cNvSpPr/>
      </dsp:nvSpPr>
      <dsp:spPr>
        <a:xfrm>
          <a:off x="3319189" y="1864754"/>
          <a:ext cx="1331515" cy="79890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Line spacing</a:t>
          </a:r>
        </a:p>
      </dsp:txBody>
      <dsp:txXfrm>
        <a:off x="3319189" y="1864754"/>
        <a:ext cx="1331515" cy="79890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19/12/2025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12/19/2025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7737760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45840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24</a:t>
            </a:fld>
            <a:endParaRPr lang="en-US"/>
          </a:p>
        </p:txBody>
      </p:sp>
    </p:spTree>
    <p:extLst>
      <p:ext uri="{BB962C8B-B14F-4D97-AF65-F5344CB8AC3E}">
        <p14:creationId xmlns:p14="http://schemas.microsoft.com/office/powerpoint/2010/main" val="14463020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25</a:t>
            </a:fld>
            <a:endParaRPr lang="en-US"/>
          </a:p>
        </p:txBody>
      </p:sp>
    </p:spTree>
    <p:extLst>
      <p:ext uri="{BB962C8B-B14F-4D97-AF65-F5344CB8AC3E}">
        <p14:creationId xmlns:p14="http://schemas.microsoft.com/office/powerpoint/2010/main" val="27336058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26</a:t>
            </a:fld>
            <a:endParaRPr lang="en-US"/>
          </a:p>
        </p:txBody>
      </p:sp>
    </p:spTree>
    <p:extLst>
      <p:ext uri="{BB962C8B-B14F-4D97-AF65-F5344CB8AC3E}">
        <p14:creationId xmlns:p14="http://schemas.microsoft.com/office/powerpoint/2010/main" val="812062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27</a:t>
            </a:fld>
            <a:endParaRPr lang="en-US"/>
          </a:p>
        </p:txBody>
      </p:sp>
    </p:spTree>
    <p:extLst>
      <p:ext uri="{BB962C8B-B14F-4D97-AF65-F5344CB8AC3E}">
        <p14:creationId xmlns:p14="http://schemas.microsoft.com/office/powerpoint/2010/main" val="4244961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28</a:t>
            </a:fld>
            <a:endParaRPr lang="en-US"/>
          </a:p>
        </p:txBody>
      </p:sp>
    </p:spTree>
    <p:extLst>
      <p:ext uri="{BB962C8B-B14F-4D97-AF65-F5344CB8AC3E}">
        <p14:creationId xmlns:p14="http://schemas.microsoft.com/office/powerpoint/2010/main" val="3730600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29</a:t>
            </a:fld>
            <a:endParaRPr lang="en-US"/>
          </a:p>
        </p:txBody>
      </p:sp>
    </p:spTree>
    <p:extLst>
      <p:ext uri="{BB962C8B-B14F-4D97-AF65-F5344CB8AC3E}">
        <p14:creationId xmlns:p14="http://schemas.microsoft.com/office/powerpoint/2010/main" val="1292375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30</a:t>
            </a:fld>
            <a:endParaRPr lang="en-US"/>
          </a:p>
        </p:txBody>
      </p:sp>
    </p:spTree>
    <p:extLst>
      <p:ext uri="{BB962C8B-B14F-4D97-AF65-F5344CB8AC3E}">
        <p14:creationId xmlns:p14="http://schemas.microsoft.com/office/powerpoint/2010/main" val="27953935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31</a:t>
            </a:fld>
            <a:endParaRPr lang="en-US"/>
          </a:p>
        </p:txBody>
      </p:sp>
    </p:spTree>
    <p:extLst>
      <p:ext uri="{BB962C8B-B14F-4D97-AF65-F5344CB8AC3E}">
        <p14:creationId xmlns:p14="http://schemas.microsoft.com/office/powerpoint/2010/main" val="4146813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33</a:t>
            </a:fld>
            <a:endParaRPr lang="en-US"/>
          </a:p>
        </p:txBody>
      </p:sp>
    </p:spTree>
    <p:extLst>
      <p:ext uri="{BB962C8B-B14F-4D97-AF65-F5344CB8AC3E}">
        <p14:creationId xmlns:p14="http://schemas.microsoft.com/office/powerpoint/2010/main" val="26505438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https://youtu.be/S9XR8RZxKNo</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34</a:t>
            </a:fld>
            <a:endParaRPr lang="en-US"/>
          </a:p>
        </p:txBody>
      </p:sp>
    </p:spTree>
    <p:extLst>
      <p:ext uri="{BB962C8B-B14F-4D97-AF65-F5344CB8AC3E}">
        <p14:creationId xmlns:p14="http://schemas.microsoft.com/office/powerpoint/2010/main" val="2703434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35</a:t>
            </a:fld>
            <a:endParaRPr lang="en-US"/>
          </a:p>
        </p:txBody>
      </p:sp>
    </p:spTree>
    <p:extLst>
      <p:ext uri="{BB962C8B-B14F-4D97-AF65-F5344CB8AC3E}">
        <p14:creationId xmlns:p14="http://schemas.microsoft.com/office/powerpoint/2010/main" val="3899574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36</a:t>
            </a:fld>
            <a:endParaRPr lang="en-US"/>
          </a:p>
        </p:txBody>
      </p:sp>
    </p:spTree>
    <p:extLst>
      <p:ext uri="{BB962C8B-B14F-4D97-AF65-F5344CB8AC3E}">
        <p14:creationId xmlns:p14="http://schemas.microsoft.com/office/powerpoint/2010/main" val="11122862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37</a:t>
            </a:fld>
            <a:endParaRPr lang="en-US"/>
          </a:p>
        </p:txBody>
      </p:sp>
    </p:spTree>
    <p:extLst>
      <p:ext uri="{BB962C8B-B14F-4D97-AF65-F5344CB8AC3E}">
        <p14:creationId xmlns:p14="http://schemas.microsoft.com/office/powerpoint/2010/main" val="12014559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38</a:t>
            </a:fld>
            <a:endParaRPr lang="en-US"/>
          </a:p>
        </p:txBody>
      </p:sp>
    </p:spTree>
    <p:extLst>
      <p:ext uri="{BB962C8B-B14F-4D97-AF65-F5344CB8AC3E}">
        <p14:creationId xmlns:p14="http://schemas.microsoft.com/office/powerpoint/2010/main" val="30922422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39</a:t>
            </a:fld>
            <a:endParaRPr lang="en-US"/>
          </a:p>
        </p:txBody>
      </p:sp>
    </p:spTree>
    <p:extLst>
      <p:ext uri="{BB962C8B-B14F-4D97-AF65-F5344CB8AC3E}">
        <p14:creationId xmlns:p14="http://schemas.microsoft.com/office/powerpoint/2010/main" val="25853551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40</a:t>
            </a:fld>
            <a:endParaRPr lang="en-US"/>
          </a:p>
        </p:txBody>
      </p:sp>
    </p:spTree>
    <p:extLst>
      <p:ext uri="{BB962C8B-B14F-4D97-AF65-F5344CB8AC3E}">
        <p14:creationId xmlns:p14="http://schemas.microsoft.com/office/powerpoint/2010/main" val="6010847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41</a:t>
            </a:fld>
            <a:endParaRPr lang="en-US"/>
          </a:p>
        </p:txBody>
      </p:sp>
    </p:spTree>
    <p:extLst>
      <p:ext uri="{BB962C8B-B14F-4D97-AF65-F5344CB8AC3E}">
        <p14:creationId xmlns:p14="http://schemas.microsoft.com/office/powerpoint/2010/main" val="13680083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42</a:t>
            </a:fld>
            <a:endParaRPr lang="en-US"/>
          </a:p>
        </p:txBody>
      </p:sp>
    </p:spTree>
    <p:extLst>
      <p:ext uri="{BB962C8B-B14F-4D97-AF65-F5344CB8AC3E}">
        <p14:creationId xmlns:p14="http://schemas.microsoft.com/office/powerpoint/2010/main" val="22492521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43</a:t>
            </a:fld>
            <a:endParaRPr lang="en-US"/>
          </a:p>
        </p:txBody>
      </p:sp>
    </p:spTree>
    <p:extLst>
      <p:ext uri="{BB962C8B-B14F-4D97-AF65-F5344CB8AC3E}">
        <p14:creationId xmlns:p14="http://schemas.microsoft.com/office/powerpoint/2010/main" val="22038930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45</a:t>
            </a:fld>
            <a:endParaRPr lang="en-US"/>
          </a:p>
        </p:txBody>
      </p:sp>
    </p:spTree>
    <p:extLst>
      <p:ext uri="{BB962C8B-B14F-4D97-AF65-F5344CB8AC3E}">
        <p14:creationId xmlns:p14="http://schemas.microsoft.com/office/powerpoint/2010/main" val="1659512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19/12/2025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19/12/2025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youtu.be/S9XR8RZxKNo"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35.xml.rels><?xml version="1.0" encoding="UTF-8" standalone="yes"?>
<Relationships xmlns="http://schemas.openxmlformats.org/package/2006/relationships"><Relationship Id="rId3" Type="http://schemas.openxmlformats.org/officeDocument/2006/relationships/hyperlink" Target="https://www.nhs.uk/nhs-services/covid-19-services/testing-for-covid-19/how-to-use-an-nhs-covid-19-rapid-lateral-flow-test/"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uwtsd.hosted.panopto.com/Panopto/Pages/Viewer.aspx?id=87880268-025d-4649-9e6b-aee20112c1ba"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moodle.uwtsd.ac.uk/mod/quiz/view.php?id=640851"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moodle.uwtsd.ac.uk/mod/scorm/player.php?a=7560&amp;currentorg=articulate_rise&amp;scoid=16492&amp;sesskey=pD9QewDzCI&amp;display=popup&amp;mode=normal"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68179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dirty="0">
                <a:solidFill>
                  <a:srgbClr val="0070C0"/>
                </a:solidFill>
              </a:rPr>
              <a:t>In this session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457200" y="1417638"/>
            <a:ext cx="8229600" cy="4248473"/>
          </a:xfrm>
        </p:spPr>
        <p:txBody>
          <a:bodyPr>
            <a:normAutofit/>
          </a:bodyPr>
          <a:lstStyle/>
          <a:p>
            <a:r>
              <a:rPr lang="en-GB" sz="2800" dirty="0"/>
              <a:t>The Benefit of Technology</a:t>
            </a:r>
          </a:p>
          <a:p>
            <a:r>
              <a:rPr lang="en-GB" sz="2800" dirty="0"/>
              <a:t>Using Ms Word Professionally</a:t>
            </a:r>
          </a:p>
          <a:p>
            <a:r>
              <a:rPr lang="en-GB" sz="2800" dirty="0"/>
              <a:t>Using PowerPoint Professionally</a:t>
            </a:r>
          </a:p>
          <a:p>
            <a:r>
              <a:rPr lang="en-GB" sz="2800" dirty="0"/>
              <a:t>Creating a Video Presentation using Microsoft Stream</a:t>
            </a:r>
          </a:p>
          <a:p>
            <a:endParaRPr lang="en-US" dirty="0"/>
          </a:p>
        </p:txBody>
      </p:sp>
    </p:spTree>
    <p:extLst>
      <p:ext uri="{BB962C8B-B14F-4D97-AF65-F5344CB8AC3E}">
        <p14:creationId xmlns:p14="http://schemas.microsoft.com/office/powerpoint/2010/main" val="4085994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fontScale="90000"/>
          </a:bodyPr>
          <a:lstStyle/>
          <a:p>
            <a:r>
              <a:rPr lang="en-GB" dirty="0"/>
              <a:t>USING MICROSOFT TOOLS FOR PRESENTING YOUR WORK</a:t>
            </a:r>
          </a:p>
        </p:txBody>
      </p:sp>
      <p:sp>
        <p:nvSpPr>
          <p:cNvPr id="5" name="TextBox 4">
            <a:extLst>
              <a:ext uri="{FF2B5EF4-FFF2-40B4-BE49-F238E27FC236}">
                <a16:creationId xmlns:a16="http://schemas.microsoft.com/office/drawing/2014/main" id="{FF21B1AA-EF6B-C4AD-84F7-97EADC4E9596}"/>
              </a:ext>
            </a:extLst>
          </p:cNvPr>
          <p:cNvSpPr txBox="1"/>
          <p:nvPr/>
        </p:nvSpPr>
        <p:spPr>
          <a:xfrm>
            <a:off x="282352" y="1556792"/>
            <a:ext cx="8579296" cy="2482667"/>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Microsoft offers a suite of tools that can help you create and present your work effectively. </a:t>
            </a:r>
          </a:p>
        </p:txBody>
      </p:sp>
    </p:spTree>
    <p:extLst>
      <p:ext uri="{BB962C8B-B14F-4D97-AF65-F5344CB8AC3E}">
        <p14:creationId xmlns:p14="http://schemas.microsoft.com/office/powerpoint/2010/main" val="3509251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fontScale="90000"/>
          </a:bodyPr>
          <a:lstStyle/>
          <a:p>
            <a:r>
              <a:rPr lang="en-GB" dirty="0"/>
              <a:t>Using Microsoft Tools For Presenting Your Work</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1124744"/>
            <a:ext cx="8795320" cy="1408847"/>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Here's a general overview of the Microsoft tools commonly used for creating and presenting:</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graphicFrame>
        <p:nvGraphicFramePr>
          <p:cNvPr id="3" name="Diagram 2">
            <a:extLst>
              <a:ext uri="{FF2B5EF4-FFF2-40B4-BE49-F238E27FC236}">
                <a16:creationId xmlns:a16="http://schemas.microsoft.com/office/drawing/2014/main" id="{E18084B5-1342-C7F2-E3AF-1F11EA776CE5}"/>
              </a:ext>
            </a:extLst>
          </p:cNvPr>
          <p:cNvGraphicFramePr/>
          <p:nvPr>
            <p:extLst>
              <p:ext uri="{D42A27DB-BD31-4B8C-83A1-F6EECF244321}">
                <p14:modId xmlns:p14="http://schemas.microsoft.com/office/powerpoint/2010/main" val="2324396641"/>
              </p:ext>
            </p:extLst>
          </p:nvPr>
        </p:nvGraphicFramePr>
        <p:xfrm>
          <a:off x="373300" y="2262715"/>
          <a:ext cx="8291264"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5043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8520" y="111880"/>
            <a:ext cx="8795320" cy="1143000"/>
          </a:xfrm>
        </p:spPr>
        <p:txBody>
          <a:bodyPr>
            <a:normAutofit fontScale="90000"/>
          </a:bodyPr>
          <a:lstStyle/>
          <a:p>
            <a:r>
              <a:rPr lang="en-GB" dirty="0"/>
              <a:t>Using Microsoft Tools For Presenting Your Work</a:t>
            </a:r>
          </a:p>
        </p:txBody>
      </p:sp>
      <p:sp>
        <p:nvSpPr>
          <p:cNvPr id="5" name="TextBox 4">
            <a:extLst>
              <a:ext uri="{FF2B5EF4-FFF2-40B4-BE49-F238E27FC236}">
                <a16:creationId xmlns:a16="http://schemas.microsoft.com/office/drawing/2014/main" id="{FF21B1AA-EF6B-C4AD-84F7-97EADC4E9596}"/>
              </a:ext>
            </a:extLst>
          </p:cNvPr>
          <p:cNvSpPr txBox="1"/>
          <p:nvPr/>
        </p:nvSpPr>
        <p:spPr>
          <a:xfrm>
            <a:off x="174340" y="1416099"/>
            <a:ext cx="8795320" cy="5217582"/>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Microsoft Word and PowerPoint are probably the include pieces of software you will be using during your studies at UWTSD.</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They are some of the most useful software you will need to be familiar with when working in a digital workspace in the 21</a:t>
            </a:r>
            <a:r>
              <a:rPr lang="en-GB" sz="2000" baseline="30000" dirty="0">
                <a:latin typeface="Arial" panose="020B0604020202020204" pitchFamily="34" charset="0"/>
                <a:cs typeface="Arial" panose="020B0604020202020204" pitchFamily="34" charset="0"/>
              </a:rPr>
              <a:t>st</a:t>
            </a:r>
            <a:r>
              <a:rPr lang="en-GB" sz="2000" dirty="0">
                <a:latin typeface="Arial" panose="020B0604020202020204" pitchFamily="34" charset="0"/>
                <a:cs typeface="Arial" panose="020B0604020202020204" pitchFamily="34" charset="0"/>
              </a:rPr>
              <a:t> century.</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Both Word and PowerPoint have features that can help you format your work more efficiently and consistently helping you to save both time and effort.</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These include</a:t>
            </a: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templates, styles, captions, table of contents, page numbering, master slides etc. </a:t>
            </a:r>
          </a:p>
          <a:p>
            <a:pPr marL="342900" indent="-342900">
              <a:lnSpc>
                <a:spcPct val="150000"/>
              </a:lnSpc>
              <a:buFont typeface="Wingdings" panose="05000000000000000000" pitchFamily="2" charset="2"/>
              <a:buChar char="Ø"/>
            </a:pPr>
            <a:endParaRPr lang="en-GB" sz="2100"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88EFB3F-A5D8-2A14-3CB4-727882B08637}"/>
              </a:ext>
            </a:extLst>
          </p:cNvPr>
          <p:cNvPicPr>
            <a:picLocks noChangeAspect="1"/>
          </p:cNvPicPr>
          <p:nvPr/>
        </p:nvPicPr>
        <p:blipFill rotWithShape="1">
          <a:blip r:embed="rId2"/>
          <a:srcRect l="52809" t="55729" r="17660" b="9716"/>
          <a:stretch/>
        </p:blipFill>
        <p:spPr>
          <a:xfrm>
            <a:off x="6372200" y="674497"/>
            <a:ext cx="1188000" cy="735125"/>
          </a:xfrm>
          <a:prstGeom prst="rect">
            <a:avLst/>
          </a:prstGeom>
        </p:spPr>
      </p:pic>
    </p:spTree>
    <p:extLst>
      <p:ext uri="{BB962C8B-B14F-4D97-AF65-F5344CB8AC3E}">
        <p14:creationId xmlns:p14="http://schemas.microsoft.com/office/powerpoint/2010/main" val="2847134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457200" y="0"/>
            <a:ext cx="8229600" cy="1143000"/>
          </a:xfrm>
        </p:spPr>
        <p:txBody>
          <a:bodyPr>
            <a:normAutofit/>
          </a:bodyPr>
          <a:lstStyle/>
          <a:p>
            <a:r>
              <a:rPr lang="en-GB" dirty="0"/>
              <a:t>THE BENEFIT OF TECHNOLOGY</a:t>
            </a:r>
          </a:p>
        </p:txBody>
      </p:sp>
      <p:sp>
        <p:nvSpPr>
          <p:cNvPr id="5" name="TextBox 4">
            <a:extLst>
              <a:ext uri="{FF2B5EF4-FFF2-40B4-BE49-F238E27FC236}">
                <a16:creationId xmlns:a16="http://schemas.microsoft.com/office/drawing/2014/main" id="{FF21B1AA-EF6B-C4AD-84F7-97EADC4E9596}"/>
              </a:ext>
            </a:extLst>
          </p:cNvPr>
          <p:cNvSpPr txBox="1"/>
          <p:nvPr/>
        </p:nvSpPr>
        <p:spPr>
          <a:xfrm>
            <a:off x="107504" y="912848"/>
            <a:ext cx="8928992" cy="4678204"/>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Since the coronavirus pandemic began, the importance of working together remotely has been emphasised.</a:t>
            </a:r>
          </a:p>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Our modern world uses technology to collaborate in much more sophisticated ways than sending paper files and speaking on the telephone </a:t>
            </a:r>
          </a:p>
          <a:p>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47831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DEF442-D7A7-F0F5-9104-FB4B235B96E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1B9D3D-5072-8DD6-9E6C-850063240E6E}"/>
              </a:ext>
            </a:extLst>
          </p:cNvPr>
          <p:cNvSpPr>
            <a:spLocks noGrp="1"/>
          </p:cNvSpPr>
          <p:nvPr>
            <p:ph type="title"/>
          </p:nvPr>
        </p:nvSpPr>
        <p:spPr>
          <a:xfrm>
            <a:off x="251520" y="-90264"/>
            <a:ext cx="8229600" cy="1143000"/>
          </a:xfrm>
        </p:spPr>
        <p:txBody>
          <a:bodyPr>
            <a:normAutofit/>
          </a:bodyPr>
          <a:lstStyle/>
          <a:p>
            <a:r>
              <a:rPr lang="en-GB" dirty="0"/>
              <a:t>The Benefit Of Technology</a:t>
            </a:r>
          </a:p>
        </p:txBody>
      </p:sp>
      <p:sp>
        <p:nvSpPr>
          <p:cNvPr id="5" name="TextBox 4">
            <a:extLst>
              <a:ext uri="{FF2B5EF4-FFF2-40B4-BE49-F238E27FC236}">
                <a16:creationId xmlns:a16="http://schemas.microsoft.com/office/drawing/2014/main" id="{5EDEE400-F211-8241-BE67-0AEA82FD33FC}"/>
              </a:ext>
            </a:extLst>
          </p:cNvPr>
          <p:cNvSpPr txBox="1"/>
          <p:nvPr/>
        </p:nvSpPr>
        <p:spPr>
          <a:xfrm>
            <a:off x="323528" y="1052736"/>
            <a:ext cx="8712968" cy="5078313"/>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1) Communication</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We all benefit from being able to access the right information at the right time.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For example, Microsoft Teams allows lecturers to conduct lessons even when they are not in the same place as students, using webcams, shared PowerPoint slides a shared desktop.</a:t>
            </a:r>
          </a:p>
          <a:p>
            <a:pPr marL="342900" indent="-342900">
              <a:lnSpc>
                <a:spcPct val="150000"/>
              </a:lnSpc>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8607574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466416" y="21457"/>
            <a:ext cx="8229600" cy="1143000"/>
          </a:xfrm>
        </p:spPr>
        <p:txBody>
          <a:bodyPr>
            <a:normAutofit/>
          </a:bodyPr>
          <a:lstStyle/>
          <a:p>
            <a:r>
              <a:rPr lang="en-GB" dirty="0"/>
              <a:t>The Benefit Of Technology</a:t>
            </a:r>
          </a:p>
        </p:txBody>
      </p:sp>
      <p:sp>
        <p:nvSpPr>
          <p:cNvPr id="5" name="TextBox 4">
            <a:extLst>
              <a:ext uri="{FF2B5EF4-FFF2-40B4-BE49-F238E27FC236}">
                <a16:creationId xmlns:a16="http://schemas.microsoft.com/office/drawing/2014/main" id="{FF21B1AA-EF6B-C4AD-84F7-97EADC4E9596}"/>
              </a:ext>
            </a:extLst>
          </p:cNvPr>
          <p:cNvSpPr txBox="1"/>
          <p:nvPr/>
        </p:nvSpPr>
        <p:spPr>
          <a:xfrm>
            <a:off x="323528" y="1052736"/>
            <a:ext cx="8568952" cy="3416320"/>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2) Collaboration</a:t>
            </a:r>
          </a:p>
          <a:p>
            <a:pPr>
              <a:lnSpc>
                <a:spcPct val="150000"/>
              </a:lnSpc>
            </a:pPr>
            <a:r>
              <a:rPr lang="en-GB" sz="2400" dirty="0">
                <a:latin typeface="Arial" panose="020B0604020202020204" pitchFamily="34" charset="0"/>
                <a:cs typeface="Arial" panose="020B0604020202020204" pitchFamily="34" charset="0"/>
              </a:rPr>
              <a:t>The ability to share digital files is the new normal – instead of using multiple copies of the same files, people can now work on the same file at the same time using document sharing software.</a:t>
            </a:r>
          </a:p>
          <a:p>
            <a:endParaRPr lang="en-GB" dirty="0"/>
          </a:p>
          <a:p>
            <a:endParaRPr lang="en-GB" dirty="0"/>
          </a:p>
        </p:txBody>
      </p:sp>
    </p:spTree>
    <p:extLst>
      <p:ext uri="{BB962C8B-B14F-4D97-AF65-F5344CB8AC3E}">
        <p14:creationId xmlns:p14="http://schemas.microsoft.com/office/powerpoint/2010/main" val="1426882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488428" y="-171400"/>
            <a:ext cx="8229600" cy="1143000"/>
          </a:xfrm>
        </p:spPr>
        <p:txBody>
          <a:bodyPr>
            <a:normAutofit/>
          </a:bodyPr>
          <a:lstStyle/>
          <a:p>
            <a:r>
              <a:rPr lang="en-GB" dirty="0"/>
              <a:t>The Problems With Technology</a:t>
            </a:r>
          </a:p>
        </p:txBody>
      </p:sp>
      <p:sp>
        <p:nvSpPr>
          <p:cNvPr id="5" name="TextBox 4">
            <a:extLst>
              <a:ext uri="{FF2B5EF4-FFF2-40B4-BE49-F238E27FC236}">
                <a16:creationId xmlns:a16="http://schemas.microsoft.com/office/drawing/2014/main" id="{FF21B1AA-EF6B-C4AD-84F7-97EADC4E9596}"/>
              </a:ext>
            </a:extLst>
          </p:cNvPr>
          <p:cNvSpPr txBox="1"/>
          <p:nvPr/>
        </p:nvSpPr>
        <p:spPr>
          <a:xfrm>
            <a:off x="250315" y="836712"/>
            <a:ext cx="8435280" cy="3901837"/>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Due to the simplicity of tools such as those supplied by Microsoft, many people now have the skills to produce documents and presentations.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However, the software might not be used in the best way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The more features a certain technology offers, the higher the expectations surrounding its use.</a:t>
            </a:r>
          </a:p>
          <a:p>
            <a:pPr>
              <a:lnSpc>
                <a:spcPct val="150000"/>
              </a:lnSpc>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673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488428" y="-171400"/>
            <a:ext cx="8229600" cy="1143000"/>
          </a:xfrm>
        </p:spPr>
        <p:txBody>
          <a:bodyPr>
            <a:normAutofit/>
          </a:bodyPr>
          <a:lstStyle/>
          <a:p>
            <a:r>
              <a:rPr lang="en-GB" dirty="0"/>
              <a:t>The Problems With Technology</a:t>
            </a:r>
          </a:p>
        </p:txBody>
      </p:sp>
      <p:sp>
        <p:nvSpPr>
          <p:cNvPr id="5" name="TextBox 4">
            <a:extLst>
              <a:ext uri="{FF2B5EF4-FFF2-40B4-BE49-F238E27FC236}">
                <a16:creationId xmlns:a16="http://schemas.microsoft.com/office/drawing/2014/main" id="{FF21B1AA-EF6B-C4AD-84F7-97EADC4E9596}"/>
              </a:ext>
            </a:extLst>
          </p:cNvPr>
          <p:cNvSpPr txBox="1"/>
          <p:nvPr/>
        </p:nvSpPr>
        <p:spPr>
          <a:xfrm>
            <a:off x="220292" y="664785"/>
            <a:ext cx="8672188" cy="2793842"/>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For example: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 Word document without page numbers, indexes and an interesting style can be seen as low quality.  </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PowerPoints that are not designed to attract the audience’s attention can be considered boring. </a:t>
            </a:r>
          </a:p>
        </p:txBody>
      </p:sp>
    </p:spTree>
    <p:extLst>
      <p:ext uri="{BB962C8B-B14F-4D97-AF65-F5344CB8AC3E}">
        <p14:creationId xmlns:p14="http://schemas.microsoft.com/office/powerpoint/2010/main" val="1884599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F02B6-ADED-B2D1-F8E2-4D7D28C3F60D}"/>
              </a:ext>
            </a:extLst>
          </p:cNvPr>
          <p:cNvSpPr>
            <a:spLocks noGrp="1"/>
          </p:cNvSpPr>
          <p:nvPr>
            <p:ph type="title"/>
          </p:nvPr>
        </p:nvSpPr>
        <p:spPr>
          <a:xfrm>
            <a:off x="251520" y="-243408"/>
            <a:ext cx="8229600" cy="1143000"/>
          </a:xfrm>
        </p:spPr>
        <p:txBody>
          <a:bodyPr/>
          <a:lstStyle/>
          <a:p>
            <a:r>
              <a:rPr lang="en-GB" dirty="0"/>
              <a:t>Class Activity 1</a:t>
            </a:r>
          </a:p>
        </p:txBody>
      </p:sp>
      <p:sp>
        <p:nvSpPr>
          <p:cNvPr id="3" name="Content Placeholder 2">
            <a:extLst>
              <a:ext uri="{FF2B5EF4-FFF2-40B4-BE49-F238E27FC236}">
                <a16:creationId xmlns:a16="http://schemas.microsoft.com/office/drawing/2014/main" id="{49ABFF6C-D670-B9C8-D968-CEF4C41999A8}"/>
              </a:ext>
            </a:extLst>
          </p:cNvPr>
          <p:cNvSpPr>
            <a:spLocks noGrp="1"/>
          </p:cNvSpPr>
          <p:nvPr>
            <p:ph idx="1"/>
          </p:nvPr>
        </p:nvSpPr>
        <p:spPr>
          <a:xfrm>
            <a:off x="107504" y="764704"/>
            <a:ext cx="8229600" cy="3917032"/>
          </a:xfrm>
        </p:spPr>
        <p:txBody>
          <a:bodyPr>
            <a:noAutofit/>
          </a:bodyPr>
          <a:lstStyle/>
          <a:p>
            <a:r>
              <a:rPr lang="en-GB" sz="2400" b="0" i="0" dirty="0">
                <a:solidFill>
                  <a:srgbClr val="374151"/>
                </a:solidFill>
                <a:effectLst/>
                <a:latin typeface="Arial" panose="020B0604020202020204" pitchFamily="34" charset="0"/>
                <a:cs typeface="Arial" panose="020B0604020202020204" pitchFamily="34" charset="0"/>
              </a:rPr>
              <a:t>"Imagine you have a research project to present to a diverse audience, and you need to choose the most suitable Microsoft tool for the job. </a:t>
            </a:r>
          </a:p>
          <a:p>
            <a:r>
              <a:rPr lang="en-GB" sz="2400" b="0" i="0" dirty="0">
                <a:solidFill>
                  <a:srgbClr val="374151"/>
                </a:solidFill>
                <a:effectLst/>
                <a:latin typeface="Arial" panose="020B0604020202020204" pitchFamily="34" charset="0"/>
                <a:cs typeface="Arial" panose="020B0604020202020204" pitchFamily="34" charset="0"/>
              </a:rPr>
              <a:t>Describe the key factors you would consider when selecting between Microsoft PowerPoint, Word, and Excel for your presentation.</a:t>
            </a:r>
          </a:p>
          <a:p>
            <a:r>
              <a:rPr lang="en-GB" sz="2400" b="0" i="0" dirty="0">
                <a:solidFill>
                  <a:srgbClr val="374151"/>
                </a:solidFill>
                <a:effectLst/>
                <a:latin typeface="Arial" panose="020B0604020202020204" pitchFamily="34" charset="0"/>
                <a:cs typeface="Arial" panose="020B0604020202020204" pitchFamily="34" charset="0"/>
              </a:rPr>
              <a:t> Explain how you would utilize the chosen tool to effectively convey your research findings and engage your audience. </a:t>
            </a:r>
          </a:p>
          <a:p>
            <a:r>
              <a:rPr lang="en-GB" sz="2400" b="0" i="0" dirty="0">
                <a:solidFill>
                  <a:srgbClr val="374151"/>
                </a:solidFill>
                <a:effectLst/>
                <a:latin typeface="Arial" panose="020B0604020202020204" pitchFamily="34" charset="0"/>
                <a:cs typeface="Arial" panose="020B0604020202020204" pitchFamily="34" charset="0"/>
              </a:rPr>
              <a:t>Additionally, discuss any specific features or techniques within the chosen tool that you might use to enhance your presentation."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19551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28705" y="-130879"/>
            <a:ext cx="8795320" cy="1143000"/>
          </a:xfrm>
        </p:spPr>
        <p:txBody>
          <a:bodyPr>
            <a:normAutofit fontScale="90000"/>
          </a:bodyPr>
          <a:lstStyle/>
          <a:p>
            <a:r>
              <a:rPr lang="en-GB" dirty="0"/>
              <a:t>USING MS WORD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128665" y="1302603"/>
            <a:ext cx="8878797" cy="3347840"/>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While primarily a word processing tool, Word can be used to create documents and reports that you can use as handouts during presentations.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You can also create structured documents, such as whitepapers or research papers, with citations and references.</a:t>
            </a:r>
          </a:p>
        </p:txBody>
      </p:sp>
      <p:pic>
        <p:nvPicPr>
          <p:cNvPr id="4" name="Picture 3">
            <a:extLst>
              <a:ext uri="{FF2B5EF4-FFF2-40B4-BE49-F238E27FC236}">
                <a16:creationId xmlns:a16="http://schemas.microsoft.com/office/drawing/2014/main" id="{79F44D2D-7941-DCC1-A071-64257F438161}"/>
              </a:ext>
            </a:extLst>
          </p:cNvPr>
          <p:cNvPicPr>
            <a:picLocks noChangeAspect="1"/>
          </p:cNvPicPr>
          <p:nvPr/>
        </p:nvPicPr>
        <p:blipFill rotWithShape="1">
          <a:blip r:embed="rId2"/>
          <a:srcRect l="52809" t="55729" r="17660" b="9716"/>
          <a:stretch/>
        </p:blipFill>
        <p:spPr>
          <a:xfrm>
            <a:off x="7059302" y="711388"/>
            <a:ext cx="972000" cy="601466"/>
          </a:xfrm>
          <a:prstGeom prst="rect">
            <a:avLst/>
          </a:prstGeom>
        </p:spPr>
      </p:pic>
    </p:spTree>
    <p:extLst>
      <p:ext uri="{BB962C8B-B14F-4D97-AF65-F5344CB8AC3E}">
        <p14:creationId xmlns:p14="http://schemas.microsoft.com/office/powerpoint/2010/main" val="3867645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99392"/>
            <a:ext cx="8229600" cy="1143000"/>
          </a:xfrm>
        </p:spPr>
        <p:txBody>
          <a:bodyPr>
            <a:normAutofit/>
          </a:bodyPr>
          <a:lstStyle/>
          <a:p>
            <a:r>
              <a:rPr lang="en-GB" dirty="0"/>
              <a:t>Using MS Word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128092" y="664332"/>
            <a:ext cx="8887816" cy="1881990"/>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With all written work, you should aim to ensure that your writing is clear and easy to read.</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There are several features available on Microsoft Word to  help you with this.  </a:t>
            </a:r>
          </a:p>
        </p:txBody>
      </p:sp>
      <p:graphicFrame>
        <p:nvGraphicFramePr>
          <p:cNvPr id="3" name="Diagram 2">
            <a:extLst>
              <a:ext uri="{FF2B5EF4-FFF2-40B4-BE49-F238E27FC236}">
                <a16:creationId xmlns:a16="http://schemas.microsoft.com/office/drawing/2014/main" id="{20D48AA8-E9EA-36D7-F69A-EC32CAC6EA79}"/>
              </a:ext>
            </a:extLst>
          </p:cNvPr>
          <p:cNvGraphicFramePr/>
          <p:nvPr>
            <p:extLst>
              <p:ext uri="{D42A27DB-BD31-4B8C-83A1-F6EECF244321}">
                <p14:modId xmlns:p14="http://schemas.microsoft.com/office/powerpoint/2010/main" val="2532620146"/>
              </p:ext>
            </p:extLst>
          </p:nvPr>
        </p:nvGraphicFramePr>
        <p:xfrm>
          <a:off x="1763688" y="2561203"/>
          <a:ext cx="5040560" cy="2664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7122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7504" y="-171400"/>
            <a:ext cx="8229600" cy="1143000"/>
          </a:xfrm>
        </p:spPr>
        <p:txBody>
          <a:bodyPr/>
          <a:lstStyle/>
          <a:p>
            <a:r>
              <a:rPr lang="en-GB" dirty="0"/>
              <a:t>Class Activity 2 : Apply</a:t>
            </a:r>
          </a:p>
        </p:txBody>
      </p:sp>
      <p:sp>
        <p:nvSpPr>
          <p:cNvPr id="5" name="TextBox 4">
            <a:extLst>
              <a:ext uri="{FF2B5EF4-FFF2-40B4-BE49-F238E27FC236}">
                <a16:creationId xmlns:a16="http://schemas.microsoft.com/office/drawing/2014/main" id="{FF21B1AA-EF6B-C4AD-84F7-97EADC4E9596}"/>
              </a:ext>
            </a:extLst>
          </p:cNvPr>
          <p:cNvSpPr txBox="1"/>
          <p:nvPr/>
        </p:nvSpPr>
        <p:spPr>
          <a:xfrm>
            <a:off x="354360" y="792439"/>
            <a:ext cx="8538120" cy="3901837"/>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Create a new Word document which include the following:</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 cover page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One heading 1 and one heading 2 formatted using styles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Two paragraphs of writing after each heading</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Page numbers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 header with your name and student number</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A table of contents</a:t>
            </a:r>
          </a:p>
        </p:txBody>
      </p:sp>
    </p:spTree>
    <p:extLst>
      <p:ext uri="{BB962C8B-B14F-4D97-AF65-F5344CB8AC3E}">
        <p14:creationId xmlns:p14="http://schemas.microsoft.com/office/powerpoint/2010/main" val="1804122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B2BD-6E60-D384-7E19-F49D1E6A673A}"/>
              </a:ext>
            </a:extLst>
          </p:cNvPr>
          <p:cNvSpPr>
            <a:spLocks noGrp="1"/>
          </p:cNvSpPr>
          <p:nvPr>
            <p:ph type="title"/>
          </p:nvPr>
        </p:nvSpPr>
        <p:spPr>
          <a:xfrm>
            <a:off x="323528" y="-171400"/>
            <a:ext cx="8229600" cy="1143000"/>
          </a:xfrm>
        </p:spPr>
        <p:txBody>
          <a:bodyPr/>
          <a:lstStyle/>
          <a:p>
            <a:r>
              <a:rPr lang="en-GB" dirty="0"/>
              <a:t>Using Microsoft Excel</a:t>
            </a:r>
          </a:p>
        </p:txBody>
      </p:sp>
      <p:sp>
        <p:nvSpPr>
          <p:cNvPr id="3" name="Content Placeholder 2">
            <a:extLst>
              <a:ext uri="{FF2B5EF4-FFF2-40B4-BE49-F238E27FC236}">
                <a16:creationId xmlns:a16="http://schemas.microsoft.com/office/drawing/2014/main" id="{20DBFCB9-8503-2B0B-3DAA-D26036318546}"/>
              </a:ext>
            </a:extLst>
          </p:cNvPr>
          <p:cNvSpPr>
            <a:spLocks noGrp="1"/>
          </p:cNvSpPr>
          <p:nvPr>
            <p:ph idx="1"/>
          </p:nvPr>
        </p:nvSpPr>
        <p:spPr>
          <a:xfrm>
            <a:off x="107504" y="764704"/>
            <a:ext cx="8712968" cy="4680520"/>
          </a:xfrm>
        </p:spPr>
        <p:txBody>
          <a:bodyPr>
            <a:normAutofit/>
          </a:bodyPr>
          <a:lstStyle/>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Excel is great for creating spreadsheets and data analysis, which can be embedded into your PowerPoint presentations.</a:t>
            </a:r>
          </a:p>
          <a:p>
            <a:pPr>
              <a:lnSpc>
                <a:spcPct val="150000"/>
              </a:lnSpc>
              <a:spcBef>
                <a:spcPts val="0"/>
              </a:spcBef>
              <a:buFont typeface="Wingdings" panose="05000000000000000000" pitchFamily="2" charset="2"/>
              <a:buChar char="q"/>
            </a:pPr>
            <a:r>
              <a:rPr lang="en-GB" sz="2800" dirty="0">
                <a:latin typeface="Arial" panose="020B0604020202020204" pitchFamily="34" charset="0"/>
                <a:cs typeface="Arial" panose="020B0604020202020204" pitchFamily="34" charset="0"/>
              </a:rPr>
              <a:t>Create tables, charts, and graphs to present data effectively.</a:t>
            </a:r>
          </a:p>
        </p:txBody>
      </p:sp>
    </p:spTree>
    <p:extLst>
      <p:ext uri="{BB962C8B-B14F-4D97-AF65-F5344CB8AC3E}">
        <p14:creationId xmlns:p14="http://schemas.microsoft.com/office/powerpoint/2010/main" val="30789578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B2BD-6E60-D384-7E19-F49D1E6A673A}"/>
              </a:ext>
            </a:extLst>
          </p:cNvPr>
          <p:cNvSpPr>
            <a:spLocks noGrp="1"/>
          </p:cNvSpPr>
          <p:nvPr>
            <p:ph type="title"/>
          </p:nvPr>
        </p:nvSpPr>
        <p:spPr>
          <a:xfrm>
            <a:off x="457200" y="-65246"/>
            <a:ext cx="8229600" cy="1143000"/>
          </a:xfrm>
        </p:spPr>
        <p:txBody>
          <a:bodyPr/>
          <a:lstStyle/>
          <a:p>
            <a:r>
              <a:rPr lang="en-GB" dirty="0"/>
              <a:t>Using Microsoft OneNote</a:t>
            </a:r>
          </a:p>
        </p:txBody>
      </p:sp>
      <p:sp>
        <p:nvSpPr>
          <p:cNvPr id="3" name="Content Placeholder 2">
            <a:extLst>
              <a:ext uri="{FF2B5EF4-FFF2-40B4-BE49-F238E27FC236}">
                <a16:creationId xmlns:a16="http://schemas.microsoft.com/office/drawing/2014/main" id="{20DBFCB9-8503-2B0B-3DAA-D26036318546}"/>
              </a:ext>
            </a:extLst>
          </p:cNvPr>
          <p:cNvSpPr>
            <a:spLocks noGrp="1"/>
          </p:cNvSpPr>
          <p:nvPr>
            <p:ph idx="1"/>
          </p:nvPr>
        </p:nvSpPr>
        <p:spPr>
          <a:xfrm>
            <a:off x="300030" y="1108261"/>
            <a:ext cx="8784976" cy="3917032"/>
          </a:xfrm>
        </p:spPr>
        <p:txBody>
          <a:bodyPr>
            <a:normAutofit/>
          </a:bodyPr>
          <a:lstStyle/>
          <a:p>
            <a:pPr algn="l">
              <a:lnSpc>
                <a:spcPct val="15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OneNote is a digital note-taking app that allows you to organize your thoughts and ideas.</a:t>
            </a:r>
          </a:p>
          <a:p>
            <a:pPr algn="l">
              <a:lnSpc>
                <a:spcPct val="15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It's useful for creating and organizing content before a presentation.</a:t>
            </a:r>
          </a:p>
        </p:txBody>
      </p:sp>
    </p:spTree>
    <p:extLst>
      <p:ext uri="{BB962C8B-B14F-4D97-AF65-F5344CB8AC3E}">
        <p14:creationId xmlns:p14="http://schemas.microsoft.com/office/powerpoint/2010/main" val="23778375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B2BD-6E60-D384-7E19-F49D1E6A673A}"/>
              </a:ext>
            </a:extLst>
          </p:cNvPr>
          <p:cNvSpPr>
            <a:spLocks noGrp="1"/>
          </p:cNvSpPr>
          <p:nvPr>
            <p:ph type="title"/>
          </p:nvPr>
        </p:nvSpPr>
        <p:spPr>
          <a:xfrm>
            <a:off x="258495" y="-248553"/>
            <a:ext cx="8229600" cy="1143000"/>
          </a:xfrm>
        </p:spPr>
        <p:txBody>
          <a:bodyPr/>
          <a:lstStyle/>
          <a:p>
            <a:r>
              <a:rPr lang="en-GB" dirty="0"/>
              <a:t>Using Microsoft Sway</a:t>
            </a:r>
          </a:p>
        </p:txBody>
      </p:sp>
      <p:sp>
        <p:nvSpPr>
          <p:cNvPr id="3" name="Content Placeholder 2">
            <a:extLst>
              <a:ext uri="{FF2B5EF4-FFF2-40B4-BE49-F238E27FC236}">
                <a16:creationId xmlns:a16="http://schemas.microsoft.com/office/drawing/2014/main" id="{20DBFCB9-8503-2B0B-3DAA-D26036318546}"/>
              </a:ext>
            </a:extLst>
          </p:cNvPr>
          <p:cNvSpPr>
            <a:spLocks noGrp="1"/>
          </p:cNvSpPr>
          <p:nvPr>
            <p:ph idx="1"/>
          </p:nvPr>
        </p:nvSpPr>
        <p:spPr>
          <a:xfrm>
            <a:off x="251520" y="620688"/>
            <a:ext cx="8738751" cy="3917032"/>
          </a:xfrm>
        </p:spPr>
        <p:txBody>
          <a:bodyPr>
            <a:normAutofit/>
          </a:bodyPr>
          <a:lstStyle/>
          <a:p>
            <a:pPr algn="l">
              <a:lnSpc>
                <a:spcPct val="150000"/>
              </a:lnSpc>
              <a:spcBef>
                <a:spcPts val="0"/>
              </a:spcBef>
              <a:buFont typeface="Wingdings" panose="05000000000000000000" pitchFamily="2" charset="2"/>
              <a:buChar char="q"/>
            </a:pPr>
            <a:r>
              <a:rPr lang="en-GB" i="0" dirty="0">
                <a:effectLst/>
                <a:latin typeface="Arial" panose="020B0604020202020204" pitchFamily="34" charset="0"/>
                <a:cs typeface="Arial" panose="020B0604020202020204" pitchFamily="34" charset="0"/>
              </a:rPr>
              <a:t>Sway is a digital storytelling app that allows you to create interactive and visually appealing presentations and reports.</a:t>
            </a:r>
          </a:p>
          <a:p>
            <a:pPr algn="l">
              <a:lnSpc>
                <a:spcPct val="150000"/>
              </a:lnSpc>
              <a:spcBef>
                <a:spcPts val="0"/>
              </a:spcBef>
              <a:buFont typeface="Wingdings" panose="05000000000000000000" pitchFamily="2" charset="2"/>
              <a:buChar char="q"/>
            </a:pPr>
            <a:r>
              <a:rPr lang="en-GB" i="0" dirty="0">
                <a:effectLst/>
                <a:latin typeface="Arial" panose="020B0604020202020204" pitchFamily="34" charset="0"/>
                <a:cs typeface="Arial" panose="020B0604020202020204" pitchFamily="34" charset="0"/>
              </a:rPr>
              <a:t>It's more dynamic than traditional PowerPoint.</a:t>
            </a:r>
          </a:p>
        </p:txBody>
      </p:sp>
    </p:spTree>
    <p:extLst>
      <p:ext uri="{BB962C8B-B14F-4D97-AF65-F5344CB8AC3E}">
        <p14:creationId xmlns:p14="http://schemas.microsoft.com/office/powerpoint/2010/main" val="1788692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B2BD-6E60-D384-7E19-F49D1E6A673A}"/>
              </a:ext>
            </a:extLst>
          </p:cNvPr>
          <p:cNvSpPr>
            <a:spLocks noGrp="1"/>
          </p:cNvSpPr>
          <p:nvPr>
            <p:ph type="title"/>
          </p:nvPr>
        </p:nvSpPr>
        <p:spPr>
          <a:xfrm>
            <a:off x="251520" y="-315416"/>
            <a:ext cx="8229600" cy="1143000"/>
          </a:xfrm>
        </p:spPr>
        <p:txBody>
          <a:bodyPr/>
          <a:lstStyle/>
          <a:p>
            <a:r>
              <a:rPr lang="en-GB" dirty="0"/>
              <a:t>Using Microsoft Teams</a:t>
            </a:r>
          </a:p>
        </p:txBody>
      </p:sp>
      <p:sp>
        <p:nvSpPr>
          <p:cNvPr id="3" name="Content Placeholder 2">
            <a:extLst>
              <a:ext uri="{FF2B5EF4-FFF2-40B4-BE49-F238E27FC236}">
                <a16:creationId xmlns:a16="http://schemas.microsoft.com/office/drawing/2014/main" id="{20DBFCB9-8503-2B0B-3DAA-D26036318546}"/>
              </a:ext>
            </a:extLst>
          </p:cNvPr>
          <p:cNvSpPr>
            <a:spLocks noGrp="1"/>
          </p:cNvSpPr>
          <p:nvPr>
            <p:ph idx="1"/>
          </p:nvPr>
        </p:nvSpPr>
        <p:spPr>
          <a:xfrm>
            <a:off x="107504" y="620688"/>
            <a:ext cx="8928992" cy="4752528"/>
          </a:xfrm>
        </p:spPr>
        <p:txBody>
          <a:bodyPr>
            <a:normAutofit/>
          </a:bodyPr>
          <a:lstStyle/>
          <a:p>
            <a:pPr algn="l">
              <a:lnSpc>
                <a:spcPct val="15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Teams can be used for online meetings and collaborative presentations.</a:t>
            </a:r>
          </a:p>
          <a:p>
            <a:pPr algn="l">
              <a:lnSpc>
                <a:spcPct val="15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Share your screen to show your presentation to remote participants.</a:t>
            </a:r>
          </a:p>
          <a:p>
            <a:pPr algn="l">
              <a:lnSpc>
                <a:spcPct val="15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Use chat and collaboration features to work on documents in real-time.</a:t>
            </a:r>
          </a:p>
        </p:txBody>
      </p:sp>
    </p:spTree>
    <p:extLst>
      <p:ext uri="{BB962C8B-B14F-4D97-AF65-F5344CB8AC3E}">
        <p14:creationId xmlns:p14="http://schemas.microsoft.com/office/powerpoint/2010/main" val="3384215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AB2BD-6E60-D384-7E19-F49D1E6A673A}"/>
              </a:ext>
            </a:extLst>
          </p:cNvPr>
          <p:cNvSpPr>
            <a:spLocks noGrp="1"/>
          </p:cNvSpPr>
          <p:nvPr>
            <p:ph type="title"/>
          </p:nvPr>
        </p:nvSpPr>
        <p:spPr>
          <a:xfrm>
            <a:off x="323528" y="0"/>
            <a:ext cx="8229600" cy="1143000"/>
          </a:xfrm>
        </p:spPr>
        <p:txBody>
          <a:bodyPr>
            <a:normAutofit fontScale="90000"/>
          </a:bodyPr>
          <a:lstStyle/>
          <a:p>
            <a:r>
              <a:rPr lang="en-GB" dirty="0"/>
              <a:t>Using Microsoft SharePoint &amp; OneDrive</a:t>
            </a:r>
          </a:p>
        </p:txBody>
      </p:sp>
      <p:sp>
        <p:nvSpPr>
          <p:cNvPr id="3" name="Content Placeholder 2">
            <a:extLst>
              <a:ext uri="{FF2B5EF4-FFF2-40B4-BE49-F238E27FC236}">
                <a16:creationId xmlns:a16="http://schemas.microsoft.com/office/drawing/2014/main" id="{20DBFCB9-8503-2B0B-3DAA-D26036318546}"/>
              </a:ext>
            </a:extLst>
          </p:cNvPr>
          <p:cNvSpPr>
            <a:spLocks noGrp="1"/>
          </p:cNvSpPr>
          <p:nvPr>
            <p:ph idx="1"/>
          </p:nvPr>
        </p:nvSpPr>
        <p:spPr>
          <a:xfrm>
            <a:off x="323528" y="998885"/>
            <a:ext cx="8229600" cy="4752528"/>
          </a:xfrm>
        </p:spPr>
        <p:txBody>
          <a:bodyPr>
            <a:normAutofit fontScale="85000" lnSpcReduction="20000"/>
          </a:bodyPr>
          <a:lstStyle/>
          <a:p>
            <a:pPr algn="l">
              <a:lnSpc>
                <a:spcPct val="16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These cloud storage solutions can be used to store and share your presentation files securely.</a:t>
            </a:r>
          </a:p>
          <a:p>
            <a:pPr algn="l">
              <a:lnSpc>
                <a:spcPct val="16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Collaborate on documents with others in real-time using co-authoring features. Microsoft SharePoint and OneDrive:</a:t>
            </a:r>
          </a:p>
          <a:p>
            <a:pPr algn="l">
              <a:lnSpc>
                <a:spcPct val="16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These cloud storage solutions can be used to store and share your presentation files securely.</a:t>
            </a:r>
          </a:p>
          <a:p>
            <a:pPr algn="l">
              <a:lnSpc>
                <a:spcPct val="160000"/>
              </a:lnSpc>
              <a:spcBef>
                <a:spcPts val="0"/>
              </a:spcBef>
              <a:buFont typeface="Wingdings" panose="05000000000000000000" pitchFamily="2" charset="2"/>
              <a:buChar char="q"/>
            </a:pPr>
            <a:r>
              <a:rPr lang="en-GB" sz="2800" i="0" dirty="0">
                <a:effectLst/>
                <a:latin typeface="Arial" panose="020B0604020202020204" pitchFamily="34" charset="0"/>
                <a:cs typeface="Arial" panose="020B0604020202020204" pitchFamily="34" charset="0"/>
              </a:rPr>
              <a:t>Collaborate on documents with others in real-time using co-authoring features.</a:t>
            </a:r>
          </a:p>
          <a:p>
            <a:pPr algn="l">
              <a:buFont typeface="Arial" panose="020B0604020202020204" pitchFamily="34" charset="0"/>
              <a:buChar char="•"/>
            </a:pPr>
            <a:endParaRPr lang="en-GB" b="0" i="0" dirty="0">
              <a:solidFill>
                <a:srgbClr val="374151"/>
              </a:solidFill>
              <a:effectLst/>
              <a:latin typeface="Söhne"/>
            </a:endParaRPr>
          </a:p>
        </p:txBody>
      </p:sp>
    </p:spTree>
    <p:extLst>
      <p:ext uri="{BB962C8B-B14F-4D97-AF65-F5344CB8AC3E}">
        <p14:creationId xmlns:p14="http://schemas.microsoft.com/office/powerpoint/2010/main" val="7620512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A13322-2022-DC83-F38B-20641F559058}"/>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15 MINUTES BREAK</a:t>
            </a:r>
          </a:p>
        </p:txBody>
      </p:sp>
    </p:spTree>
    <p:extLst>
      <p:ext uri="{BB962C8B-B14F-4D97-AF65-F5344CB8AC3E}">
        <p14:creationId xmlns:p14="http://schemas.microsoft.com/office/powerpoint/2010/main" val="2971012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697E7-5C2A-0C4E-D94B-97300FF96E6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15EB45C-02CB-D161-1856-41293E67A3AC}"/>
              </a:ext>
            </a:extLst>
          </p:cNvPr>
          <p:cNvSpPr/>
          <p:nvPr/>
        </p:nvSpPr>
        <p:spPr>
          <a:xfrm>
            <a:off x="539552" y="476672"/>
            <a:ext cx="8172000" cy="4860000"/>
          </a:xfrm>
          <a:prstGeom prst="rect">
            <a:avLst/>
          </a:prstGeom>
          <a:solidFill>
            <a:srgbClr val="00B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dirty="0">
                <a:latin typeface="Arial" panose="020B0604020202020204" pitchFamily="34" charset="0"/>
                <a:cs typeface="Arial" panose="020B0604020202020204" pitchFamily="34" charset="0"/>
              </a:rPr>
              <a:t>COMPONENT 2 ASSESSMENT EXPLANATION</a:t>
            </a:r>
          </a:p>
        </p:txBody>
      </p:sp>
    </p:spTree>
    <p:extLst>
      <p:ext uri="{BB962C8B-B14F-4D97-AF65-F5344CB8AC3E}">
        <p14:creationId xmlns:p14="http://schemas.microsoft.com/office/powerpoint/2010/main" val="11906951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34108" y="-71474"/>
            <a:ext cx="9178107" cy="1143000"/>
          </a:xfrm>
        </p:spPr>
        <p:txBody>
          <a:bodyPr>
            <a:normAutofit fontScale="90000"/>
          </a:bodyPr>
          <a:lstStyle/>
          <a:p>
            <a:r>
              <a:rPr lang="en-GB" dirty="0"/>
              <a:t>USING POWERPOINT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344856" y="1628800"/>
            <a:ext cx="8827990" cy="4455835"/>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PowerPoint is a widely used presentation software that allows you to create slideshows for presentations.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PowerPoint is a presentation tool that you are probably familiar with from lectures, as well as your own use.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It allows the presenter to use images and text to accompany their work, and to present their work in a more eye-catching way. </a:t>
            </a:r>
          </a:p>
          <a:p>
            <a:pPr>
              <a:lnSpc>
                <a:spcPct val="150000"/>
              </a:lnSpc>
            </a:pPr>
            <a:endParaRPr lang="en-GB" sz="24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FC14A1-1D18-9F09-D457-1AAC9BEE8E6E}"/>
              </a:ext>
            </a:extLst>
          </p:cNvPr>
          <p:cNvPicPr>
            <a:picLocks noChangeAspect="1"/>
          </p:cNvPicPr>
          <p:nvPr/>
        </p:nvPicPr>
        <p:blipFill rotWithShape="1">
          <a:blip r:embed="rId2"/>
          <a:srcRect l="48131" t="11887" r="11117" b="13146"/>
          <a:stretch/>
        </p:blipFill>
        <p:spPr>
          <a:xfrm>
            <a:off x="7380312" y="773365"/>
            <a:ext cx="1080000" cy="1050675"/>
          </a:xfrm>
          <a:prstGeom prst="rect">
            <a:avLst/>
          </a:prstGeom>
        </p:spPr>
      </p:pic>
    </p:spTree>
    <p:extLst>
      <p:ext uri="{BB962C8B-B14F-4D97-AF65-F5344CB8AC3E}">
        <p14:creationId xmlns:p14="http://schemas.microsoft.com/office/powerpoint/2010/main" val="937004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7054" y="-243408"/>
            <a:ext cx="9178107" cy="1143000"/>
          </a:xfrm>
        </p:spPr>
        <p:txBody>
          <a:bodyPr>
            <a:normAutofit/>
          </a:bodyPr>
          <a:lstStyle/>
          <a:p>
            <a:r>
              <a:rPr lang="en-GB" dirty="0"/>
              <a:t>Using PowerPoint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251520" y="1556792"/>
            <a:ext cx="8892479" cy="3901837"/>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You can create slides with text, images, charts, graphs, videos, and more.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Use templates or design your own slides.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Add animations, transitions, and speaker notes.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Presenter View allows you to see your notes while presenting.</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Integrates seamlessly with other Microsoft Office applications.</a:t>
            </a:r>
          </a:p>
        </p:txBody>
      </p:sp>
      <p:pic>
        <p:nvPicPr>
          <p:cNvPr id="3" name="Picture 2">
            <a:extLst>
              <a:ext uri="{FF2B5EF4-FFF2-40B4-BE49-F238E27FC236}">
                <a16:creationId xmlns:a16="http://schemas.microsoft.com/office/drawing/2014/main" id="{7B738B13-12CC-AF43-965A-F3EF95ADEF9F}"/>
              </a:ext>
            </a:extLst>
          </p:cNvPr>
          <p:cNvPicPr>
            <a:picLocks noChangeAspect="1"/>
          </p:cNvPicPr>
          <p:nvPr/>
        </p:nvPicPr>
        <p:blipFill rotWithShape="1">
          <a:blip r:embed="rId2"/>
          <a:srcRect l="48131" t="11887" r="11117" b="13146"/>
          <a:stretch/>
        </p:blipFill>
        <p:spPr>
          <a:xfrm>
            <a:off x="7164288" y="702855"/>
            <a:ext cx="1080000" cy="1050675"/>
          </a:xfrm>
          <a:prstGeom prst="rect">
            <a:avLst/>
          </a:prstGeom>
        </p:spPr>
      </p:pic>
    </p:spTree>
    <p:extLst>
      <p:ext uri="{BB962C8B-B14F-4D97-AF65-F5344CB8AC3E}">
        <p14:creationId xmlns:p14="http://schemas.microsoft.com/office/powerpoint/2010/main" val="40872144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7504" y="-171400"/>
            <a:ext cx="8229600" cy="1143000"/>
          </a:xfrm>
        </p:spPr>
        <p:txBody>
          <a:bodyPr/>
          <a:lstStyle/>
          <a:p>
            <a:r>
              <a:rPr lang="en-GB" dirty="0"/>
              <a:t>Using PowerPoint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151168" y="971600"/>
            <a:ext cx="8741311" cy="4893647"/>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Five Steps To Improve Your Presentation</a:t>
            </a:r>
          </a:p>
          <a:p>
            <a:pPr>
              <a:lnSpc>
                <a:spcPct val="150000"/>
              </a:lnSpc>
            </a:pPr>
            <a:r>
              <a:rPr lang="en-GB" sz="2400" b="1" dirty="0">
                <a:latin typeface="Arial" panose="020B0604020202020204" pitchFamily="34" charset="0"/>
                <a:cs typeface="Arial" panose="020B0604020202020204" pitchFamily="34" charset="0"/>
              </a:rPr>
              <a:t>Step 1 : One message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Having just one message per slide helps the audience stay focused</a:t>
            </a:r>
          </a:p>
          <a:p>
            <a:pPr>
              <a:lnSpc>
                <a:spcPct val="150000"/>
              </a:lnSpc>
            </a:pPr>
            <a:r>
              <a:rPr lang="en-GB" sz="2400" b="1" dirty="0">
                <a:latin typeface="Arial" panose="020B0604020202020204" pitchFamily="34" charset="0"/>
                <a:cs typeface="Arial" panose="020B0604020202020204" pitchFamily="34" charset="0"/>
              </a:rPr>
              <a:t>Step 2 : Keep it short</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It’s really confusing for the audience to read long sentences, so try to keep your messages short</a:t>
            </a:r>
          </a:p>
          <a:p>
            <a:pPr marL="342900" indent="-342900">
              <a:lnSpc>
                <a:spcPct val="150000"/>
              </a:lnSpc>
              <a:buFont typeface="Wingdings" panose="05000000000000000000" pitchFamily="2" charset="2"/>
              <a:buChar char="Ø"/>
            </a:pPr>
            <a:endParaRPr lang="en-GB" sz="2400" b="1" dirty="0">
              <a:solidFill>
                <a:srgbClr val="00B050"/>
              </a:solidFill>
              <a:latin typeface="Arial" panose="020B0604020202020204" pitchFamily="34" charset="0"/>
              <a:cs typeface="Arial" panose="020B0604020202020204" pitchFamily="34" charset="0"/>
            </a:endParaRPr>
          </a:p>
          <a:p>
            <a:endParaRPr lang="en-GB" sz="2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39922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7504" y="-171400"/>
            <a:ext cx="8229600" cy="1143000"/>
          </a:xfrm>
        </p:spPr>
        <p:txBody>
          <a:bodyPr/>
          <a:lstStyle/>
          <a:p>
            <a:r>
              <a:rPr lang="en-GB" dirty="0"/>
              <a:t>Using PowerPoint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151168" y="971600"/>
            <a:ext cx="8813319" cy="4893647"/>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Five Steps To Improve Your Presentation</a:t>
            </a:r>
          </a:p>
          <a:p>
            <a:pPr>
              <a:lnSpc>
                <a:spcPct val="150000"/>
              </a:lnSpc>
            </a:pPr>
            <a:r>
              <a:rPr lang="en-GB" sz="2400" b="1" dirty="0">
                <a:latin typeface="Arial" panose="020B0604020202020204" pitchFamily="34" charset="0"/>
                <a:cs typeface="Arial" panose="020B0604020202020204" pitchFamily="34" charset="0"/>
              </a:rPr>
              <a:t>Step 3 : Size matters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Your audience will be drawn to big and contrasting objects.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So use them to steer the audience’s focus.</a:t>
            </a:r>
          </a:p>
          <a:p>
            <a:pPr>
              <a:lnSpc>
                <a:spcPct val="150000"/>
              </a:lnSpc>
            </a:pPr>
            <a:r>
              <a:rPr lang="en-GB" sz="2400" b="1" dirty="0">
                <a:latin typeface="Arial" panose="020B0604020202020204" pitchFamily="34" charset="0"/>
                <a:cs typeface="Arial" panose="020B0604020202020204" pitchFamily="34" charset="0"/>
              </a:rPr>
              <a:t>Step 4 : Six objects per slide</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If there are too many objects, it could be harder for your audience to concentrate</a:t>
            </a:r>
          </a:p>
          <a:p>
            <a:pPr marL="342900" indent="-342900">
              <a:lnSpc>
                <a:spcPct val="150000"/>
              </a:lnSpc>
              <a:buFont typeface="Wingdings" panose="05000000000000000000" pitchFamily="2" charset="2"/>
              <a:buChar char="Ø"/>
            </a:pPr>
            <a:endParaRPr lang="en-GB" sz="2400" dirty="0">
              <a:latin typeface="Arial" panose="020B0604020202020204" pitchFamily="34" charset="0"/>
              <a:cs typeface="Arial" panose="020B0604020202020204" pitchFamily="34" charset="0"/>
            </a:endParaRPr>
          </a:p>
          <a:p>
            <a:endParaRPr lang="en-GB" sz="2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71480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7504" y="-171400"/>
            <a:ext cx="8229600" cy="1143000"/>
          </a:xfrm>
        </p:spPr>
        <p:txBody>
          <a:bodyPr/>
          <a:lstStyle/>
          <a:p>
            <a:r>
              <a:rPr lang="en-GB" dirty="0"/>
              <a:t>Using PowerPoint Professionally</a:t>
            </a:r>
          </a:p>
        </p:txBody>
      </p:sp>
      <p:sp>
        <p:nvSpPr>
          <p:cNvPr id="5" name="TextBox 4">
            <a:extLst>
              <a:ext uri="{FF2B5EF4-FFF2-40B4-BE49-F238E27FC236}">
                <a16:creationId xmlns:a16="http://schemas.microsoft.com/office/drawing/2014/main" id="{FF21B1AA-EF6B-C4AD-84F7-97EADC4E9596}"/>
              </a:ext>
            </a:extLst>
          </p:cNvPr>
          <p:cNvSpPr txBox="1"/>
          <p:nvPr/>
        </p:nvSpPr>
        <p:spPr>
          <a:xfrm>
            <a:off x="151168" y="971600"/>
            <a:ext cx="8885327" cy="2677656"/>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Five Steps To Improve Your Presentation</a:t>
            </a:r>
          </a:p>
          <a:p>
            <a:pPr>
              <a:lnSpc>
                <a:spcPct val="150000"/>
              </a:lnSpc>
            </a:pPr>
            <a:r>
              <a:rPr lang="en-GB" sz="2400" b="1" dirty="0">
                <a:latin typeface="Arial" panose="020B0604020202020204" pitchFamily="34" charset="0"/>
                <a:cs typeface="Arial" panose="020B0604020202020204" pitchFamily="34" charset="0"/>
              </a:rPr>
              <a:t>Step 5 : Dark background</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To make your slides really legible, try to put the text on a dark background</a:t>
            </a:r>
          </a:p>
          <a:p>
            <a:endParaRPr lang="en-GB" sz="2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63692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107504" y="-171400"/>
            <a:ext cx="8229600" cy="1143000"/>
          </a:xfrm>
        </p:spPr>
        <p:txBody>
          <a:bodyPr/>
          <a:lstStyle/>
          <a:p>
            <a:r>
              <a:rPr lang="en-GB" dirty="0"/>
              <a:t>Designing Your Slides</a:t>
            </a:r>
          </a:p>
        </p:txBody>
      </p:sp>
      <p:sp>
        <p:nvSpPr>
          <p:cNvPr id="5" name="TextBox 4">
            <a:extLst>
              <a:ext uri="{FF2B5EF4-FFF2-40B4-BE49-F238E27FC236}">
                <a16:creationId xmlns:a16="http://schemas.microsoft.com/office/drawing/2014/main" id="{FF21B1AA-EF6B-C4AD-84F7-97EADC4E9596}"/>
              </a:ext>
            </a:extLst>
          </p:cNvPr>
          <p:cNvSpPr txBox="1"/>
          <p:nvPr/>
        </p:nvSpPr>
        <p:spPr>
          <a:xfrm>
            <a:off x="151168" y="971600"/>
            <a:ext cx="8669303" cy="4339650"/>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The look of your presentation is important.</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If you feel confident, you can create your own themes and templates.</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However, if design are not your core strength, PowerPoint offers many themes and templates to help you achieve an attractive and consistent look while avoiding lots of manual formatting. </a:t>
            </a:r>
          </a:p>
          <a:p>
            <a:endParaRPr lang="en-GB" sz="24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3177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92231" y="-285750"/>
            <a:ext cx="8229600" cy="1143000"/>
          </a:xfrm>
        </p:spPr>
        <p:txBody>
          <a:bodyPr/>
          <a:lstStyle/>
          <a:p>
            <a:r>
              <a:rPr lang="en-GB" dirty="0"/>
              <a:t>Designing Your Slides</a:t>
            </a:r>
          </a:p>
        </p:txBody>
      </p:sp>
      <p:pic>
        <p:nvPicPr>
          <p:cNvPr id="3" name="create a presentation">
            <a:hlinkClick r:id="" action="ppaction://media"/>
            <a:extLst>
              <a:ext uri="{FF2B5EF4-FFF2-40B4-BE49-F238E27FC236}">
                <a16:creationId xmlns:a16="http://schemas.microsoft.com/office/drawing/2014/main" id="{6DB51107-F3AB-8179-7C50-9401092C58F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692696"/>
            <a:ext cx="9144000" cy="4374000"/>
          </a:xfrm>
          <a:prstGeom prst="rect">
            <a:avLst/>
          </a:prstGeom>
        </p:spPr>
      </p:pic>
    </p:spTree>
    <p:extLst>
      <p:ext uri="{BB962C8B-B14F-4D97-AF65-F5344CB8AC3E}">
        <p14:creationId xmlns:p14="http://schemas.microsoft.com/office/powerpoint/2010/main" val="1862851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4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92231" y="-285750"/>
            <a:ext cx="8229600" cy="1143000"/>
          </a:xfrm>
        </p:spPr>
        <p:txBody>
          <a:bodyPr/>
          <a:lstStyle/>
          <a:p>
            <a:r>
              <a:rPr lang="en-GB" dirty="0"/>
              <a:t>Adding Speaker Note</a:t>
            </a:r>
          </a:p>
        </p:txBody>
      </p:sp>
      <p:sp>
        <p:nvSpPr>
          <p:cNvPr id="4" name="TextBox 3">
            <a:extLst>
              <a:ext uri="{FF2B5EF4-FFF2-40B4-BE49-F238E27FC236}">
                <a16:creationId xmlns:a16="http://schemas.microsoft.com/office/drawing/2014/main" id="{3ADA6085-B1E7-C8B5-4AA9-C51DF63573BF}"/>
              </a:ext>
            </a:extLst>
          </p:cNvPr>
          <p:cNvSpPr txBox="1"/>
          <p:nvPr/>
        </p:nvSpPr>
        <p:spPr>
          <a:xfrm>
            <a:off x="143624" y="758313"/>
            <a:ext cx="3384376" cy="4801314"/>
          </a:xfrm>
          <a:prstGeom prst="rect">
            <a:avLst/>
          </a:prstGeom>
          <a:noFill/>
        </p:spPr>
        <p:txBody>
          <a:bodyPr wrap="square" rtlCol="0">
            <a:spAutoFit/>
          </a:bodyPr>
          <a:lstStyle/>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It is best practice to have few words on a slide.</a:t>
            </a: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However, you can add speaker notes for your own use.</a:t>
            </a:r>
          </a:p>
          <a:p>
            <a:pPr marL="342900" indent="-342900">
              <a:buFont typeface="Wingdings" panose="05000000000000000000" pitchFamily="2" charset="2"/>
              <a:buChar char="Ø"/>
            </a:pPr>
            <a:r>
              <a:rPr lang="en-GB" sz="2400" dirty="0">
                <a:latin typeface="Arial" panose="020B0604020202020204" pitchFamily="34" charset="0"/>
                <a:cs typeface="Arial" panose="020B0604020202020204" pitchFamily="34" charset="0"/>
              </a:rPr>
              <a:t>These will be visible only to you, so you can refer to them later while delivering the presentation in front of an audience.</a:t>
            </a:r>
          </a:p>
          <a:p>
            <a:r>
              <a:rPr lang="en-GB" dirty="0"/>
              <a:t> </a:t>
            </a:r>
          </a:p>
        </p:txBody>
      </p:sp>
      <p:pic>
        <p:nvPicPr>
          <p:cNvPr id="6" name="Picture 5">
            <a:extLst>
              <a:ext uri="{FF2B5EF4-FFF2-40B4-BE49-F238E27FC236}">
                <a16:creationId xmlns:a16="http://schemas.microsoft.com/office/drawing/2014/main" id="{1F03CFA1-A666-50FD-395B-A1D9412A1CEF}"/>
              </a:ext>
            </a:extLst>
          </p:cNvPr>
          <p:cNvPicPr>
            <a:picLocks noChangeAspect="1"/>
          </p:cNvPicPr>
          <p:nvPr/>
        </p:nvPicPr>
        <p:blipFill rotWithShape="1">
          <a:blip r:embed="rId3"/>
          <a:srcRect l="39272" t="12029" r="11116" b="47766"/>
          <a:stretch/>
        </p:blipFill>
        <p:spPr>
          <a:xfrm>
            <a:off x="3793051" y="764704"/>
            <a:ext cx="5220000" cy="2237133"/>
          </a:xfrm>
          <a:prstGeom prst="rect">
            <a:avLst/>
          </a:prstGeom>
        </p:spPr>
      </p:pic>
      <p:pic>
        <p:nvPicPr>
          <p:cNvPr id="7" name="Picture 6">
            <a:extLst>
              <a:ext uri="{FF2B5EF4-FFF2-40B4-BE49-F238E27FC236}">
                <a16:creationId xmlns:a16="http://schemas.microsoft.com/office/drawing/2014/main" id="{F8432FD1-0B6E-1B4E-A205-AE2229CD0912}"/>
              </a:ext>
            </a:extLst>
          </p:cNvPr>
          <p:cNvPicPr>
            <a:picLocks noChangeAspect="1"/>
          </p:cNvPicPr>
          <p:nvPr/>
        </p:nvPicPr>
        <p:blipFill rotWithShape="1">
          <a:blip r:embed="rId3"/>
          <a:srcRect l="39272" t="53410" r="11707" b="13146"/>
          <a:stretch/>
        </p:blipFill>
        <p:spPr>
          <a:xfrm>
            <a:off x="3528000" y="3165361"/>
            <a:ext cx="5616000" cy="2026254"/>
          </a:xfrm>
          <a:prstGeom prst="rect">
            <a:avLst/>
          </a:prstGeom>
        </p:spPr>
      </p:pic>
    </p:spTree>
    <p:extLst>
      <p:ext uri="{BB962C8B-B14F-4D97-AF65-F5344CB8AC3E}">
        <p14:creationId xmlns:p14="http://schemas.microsoft.com/office/powerpoint/2010/main" val="3827607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92231" y="-285750"/>
            <a:ext cx="8229600" cy="1143000"/>
          </a:xfrm>
        </p:spPr>
        <p:txBody>
          <a:bodyPr/>
          <a:lstStyle/>
          <a:p>
            <a:r>
              <a:rPr lang="en-GB" dirty="0"/>
              <a:t>Class Activity 3 : Apply</a:t>
            </a:r>
          </a:p>
        </p:txBody>
      </p:sp>
      <p:sp>
        <p:nvSpPr>
          <p:cNvPr id="5" name="TextBox 4">
            <a:extLst>
              <a:ext uri="{FF2B5EF4-FFF2-40B4-BE49-F238E27FC236}">
                <a16:creationId xmlns:a16="http://schemas.microsoft.com/office/drawing/2014/main" id="{495F82DA-0B5C-56DD-C87F-C7A114C5FCE9}"/>
              </a:ext>
            </a:extLst>
          </p:cNvPr>
          <p:cNvSpPr txBox="1"/>
          <p:nvPr/>
        </p:nvSpPr>
        <p:spPr>
          <a:xfrm>
            <a:off x="251520" y="857250"/>
            <a:ext cx="3960440" cy="4455835"/>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Use PowerPoint to create one slide introducing yourself.</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You can create it from scratch, or download the PowerPoint template, edit the file and include your own details.</a:t>
            </a:r>
          </a:p>
        </p:txBody>
      </p:sp>
      <p:pic>
        <p:nvPicPr>
          <p:cNvPr id="6" name="Picture 5">
            <a:extLst>
              <a:ext uri="{FF2B5EF4-FFF2-40B4-BE49-F238E27FC236}">
                <a16:creationId xmlns:a16="http://schemas.microsoft.com/office/drawing/2014/main" id="{2B0F971E-2BBA-BE51-2268-5121833E3BAB}"/>
              </a:ext>
            </a:extLst>
          </p:cNvPr>
          <p:cNvPicPr>
            <a:picLocks noChangeAspect="1"/>
          </p:cNvPicPr>
          <p:nvPr/>
        </p:nvPicPr>
        <p:blipFill rotWithShape="1">
          <a:blip r:embed="rId3"/>
          <a:srcRect l="10331" t="20964" r="62500" b="20963"/>
          <a:stretch/>
        </p:blipFill>
        <p:spPr>
          <a:xfrm>
            <a:off x="5381501" y="620688"/>
            <a:ext cx="3312368" cy="3744416"/>
          </a:xfrm>
          <a:prstGeom prst="rect">
            <a:avLst/>
          </a:prstGeom>
        </p:spPr>
      </p:pic>
    </p:spTree>
    <p:extLst>
      <p:ext uri="{BB962C8B-B14F-4D97-AF65-F5344CB8AC3E}">
        <p14:creationId xmlns:p14="http://schemas.microsoft.com/office/powerpoint/2010/main" val="17804902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457200" y="2132856"/>
            <a:ext cx="8229600" cy="1143000"/>
          </a:xfrm>
        </p:spPr>
        <p:txBody>
          <a:bodyPr>
            <a:normAutofit fontScale="90000"/>
          </a:bodyPr>
          <a:lstStyle/>
          <a:p>
            <a:r>
              <a:rPr lang="en-GB" dirty="0"/>
              <a:t>CREATING A VIDEO PRESENTATION USING MICROSOFT STREAM</a:t>
            </a:r>
          </a:p>
        </p:txBody>
      </p:sp>
    </p:spTree>
    <p:extLst>
      <p:ext uri="{BB962C8B-B14F-4D97-AF65-F5344CB8AC3E}">
        <p14:creationId xmlns:p14="http://schemas.microsoft.com/office/powerpoint/2010/main" val="268108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DC283-9CDC-9B7F-2DA5-93BF74094EEF}"/>
              </a:ext>
            </a:extLst>
          </p:cNvPr>
          <p:cNvSpPr>
            <a:spLocks noGrp="1"/>
          </p:cNvSpPr>
          <p:nvPr>
            <p:ph type="title"/>
          </p:nvPr>
        </p:nvSpPr>
        <p:spPr>
          <a:xfrm>
            <a:off x="313184" y="-243408"/>
            <a:ext cx="8229600" cy="1143000"/>
          </a:xfrm>
        </p:spPr>
        <p:txBody>
          <a:bodyPr/>
          <a:lstStyle/>
          <a:p>
            <a:r>
              <a:rPr lang="en-GB" dirty="0"/>
              <a:t>USING MICROSOFT STREAM</a:t>
            </a:r>
          </a:p>
        </p:txBody>
      </p:sp>
      <p:sp>
        <p:nvSpPr>
          <p:cNvPr id="3" name="Content Placeholder 2">
            <a:extLst>
              <a:ext uri="{FF2B5EF4-FFF2-40B4-BE49-F238E27FC236}">
                <a16:creationId xmlns:a16="http://schemas.microsoft.com/office/drawing/2014/main" id="{881DBEAE-2CDD-21D6-4152-2FB514F7169D}"/>
              </a:ext>
            </a:extLst>
          </p:cNvPr>
          <p:cNvSpPr>
            <a:spLocks noGrp="1"/>
          </p:cNvSpPr>
          <p:nvPr>
            <p:ph idx="1"/>
          </p:nvPr>
        </p:nvSpPr>
        <p:spPr>
          <a:xfrm>
            <a:off x="89756" y="1464293"/>
            <a:ext cx="8964488" cy="3917032"/>
          </a:xfrm>
        </p:spPr>
        <p:txBody>
          <a:bodyPr/>
          <a:lstStyle/>
          <a:p>
            <a:pPr marL="0" indent="0" algn="l">
              <a:lnSpc>
                <a:spcPct val="150000"/>
              </a:lnSpc>
              <a:spcBef>
                <a:spcPts val="0"/>
              </a:spcBef>
              <a:buNone/>
            </a:pPr>
            <a:r>
              <a:rPr lang="en-GB" sz="3600" i="0" dirty="0">
                <a:effectLst/>
                <a:latin typeface="Arial" panose="020B0604020202020204" pitchFamily="34" charset="0"/>
                <a:cs typeface="Arial" panose="020B0604020202020204" pitchFamily="34" charset="0"/>
              </a:rPr>
              <a:t>Stream allows you to upload and share videos, which can be used as part of your presentation.</a:t>
            </a:r>
          </a:p>
          <a:p>
            <a:endParaRPr lang="en-GB" dirty="0"/>
          </a:p>
        </p:txBody>
      </p:sp>
      <p:pic>
        <p:nvPicPr>
          <p:cNvPr id="5" name="Picture 4" descr="A computer with a red screen&#10;&#10;Description automatically generated">
            <a:extLst>
              <a:ext uri="{FF2B5EF4-FFF2-40B4-BE49-F238E27FC236}">
                <a16:creationId xmlns:a16="http://schemas.microsoft.com/office/drawing/2014/main" id="{A963219D-2349-FCB6-8C33-548665B720D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08304" y="632052"/>
            <a:ext cx="1404000" cy="832241"/>
          </a:xfrm>
          <a:prstGeom prst="rect">
            <a:avLst/>
          </a:prstGeom>
        </p:spPr>
      </p:pic>
    </p:spTree>
    <p:extLst>
      <p:ext uri="{BB962C8B-B14F-4D97-AF65-F5344CB8AC3E}">
        <p14:creationId xmlns:p14="http://schemas.microsoft.com/office/powerpoint/2010/main" val="34079182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323528" y="188640"/>
            <a:ext cx="8229600" cy="1143000"/>
          </a:xfrm>
        </p:spPr>
        <p:txBody>
          <a:bodyPr>
            <a:normAutofit fontScale="90000"/>
          </a:bodyPr>
          <a:lstStyle/>
          <a:p>
            <a:r>
              <a:rPr lang="en-GB" dirty="0"/>
              <a:t>CREATING A VIDEO PRESENTATION USING MICROSOFT STREAM</a:t>
            </a:r>
          </a:p>
        </p:txBody>
      </p:sp>
      <p:sp>
        <p:nvSpPr>
          <p:cNvPr id="5" name="TextBox 4">
            <a:extLst>
              <a:ext uri="{FF2B5EF4-FFF2-40B4-BE49-F238E27FC236}">
                <a16:creationId xmlns:a16="http://schemas.microsoft.com/office/drawing/2014/main" id="{E4287369-0F89-BA7B-B7D4-46C6C6D632E9}"/>
              </a:ext>
            </a:extLst>
          </p:cNvPr>
          <p:cNvSpPr txBox="1"/>
          <p:nvPr/>
        </p:nvSpPr>
        <p:spPr>
          <a:xfrm>
            <a:off x="251520" y="1412776"/>
            <a:ext cx="8640960" cy="3890489"/>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Creating video presentations has become a particular method of assessment.</a:t>
            </a:r>
          </a:p>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An explainer video is a good way of demonstrating ideas to people via your computer.</a:t>
            </a:r>
          </a:p>
          <a:p>
            <a:pPr marL="342900" indent="-342900">
              <a:lnSpc>
                <a:spcPct val="150000"/>
              </a:lnSpc>
              <a:buFont typeface="Wingdings" panose="05000000000000000000" pitchFamily="2" charset="2"/>
              <a:buChar char="q"/>
            </a:pPr>
            <a:r>
              <a:rPr lang="en-GB" sz="2800" dirty="0">
                <a:latin typeface="Arial" panose="020B0604020202020204" pitchFamily="34" charset="0"/>
                <a:cs typeface="Arial" panose="020B0604020202020204" pitchFamily="34" charset="0"/>
              </a:rPr>
              <a:t>This is a skill that is going to become more important as time goes on  </a:t>
            </a:r>
          </a:p>
        </p:txBody>
      </p:sp>
    </p:spTree>
    <p:extLst>
      <p:ext uri="{BB962C8B-B14F-4D97-AF65-F5344CB8AC3E}">
        <p14:creationId xmlns:p14="http://schemas.microsoft.com/office/powerpoint/2010/main" val="169407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26782" y="-243408"/>
            <a:ext cx="8229600" cy="1143000"/>
          </a:xfrm>
        </p:spPr>
        <p:txBody>
          <a:bodyPr>
            <a:normAutofit/>
          </a:bodyPr>
          <a:lstStyle/>
          <a:p>
            <a:r>
              <a:rPr lang="en-GB" dirty="0"/>
              <a:t>Class Activity 4</a:t>
            </a:r>
          </a:p>
        </p:txBody>
      </p:sp>
      <p:sp>
        <p:nvSpPr>
          <p:cNvPr id="5" name="TextBox 4">
            <a:extLst>
              <a:ext uri="{FF2B5EF4-FFF2-40B4-BE49-F238E27FC236}">
                <a16:creationId xmlns:a16="http://schemas.microsoft.com/office/drawing/2014/main" id="{E4287369-0F89-BA7B-B7D4-46C6C6D632E9}"/>
              </a:ext>
            </a:extLst>
          </p:cNvPr>
          <p:cNvSpPr txBox="1"/>
          <p:nvPr/>
        </p:nvSpPr>
        <p:spPr>
          <a:xfrm>
            <a:off x="194349" y="714926"/>
            <a:ext cx="8136904" cy="369332"/>
          </a:xfrm>
          <a:prstGeom prst="rect">
            <a:avLst/>
          </a:prstGeom>
          <a:noFill/>
        </p:spPr>
        <p:txBody>
          <a:bodyPr wrap="square" rtlCol="0">
            <a:spAutoFit/>
          </a:bodyPr>
          <a:lstStyle/>
          <a:p>
            <a:r>
              <a:rPr lang="en-GB" dirty="0"/>
              <a:t>Watch the video on how to do a lateral flow</a:t>
            </a:r>
          </a:p>
        </p:txBody>
      </p:sp>
      <p:pic>
        <p:nvPicPr>
          <p:cNvPr id="6" name="Picture 5">
            <a:hlinkClick r:id="rId3"/>
            <a:extLst>
              <a:ext uri="{FF2B5EF4-FFF2-40B4-BE49-F238E27FC236}">
                <a16:creationId xmlns:a16="http://schemas.microsoft.com/office/drawing/2014/main" id="{602FCDD7-425A-E657-F4C2-265FE12FECBF}"/>
              </a:ext>
            </a:extLst>
          </p:cNvPr>
          <p:cNvPicPr>
            <a:picLocks noChangeAspect="1"/>
          </p:cNvPicPr>
          <p:nvPr/>
        </p:nvPicPr>
        <p:blipFill>
          <a:blip r:embed="rId4"/>
          <a:stretch>
            <a:fillRect/>
          </a:stretch>
        </p:blipFill>
        <p:spPr>
          <a:xfrm>
            <a:off x="467544" y="1196752"/>
            <a:ext cx="7140559" cy="3177815"/>
          </a:xfrm>
          <a:prstGeom prst="rect">
            <a:avLst/>
          </a:prstGeom>
        </p:spPr>
      </p:pic>
      <p:sp>
        <p:nvSpPr>
          <p:cNvPr id="7" name="TextBox 6">
            <a:extLst>
              <a:ext uri="{FF2B5EF4-FFF2-40B4-BE49-F238E27FC236}">
                <a16:creationId xmlns:a16="http://schemas.microsoft.com/office/drawing/2014/main" id="{73AB6734-415E-BB0F-2F90-7B7D77451D6D}"/>
              </a:ext>
            </a:extLst>
          </p:cNvPr>
          <p:cNvSpPr txBox="1"/>
          <p:nvPr/>
        </p:nvSpPr>
        <p:spPr>
          <a:xfrm>
            <a:off x="467544" y="4869160"/>
            <a:ext cx="5112568" cy="648072"/>
          </a:xfrm>
          <a:prstGeom prst="rect">
            <a:avLst/>
          </a:prstGeom>
          <a:noFill/>
        </p:spPr>
        <p:txBody>
          <a:bodyPr wrap="square" rtlCol="0">
            <a:spAutoFit/>
          </a:bodyPr>
          <a:lstStyle/>
          <a:p>
            <a:r>
              <a:rPr lang="en-GB" dirty="0"/>
              <a:t>https://youtu.be/S9XR8RZxKNo</a:t>
            </a:r>
          </a:p>
          <a:p>
            <a:endParaRPr lang="en-GB" dirty="0"/>
          </a:p>
        </p:txBody>
      </p:sp>
    </p:spTree>
    <p:extLst>
      <p:ext uri="{BB962C8B-B14F-4D97-AF65-F5344CB8AC3E}">
        <p14:creationId xmlns:p14="http://schemas.microsoft.com/office/powerpoint/2010/main" val="28403504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323528" y="188640"/>
            <a:ext cx="8229600" cy="1143000"/>
          </a:xfrm>
        </p:spPr>
        <p:txBody>
          <a:bodyPr>
            <a:normAutofit/>
          </a:bodyPr>
          <a:lstStyle/>
          <a:p>
            <a:r>
              <a:rPr lang="en-GB" dirty="0"/>
              <a:t>Class Activity 4</a:t>
            </a:r>
          </a:p>
        </p:txBody>
      </p:sp>
      <p:sp>
        <p:nvSpPr>
          <p:cNvPr id="5" name="TextBox 4">
            <a:extLst>
              <a:ext uri="{FF2B5EF4-FFF2-40B4-BE49-F238E27FC236}">
                <a16:creationId xmlns:a16="http://schemas.microsoft.com/office/drawing/2014/main" id="{E4287369-0F89-BA7B-B7D4-46C6C6D632E9}"/>
              </a:ext>
            </a:extLst>
          </p:cNvPr>
          <p:cNvSpPr txBox="1"/>
          <p:nvPr/>
        </p:nvSpPr>
        <p:spPr>
          <a:xfrm>
            <a:off x="161764" y="1326849"/>
            <a:ext cx="8820472" cy="3970318"/>
          </a:xfrm>
          <a:prstGeom prst="rect">
            <a:avLst/>
          </a:prstGeom>
          <a:noFill/>
        </p:spPr>
        <p:txBody>
          <a:bodyPr wrap="square" rtlCol="0">
            <a:spAutoFit/>
          </a:bodyPr>
          <a:lstStyle/>
          <a:p>
            <a:r>
              <a:rPr lang="en-GB" sz="2400" dirty="0"/>
              <a:t>Read through the written instruction available via the link below:</a:t>
            </a:r>
          </a:p>
          <a:p>
            <a:endParaRPr lang="en-GB" sz="2400" dirty="0"/>
          </a:p>
          <a:p>
            <a:r>
              <a:rPr lang="en-GB" sz="2400" dirty="0">
                <a:hlinkClick r:id="rId3"/>
              </a:rPr>
              <a:t>NHS : How to use an NHS rapid lateral flow test for coronavirus (COVID-19) </a:t>
            </a:r>
            <a:endParaRPr lang="en-GB" sz="2400" dirty="0"/>
          </a:p>
          <a:p>
            <a:endParaRPr lang="en-GB" sz="2400" dirty="0"/>
          </a:p>
          <a:p>
            <a:endParaRPr lang="en-GB" sz="2400" dirty="0"/>
          </a:p>
          <a:p>
            <a:r>
              <a:rPr lang="en-GB" sz="2400" b="1" dirty="0"/>
              <a:t>Question</a:t>
            </a:r>
          </a:p>
          <a:p>
            <a:r>
              <a:rPr lang="en-GB" sz="2400" dirty="0"/>
              <a:t>Which of the two (video or text) is easiest to follow?</a:t>
            </a:r>
          </a:p>
          <a:p>
            <a:endParaRPr lang="en-GB" dirty="0"/>
          </a:p>
          <a:p>
            <a:endParaRPr lang="en-GB" dirty="0"/>
          </a:p>
        </p:txBody>
      </p:sp>
    </p:spTree>
    <p:extLst>
      <p:ext uri="{BB962C8B-B14F-4D97-AF65-F5344CB8AC3E}">
        <p14:creationId xmlns:p14="http://schemas.microsoft.com/office/powerpoint/2010/main" val="32358680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fontScale="90000"/>
          </a:bodyPr>
          <a:lstStyle/>
          <a:p>
            <a:r>
              <a:rPr lang="en-GB" dirty="0"/>
              <a:t>What kinds of presentation will you be asked to produce?</a:t>
            </a:r>
          </a:p>
        </p:txBody>
      </p:sp>
      <p:sp>
        <p:nvSpPr>
          <p:cNvPr id="5" name="TextBox 4">
            <a:extLst>
              <a:ext uri="{FF2B5EF4-FFF2-40B4-BE49-F238E27FC236}">
                <a16:creationId xmlns:a16="http://schemas.microsoft.com/office/drawing/2014/main" id="{D186140F-D770-5FA3-FA8E-26F58A023FE3}"/>
              </a:ext>
            </a:extLst>
          </p:cNvPr>
          <p:cNvSpPr txBox="1"/>
          <p:nvPr/>
        </p:nvSpPr>
        <p:spPr>
          <a:xfrm>
            <a:off x="179512" y="1173491"/>
            <a:ext cx="8784976" cy="6117829"/>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Some people may prefer to read materials whereas others like to watch it, depending on the style of learning.</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UWTSD likes to give students experience of producing both kinds of assessments – written and video.</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You may be asked to create a video or vlog as part of your assessment. </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With the right software, you can record everything you do on your computer screen – this is known as screen recording.</a:t>
            </a:r>
          </a:p>
          <a:p>
            <a:pPr marL="342900" indent="-342900">
              <a:lnSpc>
                <a:spcPct val="150000"/>
              </a:lnSpc>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lnSpc>
                <a:spcPct val="150000"/>
              </a:lnSpc>
            </a:pPr>
            <a:endParaRPr lang="en-GB" sz="2400" b="1" dirty="0">
              <a:solidFill>
                <a:srgbClr val="7030A0"/>
              </a:solidFill>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977739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fontScale="90000"/>
          </a:bodyPr>
          <a:lstStyle/>
          <a:p>
            <a:r>
              <a:rPr lang="en-GB" dirty="0"/>
              <a:t>What kinds of presentation will you be asked to produce?</a:t>
            </a:r>
          </a:p>
        </p:txBody>
      </p:sp>
      <p:sp>
        <p:nvSpPr>
          <p:cNvPr id="5" name="TextBox 4">
            <a:extLst>
              <a:ext uri="{FF2B5EF4-FFF2-40B4-BE49-F238E27FC236}">
                <a16:creationId xmlns:a16="http://schemas.microsoft.com/office/drawing/2014/main" id="{D186140F-D770-5FA3-FA8E-26F58A023FE3}"/>
              </a:ext>
            </a:extLst>
          </p:cNvPr>
          <p:cNvSpPr txBox="1"/>
          <p:nvPr/>
        </p:nvSpPr>
        <p:spPr>
          <a:xfrm>
            <a:off x="0" y="1166842"/>
            <a:ext cx="8820472" cy="3347840"/>
          </a:xfrm>
          <a:prstGeom prst="rect">
            <a:avLst/>
          </a:prstGeom>
          <a:noFill/>
        </p:spPr>
        <p:txBody>
          <a:bodyPr wrap="square" rtlCol="0">
            <a:spAutoFit/>
          </a:bodyPr>
          <a:lstStyle/>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You can also narrate over the top of a recording webcam and microphone.</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If people appear on the screen, for example if a meeting or event is being recorded and streamed to other viewers online, this is known as webcast. </a:t>
            </a:r>
          </a:p>
          <a:p>
            <a:pPr>
              <a:lnSpc>
                <a:spcPct val="150000"/>
              </a:lnSpc>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52150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a:bodyPr>
          <a:lstStyle/>
          <a:p>
            <a:r>
              <a:rPr lang="en-GB" dirty="0"/>
              <a:t>Issues With Video Presentations</a:t>
            </a:r>
          </a:p>
        </p:txBody>
      </p:sp>
      <p:sp>
        <p:nvSpPr>
          <p:cNvPr id="5" name="TextBox 4">
            <a:extLst>
              <a:ext uri="{FF2B5EF4-FFF2-40B4-BE49-F238E27FC236}">
                <a16:creationId xmlns:a16="http://schemas.microsoft.com/office/drawing/2014/main" id="{D186140F-D770-5FA3-FA8E-26F58A023FE3}"/>
              </a:ext>
            </a:extLst>
          </p:cNvPr>
          <p:cNvSpPr txBox="1"/>
          <p:nvPr/>
        </p:nvSpPr>
        <p:spPr>
          <a:xfrm>
            <a:off x="0" y="1166842"/>
            <a:ext cx="2915816" cy="2793842"/>
          </a:xfrm>
          <a:prstGeom prst="rect">
            <a:avLst/>
          </a:prstGeom>
          <a:noFill/>
        </p:spPr>
        <p:txBody>
          <a:bodyPr wrap="square" rtlCol="0">
            <a:spAutoFit/>
          </a:bodyPr>
          <a:lstStyle/>
          <a:p>
            <a:pPr>
              <a:lnSpc>
                <a:spcPct val="150000"/>
              </a:lnSpc>
            </a:pPr>
            <a:r>
              <a:rPr lang="en-GB" sz="2400" dirty="0">
                <a:latin typeface="Arial" panose="020B0604020202020204" pitchFamily="34" charset="0"/>
                <a:cs typeface="Arial" panose="020B0604020202020204" pitchFamily="34" charset="0"/>
              </a:rPr>
              <a:t>Most common concerns learners experience when asked to record a video presentation </a:t>
            </a:r>
          </a:p>
        </p:txBody>
      </p:sp>
      <p:pic>
        <p:nvPicPr>
          <p:cNvPr id="4" name="Picture 3">
            <a:extLst>
              <a:ext uri="{FF2B5EF4-FFF2-40B4-BE49-F238E27FC236}">
                <a16:creationId xmlns:a16="http://schemas.microsoft.com/office/drawing/2014/main" id="{58444F5A-9CF7-85C4-F0DA-7B26E9AB9D49}"/>
              </a:ext>
            </a:extLst>
          </p:cNvPr>
          <p:cNvPicPr>
            <a:picLocks noChangeAspect="1"/>
          </p:cNvPicPr>
          <p:nvPr/>
        </p:nvPicPr>
        <p:blipFill rotWithShape="1">
          <a:blip r:embed="rId3"/>
          <a:srcRect l="36909" t="12029" r="10527" b="12029"/>
          <a:stretch/>
        </p:blipFill>
        <p:spPr>
          <a:xfrm>
            <a:off x="3059832" y="908720"/>
            <a:ext cx="5904000" cy="4510916"/>
          </a:xfrm>
          <a:prstGeom prst="rect">
            <a:avLst/>
          </a:prstGeom>
        </p:spPr>
      </p:pic>
    </p:spTree>
    <p:extLst>
      <p:ext uri="{BB962C8B-B14F-4D97-AF65-F5344CB8AC3E}">
        <p14:creationId xmlns:p14="http://schemas.microsoft.com/office/powerpoint/2010/main" val="34218464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197734"/>
            <a:ext cx="8229600" cy="1143000"/>
          </a:xfrm>
        </p:spPr>
        <p:txBody>
          <a:bodyPr>
            <a:normAutofit/>
          </a:bodyPr>
          <a:lstStyle/>
          <a:p>
            <a:r>
              <a:rPr lang="en-GB" dirty="0"/>
              <a:t>Issues With Video Presentations</a:t>
            </a:r>
          </a:p>
        </p:txBody>
      </p:sp>
      <p:sp>
        <p:nvSpPr>
          <p:cNvPr id="5" name="TextBox 4">
            <a:extLst>
              <a:ext uri="{FF2B5EF4-FFF2-40B4-BE49-F238E27FC236}">
                <a16:creationId xmlns:a16="http://schemas.microsoft.com/office/drawing/2014/main" id="{D186140F-D770-5FA3-FA8E-26F58A023FE3}"/>
              </a:ext>
            </a:extLst>
          </p:cNvPr>
          <p:cNvSpPr txBox="1"/>
          <p:nvPr/>
        </p:nvSpPr>
        <p:spPr>
          <a:xfrm>
            <a:off x="179512" y="980728"/>
            <a:ext cx="8964488" cy="4651979"/>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What if I forget what to say?</a:t>
            </a:r>
          </a:p>
          <a:p>
            <a:pPr>
              <a:lnSpc>
                <a:spcPct val="150000"/>
              </a:lnSpc>
            </a:pPr>
            <a:r>
              <a:rPr lang="en-GB" sz="2000" dirty="0">
                <a:latin typeface="Arial" panose="020B0604020202020204" pitchFamily="34" charset="0"/>
                <a:cs typeface="Arial" panose="020B0604020202020204" pitchFamily="34" charset="0"/>
              </a:rPr>
              <a:t>Sometimes , people may worry that they wont know what to say in a presentation</a:t>
            </a:r>
          </a:p>
          <a:p>
            <a:pPr>
              <a:lnSpc>
                <a:spcPct val="150000"/>
              </a:lnSpc>
            </a:pPr>
            <a:r>
              <a:rPr lang="en-GB" sz="2000" dirty="0">
                <a:latin typeface="Arial" panose="020B0604020202020204" pitchFamily="34" charset="0"/>
                <a:cs typeface="Arial" panose="020B0604020202020204" pitchFamily="34" charset="0"/>
              </a:rPr>
              <a:t>The antidote to which is :</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Simple be prepared and knowledgeable in the topic area.</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You can use your notes to help you remember what you want to say and when.</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However, you should try not to read directly from notes when presenting on camera.</a:t>
            </a:r>
          </a:p>
          <a:p>
            <a:pPr marL="342900" indent="-342900">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When you speak freely, it will make you appear more naturally confident</a:t>
            </a:r>
          </a:p>
        </p:txBody>
      </p:sp>
    </p:spTree>
    <p:extLst>
      <p:ext uri="{BB962C8B-B14F-4D97-AF65-F5344CB8AC3E}">
        <p14:creationId xmlns:p14="http://schemas.microsoft.com/office/powerpoint/2010/main" val="9214822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a:bodyPr>
          <a:lstStyle/>
          <a:p>
            <a:r>
              <a:rPr lang="en-GB" dirty="0"/>
              <a:t>Issues With Video Presentations</a:t>
            </a:r>
          </a:p>
        </p:txBody>
      </p:sp>
      <p:sp>
        <p:nvSpPr>
          <p:cNvPr id="5" name="TextBox 4">
            <a:extLst>
              <a:ext uri="{FF2B5EF4-FFF2-40B4-BE49-F238E27FC236}">
                <a16:creationId xmlns:a16="http://schemas.microsoft.com/office/drawing/2014/main" id="{D186140F-D770-5FA3-FA8E-26F58A023FE3}"/>
              </a:ext>
            </a:extLst>
          </p:cNvPr>
          <p:cNvSpPr txBox="1"/>
          <p:nvPr/>
        </p:nvSpPr>
        <p:spPr>
          <a:xfrm>
            <a:off x="179512" y="980728"/>
            <a:ext cx="8964488" cy="4190314"/>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Its too awkward!</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Video, and in fact any live presentation of assessments is often considered to be awkward to produce.</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Sometimes, people may feel self-conscious of their appearance or voice.</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The awkward feeling reduces the more times you practice making a spoken presentation.</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Again, it can be helpful to watch news presenters and consider how they speak to the camera.</a:t>
            </a:r>
          </a:p>
          <a:p>
            <a:pPr marL="342900" indent="-342900">
              <a:lnSpc>
                <a:spcPct val="150000"/>
              </a:lnSpc>
              <a:buFont typeface="Wingdings" panose="05000000000000000000" pitchFamily="2" charset="2"/>
              <a:buChar char="q"/>
            </a:pPr>
            <a:r>
              <a:rPr lang="en-GB" sz="2000" dirty="0">
                <a:latin typeface="Arial" panose="020B0604020202020204" pitchFamily="34" charset="0"/>
                <a:cs typeface="Arial" panose="020B0604020202020204" pitchFamily="34" charset="0"/>
              </a:rPr>
              <a:t>Try to talk confidently and look both at and down the camera lens.</a:t>
            </a:r>
          </a:p>
        </p:txBody>
      </p:sp>
    </p:spTree>
    <p:extLst>
      <p:ext uri="{BB962C8B-B14F-4D97-AF65-F5344CB8AC3E}">
        <p14:creationId xmlns:p14="http://schemas.microsoft.com/office/powerpoint/2010/main" val="15969702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a:bodyPr>
          <a:lstStyle/>
          <a:p>
            <a:r>
              <a:rPr lang="en-GB" dirty="0"/>
              <a:t>Issues With Video Presentations</a:t>
            </a:r>
          </a:p>
        </p:txBody>
      </p:sp>
      <p:sp>
        <p:nvSpPr>
          <p:cNvPr id="5" name="TextBox 4">
            <a:extLst>
              <a:ext uri="{FF2B5EF4-FFF2-40B4-BE49-F238E27FC236}">
                <a16:creationId xmlns:a16="http://schemas.microsoft.com/office/drawing/2014/main" id="{D186140F-D770-5FA3-FA8E-26F58A023FE3}"/>
              </a:ext>
            </a:extLst>
          </p:cNvPr>
          <p:cNvSpPr txBox="1"/>
          <p:nvPr/>
        </p:nvSpPr>
        <p:spPr>
          <a:xfrm>
            <a:off x="31939" y="980728"/>
            <a:ext cx="9144000" cy="3901837"/>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What about privacy?</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Some people may also be worried about privacy.</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UWTSD uses the Microsoft Stream software because it gives the student complete control as to who can view the videos.</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Microsoft Stream videos cannot be shared over the internet; while the video may look like the ones you see on YouTube, they are not shared with this website.</a:t>
            </a:r>
          </a:p>
        </p:txBody>
      </p:sp>
    </p:spTree>
    <p:extLst>
      <p:ext uri="{BB962C8B-B14F-4D97-AF65-F5344CB8AC3E}">
        <p14:creationId xmlns:p14="http://schemas.microsoft.com/office/powerpoint/2010/main" val="42528223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a:bodyPr>
          <a:lstStyle/>
          <a:p>
            <a:r>
              <a:rPr lang="en-GB" dirty="0"/>
              <a:t>Issues With Video Presentations</a:t>
            </a:r>
          </a:p>
        </p:txBody>
      </p:sp>
      <p:sp>
        <p:nvSpPr>
          <p:cNvPr id="5" name="TextBox 4">
            <a:extLst>
              <a:ext uri="{FF2B5EF4-FFF2-40B4-BE49-F238E27FC236}">
                <a16:creationId xmlns:a16="http://schemas.microsoft.com/office/drawing/2014/main" id="{D186140F-D770-5FA3-FA8E-26F58A023FE3}"/>
              </a:ext>
            </a:extLst>
          </p:cNvPr>
          <p:cNvSpPr txBox="1"/>
          <p:nvPr/>
        </p:nvSpPr>
        <p:spPr>
          <a:xfrm>
            <a:off x="31939" y="980728"/>
            <a:ext cx="9144000" cy="3347840"/>
          </a:xfrm>
          <a:prstGeom prst="rect">
            <a:avLst/>
          </a:prstGeom>
          <a:noFill/>
        </p:spPr>
        <p:txBody>
          <a:bodyPr wrap="square" rtlCol="0">
            <a:spAutoFit/>
          </a:bodyPr>
          <a:lstStyle/>
          <a:p>
            <a:pPr>
              <a:lnSpc>
                <a:spcPct val="150000"/>
              </a:lnSpc>
            </a:pPr>
            <a:r>
              <a:rPr lang="en-GB" sz="2400" b="1" dirty="0">
                <a:latin typeface="Arial" panose="020B0604020202020204" pitchFamily="34" charset="0"/>
                <a:cs typeface="Arial" panose="020B0604020202020204" pitchFamily="34" charset="0"/>
              </a:rPr>
              <a:t>What about privacy?</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For example, you can make a video only visible to your tutor.</a:t>
            </a:r>
          </a:p>
          <a:p>
            <a:pPr marL="342900" indent="-342900">
              <a:lnSpc>
                <a:spcPct val="150000"/>
              </a:lnSpc>
              <a:buFont typeface="Wingdings" panose="05000000000000000000" pitchFamily="2" charset="2"/>
              <a:buChar char="q"/>
            </a:pPr>
            <a:r>
              <a:rPr lang="en-GB" sz="2400" dirty="0">
                <a:latin typeface="Arial" panose="020B0604020202020204" pitchFamily="34" charset="0"/>
                <a:cs typeface="Arial" panose="020B0604020202020204" pitchFamily="34" charset="0"/>
              </a:rPr>
              <a:t>These choices are made to protect the privacy of all students, and this should reassure you and provide you with confidence in the knowledge that you will be the only person in control of who view your videos. </a:t>
            </a:r>
          </a:p>
        </p:txBody>
      </p:sp>
    </p:spTree>
    <p:extLst>
      <p:ext uri="{BB962C8B-B14F-4D97-AF65-F5344CB8AC3E}">
        <p14:creationId xmlns:p14="http://schemas.microsoft.com/office/powerpoint/2010/main" val="6072227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fontScale="90000"/>
          </a:bodyPr>
          <a:lstStyle/>
          <a:p>
            <a:r>
              <a:rPr lang="en-GB" dirty="0"/>
              <a:t>How To Create A Video Using Stream</a:t>
            </a:r>
          </a:p>
        </p:txBody>
      </p:sp>
      <p:sp>
        <p:nvSpPr>
          <p:cNvPr id="4" name="TextBox 3">
            <a:extLst>
              <a:ext uri="{FF2B5EF4-FFF2-40B4-BE49-F238E27FC236}">
                <a16:creationId xmlns:a16="http://schemas.microsoft.com/office/drawing/2014/main" id="{7C3FDE04-4135-4E6E-30B3-0BEA0963B899}"/>
              </a:ext>
            </a:extLst>
          </p:cNvPr>
          <p:cNvSpPr txBox="1"/>
          <p:nvPr/>
        </p:nvSpPr>
        <p:spPr>
          <a:xfrm>
            <a:off x="128192" y="980728"/>
            <a:ext cx="8352928" cy="4455835"/>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To create such videos, you need to learn how to talk to the camera as well as how to handle any file that you produce, to ensure that only your intended audience can view them.</a:t>
            </a:r>
          </a:p>
          <a:p>
            <a:pPr marL="342900" indent="-342900">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You are advised to use Microsoft Stream to create a video – this piece of software is part pf the Office 365 subscription that all students of UWTSD can access for free</a:t>
            </a:r>
          </a:p>
        </p:txBody>
      </p:sp>
    </p:spTree>
    <p:extLst>
      <p:ext uri="{BB962C8B-B14F-4D97-AF65-F5344CB8AC3E}">
        <p14:creationId xmlns:p14="http://schemas.microsoft.com/office/powerpoint/2010/main" val="39068673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A38F9DF-CD37-82A9-4887-EDD70CD65B03}"/>
              </a:ext>
            </a:extLst>
          </p:cNvPr>
          <p:cNvSpPr/>
          <p:nvPr/>
        </p:nvSpPr>
        <p:spPr>
          <a:xfrm>
            <a:off x="539552" y="476672"/>
            <a:ext cx="8172000" cy="4860000"/>
          </a:xfrm>
          <a:prstGeom prst="rect">
            <a:avLst/>
          </a:prstGeom>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600" dirty="0">
                <a:latin typeface="Arial" panose="020B0604020202020204" pitchFamily="34" charset="0"/>
                <a:cs typeface="Arial" panose="020B0604020202020204" pitchFamily="34" charset="0"/>
              </a:rPr>
              <a:t>15 MINUTES BREAK</a:t>
            </a:r>
          </a:p>
        </p:txBody>
      </p:sp>
    </p:spTree>
    <p:extLst>
      <p:ext uri="{BB962C8B-B14F-4D97-AF65-F5344CB8AC3E}">
        <p14:creationId xmlns:p14="http://schemas.microsoft.com/office/powerpoint/2010/main" val="14332955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8B22B-A639-4149-C46F-2F1524F4F5C4}"/>
              </a:ext>
            </a:extLst>
          </p:cNvPr>
          <p:cNvSpPr>
            <a:spLocks noGrp="1"/>
          </p:cNvSpPr>
          <p:nvPr>
            <p:ph type="title"/>
          </p:nvPr>
        </p:nvSpPr>
        <p:spPr>
          <a:xfrm>
            <a:off x="251520" y="8388"/>
            <a:ext cx="8229600" cy="1143000"/>
          </a:xfrm>
        </p:spPr>
        <p:txBody>
          <a:bodyPr>
            <a:normAutofit fontScale="90000"/>
          </a:bodyPr>
          <a:lstStyle/>
          <a:p>
            <a:r>
              <a:rPr lang="en-GB" dirty="0"/>
              <a:t>How To Create A Video Using Stream</a:t>
            </a:r>
          </a:p>
        </p:txBody>
      </p:sp>
      <p:pic>
        <p:nvPicPr>
          <p:cNvPr id="5" name="Picture 4">
            <a:hlinkClick r:id="rId3"/>
            <a:extLst>
              <a:ext uri="{FF2B5EF4-FFF2-40B4-BE49-F238E27FC236}">
                <a16:creationId xmlns:a16="http://schemas.microsoft.com/office/drawing/2014/main" id="{8FCFB0AF-1866-18E0-BBDF-45B1CEF9E178}"/>
              </a:ext>
            </a:extLst>
          </p:cNvPr>
          <p:cNvPicPr>
            <a:picLocks noChangeAspect="1"/>
          </p:cNvPicPr>
          <p:nvPr/>
        </p:nvPicPr>
        <p:blipFill>
          <a:blip r:embed="rId4"/>
          <a:stretch>
            <a:fillRect/>
          </a:stretch>
        </p:blipFill>
        <p:spPr>
          <a:xfrm>
            <a:off x="971600" y="1151388"/>
            <a:ext cx="6516000" cy="3426132"/>
          </a:xfrm>
          <a:prstGeom prst="rect">
            <a:avLst/>
          </a:prstGeom>
        </p:spPr>
      </p:pic>
      <p:sp>
        <p:nvSpPr>
          <p:cNvPr id="6" name="TextBox 5">
            <a:extLst>
              <a:ext uri="{FF2B5EF4-FFF2-40B4-BE49-F238E27FC236}">
                <a16:creationId xmlns:a16="http://schemas.microsoft.com/office/drawing/2014/main" id="{98F86056-CA78-ECC7-8526-666CC9DB4227}"/>
              </a:ext>
            </a:extLst>
          </p:cNvPr>
          <p:cNvSpPr txBox="1"/>
          <p:nvPr/>
        </p:nvSpPr>
        <p:spPr>
          <a:xfrm>
            <a:off x="395536" y="4599377"/>
            <a:ext cx="8352928" cy="1477328"/>
          </a:xfrm>
          <a:prstGeom prst="rect">
            <a:avLst/>
          </a:prstGeom>
          <a:noFill/>
        </p:spPr>
        <p:txBody>
          <a:bodyPr wrap="square" rtlCol="0">
            <a:spAutoFit/>
          </a:bodyPr>
          <a:lstStyle/>
          <a:p>
            <a:r>
              <a:rPr lang="en-GB" b="1" dirty="0"/>
              <a:t>Video:</a:t>
            </a:r>
          </a:p>
          <a:p>
            <a:r>
              <a:rPr lang="en-GB" dirty="0">
                <a:hlinkClick r:id="rId3"/>
              </a:rPr>
              <a:t>https://uwtsd.hosted.panopto.com/Panopto/Pages/Viewer.aspx?id=87880268-025d-4649-9e6b-aee20112c1ba</a:t>
            </a:r>
            <a:endParaRPr lang="en-GB" dirty="0"/>
          </a:p>
          <a:p>
            <a:endParaRPr lang="en-GB" dirty="0"/>
          </a:p>
          <a:p>
            <a:endParaRPr lang="en-GB" dirty="0"/>
          </a:p>
        </p:txBody>
      </p:sp>
    </p:spTree>
    <p:extLst>
      <p:ext uri="{BB962C8B-B14F-4D97-AF65-F5344CB8AC3E}">
        <p14:creationId xmlns:p14="http://schemas.microsoft.com/office/powerpoint/2010/main" val="30435064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7577B-7CE1-A828-0FB7-1ECD8532FF30}"/>
              </a:ext>
            </a:extLst>
          </p:cNvPr>
          <p:cNvSpPr>
            <a:spLocks noGrp="1"/>
          </p:cNvSpPr>
          <p:nvPr>
            <p:ph type="title"/>
          </p:nvPr>
        </p:nvSpPr>
        <p:spPr>
          <a:xfrm>
            <a:off x="323528" y="-243408"/>
            <a:ext cx="8229600" cy="1143000"/>
          </a:xfrm>
        </p:spPr>
        <p:txBody>
          <a:bodyPr/>
          <a:lstStyle/>
          <a:p>
            <a:r>
              <a:rPr lang="en-GB" dirty="0"/>
              <a:t>Class Activity 5</a:t>
            </a:r>
          </a:p>
        </p:txBody>
      </p:sp>
      <p:sp>
        <p:nvSpPr>
          <p:cNvPr id="3" name="Content Placeholder 2">
            <a:extLst>
              <a:ext uri="{FF2B5EF4-FFF2-40B4-BE49-F238E27FC236}">
                <a16:creationId xmlns:a16="http://schemas.microsoft.com/office/drawing/2014/main" id="{E7DB173A-728B-FBDD-C247-6F3066D3E69F}"/>
              </a:ext>
            </a:extLst>
          </p:cNvPr>
          <p:cNvSpPr>
            <a:spLocks noGrp="1"/>
          </p:cNvSpPr>
          <p:nvPr>
            <p:ph idx="1"/>
          </p:nvPr>
        </p:nvSpPr>
        <p:spPr>
          <a:xfrm>
            <a:off x="179512" y="692696"/>
            <a:ext cx="8568952" cy="5040560"/>
          </a:xfrm>
        </p:spPr>
        <p:txBody>
          <a:bodyPr>
            <a:normAutofit/>
          </a:bodyPr>
          <a:lstStyle/>
          <a:p>
            <a:pPr>
              <a:lnSpc>
                <a:spcPct val="150000"/>
              </a:lnSpc>
              <a:spcBef>
                <a:spcPts val="0"/>
              </a:spcBef>
            </a:pPr>
            <a:r>
              <a:rPr lang="en-GB" sz="2400" b="0" i="0" dirty="0">
                <a:solidFill>
                  <a:srgbClr val="374151"/>
                </a:solidFill>
                <a:effectLst/>
                <a:latin typeface="Arial" panose="020B0604020202020204" pitchFamily="34" charset="0"/>
                <a:cs typeface="Arial" panose="020B0604020202020204" pitchFamily="34" charset="0"/>
              </a:rPr>
              <a:t>Imagine you have been tasked with creating an informative video presentation using Microsoft Stream for an audience that includes both technical and non-technical viewers. </a:t>
            </a:r>
          </a:p>
          <a:p>
            <a:pPr>
              <a:lnSpc>
                <a:spcPct val="150000"/>
              </a:lnSpc>
              <a:spcBef>
                <a:spcPts val="0"/>
              </a:spcBef>
            </a:pPr>
            <a:r>
              <a:rPr lang="en-GB" sz="2400" b="0" i="0" dirty="0">
                <a:solidFill>
                  <a:srgbClr val="374151"/>
                </a:solidFill>
                <a:effectLst/>
                <a:latin typeface="Arial" panose="020B0604020202020204" pitchFamily="34" charset="0"/>
                <a:cs typeface="Arial" panose="020B0604020202020204" pitchFamily="34" charset="0"/>
              </a:rPr>
              <a:t>Describe the key steps and considerations you would take in planning and producing this video presentation. </a:t>
            </a:r>
          </a:p>
          <a:p>
            <a:pPr>
              <a:lnSpc>
                <a:spcPct val="150000"/>
              </a:lnSpc>
              <a:spcBef>
                <a:spcPts val="0"/>
              </a:spcBef>
            </a:pPr>
            <a:r>
              <a:rPr lang="en-GB" sz="2400" b="0" i="0" dirty="0">
                <a:solidFill>
                  <a:srgbClr val="374151"/>
                </a:solidFill>
                <a:effectLst/>
                <a:latin typeface="Arial" panose="020B0604020202020204" pitchFamily="34" charset="0"/>
                <a:cs typeface="Arial" panose="020B0604020202020204" pitchFamily="34" charset="0"/>
              </a:rPr>
              <a:t>Discuss the content structure, visual elements, engagement strategies, and any specific features within Microsoft Stream that you might utilize to enhance the presentation.</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41063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E705F-297E-C8C9-542B-D746EEAE737C}"/>
              </a:ext>
            </a:extLst>
          </p:cNvPr>
          <p:cNvSpPr>
            <a:spLocks noGrp="1"/>
          </p:cNvSpPr>
          <p:nvPr>
            <p:ph type="title"/>
          </p:nvPr>
        </p:nvSpPr>
        <p:spPr>
          <a:xfrm>
            <a:off x="251520" y="-171400"/>
            <a:ext cx="8229600" cy="1143000"/>
          </a:xfrm>
        </p:spPr>
        <p:txBody>
          <a:bodyPr/>
          <a:lstStyle/>
          <a:p>
            <a:r>
              <a:rPr lang="en-GB" dirty="0"/>
              <a:t>Class Activity 6 - Quiz</a:t>
            </a:r>
          </a:p>
        </p:txBody>
      </p:sp>
      <p:sp>
        <p:nvSpPr>
          <p:cNvPr id="3" name="Content Placeholder 2">
            <a:extLst>
              <a:ext uri="{FF2B5EF4-FFF2-40B4-BE49-F238E27FC236}">
                <a16:creationId xmlns:a16="http://schemas.microsoft.com/office/drawing/2014/main" id="{2FDEF859-EB93-0A95-6368-A159FCFE4F68}"/>
              </a:ext>
            </a:extLst>
          </p:cNvPr>
          <p:cNvSpPr>
            <a:spLocks noGrp="1"/>
          </p:cNvSpPr>
          <p:nvPr>
            <p:ph idx="1"/>
          </p:nvPr>
        </p:nvSpPr>
        <p:spPr>
          <a:xfrm>
            <a:off x="457200" y="1268760"/>
            <a:ext cx="8229600" cy="3917032"/>
          </a:xfrm>
        </p:spPr>
        <p:txBody>
          <a:bodyPr/>
          <a:lstStyle/>
          <a:p>
            <a:r>
              <a:rPr lang="en-GB" dirty="0"/>
              <a:t>Kindly attempt the quiz in class</a:t>
            </a:r>
          </a:p>
          <a:p>
            <a:endParaRPr lang="en-GB" dirty="0"/>
          </a:p>
          <a:p>
            <a:r>
              <a:rPr lang="en-GB" dirty="0">
                <a:hlinkClick r:id="rId2"/>
              </a:rPr>
              <a:t>https://moodle.uwtsd.ac.uk/mod/quiz/view.php?id=640851</a:t>
            </a:r>
            <a:endParaRPr lang="en-GB" dirty="0"/>
          </a:p>
          <a:p>
            <a:endParaRPr lang="en-GB" dirty="0"/>
          </a:p>
        </p:txBody>
      </p:sp>
    </p:spTree>
    <p:extLst>
      <p:ext uri="{BB962C8B-B14F-4D97-AF65-F5344CB8AC3E}">
        <p14:creationId xmlns:p14="http://schemas.microsoft.com/office/powerpoint/2010/main" val="16895868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26956-571D-2760-8B98-1A2A53719EB7}"/>
              </a:ext>
            </a:extLst>
          </p:cNvPr>
          <p:cNvSpPr>
            <a:spLocks noGrp="1"/>
          </p:cNvSpPr>
          <p:nvPr>
            <p:ph type="title"/>
          </p:nvPr>
        </p:nvSpPr>
        <p:spPr>
          <a:xfrm>
            <a:off x="539552" y="-3069"/>
            <a:ext cx="8229600" cy="1143000"/>
          </a:xfrm>
        </p:spPr>
        <p:txBody>
          <a:bodyPr>
            <a:normAutofit fontScale="90000"/>
          </a:bodyPr>
          <a:lstStyle/>
          <a:p>
            <a:r>
              <a:rPr lang="en-GB" dirty="0"/>
              <a:t>Homework : </a:t>
            </a:r>
            <a:r>
              <a:rPr lang="en-GB" b="1" i="0" dirty="0">
                <a:effectLst/>
                <a:latin typeface="var(--font-family-head)"/>
              </a:rPr>
              <a:t>Introduction to Searching</a:t>
            </a:r>
            <a:endParaRPr lang="en-GB" dirty="0"/>
          </a:p>
        </p:txBody>
      </p:sp>
      <p:sp>
        <p:nvSpPr>
          <p:cNvPr id="3" name="Content Placeholder 2">
            <a:extLst>
              <a:ext uri="{FF2B5EF4-FFF2-40B4-BE49-F238E27FC236}">
                <a16:creationId xmlns:a16="http://schemas.microsoft.com/office/drawing/2014/main" id="{6F266D45-0289-D8F7-B308-6AC0B27C6119}"/>
              </a:ext>
            </a:extLst>
          </p:cNvPr>
          <p:cNvSpPr>
            <a:spLocks noGrp="1"/>
          </p:cNvSpPr>
          <p:nvPr>
            <p:ph idx="1"/>
          </p:nvPr>
        </p:nvSpPr>
        <p:spPr>
          <a:xfrm>
            <a:off x="251520" y="1139931"/>
            <a:ext cx="8229600" cy="3917032"/>
          </a:xfrm>
        </p:spPr>
        <p:txBody>
          <a:bodyPr>
            <a:normAutofit/>
          </a:bodyPr>
          <a:lstStyle/>
          <a:p>
            <a:pPr>
              <a:lnSpc>
                <a:spcPct val="150000"/>
              </a:lnSpc>
              <a:spcBef>
                <a:spcPts val="0"/>
              </a:spcBef>
            </a:pPr>
            <a:r>
              <a:rPr lang="en-GB" sz="2000" kern="100" dirty="0">
                <a:effectLst/>
                <a:latin typeface="Arial" panose="020B0604020202020204" pitchFamily="34" charset="0"/>
                <a:ea typeface="DengXian" panose="02010600030101010101" pitchFamily="2" charset="-122"/>
                <a:cs typeface="Arial" panose="020B0604020202020204" pitchFamily="34" charset="0"/>
              </a:rPr>
              <a:t>Kindly click on the link below to start the course or use the QR Code</a:t>
            </a:r>
            <a:endParaRPr lang="en-GB" sz="2000" kern="100" dirty="0">
              <a:latin typeface="Arial" panose="020B0604020202020204" pitchFamily="34" charset="0"/>
              <a:ea typeface="DengXian" panose="02010600030101010101" pitchFamily="2" charset="-122"/>
              <a:cs typeface="Arial" panose="020B0604020202020204" pitchFamily="34" charset="0"/>
            </a:endParaRPr>
          </a:p>
          <a:p>
            <a:pPr>
              <a:lnSpc>
                <a:spcPct val="150000"/>
              </a:lnSpc>
              <a:spcBef>
                <a:spcPts val="0"/>
              </a:spcBef>
            </a:pPr>
            <a:r>
              <a:rPr lang="en-GB" sz="2000" b="0" i="0" u="sng" strike="noStrike" dirty="0">
                <a:solidFill>
                  <a:srgbClr val="467886"/>
                </a:solidFill>
                <a:effectLst/>
                <a:latin typeface="Arial" panose="020B0604020202020204" pitchFamily="34" charset="0"/>
                <a:cs typeface="Arial" panose="020B0604020202020204" pitchFamily="34" charset="0"/>
                <a:hlinkClick r:id="rId2"/>
              </a:rPr>
              <a:t>moodle.uwtsd.ac.uk/mod/</a:t>
            </a:r>
            <a:r>
              <a:rPr lang="en-GB" sz="2000" b="0" i="0" u="sng" strike="noStrike" dirty="0" err="1">
                <a:solidFill>
                  <a:srgbClr val="467886"/>
                </a:solidFill>
                <a:effectLst/>
                <a:latin typeface="Arial" panose="020B0604020202020204" pitchFamily="34" charset="0"/>
                <a:cs typeface="Arial" panose="020B0604020202020204" pitchFamily="34" charset="0"/>
                <a:hlinkClick r:id="rId2"/>
              </a:rPr>
              <a:t>scorm</a:t>
            </a:r>
            <a:r>
              <a:rPr lang="en-GB" sz="2000" b="0" i="0" u="sng" strike="noStrike" dirty="0">
                <a:solidFill>
                  <a:srgbClr val="467886"/>
                </a:solidFill>
                <a:effectLst/>
                <a:latin typeface="Arial" panose="020B0604020202020204" pitchFamily="34" charset="0"/>
                <a:cs typeface="Arial" panose="020B0604020202020204" pitchFamily="34" charset="0"/>
                <a:hlinkClick r:id="rId2"/>
              </a:rPr>
              <a:t>/</a:t>
            </a:r>
            <a:r>
              <a:rPr lang="en-GB" sz="2000" b="0" i="0" u="sng" strike="noStrike" dirty="0" err="1">
                <a:solidFill>
                  <a:srgbClr val="467886"/>
                </a:solidFill>
                <a:effectLst/>
                <a:latin typeface="Arial" panose="020B0604020202020204" pitchFamily="34" charset="0"/>
                <a:cs typeface="Arial" panose="020B0604020202020204" pitchFamily="34" charset="0"/>
                <a:hlinkClick r:id="rId2"/>
              </a:rPr>
              <a:t>player.php?a</a:t>
            </a:r>
            <a:r>
              <a:rPr lang="en-GB" sz="2000" b="0" i="0" u="sng" strike="noStrike" dirty="0">
                <a:solidFill>
                  <a:srgbClr val="467886"/>
                </a:solidFill>
                <a:effectLst/>
                <a:latin typeface="Arial" panose="020B0604020202020204" pitchFamily="34" charset="0"/>
                <a:cs typeface="Arial" panose="020B0604020202020204" pitchFamily="34" charset="0"/>
                <a:hlinkClick r:id="rId2"/>
              </a:rPr>
              <a:t>=7560&amp;currentorg=</a:t>
            </a:r>
            <a:r>
              <a:rPr lang="en-GB" sz="2000" b="0" i="0" u="sng" strike="noStrike" dirty="0" err="1">
                <a:solidFill>
                  <a:srgbClr val="467886"/>
                </a:solidFill>
                <a:effectLst/>
                <a:latin typeface="Arial" panose="020B0604020202020204" pitchFamily="34" charset="0"/>
                <a:cs typeface="Arial" panose="020B0604020202020204" pitchFamily="34" charset="0"/>
                <a:hlinkClick r:id="rId2"/>
              </a:rPr>
              <a:t>articulate_rise&amp;scoid</a:t>
            </a:r>
            <a:r>
              <a:rPr lang="en-GB" sz="2000" b="0" i="0" u="sng" strike="noStrike" dirty="0">
                <a:solidFill>
                  <a:srgbClr val="467886"/>
                </a:solidFill>
                <a:effectLst/>
                <a:latin typeface="Arial" panose="020B0604020202020204" pitchFamily="34" charset="0"/>
                <a:cs typeface="Arial" panose="020B0604020202020204" pitchFamily="34" charset="0"/>
                <a:hlinkClick r:id="rId2"/>
              </a:rPr>
              <a:t>=16492&amp;sesskey=pD9QewDzCI&amp;display=</a:t>
            </a:r>
            <a:r>
              <a:rPr lang="en-GB" sz="2000" b="0" i="0" u="sng" strike="noStrike" dirty="0" err="1">
                <a:solidFill>
                  <a:srgbClr val="467886"/>
                </a:solidFill>
                <a:effectLst/>
                <a:latin typeface="Arial" panose="020B0604020202020204" pitchFamily="34" charset="0"/>
                <a:cs typeface="Arial" panose="020B0604020202020204" pitchFamily="34" charset="0"/>
                <a:hlinkClick r:id="rId2"/>
              </a:rPr>
              <a:t>popup&amp;mode</a:t>
            </a:r>
            <a:r>
              <a:rPr lang="en-GB" sz="2000" b="0" i="0" u="sng" strike="noStrike" dirty="0">
                <a:solidFill>
                  <a:srgbClr val="467886"/>
                </a:solidFill>
                <a:effectLst/>
                <a:latin typeface="Arial" panose="020B0604020202020204" pitchFamily="34" charset="0"/>
                <a:cs typeface="Arial" panose="020B0604020202020204" pitchFamily="34" charset="0"/>
                <a:hlinkClick r:id="rId2"/>
              </a:rPr>
              <a:t>=normal</a:t>
            </a:r>
            <a:r>
              <a:rPr lang="en-GB" sz="2000" b="0" i="0" u="none" strike="noStrike" dirty="0">
                <a:solidFill>
                  <a:srgbClr val="000000"/>
                </a:solidFill>
                <a:effectLst/>
                <a:latin typeface="Arial" panose="020B0604020202020204" pitchFamily="34" charset="0"/>
                <a:cs typeface="Arial" panose="020B0604020202020204" pitchFamily="34" charset="0"/>
              </a:rPr>
              <a:t> </a:t>
            </a:r>
          </a:p>
          <a:p>
            <a:pPr>
              <a:lnSpc>
                <a:spcPct val="150000"/>
              </a:lnSpc>
              <a:spcBef>
                <a:spcPts val="0"/>
              </a:spcBef>
            </a:pPr>
            <a:r>
              <a:rPr lang="en-GB" sz="2000" dirty="0">
                <a:latin typeface="Arial" panose="020B0604020202020204" pitchFamily="34" charset="0"/>
                <a:cs typeface="Arial" panose="020B0604020202020204" pitchFamily="34" charset="0"/>
              </a:rPr>
              <a:t>This should be completed before the next class</a:t>
            </a:r>
          </a:p>
          <a:p>
            <a:endParaRPr lang="en-GB" dirty="0"/>
          </a:p>
        </p:txBody>
      </p:sp>
      <p:pic>
        <p:nvPicPr>
          <p:cNvPr id="5" name="Picture 4" descr="A qr code with a few black squares&#10;&#10;Description automatically generated">
            <a:extLst>
              <a:ext uri="{FF2B5EF4-FFF2-40B4-BE49-F238E27FC236}">
                <a16:creationId xmlns:a16="http://schemas.microsoft.com/office/drawing/2014/main" id="{3D19D837-548C-58A1-60ED-E81D9000B1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4168" y="3573016"/>
            <a:ext cx="2052000" cy="1875487"/>
          </a:xfrm>
          <a:prstGeom prst="rect">
            <a:avLst/>
          </a:prstGeom>
        </p:spPr>
      </p:pic>
      <p:sp>
        <p:nvSpPr>
          <p:cNvPr id="4" name="TextBox 3">
            <a:extLst>
              <a:ext uri="{FF2B5EF4-FFF2-40B4-BE49-F238E27FC236}">
                <a16:creationId xmlns:a16="http://schemas.microsoft.com/office/drawing/2014/main" id="{679E65BE-A41A-44C4-E039-0C269C20A142}"/>
              </a:ext>
            </a:extLst>
          </p:cNvPr>
          <p:cNvSpPr txBox="1"/>
          <p:nvPr/>
        </p:nvSpPr>
        <p:spPr>
          <a:xfrm>
            <a:off x="251520" y="4294073"/>
            <a:ext cx="5904656" cy="958660"/>
          </a:xfrm>
          <a:prstGeom prst="rect">
            <a:avLst/>
          </a:prstGeom>
          <a:noFill/>
        </p:spPr>
        <p:txBody>
          <a:bodyPr wrap="square" rtlCol="0">
            <a:spAutoFit/>
          </a:bodyPr>
          <a:lstStyle/>
          <a:p>
            <a:pPr>
              <a:lnSpc>
                <a:spcPct val="150000"/>
              </a:lnSpc>
            </a:pPr>
            <a:r>
              <a:rPr lang="en-GB" sz="2000" dirty="0">
                <a:solidFill>
                  <a:srgbClr val="FF0000"/>
                </a:solidFill>
                <a:latin typeface="Arial" panose="020B0604020202020204" pitchFamily="34" charset="0"/>
                <a:cs typeface="Arial" panose="020B0604020202020204" pitchFamily="34" charset="0"/>
              </a:rPr>
              <a:t>Once completed, please send a screenshot of your badge to your lecturer via email.</a:t>
            </a:r>
          </a:p>
        </p:txBody>
      </p:sp>
    </p:spTree>
    <p:extLst>
      <p:ext uri="{BB962C8B-B14F-4D97-AF65-F5344CB8AC3E}">
        <p14:creationId xmlns:p14="http://schemas.microsoft.com/office/powerpoint/2010/main" val="27944540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0945-DED6-6610-28EB-73E1D9C5DE37}"/>
              </a:ext>
            </a:extLst>
          </p:cNvPr>
          <p:cNvSpPr>
            <a:spLocks noGrp="1"/>
          </p:cNvSpPr>
          <p:nvPr>
            <p:ph type="title"/>
          </p:nvPr>
        </p:nvSpPr>
        <p:spPr>
          <a:xfrm>
            <a:off x="457200" y="2492896"/>
            <a:ext cx="8229600" cy="1143000"/>
          </a:xfrm>
        </p:spPr>
        <p:txBody>
          <a:bodyPr/>
          <a:lstStyle/>
          <a:p>
            <a:r>
              <a:rPr lang="en-GB" dirty="0"/>
              <a:t>Questions and Answers</a:t>
            </a:r>
          </a:p>
        </p:txBody>
      </p:sp>
    </p:spTree>
    <p:extLst>
      <p:ext uri="{BB962C8B-B14F-4D97-AF65-F5344CB8AC3E}">
        <p14:creationId xmlns:p14="http://schemas.microsoft.com/office/powerpoint/2010/main" val="4148524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2225</Words>
  <Application>Microsoft Office PowerPoint</Application>
  <PresentationFormat>On-screen Show (4:3)</PresentationFormat>
  <Paragraphs>230</Paragraphs>
  <Slides>49</Slides>
  <Notes>22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Arial</vt:lpstr>
      <vt:lpstr>Calibri</vt:lpstr>
      <vt:lpstr>Myriad Pro</vt:lpstr>
      <vt:lpstr>Söhne</vt:lpstr>
      <vt:lpstr>var(--font-family-head)</vt:lpstr>
      <vt:lpstr>Wingdings</vt:lpstr>
      <vt:lpstr>20140311PresentationUWTSDTemplate</vt:lpstr>
      <vt:lpstr>PowerPoint Presentation</vt:lpstr>
      <vt:lpstr>In this session we will…..</vt:lpstr>
      <vt:lpstr>USING MICROSOFT TOOLS FOR PRESENTING YOUR WORK</vt:lpstr>
      <vt:lpstr>Using Microsoft Tools For Presenting Your Work</vt:lpstr>
      <vt:lpstr>Using Microsoft Tools For Presenting Your Work</vt:lpstr>
      <vt:lpstr>THE BENEFIT OF TECHNOLOGY</vt:lpstr>
      <vt:lpstr>The Benefit Of Technology</vt:lpstr>
      <vt:lpstr>The Benefit Of Technology</vt:lpstr>
      <vt:lpstr>The Problems With Technology</vt:lpstr>
      <vt:lpstr>The Problems With Technology</vt:lpstr>
      <vt:lpstr>Class Activity 1</vt:lpstr>
      <vt:lpstr>USING MS WORD PROFESSIONALLY</vt:lpstr>
      <vt:lpstr>Using MS Word Professionally</vt:lpstr>
      <vt:lpstr>Class Activity 2 : Apply</vt:lpstr>
      <vt:lpstr>Using Microsoft Excel</vt:lpstr>
      <vt:lpstr>Using Microsoft OneNote</vt:lpstr>
      <vt:lpstr>Using Microsoft Sway</vt:lpstr>
      <vt:lpstr>Using Microsoft Teams</vt:lpstr>
      <vt:lpstr>Using Microsoft SharePoint &amp; OneDrive</vt:lpstr>
      <vt:lpstr>PowerPoint Presentation</vt:lpstr>
      <vt:lpstr>PowerPoint Presentation</vt:lpstr>
      <vt:lpstr>USING POWERPOINT PROFESSIONALLY</vt:lpstr>
      <vt:lpstr>Using PowerPoint Professionally</vt:lpstr>
      <vt:lpstr>Using PowerPoint Professionally</vt:lpstr>
      <vt:lpstr>Using PowerPoint Professionally</vt:lpstr>
      <vt:lpstr>Using PowerPoint Professionally</vt:lpstr>
      <vt:lpstr>Designing Your Slides</vt:lpstr>
      <vt:lpstr>Designing Your Slides</vt:lpstr>
      <vt:lpstr>Adding Speaker Note</vt:lpstr>
      <vt:lpstr>Class Activity 3 : Apply</vt:lpstr>
      <vt:lpstr>CREATING A VIDEO PRESENTATION USING MICROSOFT STREAM</vt:lpstr>
      <vt:lpstr>USING MICROSOFT STREAM</vt:lpstr>
      <vt:lpstr>CREATING A VIDEO PRESENTATION USING MICROSOFT STREAM</vt:lpstr>
      <vt:lpstr>Class Activity 4</vt:lpstr>
      <vt:lpstr>Class Activity 4</vt:lpstr>
      <vt:lpstr>What kinds of presentation will you be asked to produce?</vt:lpstr>
      <vt:lpstr>What kinds of presentation will you be asked to produce?</vt:lpstr>
      <vt:lpstr>Issues With Video Presentations</vt:lpstr>
      <vt:lpstr>Issues With Video Presentations</vt:lpstr>
      <vt:lpstr>Issues With Video Presentations</vt:lpstr>
      <vt:lpstr>Issues With Video Presentations</vt:lpstr>
      <vt:lpstr>Issues With Video Presentations</vt:lpstr>
      <vt:lpstr>How To Create A Video Using Stream</vt:lpstr>
      <vt:lpstr>PowerPoint Presentation</vt:lpstr>
      <vt:lpstr>How To Create A Video Using Stream</vt:lpstr>
      <vt:lpstr>Class Activity 5</vt:lpstr>
      <vt:lpstr>Class Activity 6 - Quiz</vt:lpstr>
      <vt:lpstr>Homework : Introduction to Searching</vt:lpstr>
      <vt:lpstr>Questions and Answers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Academic Skills (LCLM4001) Critical Thinking, Critical Reading, and Critical Writing</dc:title>
  <dc:creator>Matthew Brian</dc:creator>
  <cp:lastModifiedBy>Mobolanle Bello</cp:lastModifiedBy>
  <cp:revision>29</cp:revision>
  <dcterms:created xsi:type="dcterms:W3CDTF">2022-10-16T12:57:38Z</dcterms:created>
  <dcterms:modified xsi:type="dcterms:W3CDTF">2025-12-19T17:38:21Z</dcterms:modified>
</cp:coreProperties>
</file>