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77" r:id="rId5"/>
    <p:sldId id="293" r:id="rId6"/>
    <p:sldId id="286" r:id="rId7"/>
    <p:sldId id="280" r:id="rId8"/>
    <p:sldId id="290" r:id="rId9"/>
    <p:sldId id="278" r:id="rId10"/>
    <p:sldId id="281" r:id="rId11"/>
    <p:sldId id="288" r:id="rId12"/>
    <p:sldId id="292" r:id="rId13"/>
    <p:sldId id="285" r:id="rId14"/>
    <p:sldId id="295" r:id="rId15"/>
    <p:sldId id="284" r:id="rId16"/>
    <p:sldId id="291" r:id="rId17"/>
    <p:sldId id="282" r:id="rId18"/>
    <p:sldId id="283" r:id="rId19"/>
    <p:sldId id="294" r:id="rId20"/>
    <p:sldId id="297"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shepherd" initials="ks" lastIdx="6" clrIdx="0">
    <p:extLst>
      <p:ext uri="{19B8F6BF-5375-455C-9EA6-DF929625EA0E}">
        <p15:presenceInfo xmlns:p15="http://schemas.microsoft.com/office/powerpoint/2012/main" userId="5cc36aa0fd5db75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9" autoAdjust="0"/>
    <p:restoredTop sz="96288" autoAdjust="0"/>
  </p:normalViewPr>
  <p:slideViewPr>
    <p:cSldViewPr>
      <p:cViewPr varScale="1">
        <p:scale>
          <a:sx n="107" d="100"/>
          <a:sy n="107" d="100"/>
        </p:scale>
        <p:origin x="552" y="96"/>
      </p:cViewPr>
      <p:guideLst>
        <p:guide pos="3839"/>
        <p:guide orient="horz" pos="216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4/22/2020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4/22/2020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ov.wales/sites/default/files/publications/2019-08/national-standards-and-outcomes-framework-for-children-and-young-people-in-wales.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a:t>
            </a:fld>
            <a:endParaRPr lang="en-GB"/>
          </a:p>
        </p:txBody>
      </p:sp>
    </p:spTree>
    <p:extLst>
      <p:ext uri="{BB962C8B-B14F-4D97-AF65-F5344CB8AC3E}">
        <p14:creationId xmlns:p14="http://schemas.microsoft.com/office/powerpoint/2010/main" val="1686451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presentation endeavours to critically explore the skills required to ensure professional practice within advocacy.</a:t>
            </a:r>
            <a:r>
              <a:rPr lang="en-GB" baseline="0" dirty="0" smtClean="0"/>
              <a:t>  Beginning with a definition, the presentation examines the skills required of an independent </a:t>
            </a:r>
            <a:r>
              <a:rPr lang="en-GB" baseline="0" dirty="0" smtClean="0"/>
              <a:t>advocate.  </a:t>
            </a:r>
            <a:r>
              <a:rPr lang="en-GB" sz="1200" kern="1200" dirty="0" smtClean="0">
                <a:solidFill>
                  <a:schemeClr val="tx1"/>
                </a:solidFill>
                <a:effectLst/>
                <a:latin typeface="+mn-lt"/>
                <a:ea typeface="+mn-ea"/>
                <a:cs typeface="+mn-cs"/>
              </a:rPr>
              <a:t>The Welsh government published a report of an inquiry into statutory advocacy provision in 2017, that gives statistics indicating that 28,105 children were eligible for statutory advocacy services in 2016. From this figure 5,660 were looked after children, 3060 were on a child protection register and 19,385 were children in need and therefore this presentation will focus on advocacy within this sector.</a:t>
            </a:r>
          </a:p>
          <a:p>
            <a:r>
              <a:rPr lang="en-GB" baseline="0" dirty="0" smtClean="0"/>
              <a:t>The </a:t>
            </a:r>
            <a:r>
              <a:rPr lang="en-GB" baseline="0" dirty="0" smtClean="0"/>
              <a:t>majority of the presentation focuses on legislation and frameworks within Wales but examples of the principles and outcomes for children and young people have been taken from advocacy programmes in England. </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2</a:t>
            </a:fld>
            <a:endParaRPr lang="en-GB"/>
          </a:p>
        </p:txBody>
      </p:sp>
    </p:spTree>
    <p:extLst>
      <p:ext uri="{BB962C8B-B14F-4D97-AF65-F5344CB8AC3E}">
        <p14:creationId xmlns:p14="http://schemas.microsoft.com/office/powerpoint/2010/main" val="1608120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panose="020B0604020202020204" pitchFamily="34" charset="0"/>
                <a:ea typeface="+mn-ea"/>
                <a:cs typeface="Arial" panose="020B0604020202020204" pitchFamily="34" charset="0"/>
              </a:rPr>
              <a:t>According to the children’s commissioner for Wales…Advocacy</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involves </a:t>
            </a:r>
            <a:endParaRPr lang="en-GB" sz="1200" b="0" i="0" kern="1200" dirty="0" smtClean="0">
              <a:solidFill>
                <a:schemeClr val="tx1"/>
              </a:solidFill>
              <a:effectLst/>
              <a:latin typeface="Arial" panose="020B0604020202020204" pitchFamily="34" charset="0"/>
              <a:ea typeface="+mn-ea"/>
              <a:cs typeface="Arial" panose="020B0604020202020204" pitchFamily="34" charset="0"/>
            </a:endParaRPr>
          </a:p>
          <a:p>
            <a:r>
              <a:rPr lang="en-GB" sz="1200" b="0" i="0" kern="1200" dirty="0" smtClean="0">
                <a:solidFill>
                  <a:schemeClr val="tx1"/>
                </a:solidFill>
                <a:effectLst/>
                <a:latin typeface="Arial" panose="020B0604020202020204" pitchFamily="34" charset="0"/>
                <a:ea typeface="+mn-ea"/>
                <a:cs typeface="Arial" panose="020B0604020202020204" pitchFamily="34" charset="0"/>
              </a:rPr>
              <a:t>safeguarding individuals who are vulnerable and discriminated against or whom services find difficult to serve</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speaking up on behalf of individuals who are unable to do so for themselves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empowering individuals who need a stronger voice by enabling them to express their own needs and make their own informed decisions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enabling individuals to gain access to information, explore and understand their options, and to make their views, wishes and feelings known, and actively supports people to make informed choices.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Therefore the</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skills one would expect an advocate to possess are the following;</a:t>
            </a:r>
            <a:endParaRPr lang="en-GB" sz="1200" b="0" i="0" kern="1200" dirty="0" smtClean="0">
              <a:solidFill>
                <a:schemeClr val="tx1"/>
              </a:solidFill>
              <a:effectLst/>
              <a:latin typeface="Arial" panose="020B0604020202020204" pitchFamily="34" charset="0"/>
              <a:ea typeface="+mn-ea"/>
              <a:cs typeface="Arial" panose="020B0604020202020204" pitchFamily="34" charset="0"/>
            </a:endParaRPr>
          </a:p>
          <a:p>
            <a:endParaRPr lang="en-GB" i="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3</a:t>
            </a:fld>
            <a:endParaRPr lang="en-GB"/>
          </a:p>
        </p:txBody>
      </p:sp>
    </p:spTree>
    <p:extLst>
      <p:ext uri="{BB962C8B-B14F-4D97-AF65-F5344CB8AC3E}">
        <p14:creationId xmlns:p14="http://schemas.microsoft.com/office/powerpoint/2010/main" val="1887189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Good communicator, Active listener, Non-judgmental, Supportive and Knowledgeable alongside qualities of</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empathy, trust, respect, commitment, confidence and assertiveness.</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4</a:t>
            </a:fld>
            <a:endParaRPr lang="en-GB"/>
          </a:p>
        </p:txBody>
      </p:sp>
    </p:spTree>
    <p:extLst>
      <p:ext uri="{BB962C8B-B14F-4D97-AF65-F5344CB8AC3E}">
        <p14:creationId xmlns:p14="http://schemas.microsoft.com/office/powerpoint/2010/main" val="3497472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 2019, the</a:t>
            </a:r>
            <a:r>
              <a:rPr lang="en-GB" sz="1200" b="0" i="0" kern="1200" baseline="0" dirty="0" smtClean="0">
                <a:solidFill>
                  <a:schemeClr val="tx1"/>
                </a:solidFill>
                <a:effectLst/>
                <a:latin typeface="+mn-lt"/>
                <a:ea typeface="+mn-ea"/>
                <a:cs typeface="+mn-cs"/>
              </a:rPr>
              <a:t> children’s commissioner for Wales, Sally Holland</a:t>
            </a:r>
            <a:r>
              <a:rPr lang="en-GB" sz="1200" b="0" i="0" kern="1200" dirty="0" smtClean="0">
                <a:solidFill>
                  <a:schemeClr val="tx1"/>
                </a:solidFill>
                <a:effectLst/>
                <a:latin typeface="+mn-lt"/>
                <a:ea typeface="+mn-ea"/>
                <a:cs typeface="+mn-cs"/>
              </a:rPr>
              <a:t> held a Child Health Seminar which involved participation from all Health Boards in Wales. A set of core principles</a:t>
            </a:r>
            <a:r>
              <a:rPr lang="en-GB" sz="1200" b="0" i="0" kern="1200" baseline="0" dirty="0" smtClean="0">
                <a:solidFill>
                  <a:schemeClr val="tx1"/>
                </a:solidFill>
                <a:effectLst/>
                <a:latin typeface="+mn-lt"/>
                <a:ea typeface="+mn-ea"/>
                <a:cs typeface="+mn-cs"/>
              </a:rPr>
              <a:t> for health related advocacy was collated:  these principles were  consistent, visible, accessible and independent. Therefore advocacy for children and young people should look like this …</a:t>
            </a:r>
            <a:endParaRPr lang="en-GB" sz="1200" dirty="0" smtClean="0">
              <a:solidFill>
                <a:schemeClr val="tx2"/>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5</a:t>
            </a:fld>
            <a:endParaRPr lang="en-GB"/>
          </a:p>
        </p:txBody>
      </p:sp>
    </p:spTree>
    <p:extLst>
      <p:ext uri="{BB962C8B-B14F-4D97-AF65-F5344CB8AC3E}">
        <p14:creationId xmlns:p14="http://schemas.microsoft.com/office/powerpoint/2010/main" val="83803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which offers face-to-face advocacy to any child or young person who needs it</a:t>
            </a:r>
          </a:p>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that recognises additional barriers young people face  such as language or disability</a:t>
            </a:r>
          </a:p>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that is advertised in a child-friendly manner</a:t>
            </a:r>
          </a:p>
          <a:p>
            <a:r>
              <a:rPr lang="en-GB" sz="1200" dirty="0" smtClean="0">
                <a:solidFill>
                  <a:schemeClr val="tx2"/>
                </a:solidFill>
                <a:latin typeface="Arial" panose="020B0604020202020204" pitchFamily="34" charset="0"/>
                <a:cs typeface="Arial" panose="020B0604020202020204" pitchFamily="34" charset="0"/>
              </a:rPr>
              <a:t>A service which adheres to the principles of independent professional advocacy</a:t>
            </a:r>
          </a:p>
          <a:p>
            <a:r>
              <a:rPr lang="en-GB" sz="1200" dirty="0" smtClean="0">
                <a:solidFill>
                  <a:schemeClr val="tx2"/>
                </a:solidFill>
                <a:latin typeface="Arial" panose="020B0604020202020204" pitchFamily="34" charset="0"/>
                <a:cs typeface="Arial" panose="020B0604020202020204" pitchFamily="34" charset="0"/>
              </a:rPr>
              <a:t>A service for children and young people who wish to make complaints</a:t>
            </a:r>
          </a:p>
          <a:p>
            <a:r>
              <a:rPr lang="en-GB" sz="1200" dirty="0" smtClean="0">
                <a:solidFill>
                  <a:schemeClr val="tx2"/>
                </a:solidFill>
                <a:latin typeface="Arial" panose="020B0604020202020204" pitchFamily="34" charset="0"/>
                <a:cs typeface="Arial" panose="020B0604020202020204" pitchFamily="34" charset="0"/>
              </a:rPr>
              <a:t>A service which is accountable. The service should be monitored and assessed as to how it is advertised and used.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However, Sally Holland was disappointed that the Welsh Government’s Health and Social Care (Quality and Engagement) Bill did not take the opportunity to clarify what health-related advocacy should look like for children and young people in Wales.  Her concern for children and young people prompted a recommendation for the welsh government to establish national standards for health related advocacy. </a:t>
            </a:r>
          </a:p>
          <a:p>
            <a:endParaRPr lang="en-GB" sz="1200"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E61351F-DBB1-4664-ADA9-83BC7CB8848D}" type="slidenum">
              <a:rPr lang="en-GB" smtClean="0"/>
              <a:t>6</a:t>
            </a:fld>
            <a:endParaRPr lang="en-GB"/>
          </a:p>
        </p:txBody>
      </p:sp>
    </p:spTree>
    <p:extLst>
      <p:ext uri="{BB962C8B-B14F-4D97-AF65-F5344CB8AC3E}">
        <p14:creationId xmlns:p14="http://schemas.microsoft.com/office/powerpoint/2010/main" val="391712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Children and young people have rights concerning their views, wishes and feelings, rights that are enshrined in the UNCRC and additionally in Wales, the Rights of Children and Young Person’s (Wales) Measure 2011.  The Social Services and Well-Being (Wales) Act 2014 includes a code of practice on advocacy under Part 10.  This code places requirements on advocacy providers under the Regulation and Inspection of the Social Care Act 2016 (RISCA).  In order for advocacy providers to make a positive difference to children and young people’s lives, their quality and quantity of work needs to be measured.  The National Standards and Outcomes Framework sets out the standards and outcomes for advocacy provision replacing the original National Standards of Children’s Advocacy services from 2003.  Alongside the framework is a service specification and a national reporting template both of which should be used by commissioners to satisfy advocacy requirements, evidence and measures of Advocacy providers and therefore…</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7</a:t>
            </a:fld>
            <a:endParaRPr lang="en-GB"/>
          </a:p>
        </p:txBody>
      </p:sp>
    </p:spTree>
    <p:extLst>
      <p:ext uri="{BB962C8B-B14F-4D97-AF65-F5344CB8AC3E}">
        <p14:creationId xmlns:p14="http://schemas.microsoft.com/office/powerpoint/2010/main" val="3042639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…according to the Welsh Government, a working knowledge of the framework, the service specification and the national reporting template should form part of the induction process for all advocates providing a firm foundation on which to develop and deliver a high quality advocacy service.</a:t>
            </a:r>
          </a:p>
          <a:p>
            <a:r>
              <a:rPr lang="en-GB" sz="1200" kern="1200" dirty="0" smtClean="0">
                <a:solidFill>
                  <a:schemeClr val="tx1"/>
                </a:solidFill>
                <a:effectLst/>
                <a:latin typeface="+mn-lt"/>
                <a:ea typeface="+mn-ea"/>
                <a:cs typeface="+mn-cs"/>
              </a:rPr>
              <a:t>The Independent Professional Advocacy: </a:t>
            </a:r>
            <a:r>
              <a:rPr lang="en-GB" sz="1200" u="sng" kern="1200" dirty="0" smtClean="0">
                <a:solidFill>
                  <a:schemeClr val="tx1"/>
                </a:solidFill>
                <a:effectLst/>
                <a:latin typeface="+mn-lt"/>
                <a:ea typeface="+mn-ea"/>
                <a:cs typeface="+mn-cs"/>
                <a:hlinkClick r:id="rId3"/>
              </a:rPr>
              <a:t>National Standards and Outcomes Framework for Children and Young People in Wales</a:t>
            </a:r>
            <a:r>
              <a:rPr lang="en-GB" sz="1200" kern="1200" dirty="0" smtClean="0">
                <a:solidFill>
                  <a:schemeClr val="tx1"/>
                </a:solidFill>
                <a:effectLst/>
                <a:latin typeface="+mn-lt"/>
                <a:ea typeface="+mn-ea"/>
                <a:cs typeface="+mn-cs"/>
              </a:rPr>
              <a:t>, published by the Welsh Government 2019, identifies the outcomes children and young people can expect in relation to children and young people’s advocacy.</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8</a:t>
            </a:fld>
            <a:endParaRPr lang="en-GB"/>
          </a:p>
        </p:txBody>
      </p:sp>
    </p:spTree>
    <p:extLst>
      <p:ext uri="{BB962C8B-B14F-4D97-AF65-F5344CB8AC3E}">
        <p14:creationId xmlns:p14="http://schemas.microsoft.com/office/powerpoint/2010/main" val="2362400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Pona</a:t>
            </a:r>
            <a:r>
              <a:rPr lang="en-GB" dirty="0" smtClean="0"/>
              <a:t> and </a:t>
            </a:r>
            <a:r>
              <a:rPr lang="en-GB" dirty="0" err="1" smtClean="0"/>
              <a:t>Hounsell</a:t>
            </a:r>
            <a:r>
              <a:rPr lang="en-GB" dirty="0" smtClean="0"/>
              <a:t> conducted a review between</a:t>
            </a:r>
            <a:r>
              <a:rPr lang="en-GB" baseline="0" dirty="0" smtClean="0"/>
              <a:t> 2010 and 2012</a:t>
            </a:r>
            <a:r>
              <a:rPr lang="en-GB" dirty="0" smtClean="0"/>
              <a:t> of the practice base</a:t>
            </a:r>
            <a:r>
              <a:rPr lang="en-GB" baseline="0" dirty="0" smtClean="0"/>
              <a:t> of the Children’s Society that ran 9 advocacy programmes across England.  The Children’s Society supports children in care, children leaving care and children with special educational needs and/or disabilities.  The core principles of the programmes in relation to advocacy were: </a:t>
            </a:r>
          </a:p>
          <a:p>
            <a:r>
              <a:rPr lang="en-GB" baseline="0" dirty="0" smtClean="0"/>
              <a:t>The advocate should not be directive or judgemental but support the young person to express and convey decisions to other professionals.  Young people should be offered full information and should decide on the best course of action and the advocate should always be fully supportive of the young person.  </a:t>
            </a:r>
          </a:p>
          <a:p>
            <a:endParaRPr lang="en-GB" dirty="0" smtClean="0"/>
          </a:p>
          <a:p>
            <a:r>
              <a:rPr lang="en-GB" dirty="0" smtClean="0"/>
              <a:t>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9</a:t>
            </a:fld>
            <a:endParaRPr lang="en-GB"/>
          </a:p>
        </p:txBody>
      </p:sp>
    </p:spTree>
    <p:extLst>
      <p:ext uri="{BB962C8B-B14F-4D97-AF65-F5344CB8AC3E}">
        <p14:creationId xmlns:p14="http://schemas.microsoft.com/office/powerpoint/2010/main" val="4059567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key outcomes for young people who receive advocacy support that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identified are:</a:t>
            </a:r>
          </a:p>
          <a:p>
            <a:pPr lvl="0"/>
            <a:r>
              <a:rPr lang="en-GB" sz="1200" kern="1200" dirty="0" smtClean="0">
                <a:solidFill>
                  <a:schemeClr val="tx1"/>
                </a:solidFill>
                <a:effectLst/>
                <a:latin typeface="+mn-lt"/>
                <a:ea typeface="+mn-ea"/>
                <a:cs typeface="+mn-cs"/>
              </a:rPr>
              <a:t>Greater stability once placement disputes are resolved</a:t>
            </a:r>
          </a:p>
          <a:p>
            <a:pPr lvl="0"/>
            <a:r>
              <a:rPr lang="en-GB" sz="1200" kern="1200" dirty="0" smtClean="0">
                <a:solidFill>
                  <a:schemeClr val="tx1"/>
                </a:solidFill>
                <a:effectLst/>
                <a:latin typeface="+mn-lt"/>
                <a:ea typeface="+mn-ea"/>
                <a:cs typeface="+mn-cs"/>
              </a:rPr>
              <a:t>Negotiation of transitions from care to independence </a:t>
            </a:r>
          </a:p>
          <a:p>
            <a:pPr lvl="0"/>
            <a:r>
              <a:rPr lang="en-GB" sz="1200" kern="1200" dirty="0" smtClean="0">
                <a:solidFill>
                  <a:schemeClr val="tx1"/>
                </a:solidFill>
                <a:effectLst/>
                <a:latin typeface="+mn-lt"/>
                <a:ea typeface="+mn-ea"/>
                <a:cs typeface="+mn-cs"/>
              </a:rPr>
              <a:t>Contact arrangements with family and friends established</a:t>
            </a:r>
          </a:p>
          <a:p>
            <a:pPr lvl="0"/>
            <a:r>
              <a:rPr lang="en-GB" sz="1200" kern="1200" dirty="0" smtClean="0">
                <a:solidFill>
                  <a:schemeClr val="tx1"/>
                </a:solidFill>
                <a:effectLst/>
                <a:latin typeface="+mn-lt"/>
                <a:ea typeface="+mn-ea"/>
                <a:cs typeface="+mn-cs"/>
              </a:rPr>
              <a:t>Relationships with professionals improved </a:t>
            </a:r>
          </a:p>
          <a:p>
            <a:pPr lvl="0"/>
            <a:r>
              <a:rPr lang="en-GB" sz="1200" kern="1200" dirty="0" smtClean="0">
                <a:solidFill>
                  <a:schemeClr val="tx1"/>
                </a:solidFill>
                <a:effectLst/>
                <a:latin typeface="+mn-lt"/>
                <a:ea typeface="+mn-ea"/>
                <a:cs typeface="+mn-cs"/>
              </a:rPr>
              <a:t>Greater confidence and self-esteem and ability to self-advocate</a:t>
            </a:r>
          </a:p>
          <a:p>
            <a:pPr lvl="0"/>
            <a:r>
              <a:rPr lang="en-GB" sz="1200" kern="1200" dirty="0" smtClean="0">
                <a:solidFill>
                  <a:schemeClr val="tx1"/>
                </a:solidFill>
                <a:effectLst/>
                <a:latin typeface="+mn-lt"/>
                <a:ea typeface="+mn-ea"/>
                <a:cs typeface="+mn-cs"/>
              </a:rPr>
              <a:t>Positive attitude within educational and residential settings </a:t>
            </a:r>
          </a:p>
          <a:p>
            <a:pPr lvl="0"/>
            <a:r>
              <a:rPr lang="en-GB" sz="1200" kern="1200" dirty="0" smtClean="0">
                <a:solidFill>
                  <a:schemeClr val="tx1"/>
                </a:solidFill>
                <a:effectLst/>
                <a:latin typeface="+mn-lt"/>
                <a:ea typeface="+mn-ea"/>
                <a:cs typeface="+mn-cs"/>
              </a:rPr>
              <a:t>Improved care planning and engagement.</a:t>
            </a:r>
          </a:p>
          <a:p>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10</a:t>
            </a:fld>
            <a:endParaRPr lang="en-GB"/>
          </a:p>
        </p:txBody>
      </p:sp>
    </p:spTree>
    <p:extLst>
      <p:ext uri="{BB962C8B-B14F-4D97-AF65-F5344CB8AC3E}">
        <p14:creationId xmlns:p14="http://schemas.microsoft.com/office/powerpoint/2010/main" val="833602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Giving voice to values is an approach that equips one with the skills, the scripts and confidence to act on an individual’s values.  Gentile points out that if there is an assumption that many individuals bring their whole selves to work –skills, ambitions and values but in doing so, encounter value conflicts within the work environment.  One can argue that an advocate often deals with conflict within their role when attempting to give voice to a child within the care system.  According to Gentile, the conviction behind GVV is that practice makes perfect, or at the minimum makes voice and action more likely.  If advocates adopt this approach, then positive outcomes for children and young people such as those identified on the previous slide, one could argue, are therefore more achievable.</a:t>
            </a:r>
            <a:endParaRPr lang="en-GB" dirty="0" smtClean="0">
              <a:effectLst/>
            </a:endParaRPr>
          </a:p>
          <a:p>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11</a:t>
            </a:fld>
            <a:endParaRPr lang="en-GB"/>
          </a:p>
        </p:txBody>
      </p:sp>
    </p:spTree>
    <p:extLst>
      <p:ext uri="{BB962C8B-B14F-4D97-AF65-F5344CB8AC3E}">
        <p14:creationId xmlns:p14="http://schemas.microsoft.com/office/powerpoint/2010/main" val="3291653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role of an independent professional advocate is extensive.  According to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(2012) part of an advocate’s role includes making sure that the child’s views and experiences are considered when decisions are being made concerning their future but they point out that this is different from representing the best interests of the child which is the case with other professionals. Boylan and Boylan 1998 cited in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point out that traditionally, the social work role has always encompassed elements of advocacy but the changing role of the social worker and their inability to be truly independent as they are constrained by the best interests paradigm, means that this is now limited or not even possible.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also indicate that the quality of the relationship is significantly important to enable participation in the decision-making process and allowing a child or young person to talk about things perhaps they are not comfortable discussing with other professionals. The independence of the advocate allows for this relationship to be on a more equal footing.  In addition to empowering individuals to have a voice concerning their future, advocates also play an important part in securing individuals’ access to required services.  It is relevant to point out that some young people find formal settings such as decision-making processes intimidating and rely on the independent advocate as a trusted adult to help make sense of and express their feelings in those situations.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12</a:t>
            </a:fld>
            <a:endParaRPr lang="en-GB"/>
          </a:p>
        </p:txBody>
      </p:sp>
    </p:spTree>
    <p:extLst>
      <p:ext uri="{BB962C8B-B14F-4D97-AF65-F5344CB8AC3E}">
        <p14:creationId xmlns:p14="http://schemas.microsoft.com/office/powerpoint/2010/main" val="3191357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study conducted by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revealed that an awareness of advocacy by young people was limited and inconsistent but those who had some experience of it had felt empowered to speak out about services and situations that they were unhappy about and therefore advocacy was invaluable for young people.  However, despite young people valuing the skills, knowledge and power of a professional advocate, they were not seen as their friends or a source of enduring support unless the advocate’s involvement was long term where the relationship had time to develop and build trust and … whilst young people recognised advocates as powerful individuals, it was the way their power was exercised for the benefit of the young person that was highly valued. </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13</a:t>
            </a:fld>
            <a:endParaRPr lang="en-GB"/>
          </a:p>
        </p:txBody>
      </p:sp>
    </p:spTree>
    <p:extLst>
      <p:ext uri="{BB962C8B-B14F-4D97-AF65-F5344CB8AC3E}">
        <p14:creationId xmlns:p14="http://schemas.microsoft.com/office/powerpoint/2010/main" val="4053039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Despite </a:t>
            </a:r>
            <a:r>
              <a:rPr lang="en-GB" sz="1200" kern="1200" dirty="0" smtClean="0">
                <a:solidFill>
                  <a:schemeClr val="tx1"/>
                </a:solidFill>
                <a:effectLst/>
                <a:latin typeface="+mn-lt"/>
                <a:ea typeface="+mn-ea"/>
                <a:cs typeface="+mn-cs"/>
              </a:rPr>
              <a:t>legislation and guidance which emphasises the need to work with, listen to and consult with children and young people in public care, Boylan (1997) and Boylan and Willie, 1999 cited in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2012 argue that young people often feel disillusioned, fearful or marginalised during the review process. Participation is key here but Foucault (2001) argues that issues of power are sometimes perceived as barriers to participation.  Sharing decision-making powers with young people </a:t>
            </a:r>
            <a:r>
              <a:rPr lang="en-GB" sz="1200" kern="1200" dirty="0" smtClean="0">
                <a:solidFill>
                  <a:schemeClr val="tx1"/>
                </a:solidFill>
                <a:effectLst/>
                <a:latin typeface="+mn-lt"/>
                <a:ea typeface="+mn-ea"/>
                <a:cs typeface="+mn-cs"/>
              </a:rPr>
              <a:t>Lansdown (2005</a:t>
            </a:r>
            <a:r>
              <a:rPr lang="en-GB" sz="1200" kern="1200" dirty="0" smtClean="0">
                <a:solidFill>
                  <a:schemeClr val="tx1"/>
                </a:solidFill>
                <a:effectLst/>
                <a:latin typeface="+mn-lt"/>
                <a:ea typeface="+mn-ea"/>
                <a:cs typeface="+mn-cs"/>
              </a:rPr>
              <a:t>, cited in </a:t>
            </a:r>
            <a:r>
              <a:rPr lang="en-GB" sz="1200" kern="1200" dirty="0" err="1" smtClean="0">
                <a:solidFill>
                  <a:schemeClr val="tx1"/>
                </a:solidFill>
                <a:effectLst/>
                <a:latin typeface="+mn-lt"/>
                <a:ea typeface="+mn-ea"/>
                <a:cs typeface="+mn-cs"/>
              </a:rPr>
              <a:t>Kellett</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2011), </a:t>
            </a:r>
            <a:r>
              <a:rPr lang="en-GB" sz="1200" kern="1200" dirty="0" smtClean="0">
                <a:solidFill>
                  <a:schemeClr val="tx1"/>
                </a:solidFill>
                <a:effectLst/>
                <a:latin typeface="+mn-lt"/>
                <a:ea typeface="+mn-ea"/>
                <a:cs typeface="+mn-cs"/>
              </a:rPr>
              <a:t>states, can only be achieved where consultation is accompanied by agentic involvement and argues that participation is a better representation of article 12 of the UNCRC.  </a:t>
            </a:r>
            <a:r>
              <a:rPr lang="en-GB" sz="1200" kern="1200" dirty="0" err="1" smtClean="0">
                <a:solidFill>
                  <a:schemeClr val="tx1"/>
                </a:solidFill>
                <a:effectLst/>
                <a:latin typeface="+mn-lt"/>
                <a:ea typeface="+mn-ea"/>
                <a:cs typeface="+mn-cs"/>
              </a:rPr>
              <a:t>Kellet</a:t>
            </a:r>
            <a:r>
              <a:rPr lang="en-GB" sz="1200" kern="1200" dirty="0" smtClean="0">
                <a:solidFill>
                  <a:schemeClr val="tx1"/>
                </a:solidFill>
                <a:effectLst/>
                <a:latin typeface="+mn-lt"/>
                <a:ea typeface="+mn-ea"/>
                <a:cs typeface="+mn-cs"/>
              </a:rPr>
              <a:t> points out that despite legislative frameworks in place, processes can happen at a tokenistic level and that this has led to an emphasis on more active participation, which one could argue is only possible with the skills of an advocate.  Hart’s (1992) ‘ladder of children’s participation’ is an evaluation tool for adults working with children that represents increasing levels of agency, control and power for the young person with each ascending rung of the ladder and are the outcomes that an advocate, through supporting a child, strives to achieve.</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14</a:t>
            </a:fld>
            <a:endParaRPr lang="en-GB"/>
          </a:p>
        </p:txBody>
      </p:sp>
    </p:spTree>
    <p:extLst>
      <p:ext uri="{BB962C8B-B14F-4D97-AF65-F5344CB8AC3E}">
        <p14:creationId xmlns:p14="http://schemas.microsoft.com/office/powerpoint/2010/main" val="4037320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main argument for listening to children and young people according to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is that they are the true experts on their own lives and that they can help adults find the solutions that will have a positive impact for them.  Evidence suggests that young individuals often feel powerless and therefore unable to influence decisions that are made concerning their lives.  Being in a position to alter that by having the support of an advocate, allows young people opportunity to share concerns, stay safe and improve their self-esteem which furthermore can influence a child’s development, building resilience and support their transition from childhood to adulthood and ultimately their independence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Knight and Oliver, 2007). Therefore, It is essential that the child within the looked after system remains at the centre of the decision-making processes and relevant advocacy provision is in place as outlined in the Children Act 1989 and the United Nations Convention on the Rights of the Child.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15</a:t>
            </a:fld>
            <a:endParaRPr lang="en-GB"/>
          </a:p>
        </p:txBody>
      </p:sp>
    </p:spTree>
    <p:extLst>
      <p:ext uri="{BB962C8B-B14F-4D97-AF65-F5344CB8AC3E}">
        <p14:creationId xmlns:p14="http://schemas.microsoft.com/office/powerpoint/2010/main" val="3021922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conclude the presentation has considered the skills of an advocate in relation to children and young people within the care sector. It has explored what needs to be in place for young people, how that has been addressed in legislation and practice and the positives that are realised through the skills and qualities of an independent professional advocate.  In Beyond authority Middleton states that society needs leaders who are prepared to challenge, take responsibility and lead when their legitimacy is constantly in question.  One could argue that advocates are leaders who can create their own legitimacy because they are not in it for themselves, because they care for people, because they know how things work in different worlds </a:t>
            </a:r>
            <a:r>
              <a:rPr lang="en-GB" sz="1200" kern="1200" dirty="0" smtClean="0">
                <a:solidFill>
                  <a:schemeClr val="tx1"/>
                </a:solidFill>
                <a:effectLst/>
                <a:latin typeface="+mn-lt"/>
                <a:ea typeface="+mn-ea"/>
                <a:cs typeface="+mn-cs"/>
              </a:rPr>
              <a:t>because</a:t>
            </a:r>
            <a:r>
              <a:rPr lang="en-GB" sz="1200" kern="1200" baseline="0" dirty="0" smtClean="0">
                <a:solidFill>
                  <a:schemeClr val="tx1"/>
                </a:solidFill>
                <a:effectLst/>
                <a:latin typeface="+mn-lt"/>
                <a:ea typeface="+mn-ea"/>
                <a:cs typeface="+mn-cs"/>
              </a:rPr>
              <a:t> they see things from a young person’s perspective, </a:t>
            </a:r>
            <a:r>
              <a:rPr lang="en-GB" sz="1200" kern="1200" dirty="0" smtClean="0">
                <a:solidFill>
                  <a:schemeClr val="tx1"/>
                </a:solidFill>
                <a:effectLst/>
                <a:latin typeface="+mn-lt"/>
                <a:ea typeface="+mn-ea"/>
                <a:cs typeface="+mn-cs"/>
              </a:rPr>
              <a:t>and </a:t>
            </a:r>
            <a:r>
              <a:rPr lang="en-GB" sz="1200" kern="1200" dirty="0" smtClean="0">
                <a:solidFill>
                  <a:schemeClr val="tx1"/>
                </a:solidFill>
                <a:effectLst/>
                <a:latin typeface="+mn-lt"/>
                <a:ea typeface="+mn-ea"/>
                <a:cs typeface="+mn-cs"/>
              </a:rPr>
              <a:t>they can </a:t>
            </a:r>
            <a:r>
              <a:rPr lang="en-GB" sz="1200" kern="1200" dirty="0" smtClean="0">
                <a:solidFill>
                  <a:schemeClr val="tx1"/>
                </a:solidFill>
                <a:effectLst/>
                <a:latin typeface="+mn-lt"/>
                <a:ea typeface="+mn-ea"/>
                <a:cs typeface="+mn-cs"/>
              </a:rPr>
              <a:t>bring those worlds </a:t>
            </a:r>
            <a:r>
              <a:rPr lang="en-GB" sz="1200" kern="1200" dirty="0" smtClean="0">
                <a:solidFill>
                  <a:schemeClr val="tx1"/>
                </a:solidFill>
                <a:effectLst/>
                <a:latin typeface="+mn-lt"/>
                <a:ea typeface="+mn-ea"/>
                <a:cs typeface="+mn-cs"/>
              </a:rPr>
              <a:t>closer together and because they want to make the world around them better (Middleton, 2007, p.163)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16</a:t>
            </a:fld>
            <a:endParaRPr lang="en-GB"/>
          </a:p>
        </p:txBody>
      </p:sp>
    </p:spTree>
    <p:extLst>
      <p:ext uri="{BB962C8B-B14F-4D97-AF65-F5344CB8AC3E}">
        <p14:creationId xmlns:p14="http://schemas.microsoft.com/office/powerpoint/2010/main" val="41842221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17</a:t>
            </a:fld>
            <a:endParaRPr lang="en-GB"/>
          </a:p>
        </p:txBody>
      </p:sp>
    </p:spTree>
    <p:extLst>
      <p:ext uri="{BB962C8B-B14F-4D97-AF65-F5344CB8AC3E}">
        <p14:creationId xmlns:p14="http://schemas.microsoft.com/office/powerpoint/2010/main" val="1867133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smtClean="0"/>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smtClean="0"/>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smtClean="0"/>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4/22/2020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4/22/2020</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581128"/>
            <a:ext cx="11809312" cy="1311128"/>
          </a:xfrm>
          <a:prstGeom prst="rect">
            <a:avLst/>
          </a:prstGeom>
          <a:noFill/>
        </p:spPr>
        <p:txBody>
          <a:bodyPr wrap="square" rtlCol="0">
            <a:spAutoFit/>
          </a:bodyPr>
          <a:lstStyle/>
          <a:p>
            <a:pPr algn="ctr">
              <a:lnSpc>
                <a:spcPct val="90000"/>
              </a:lnSpc>
            </a:pPr>
            <a:r>
              <a:rPr lang="en-GB" sz="4400" dirty="0" smtClean="0">
                <a:solidFill>
                  <a:schemeClr val="tx2"/>
                </a:solidFill>
                <a:latin typeface="Arial" panose="020B0604020202020204" pitchFamily="34" charset="0"/>
                <a:cs typeface="Arial" panose="020B0604020202020204" pitchFamily="34" charset="0"/>
              </a:rPr>
              <a:t>Critically explore the skills required to ensure professional practice within advocacy</a:t>
            </a:r>
            <a:endParaRPr lang="en-GB" sz="4400"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981844" y="1484784"/>
            <a:ext cx="3384376" cy="341632"/>
          </a:xfrm>
          <a:prstGeom prst="rect">
            <a:avLst/>
          </a:prstGeom>
          <a:noFill/>
        </p:spPr>
        <p:txBody>
          <a:bodyPr wrap="square" rtlCol="0">
            <a:spAutoFit/>
          </a:bodyPr>
          <a:lstStyle/>
          <a:p>
            <a:pPr>
              <a:lnSpc>
                <a:spcPct val="90000"/>
              </a:lnSpc>
            </a:pPr>
            <a:endParaRPr lang="en-GB"/>
          </a:p>
        </p:txBody>
      </p:sp>
      <p:sp>
        <p:nvSpPr>
          <p:cNvPr id="4" name="TextBox 3"/>
          <p:cNvSpPr txBox="1"/>
          <p:nvPr/>
        </p:nvSpPr>
        <p:spPr>
          <a:xfrm>
            <a:off x="4006180" y="169089"/>
            <a:ext cx="4320480" cy="3416320"/>
          </a:xfrm>
          <a:prstGeom prst="rect">
            <a:avLst/>
          </a:prstGeom>
          <a:noFill/>
        </p:spPr>
        <p:txBody>
          <a:bodyPr wrap="square" rtlCol="0">
            <a:spAutoFit/>
          </a:bodyPr>
          <a:lstStyle/>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ECAY5002</a:t>
            </a:r>
          </a:p>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Assignment 2</a:t>
            </a:r>
          </a:p>
          <a:p>
            <a:pPr algn="ctr">
              <a:lnSpc>
                <a:spcPct val="90000"/>
              </a:lnSpc>
            </a:pPr>
            <a:endParaRPr lang="en-GB" sz="4800" dirty="0" smtClean="0">
              <a:solidFill>
                <a:schemeClr val="tx2"/>
              </a:solidFill>
              <a:latin typeface="Arial" panose="020B0604020202020204" pitchFamily="34" charset="0"/>
              <a:cs typeface="Arial" panose="020B0604020202020204" pitchFamily="34" charset="0"/>
            </a:endParaRPr>
          </a:p>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Karen Shepherd</a:t>
            </a:r>
            <a:endParaRPr lang="en-GB" sz="4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466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30116" y="476672"/>
            <a:ext cx="4608512" cy="840230"/>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Introduction </a:t>
            </a:r>
            <a:endParaRPr lang="en-GB" sz="5400" u="sng" dirty="0">
              <a:solidFill>
                <a:schemeClr val="tx2"/>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477788" y="1556792"/>
            <a:ext cx="4572396" cy="1457070"/>
          </a:xfrm>
          <a:prstGeom prst="rect">
            <a:avLst/>
          </a:prstGeom>
        </p:spPr>
      </p:pic>
      <p:pic>
        <p:nvPicPr>
          <p:cNvPr id="3" name="Picture 2"/>
          <p:cNvPicPr>
            <a:picLocks noChangeAspect="1"/>
          </p:cNvPicPr>
          <p:nvPr/>
        </p:nvPicPr>
        <p:blipFill>
          <a:blip r:embed="rId4"/>
          <a:stretch>
            <a:fillRect/>
          </a:stretch>
        </p:blipFill>
        <p:spPr>
          <a:xfrm>
            <a:off x="261764" y="2852936"/>
            <a:ext cx="11644369" cy="2981202"/>
          </a:xfrm>
          <a:prstGeom prst="rect">
            <a:avLst/>
          </a:prstGeom>
        </p:spPr>
      </p:pic>
      <p:sp>
        <p:nvSpPr>
          <p:cNvPr id="5" name="Rectangle 4"/>
          <p:cNvSpPr/>
          <p:nvPr/>
        </p:nvSpPr>
        <p:spPr>
          <a:xfrm>
            <a:off x="8110636" y="6021288"/>
            <a:ext cx="3074368" cy="307777"/>
          </a:xfrm>
          <a:prstGeom prst="rect">
            <a:avLst/>
          </a:prstGeom>
        </p:spPr>
        <p:txBody>
          <a:bodyPr wrap="none">
            <a:spAutoFit/>
          </a:bodyPr>
          <a:lstStyle/>
          <a:p>
            <a:r>
              <a:rPr lang="en-GB" sz="1400" dirty="0">
                <a:solidFill>
                  <a:schemeClr val="tx2"/>
                </a:solidFill>
                <a:latin typeface="Arial" panose="020B0604020202020204" pitchFamily="34" charset="0"/>
                <a:cs typeface="Arial" panose="020B0604020202020204" pitchFamily="34" charset="0"/>
              </a:rPr>
              <a:t>(National Assembly for Wales, 2017)</a:t>
            </a:r>
          </a:p>
        </p:txBody>
      </p:sp>
    </p:spTree>
    <p:extLst>
      <p:ext uri="{BB962C8B-B14F-4D97-AF65-F5344CB8AC3E}">
        <p14:creationId xmlns:p14="http://schemas.microsoft.com/office/powerpoint/2010/main" val="239170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8228" y="332656"/>
            <a:ext cx="4032448"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Advocacy</a:t>
            </a:r>
            <a:endParaRPr lang="en-GB" sz="5400" u="sng" dirty="0">
              <a:solidFill>
                <a:schemeClr val="tx2"/>
              </a:solidFill>
              <a:latin typeface="Arial" panose="020B0604020202020204" pitchFamily="34" charset="0"/>
              <a:cs typeface="Arial" panose="020B0604020202020204" pitchFamily="34" charset="0"/>
            </a:endParaRPr>
          </a:p>
        </p:txBody>
      </p:sp>
      <p:sp>
        <p:nvSpPr>
          <p:cNvPr id="3" name="Oval 2"/>
          <p:cNvSpPr/>
          <p:nvPr/>
        </p:nvSpPr>
        <p:spPr>
          <a:xfrm>
            <a:off x="6742384" y="4337005"/>
            <a:ext cx="3888432" cy="1699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Enable </a:t>
            </a:r>
            <a:endParaRPr lang="en-GB" sz="4400" dirty="0">
              <a:solidFill>
                <a:schemeClr val="tx2"/>
              </a:solidFill>
              <a:latin typeface="Arial" panose="020B0604020202020204" pitchFamily="34" charset="0"/>
              <a:cs typeface="Arial" panose="020B0604020202020204" pitchFamily="34" charset="0"/>
            </a:endParaRPr>
          </a:p>
        </p:txBody>
      </p:sp>
      <p:sp>
        <p:nvSpPr>
          <p:cNvPr id="4" name="Oval 3"/>
          <p:cNvSpPr/>
          <p:nvPr/>
        </p:nvSpPr>
        <p:spPr>
          <a:xfrm>
            <a:off x="873832" y="4332453"/>
            <a:ext cx="3888432" cy="17037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Empower </a:t>
            </a:r>
            <a:endParaRPr lang="en-GB" sz="4400"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765820" y="1844824"/>
            <a:ext cx="4104456" cy="18248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Safeguard</a:t>
            </a:r>
            <a:r>
              <a:rPr lang="en-GB" sz="4400" dirty="0" smtClean="0">
                <a:solidFill>
                  <a:schemeClr val="tx2"/>
                </a:solidFill>
              </a:rPr>
              <a:t> </a:t>
            </a:r>
            <a:endParaRPr lang="en-GB" sz="4400" dirty="0">
              <a:solidFill>
                <a:schemeClr val="tx2"/>
              </a:solidFill>
            </a:endParaRPr>
          </a:p>
        </p:txBody>
      </p:sp>
      <p:sp>
        <p:nvSpPr>
          <p:cNvPr id="6" name="Oval 5"/>
          <p:cNvSpPr/>
          <p:nvPr/>
        </p:nvSpPr>
        <p:spPr>
          <a:xfrm>
            <a:off x="6742484" y="1844824"/>
            <a:ext cx="3888432"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Speak up</a:t>
            </a:r>
            <a:endParaRPr lang="en-GB" sz="4400" dirty="0">
              <a:solidFill>
                <a:schemeClr val="tx2"/>
              </a:solidFill>
              <a:latin typeface="Arial" panose="020B0604020202020204" pitchFamily="34" charset="0"/>
              <a:cs typeface="Arial" panose="020B0604020202020204" pitchFamily="34" charset="0"/>
            </a:endParaRPr>
          </a:p>
        </p:txBody>
      </p:sp>
      <p:sp>
        <p:nvSpPr>
          <p:cNvPr id="7" name="TextBox 6"/>
          <p:cNvSpPr txBox="1"/>
          <p:nvPr/>
        </p:nvSpPr>
        <p:spPr>
          <a:xfrm>
            <a:off x="8254652" y="6453336"/>
            <a:ext cx="3672408"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(Children’s Commissioner for Wales, 2020)</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0902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98268" y="188640"/>
            <a:ext cx="2664296" cy="1089529"/>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Skills</a:t>
            </a:r>
          </a:p>
          <a:p>
            <a:pPr>
              <a:lnSpc>
                <a:spcPct val="90000"/>
              </a:lnSpc>
            </a:pPr>
            <a:endParaRPr lang="en-GB" dirty="0"/>
          </a:p>
        </p:txBody>
      </p:sp>
      <p:sp>
        <p:nvSpPr>
          <p:cNvPr id="3" name="TextBox 2"/>
          <p:cNvSpPr txBox="1"/>
          <p:nvPr/>
        </p:nvSpPr>
        <p:spPr>
          <a:xfrm>
            <a:off x="909836" y="2132856"/>
            <a:ext cx="8424936" cy="590931"/>
          </a:xfrm>
          <a:prstGeom prst="rect">
            <a:avLst/>
          </a:prstGeom>
          <a:noFill/>
        </p:spPr>
        <p:txBody>
          <a:bodyPr wrap="square" rtlCol="0">
            <a:spAutoFit/>
          </a:bodyPr>
          <a:lstStyle/>
          <a:p>
            <a:pPr>
              <a:lnSpc>
                <a:spcPct val="90000"/>
              </a:lnSpc>
            </a:pPr>
            <a:endParaRPr lang="en-GB" dirty="0"/>
          </a:p>
          <a:p>
            <a:pPr>
              <a:lnSpc>
                <a:spcPct val="90000"/>
              </a:lnSpc>
            </a:pPr>
            <a:endParaRPr lang="en-GB" dirty="0"/>
          </a:p>
        </p:txBody>
      </p:sp>
      <p:sp>
        <p:nvSpPr>
          <p:cNvPr id="4" name="TextBox 3"/>
          <p:cNvSpPr txBox="1"/>
          <p:nvPr/>
        </p:nvSpPr>
        <p:spPr>
          <a:xfrm>
            <a:off x="189756" y="1556792"/>
            <a:ext cx="5328592" cy="3970318"/>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Good communicator</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Active listener</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Non-judgmental</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Supportive</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Knowledgeable </a:t>
            </a:r>
          </a:p>
          <a:p>
            <a:pPr marL="285750" indent="-285750">
              <a:lnSpc>
                <a:spcPct val="90000"/>
              </a:lnSpc>
              <a:buFont typeface="Arial" panose="020B0604020202020204" pitchFamily="34" charset="0"/>
              <a:buChar char="•"/>
            </a:pPr>
            <a:endParaRPr lang="en-GB" sz="4000" dirty="0" smtClean="0"/>
          </a:p>
          <a:p>
            <a:pPr marL="285750" indent="-285750">
              <a:lnSpc>
                <a:spcPct val="90000"/>
              </a:lnSpc>
              <a:buFont typeface="Arial" panose="020B0604020202020204" pitchFamily="34" charset="0"/>
              <a:buChar char="•"/>
            </a:pPr>
            <a:endParaRPr lang="en-GB" sz="4000" dirty="0"/>
          </a:p>
        </p:txBody>
      </p:sp>
      <p:sp>
        <p:nvSpPr>
          <p:cNvPr id="6" name="TextBox 5"/>
          <p:cNvSpPr txBox="1"/>
          <p:nvPr/>
        </p:nvSpPr>
        <p:spPr>
          <a:xfrm>
            <a:off x="7678588" y="1274521"/>
            <a:ext cx="3816424" cy="4524315"/>
          </a:xfrm>
          <a:prstGeom prst="rect">
            <a:avLst/>
          </a:prstGeom>
          <a:noFill/>
        </p:spPr>
        <p:txBody>
          <a:bodyPr wrap="square" rtlCol="0">
            <a:spAutoFit/>
          </a:bodyPr>
          <a:lstStyle/>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Empathy</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Trust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Respect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Commitment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Confidence</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Assertiveness</a:t>
            </a:r>
          </a:p>
          <a:p>
            <a:pPr marL="285750" indent="-285750">
              <a:lnSpc>
                <a:spcPct val="90000"/>
              </a:lnSpc>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p:txBody>
      </p:sp>
      <p:sp>
        <p:nvSpPr>
          <p:cNvPr id="7" name="TextBox 6"/>
          <p:cNvSpPr txBox="1"/>
          <p:nvPr/>
        </p:nvSpPr>
        <p:spPr>
          <a:xfrm>
            <a:off x="7788869" y="6352834"/>
            <a:ext cx="4428492"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(Noon, A. </a:t>
            </a:r>
            <a:r>
              <a:rPr lang="en-GB" sz="1400" dirty="0" smtClean="0">
                <a:solidFill>
                  <a:schemeClr val="tx2"/>
                </a:solidFill>
                <a:latin typeface="Arial" panose="020B0604020202020204" pitchFamily="34" charset="0"/>
                <a:cs typeface="Arial" panose="020B0604020202020204" pitchFamily="34" charset="0"/>
              </a:rPr>
              <a:t>(2000), Cleaver</a:t>
            </a:r>
            <a:r>
              <a:rPr lang="en-GB" sz="1400" dirty="0" smtClean="0">
                <a:solidFill>
                  <a:schemeClr val="tx2"/>
                </a:solidFill>
                <a:latin typeface="Arial" panose="020B0604020202020204" pitchFamily="34" charset="0"/>
                <a:cs typeface="Arial" panose="020B0604020202020204" pitchFamily="34" charset="0"/>
              </a:rPr>
              <a:t>, H</a:t>
            </a:r>
            <a:r>
              <a:rPr lang="en-GB" sz="1400" dirty="0" smtClean="0">
                <a:solidFill>
                  <a:schemeClr val="tx2"/>
                </a:solidFill>
                <a:latin typeface="Arial" panose="020B0604020202020204" pitchFamily="34" charset="0"/>
                <a:cs typeface="Arial" panose="020B0604020202020204" pitchFamily="34" charset="0"/>
              </a:rPr>
              <a:t>. (1996), </a:t>
            </a:r>
            <a:r>
              <a:rPr lang="en-GB" sz="1400" dirty="0" smtClean="0">
                <a:solidFill>
                  <a:schemeClr val="tx2"/>
                </a:solidFill>
                <a:latin typeface="Arial" panose="020B0604020202020204" pitchFamily="34" charset="0"/>
                <a:cs typeface="Arial" panose="020B0604020202020204" pitchFamily="34" charset="0"/>
              </a:rPr>
              <a:t>cited in </a:t>
            </a:r>
            <a:r>
              <a:rPr lang="en-GB" sz="1400" dirty="0" err="1" smtClean="0">
                <a:solidFill>
                  <a:schemeClr val="tx2"/>
                </a:solidFill>
                <a:latin typeface="Arial" panose="020B0604020202020204" pitchFamily="34" charset="0"/>
                <a:cs typeface="Arial" panose="020B0604020202020204" pitchFamily="34" charset="0"/>
              </a:rPr>
              <a:t>Pithouse</a:t>
            </a:r>
            <a:r>
              <a:rPr lang="en-GB" sz="1400" dirty="0" smtClean="0">
                <a:solidFill>
                  <a:schemeClr val="tx2"/>
                </a:solidFill>
                <a:latin typeface="Arial" panose="020B0604020202020204" pitchFamily="34" charset="0"/>
                <a:cs typeface="Arial" panose="020B0604020202020204" pitchFamily="34" charset="0"/>
              </a:rPr>
              <a:t> and </a:t>
            </a:r>
            <a:r>
              <a:rPr lang="en-GB" sz="1400" dirty="0" smtClean="0">
                <a:solidFill>
                  <a:schemeClr val="tx2"/>
                </a:solidFill>
                <a:latin typeface="Arial" panose="020B0604020202020204" pitchFamily="34" charset="0"/>
                <a:cs typeface="Arial" panose="020B0604020202020204" pitchFamily="34" charset="0"/>
              </a:rPr>
              <a:t>Crowley, 2007)</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2472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753224" y="2348880"/>
            <a:ext cx="4680520"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Consistent </a:t>
            </a:r>
            <a:endParaRPr lang="en-GB" sz="4400"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756620" y="4509120"/>
            <a:ext cx="4550244" cy="1728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4400" dirty="0" smtClean="0">
                <a:solidFill>
                  <a:schemeClr val="tx2"/>
                </a:solidFill>
                <a:latin typeface="Arial" panose="020B0604020202020204" pitchFamily="34" charset="0"/>
                <a:cs typeface="Arial" panose="020B0604020202020204" pitchFamily="34" charset="0"/>
              </a:rPr>
              <a:t>Accessible</a:t>
            </a:r>
          </a:p>
          <a:p>
            <a:pPr algn="ctr"/>
            <a:endParaRPr lang="en-GB" sz="4400" dirty="0">
              <a:solidFill>
                <a:schemeClr val="tx2"/>
              </a:solidFill>
              <a:latin typeface="Arial" panose="020B0604020202020204" pitchFamily="34" charset="0"/>
              <a:cs typeface="Arial" panose="020B0604020202020204" pitchFamily="34" charset="0"/>
            </a:endParaRPr>
          </a:p>
        </p:txBody>
      </p:sp>
      <p:sp>
        <p:nvSpPr>
          <p:cNvPr id="6" name="Oval 5"/>
          <p:cNvSpPr/>
          <p:nvPr/>
        </p:nvSpPr>
        <p:spPr>
          <a:xfrm>
            <a:off x="6598468" y="2348880"/>
            <a:ext cx="4464496"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4400" dirty="0" smtClean="0">
                <a:solidFill>
                  <a:schemeClr val="tx2"/>
                </a:solidFill>
                <a:latin typeface="Arial" panose="020B0604020202020204" pitchFamily="34" charset="0"/>
                <a:cs typeface="Arial" panose="020B0604020202020204" pitchFamily="34" charset="0"/>
              </a:rPr>
              <a:t>Visible</a:t>
            </a:r>
          </a:p>
          <a:p>
            <a:pPr algn="ctr"/>
            <a:endParaRPr lang="en-GB" sz="2400" dirty="0"/>
          </a:p>
        </p:txBody>
      </p:sp>
      <p:sp>
        <p:nvSpPr>
          <p:cNvPr id="7" name="Oval 6"/>
          <p:cNvSpPr/>
          <p:nvPr/>
        </p:nvSpPr>
        <p:spPr>
          <a:xfrm>
            <a:off x="6598468" y="4509120"/>
            <a:ext cx="4680520" cy="1728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Independent </a:t>
            </a:r>
            <a:r>
              <a:rPr lang="en-GB" sz="2400" dirty="0" smtClean="0"/>
              <a:t> </a:t>
            </a:r>
            <a:endParaRPr lang="en-GB" sz="2400" dirty="0"/>
          </a:p>
        </p:txBody>
      </p:sp>
      <p:sp>
        <p:nvSpPr>
          <p:cNvPr id="8" name="TextBox 7"/>
          <p:cNvSpPr txBox="1"/>
          <p:nvPr/>
        </p:nvSpPr>
        <p:spPr>
          <a:xfrm>
            <a:off x="3718148" y="476672"/>
            <a:ext cx="5990404"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Core principles </a:t>
            </a:r>
            <a:endParaRPr lang="en-GB" sz="5400" u="sng" dirty="0">
              <a:solidFill>
                <a:schemeClr val="tx2"/>
              </a:solidFill>
              <a:latin typeface="Arial" panose="020B0604020202020204" pitchFamily="34" charset="0"/>
              <a:cs typeface="Arial" panose="020B0604020202020204" pitchFamily="34" charset="0"/>
            </a:endParaRPr>
          </a:p>
        </p:txBody>
      </p:sp>
      <p:sp>
        <p:nvSpPr>
          <p:cNvPr id="2" name="Rectangle 1"/>
          <p:cNvSpPr/>
          <p:nvPr/>
        </p:nvSpPr>
        <p:spPr>
          <a:xfrm>
            <a:off x="7914791" y="6381328"/>
            <a:ext cx="3587521" cy="286232"/>
          </a:xfrm>
          <a:prstGeom prst="rect">
            <a:avLst/>
          </a:prstGeom>
        </p:spPr>
        <p:txBody>
          <a:bodyPr wrap="none">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(Children’s </a:t>
            </a:r>
            <a:r>
              <a:rPr lang="en-GB" sz="1400" dirty="0">
                <a:solidFill>
                  <a:schemeClr val="tx2"/>
                </a:solidFill>
                <a:latin typeface="Arial" panose="020B0604020202020204" pitchFamily="34" charset="0"/>
                <a:cs typeface="Arial" panose="020B0604020202020204" pitchFamily="34" charset="0"/>
              </a:rPr>
              <a:t>Commissioner for Wales, 2020)</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4227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756" y="476672"/>
            <a:ext cx="11665296" cy="6275564"/>
          </a:xfrm>
          <a:prstGeom prst="rect">
            <a:avLst/>
          </a:prstGeom>
          <a:noFill/>
        </p:spPr>
        <p:txBody>
          <a:bodyPr wrap="square" rtlCol="0">
            <a:spAutoFit/>
          </a:bodyPr>
          <a:lstStyle/>
          <a:p>
            <a:pPr>
              <a:lnSpc>
                <a:spcPct val="90000"/>
              </a:lnSpc>
            </a:pPr>
            <a:r>
              <a:rPr lang="en-GB" sz="4400" b="1" u="sng" dirty="0">
                <a:solidFill>
                  <a:schemeClr val="tx2"/>
                </a:solidFill>
                <a:latin typeface="Arial" panose="020B0604020202020204" pitchFamily="34" charset="0"/>
                <a:cs typeface="Arial" panose="020B0604020202020204" pitchFamily="34" charset="0"/>
              </a:rPr>
              <a:t>What does advocacy for children and young people look like?</a:t>
            </a:r>
          </a:p>
          <a:p>
            <a:pPr>
              <a:lnSpc>
                <a:spcPct val="90000"/>
              </a:lnSpc>
            </a:pPr>
            <a:endParaRPr lang="en-GB" sz="4400" dirty="0">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A </a:t>
            </a:r>
            <a:r>
              <a:rPr lang="en-GB" sz="2800" dirty="0">
                <a:solidFill>
                  <a:schemeClr val="tx2"/>
                </a:solidFill>
                <a:latin typeface="Arial" panose="020B0604020202020204" pitchFamily="34" charset="0"/>
                <a:cs typeface="Arial" panose="020B0604020202020204" pitchFamily="34" charset="0"/>
              </a:rPr>
              <a:t>service which offers face-to-face advocacy </a:t>
            </a:r>
            <a:endParaRPr lang="en-GB" sz="2800" dirty="0" smtClean="0">
              <a:solidFill>
                <a:schemeClr val="tx2"/>
              </a:solidFill>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A service that recognises additional barriers young people face</a:t>
            </a: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A service that is advertised in a child-friendly manner</a:t>
            </a:r>
          </a:p>
          <a:p>
            <a:pPr marL="457200" indent="-457200">
              <a:buFont typeface="Arial" panose="020B0604020202020204" pitchFamily="34" charset="0"/>
              <a:buChar char="•"/>
            </a:pPr>
            <a:r>
              <a:rPr lang="en-GB" sz="2800" dirty="0">
                <a:solidFill>
                  <a:schemeClr val="tx2"/>
                </a:solidFill>
                <a:latin typeface="Arial" panose="020B0604020202020204" pitchFamily="34" charset="0"/>
                <a:cs typeface="Arial" panose="020B0604020202020204" pitchFamily="34" charset="0"/>
              </a:rPr>
              <a:t>A service which adheres to the principles of independent professional advocacy</a:t>
            </a:r>
          </a:p>
          <a:p>
            <a:pPr marL="457200" indent="-457200">
              <a:buFont typeface="Arial" panose="020B0604020202020204" pitchFamily="34" charset="0"/>
              <a:buChar char="•"/>
            </a:pPr>
            <a:r>
              <a:rPr lang="en-GB" sz="2800" dirty="0">
                <a:solidFill>
                  <a:schemeClr val="tx2"/>
                </a:solidFill>
                <a:latin typeface="Arial" panose="020B0604020202020204" pitchFamily="34" charset="0"/>
                <a:cs typeface="Arial" panose="020B0604020202020204" pitchFamily="34" charset="0"/>
              </a:rPr>
              <a:t>A service for children and young people who wish to make complaints</a:t>
            </a:r>
          </a:p>
          <a:p>
            <a:pPr marL="457200" indent="-457200">
              <a:buFont typeface="Arial" panose="020B0604020202020204" pitchFamily="34" charset="0"/>
              <a:buChar char="•"/>
            </a:pPr>
            <a:r>
              <a:rPr lang="en-GB" sz="2800" dirty="0">
                <a:solidFill>
                  <a:schemeClr val="tx2"/>
                </a:solidFill>
                <a:latin typeface="Arial" panose="020B0604020202020204" pitchFamily="34" charset="0"/>
                <a:cs typeface="Arial" panose="020B0604020202020204" pitchFamily="34" charset="0"/>
              </a:rPr>
              <a:t>A service which is </a:t>
            </a:r>
            <a:r>
              <a:rPr lang="en-GB" sz="2800" dirty="0" smtClean="0">
                <a:solidFill>
                  <a:schemeClr val="tx2"/>
                </a:solidFill>
                <a:latin typeface="Arial" panose="020B0604020202020204" pitchFamily="34" charset="0"/>
                <a:cs typeface="Arial" panose="020B0604020202020204" pitchFamily="34" charset="0"/>
              </a:rPr>
              <a:t>accountable</a:t>
            </a:r>
            <a:endParaRPr lang="en-GB" sz="2800" dirty="0">
              <a:solidFill>
                <a:schemeClr val="tx2"/>
              </a:solidFill>
              <a:latin typeface="Arial" panose="020B0604020202020204" pitchFamily="34" charset="0"/>
              <a:cs typeface="Arial" panose="020B0604020202020204" pitchFamily="34" charset="0"/>
            </a:endParaRPr>
          </a:p>
          <a:p>
            <a:pPr>
              <a:lnSpc>
                <a:spcPct val="90000"/>
              </a:lnSpc>
            </a:pPr>
            <a:endParaRPr lang="en-GB" sz="2800" dirty="0" smtClean="0">
              <a:solidFill>
                <a:schemeClr val="tx2"/>
              </a:solidFill>
            </a:endParaRPr>
          </a:p>
          <a:p>
            <a:pPr>
              <a:lnSpc>
                <a:spcPct val="90000"/>
              </a:lnSpc>
            </a:pPr>
            <a:endParaRPr lang="en-GB" sz="2800" dirty="0">
              <a:solidFill>
                <a:schemeClr val="tx2"/>
              </a:solidFill>
            </a:endParaRPr>
          </a:p>
          <a:p>
            <a:pPr>
              <a:lnSpc>
                <a:spcPct val="90000"/>
              </a:lnSpc>
            </a:pPr>
            <a:endParaRPr lang="en-GB" dirty="0" smtClean="0"/>
          </a:p>
          <a:p>
            <a:pPr>
              <a:lnSpc>
                <a:spcPct val="90000"/>
              </a:lnSpc>
            </a:pPr>
            <a:r>
              <a:rPr lang="en-GB" sz="1400" dirty="0" smtClean="0">
                <a:solidFill>
                  <a:schemeClr val="tx2"/>
                </a:solidFill>
                <a:latin typeface="Arial" panose="020B0604020202020204" pitchFamily="34" charset="0"/>
                <a:cs typeface="Arial" panose="020B0604020202020204" pitchFamily="34" charset="0"/>
              </a:rPr>
              <a:t>                                                                                                                                                             (</a:t>
            </a:r>
            <a:r>
              <a:rPr lang="en-GB" sz="1400" dirty="0">
                <a:solidFill>
                  <a:schemeClr val="tx2"/>
                </a:solidFill>
                <a:latin typeface="Arial" panose="020B0604020202020204" pitchFamily="34" charset="0"/>
                <a:cs typeface="Arial" panose="020B0604020202020204" pitchFamily="34" charset="0"/>
              </a:rPr>
              <a:t>Children’s Commissioner for Wales, 2020)</a:t>
            </a:r>
          </a:p>
          <a:p>
            <a:pPr>
              <a:lnSpc>
                <a:spcPct val="90000"/>
              </a:lnSpc>
            </a:pPr>
            <a:endParaRPr lang="en-GB" sz="1400" dirty="0"/>
          </a:p>
        </p:txBody>
      </p:sp>
    </p:spTree>
    <p:extLst>
      <p:ext uri="{BB962C8B-B14F-4D97-AF65-F5344CB8AC3E}">
        <p14:creationId xmlns:p14="http://schemas.microsoft.com/office/powerpoint/2010/main" val="3400996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476672"/>
            <a:ext cx="7632848"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Embedding Advocacy</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333772" y="2060848"/>
            <a:ext cx="11350996" cy="2031325"/>
          </a:xfrm>
          <a:prstGeom prst="rect">
            <a:avLst/>
          </a:prstGeom>
          <a:noFill/>
        </p:spPr>
        <p:txBody>
          <a:bodyPr wrap="square" rtlCol="0">
            <a:spAutoFit/>
          </a:bodyPr>
          <a:lstStyle/>
          <a:p>
            <a:pPr>
              <a:lnSpc>
                <a:spcPct val="90000"/>
              </a:lnSpc>
            </a:pPr>
            <a:r>
              <a:rPr lang="en-GB" sz="2800" b="1" dirty="0" smtClean="0">
                <a:solidFill>
                  <a:schemeClr val="tx2"/>
                </a:solidFill>
                <a:latin typeface="Arial" panose="020B0604020202020204" pitchFamily="34" charset="0"/>
                <a:cs typeface="Arial" panose="020B0604020202020204" pitchFamily="34" charset="0"/>
              </a:rPr>
              <a:t>Legislation</a:t>
            </a:r>
            <a:r>
              <a:rPr lang="en-GB" sz="2800" dirty="0" smtClean="0">
                <a:solidFill>
                  <a:schemeClr val="tx2"/>
                </a:solidFill>
                <a:latin typeface="Arial" panose="020B0604020202020204" pitchFamily="34" charset="0"/>
                <a:cs typeface="Arial" panose="020B0604020202020204" pitchFamily="34" charset="0"/>
              </a:rPr>
              <a:t> </a:t>
            </a:r>
          </a:p>
          <a:p>
            <a:pPr>
              <a:lnSpc>
                <a:spcPct val="90000"/>
              </a:lnSpc>
            </a:pPr>
            <a:endParaRPr lang="en-GB" sz="2800" dirty="0">
              <a:solidFill>
                <a:schemeClr val="tx2"/>
              </a:solidFill>
              <a:latin typeface="Arial" panose="020B0604020202020204" pitchFamily="34" charset="0"/>
              <a:cs typeface="Arial" panose="020B0604020202020204" pitchFamily="34" charset="0"/>
            </a:endParaRPr>
          </a:p>
          <a:p>
            <a:pPr>
              <a:lnSpc>
                <a:spcPct val="90000"/>
              </a:lnSpc>
            </a:pPr>
            <a:r>
              <a:rPr lang="en-GB" sz="2800" dirty="0" smtClean="0">
                <a:solidFill>
                  <a:schemeClr val="tx2"/>
                </a:solidFill>
                <a:latin typeface="Arial" panose="020B0604020202020204" pitchFamily="34" charset="0"/>
                <a:cs typeface="Arial" panose="020B0604020202020204" pitchFamily="34" charset="0"/>
              </a:rPr>
              <a:t>The United Nations Convention on the Rights of the Child (UNCRC)</a:t>
            </a:r>
          </a:p>
          <a:p>
            <a:pPr>
              <a:lnSpc>
                <a:spcPct val="90000"/>
              </a:lnSpc>
            </a:pPr>
            <a:r>
              <a:rPr lang="en-GB" sz="2800" dirty="0" smtClean="0">
                <a:solidFill>
                  <a:schemeClr val="tx2"/>
                </a:solidFill>
                <a:latin typeface="Arial" panose="020B0604020202020204" pitchFamily="34" charset="0"/>
                <a:cs typeface="Arial" panose="020B0604020202020204" pitchFamily="34" charset="0"/>
              </a:rPr>
              <a:t>Rights </a:t>
            </a:r>
            <a:r>
              <a:rPr lang="en-GB" sz="2800" dirty="0">
                <a:solidFill>
                  <a:schemeClr val="tx2"/>
                </a:solidFill>
                <a:latin typeface="Arial" panose="020B0604020202020204" pitchFamily="34" charset="0"/>
                <a:cs typeface="Arial" panose="020B0604020202020204" pitchFamily="34" charset="0"/>
              </a:rPr>
              <a:t>of Children and Young Person’s (Wales) Measure </a:t>
            </a:r>
            <a:r>
              <a:rPr lang="en-GB" sz="2800" dirty="0" smtClean="0">
                <a:solidFill>
                  <a:schemeClr val="tx2"/>
                </a:solidFill>
                <a:latin typeface="Arial" panose="020B0604020202020204" pitchFamily="34" charset="0"/>
                <a:cs typeface="Arial" panose="020B0604020202020204" pitchFamily="34" charset="0"/>
              </a:rPr>
              <a:t>2011</a:t>
            </a:r>
          </a:p>
          <a:p>
            <a:pPr>
              <a:lnSpc>
                <a:spcPct val="90000"/>
              </a:lnSpc>
            </a:pPr>
            <a:r>
              <a:rPr lang="en-GB" sz="2800" dirty="0">
                <a:solidFill>
                  <a:schemeClr val="tx2"/>
                </a:solidFill>
                <a:latin typeface="Arial" panose="020B0604020202020204" pitchFamily="34" charset="0"/>
                <a:cs typeface="Arial" panose="020B0604020202020204" pitchFamily="34" charset="0"/>
              </a:rPr>
              <a:t>Regulation and Inspection of the Social Care Act 2016 (RISCA)</a:t>
            </a:r>
          </a:p>
        </p:txBody>
      </p:sp>
      <p:sp>
        <p:nvSpPr>
          <p:cNvPr id="4" name="TextBox 3"/>
          <p:cNvSpPr txBox="1"/>
          <p:nvPr/>
        </p:nvSpPr>
        <p:spPr>
          <a:xfrm>
            <a:off x="8470676" y="6093296"/>
            <a:ext cx="3600400"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(Welsh Government, 2019)</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85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404664"/>
            <a:ext cx="7704856"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Professional Practice</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693812" y="1876790"/>
            <a:ext cx="10225136" cy="4967514"/>
          </a:xfrm>
          <a:prstGeom prst="rect">
            <a:avLst/>
          </a:prstGeom>
          <a:noFill/>
        </p:spPr>
        <p:txBody>
          <a:bodyPr wrap="square" rtlCol="0">
            <a:spAutoFit/>
          </a:bodyPr>
          <a:lstStyle/>
          <a:p>
            <a:pPr>
              <a:lnSpc>
                <a:spcPct val="90000"/>
              </a:lnSpc>
            </a:pPr>
            <a:r>
              <a:rPr lang="en-GB" sz="3200" b="1" dirty="0">
                <a:solidFill>
                  <a:schemeClr val="tx2"/>
                </a:solidFill>
                <a:latin typeface="Arial" panose="020B0604020202020204" pitchFamily="34" charset="0"/>
                <a:cs typeface="Arial" panose="020B0604020202020204" pitchFamily="34" charset="0"/>
              </a:rPr>
              <a:t>National Standards and Outcomes Framework for Children and Young People in </a:t>
            </a:r>
            <a:r>
              <a:rPr lang="en-GB" sz="3200" b="1" dirty="0" smtClean="0">
                <a:solidFill>
                  <a:schemeClr val="tx2"/>
                </a:solidFill>
                <a:latin typeface="Arial" panose="020B0604020202020204" pitchFamily="34" charset="0"/>
                <a:cs typeface="Arial" panose="020B0604020202020204" pitchFamily="34" charset="0"/>
              </a:rPr>
              <a:t>Wales</a:t>
            </a:r>
          </a:p>
          <a:p>
            <a:pPr>
              <a:lnSpc>
                <a:spcPct val="90000"/>
              </a:lnSpc>
            </a:pPr>
            <a:r>
              <a:rPr lang="en-GB" sz="3200" dirty="0" smtClean="0">
                <a:solidFill>
                  <a:schemeClr val="tx2"/>
                </a:solidFill>
                <a:latin typeface="Arial" panose="020B0604020202020204" pitchFamily="34" charset="0"/>
                <a:cs typeface="Arial" panose="020B0604020202020204" pitchFamily="34" charset="0"/>
              </a:rPr>
              <a:t> </a:t>
            </a:r>
          </a:p>
          <a:p>
            <a:pPr>
              <a:lnSpc>
                <a:spcPct val="90000"/>
              </a:lnSpc>
            </a:pPr>
            <a:r>
              <a:rPr lang="en-GB" sz="3200" dirty="0" smtClean="0">
                <a:solidFill>
                  <a:schemeClr val="tx2"/>
                </a:solidFill>
                <a:latin typeface="Arial" panose="020B0604020202020204" pitchFamily="34" charset="0"/>
                <a:cs typeface="Arial" panose="020B0604020202020204" pitchFamily="34" charset="0"/>
              </a:rPr>
              <a:t>“A </a:t>
            </a:r>
            <a:r>
              <a:rPr lang="en-GB" sz="3200" dirty="0">
                <a:solidFill>
                  <a:schemeClr val="tx2"/>
                </a:solidFill>
                <a:latin typeface="Arial" panose="020B0604020202020204" pitchFamily="34" charset="0"/>
                <a:cs typeface="Arial" panose="020B0604020202020204" pitchFamily="34" charset="0"/>
              </a:rPr>
              <a:t>working knowledge of the Framework, the Service Specification and the National Reporting Template should form a part of the induction process for all advocates providing a firm foundation on which to develop and deliver a high quality advocacy service</a:t>
            </a:r>
            <a:r>
              <a:rPr lang="en-GB" sz="3200" dirty="0" smtClean="0">
                <a:solidFill>
                  <a:schemeClr val="tx2"/>
                </a:solidFill>
                <a:latin typeface="Arial" panose="020B0604020202020204" pitchFamily="34" charset="0"/>
                <a:cs typeface="Arial" panose="020B0604020202020204" pitchFamily="34" charset="0"/>
              </a:rPr>
              <a:t>.” </a:t>
            </a:r>
          </a:p>
          <a:p>
            <a:pPr>
              <a:lnSpc>
                <a:spcPct val="90000"/>
              </a:lnSpc>
            </a:pPr>
            <a:endParaRPr lang="en-GB" sz="3200" dirty="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a:solidFill>
                <a:schemeClr val="tx2"/>
              </a:solidFill>
              <a:latin typeface="Arial" panose="020B0604020202020204" pitchFamily="34" charset="0"/>
              <a:cs typeface="Arial" panose="020B0604020202020204" pitchFamily="34" charset="0"/>
            </a:endParaRPr>
          </a:p>
        </p:txBody>
      </p:sp>
      <p:sp>
        <p:nvSpPr>
          <p:cNvPr id="4" name="TextBox 3"/>
          <p:cNvSpPr txBox="1"/>
          <p:nvPr/>
        </p:nvSpPr>
        <p:spPr>
          <a:xfrm>
            <a:off x="8470676" y="6093296"/>
            <a:ext cx="3096344"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(Welsh Government, 2019)</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912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21677" y="286400"/>
            <a:ext cx="7776864" cy="1588127"/>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Principles of Advocacy programmes</a:t>
            </a:r>
            <a:endParaRPr lang="en-GB" sz="5400" u="sng"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405780" y="2177784"/>
            <a:ext cx="4464496"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Non-directive</a:t>
            </a:r>
            <a:endParaRPr lang="en-GB" sz="4000" dirty="0">
              <a:solidFill>
                <a:schemeClr val="tx2"/>
              </a:solidFill>
              <a:latin typeface="Arial" panose="020B0604020202020204" pitchFamily="34" charset="0"/>
              <a:cs typeface="Arial" panose="020B0604020202020204" pitchFamily="34" charset="0"/>
            </a:endParaRPr>
          </a:p>
        </p:txBody>
      </p:sp>
      <p:sp>
        <p:nvSpPr>
          <p:cNvPr id="8" name="Oval 7"/>
          <p:cNvSpPr/>
          <p:nvPr/>
        </p:nvSpPr>
        <p:spPr>
          <a:xfrm>
            <a:off x="6010109" y="4077072"/>
            <a:ext cx="4464496" cy="15747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Informative </a:t>
            </a:r>
            <a:endParaRPr lang="en-GB" sz="4000" dirty="0">
              <a:solidFill>
                <a:schemeClr val="tx2"/>
              </a:solidFill>
              <a:latin typeface="Arial" panose="020B0604020202020204" pitchFamily="34" charset="0"/>
              <a:cs typeface="Arial" panose="020B0604020202020204" pitchFamily="34" charset="0"/>
            </a:endParaRPr>
          </a:p>
        </p:txBody>
      </p:sp>
      <p:sp>
        <p:nvSpPr>
          <p:cNvPr id="9" name="Oval 8"/>
          <p:cNvSpPr/>
          <p:nvPr/>
        </p:nvSpPr>
        <p:spPr>
          <a:xfrm>
            <a:off x="405780" y="4077072"/>
            <a:ext cx="4680520"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Supportive </a:t>
            </a:r>
            <a:endParaRPr lang="en-GB" sz="4000" dirty="0">
              <a:solidFill>
                <a:schemeClr val="tx2"/>
              </a:solidFill>
              <a:latin typeface="Arial" panose="020B0604020202020204" pitchFamily="34" charset="0"/>
              <a:cs typeface="Arial" panose="020B0604020202020204" pitchFamily="34" charset="0"/>
            </a:endParaRPr>
          </a:p>
        </p:txBody>
      </p:sp>
      <p:sp>
        <p:nvSpPr>
          <p:cNvPr id="10" name="Oval 9"/>
          <p:cNvSpPr/>
          <p:nvPr/>
        </p:nvSpPr>
        <p:spPr>
          <a:xfrm>
            <a:off x="5806380" y="2177784"/>
            <a:ext cx="4680520"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Non-judgemental</a:t>
            </a:r>
            <a:endParaRPr lang="en-GB" sz="4000" dirty="0">
              <a:solidFill>
                <a:schemeClr val="tx2"/>
              </a:solidFill>
              <a:latin typeface="Arial" panose="020B0604020202020204" pitchFamily="34" charset="0"/>
              <a:cs typeface="Arial" panose="020B0604020202020204" pitchFamily="34" charset="0"/>
            </a:endParaRPr>
          </a:p>
        </p:txBody>
      </p:sp>
      <p:sp>
        <p:nvSpPr>
          <p:cNvPr id="2" name="TextBox 1"/>
          <p:cNvSpPr txBox="1"/>
          <p:nvPr/>
        </p:nvSpPr>
        <p:spPr>
          <a:xfrm>
            <a:off x="8470676" y="6165304"/>
            <a:ext cx="3168352"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2182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116632"/>
            <a:ext cx="11881320" cy="1588127"/>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Key outcomes for children and young people who receive advocacy support</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8614692" y="6093296"/>
            <a:ext cx="2664296"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endParaRPr lang="en-GB" sz="1400" dirty="0" smtClean="0">
              <a:solidFill>
                <a:schemeClr val="tx2"/>
              </a:solidFill>
              <a:latin typeface="Arial" panose="020B0604020202020204" pitchFamily="34" charset="0"/>
              <a:cs typeface="Arial" panose="020B0604020202020204" pitchFamily="34" charset="0"/>
            </a:endParaRPr>
          </a:p>
        </p:txBody>
      </p:sp>
      <p:sp>
        <p:nvSpPr>
          <p:cNvPr id="4" name="Rectangle 3"/>
          <p:cNvSpPr/>
          <p:nvPr/>
        </p:nvSpPr>
        <p:spPr>
          <a:xfrm>
            <a:off x="117748" y="1772816"/>
            <a:ext cx="12025336" cy="3444020"/>
          </a:xfrm>
          <a:prstGeom prst="rect">
            <a:avLst/>
          </a:prstGeom>
        </p:spPr>
        <p:txBody>
          <a:bodyPr wrap="square">
            <a:spAutoFit/>
          </a:bodyPr>
          <a:lstStyle/>
          <a:p>
            <a:pPr>
              <a:lnSpc>
                <a:spcPct val="90000"/>
              </a:lnSpc>
            </a:pPr>
            <a:endParaRPr lang="en-GB" dirty="0"/>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Greater stability </a:t>
            </a:r>
            <a:r>
              <a:rPr lang="en-GB" sz="3200" dirty="0" smtClean="0">
                <a:solidFill>
                  <a:schemeClr val="tx2"/>
                </a:solidFill>
                <a:latin typeface="Arial" panose="020B0604020202020204" pitchFamily="34" charset="0"/>
                <a:cs typeface="Arial" panose="020B0604020202020204" pitchFamily="34" charset="0"/>
              </a:rPr>
              <a:t>once placement disputes are resolved</a:t>
            </a:r>
          </a:p>
          <a:p>
            <a:pPr marL="457200" indent="-45720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Negotiation of transitions </a:t>
            </a:r>
            <a:r>
              <a:rPr lang="en-GB" sz="3200" dirty="0">
                <a:solidFill>
                  <a:schemeClr val="tx2"/>
                </a:solidFill>
                <a:latin typeface="Arial" panose="020B0604020202020204" pitchFamily="34" charset="0"/>
                <a:cs typeface="Arial" panose="020B0604020202020204" pitchFamily="34" charset="0"/>
              </a:rPr>
              <a:t>from care to independence </a:t>
            </a:r>
            <a:endParaRPr lang="en-GB" sz="3200" dirty="0" smtClean="0">
              <a:solidFill>
                <a:schemeClr val="tx2"/>
              </a:solidFill>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C</a:t>
            </a:r>
            <a:r>
              <a:rPr lang="en-GB" sz="3200" dirty="0" smtClean="0">
                <a:solidFill>
                  <a:schemeClr val="tx2"/>
                </a:solidFill>
                <a:latin typeface="Arial" panose="020B0604020202020204" pitchFamily="34" charset="0"/>
                <a:cs typeface="Arial" panose="020B0604020202020204" pitchFamily="34" charset="0"/>
              </a:rPr>
              <a:t>ontact </a:t>
            </a:r>
            <a:r>
              <a:rPr lang="en-GB" sz="3200" dirty="0">
                <a:solidFill>
                  <a:schemeClr val="tx2"/>
                </a:solidFill>
                <a:latin typeface="Arial" panose="020B0604020202020204" pitchFamily="34" charset="0"/>
                <a:cs typeface="Arial" panose="020B0604020202020204" pitchFamily="34" charset="0"/>
              </a:rPr>
              <a:t>arrangements with family and friends </a:t>
            </a:r>
            <a:r>
              <a:rPr lang="en-GB" sz="3200" dirty="0" smtClean="0">
                <a:solidFill>
                  <a:schemeClr val="tx2"/>
                </a:solidFill>
                <a:latin typeface="Arial" panose="020B0604020202020204" pitchFamily="34" charset="0"/>
                <a:cs typeface="Arial" panose="020B0604020202020204" pitchFamily="34" charset="0"/>
              </a:rPr>
              <a:t>established</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R</a:t>
            </a:r>
            <a:r>
              <a:rPr lang="en-GB" sz="3200" dirty="0" smtClean="0">
                <a:solidFill>
                  <a:schemeClr val="tx2"/>
                </a:solidFill>
                <a:latin typeface="Arial" panose="020B0604020202020204" pitchFamily="34" charset="0"/>
                <a:cs typeface="Arial" panose="020B0604020202020204" pitchFamily="34" charset="0"/>
              </a:rPr>
              <a:t>elationships </a:t>
            </a:r>
            <a:r>
              <a:rPr lang="en-GB" sz="3200" dirty="0">
                <a:solidFill>
                  <a:schemeClr val="tx2"/>
                </a:solidFill>
                <a:latin typeface="Arial" panose="020B0604020202020204" pitchFamily="34" charset="0"/>
                <a:cs typeface="Arial" panose="020B0604020202020204" pitchFamily="34" charset="0"/>
              </a:rPr>
              <a:t>with professionals </a:t>
            </a:r>
            <a:r>
              <a:rPr lang="en-GB" sz="3200" dirty="0" smtClean="0">
                <a:solidFill>
                  <a:schemeClr val="tx2"/>
                </a:solidFill>
                <a:latin typeface="Arial" panose="020B0604020202020204" pitchFamily="34" charset="0"/>
                <a:cs typeface="Arial" panose="020B0604020202020204" pitchFamily="34" charset="0"/>
              </a:rPr>
              <a:t>improved </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G</a:t>
            </a:r>
            <a:r>
              <a:rPr lang="en-GB" sz="3200" dirty="0" smtClean="0">
                <a:solidFill>
                  <a:schemeClr val="tx2"/>
                </a:solidFill>
                <a:latin typeface="Arial" panose="020B0604020202020204" pitchFamily="34" charset="0"/>
                <a:cs typeface="Arial" panose="020B0604020202020204" pitchFamily="34" charset="0"/>
              </a:rPr>
              <a:t>reater </a:t>
            </a:r>
            <a:r>
              <a:rPr lang="en-GB" sz="3200" dirty="0">
                <a:solidFill>
                  <a:schemeClr val="tx2"/>
                </a:solidFill>
                <a:latin typeface="Arial" panose="020B0604020202020204" pitchFamily="34" charset="0"/>
                <a:cs typeface="Arial" panose="020B0604020202020204" pitchFamily="34" charset="0"/>
              </a:rPr>
              <a:t>confidence and self-esteem and ability to </a:t>
            </a:r>
            <a:r>
              <a:rPr lang="en-GB" sz="3200" dirty="0" smtClean="0">
                <a:solidFill>
                  <a:schemeClr val="tx2"/>
                </a:solidFill>
                <a:latin typeface="Arial" panose="020B0604020202020204" pitchFamily="34" charset="0"/>
                <a:cs typeface="Arial" panose="020B0604020202020204" pitchFamily="34" charset="0"/>
              </a:rPr>
              <a:t>self-advocate</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P</a:t>
            </a:r>
            <a:r>
              <a:rPr lang="en-GB" sz="3200" dirty="0" smtClean="0">
                <a:solidFill>
                  <a:schemeClr val="tx2"/>
                </a:solidFill>
                <a:latin typeface="Arial" panose="020B0604020202020204" pitchFamily="34" charset="0"/>
                <a:cs typeface="Arial" panose="020B0604020202020204" pitchFamily="34" charset="0"/>
              </a:rPr>
              <a:t>ositive </a:t>
            </a:r>
            <a:r>
              <a:rPr lang="en-GB" sz="3200" dirty="0">
                <a:solidFill>
                  <a:schemeClr val="tx2"/>
                </a:solidFill>
                <a:latin typeface="Arial" panose="020B0604020202020204" pitchFamily="34" charset="0"/>
                <a:cs typeface="Arial" panose="020B0604020202020204" pitchFamily="34" charset="0"/>
              </a:rPr>
              <a:t>attitude within educational and residential </a:t>
            </a:r>
            <a:r>
              <a:rPr lang="en-GB" sz="3200" dirty="0" smtClean="0">
                <a:solidFill>
                  <a:schemeClr val="tx2"/>
                </a:solidFill>
                <a:latin typeface="Arial" panose="020B0604020202020204" pitchFamily="34" charset="0"/>
                <a:cs typeface="Arial" panose="020B0604020202020204" pitchFamily="34" charset="0"/>
              </a:rPr>
              <a:t>settings </a:t>
            </a:r>
          </a:p>
          <a:p>
            <a:pPr marL="457200" indent="-45720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Improved </a:t>
            </a:r>
            <a:r>
              <a:rPr lang="en-GB" sz="3200" dirty="0">
                <a:solidFill>
                  <a:schemeClr val="tx2"/>
                </a:solidFill>
                <a:latin typeface="Arial" panose="020B0604020202020204" pitchFamily="34" charset="0"/>
                <a:cs typeface="Arial" panose="020B0604020202020204" pitchFamily="34" charset="0"/>
              </a:rPr>
              <a:t>care planning and engagement.</a:t>
            </a:r>
          </a:p>
        </p:txBody>
      </p:sp>
    </p:spTree>
    <p:extLst>
      <p:ext uri="{BB962C8B-B14F-4D97-AF65-F5344CB8AC3E}">
        <p14:creationId xmlns:p14="http://schemas.microsoft.com/office/powerpoint/2010/main" val="9592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3972" y="476672"/>
            <a:ext cx="7992888" cy="1338828"/>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Giving Voice To Values</a:t>
            </a:r>
          </a:p>
          <a:p>
            <a:pPr>
              <a:lnSpc>
                <a:spcPct val="90000"/>
              </a:lnSpc>
            </a:pPr>
            <a:endParaRPr lang="en-GB" dirty="0"/>
          </a:p>
          <a:p>
            <a:pPr>
              <a:lnSpc>
                <a:spcPct val="90000"/>
              </a:lnSpc>
            </a:pPr>
            <a:endParaRPr lang="en-GB" dirty="0"/>
          </a:p>
        </p:txBody>
      </p:sp>
      <p:sp>
        <p:nvSpPr>
          <p:cNvPr id="6" name="TextBox 5"/>
          <p:cNvSpPr txBox="1"/>
          <p:nvPr/>
        </p:nvSpPr>
        <p:spPr>
          <a:xfrm>
            <a:off x="879203" y="2204864"/>
            <a:ext cx="10873208" cy="2086725"/>
          </a:xfrm>
          <a:prstGeom prst="rect">
            <a:avLst/>
          </a:prstGeom>
          <a:noFill/>
        </p:spPr>
        <p:txBody>
          <a:bodyPr wrap="square" rtlCol="0">
            <a:spAutoFit/>
          </a:bodyPr>
          <a:lstStyle/>
          <a:p>
            <a:pPr>
              <a:lnSpc>
                <a:spcPct val="90000"/>
              </a:lnSpc>
            </a:pPr>
            <a:r>
              <a:rPr lang="en-GB" sz="4800" dirty="0" smtClean="0">
                <a:solidFill>
                  <a:schemeClr val="tx2"/>
                </a:solidFill>
                <a:latin typeface="Arial" panose="020B0604020202020204" pitchFamily="34" charset="0"/>
                <a:cs typeface="Arial" panose="020B0604020202020204" pitchFamily="34" charset="0"/>
              </a:rPr>
              <a:t>“…practice makes perfect, or at least, practice makes our voice and action more likely.”</a:t>
            </a:r>
            <a:endParaRPr lang="en-GB" sz="4800" dirty="0">
              <a:solidFill>
                <a:schemeClr val="tx2"/>
              </a:solidFill>
              <a:latin typeface="Arial" panose="020B0604020202020204" pitchFamily="34" charset="0"/>
              <a:cs typeface="Arial" panose="020B0604020202020204" pitchFamily="34" charset="0"/>
            </a:endParaRPr>
          </a:p>
        </p:txBody>
      </p:sp>
      <p:sp>
        <p:nvSpPr>
          <p:cNvPr id="7" name="TextBox 6"/>
          <p:cNvSpPr txBox="1"/>
          <p:nvPr/>
        </p:nvSpPr>
        <p:spPr>
          <a:xfrm>
            <a:off x="8902724" y="6093296"/>
            <a:ext cx="2880320"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(Gentile, M. 2010, </a:t>
            </a:r>
            <a:r>
              <a:rPr lang="en-GB" sz="1400" dirty="0" err="1" smtClean="0">
                <a:solidFill>
                  <a:schemeClr val="tx2"/>
                </a:solidFill>
                <a:latin typeface="Arial" panose="020B0604020202020204" pitchFamily="34" charset="0"/>
                <a:cs typeface="Arial" panose="020B0604020202020204" pitchFamily="34" charset="0"/>
              </a:rPr>
              <a:t>p.xiv</a:t>
            </a:r>
            <a:r>
              <a:rPr lang="en-GB" sz="1400" dirty="0" smtClean="0">
                <a:solidFill>
                  <a:schemeClr val="tx2"/>
                </a:solidFill>
                <a:latin typeface="Arial" panose="020B0604020202020204" pitchFamily="34" charset="0"/>
                <a:cs typeface="Arial" panose="020B0604020202020204" pitchFamily="34" charset="0"/>
              </a:rPr>
              <a:t>)</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7846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33192"/>
            <a:ext cx="11665296" cy="6712607"/>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The Role of an Independent Professional Advocate</a:t>
            </a:r>
          </a:p>
          <a:p>
            <a:pPr>
              <a:lnSpc>
                <a:spcPct val="90000"/>
              </a:lnSpc>
            </a:pPr>
            <a:endParaRPr lang="en-GB" dirty="0"/>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ensure a child’s or young person’s views and experiences are considered </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develop a relationship with a child or young person to facilitate participation in decision-making</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empower and ensure a child or young person has access to the services they require</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be the ‘trusted adult’ and help individuals make sense of and express feelings</a:t>
            </a:r>
            <a:endParaRPr lang="en-GB" sz="3200" dirty="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8614692" y="6165304"/>
            <a:ext cx="3024336"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2358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45940" y="836712"/>
            <a:ext cx="3240360" cy="341632"/>
          </a:xfrm>
          <a:prstGeom prst="rect">
            <a:avLst/>
          </a:prstGeom>
          <a:noFill/>
        </p:spPr>
        <p:txBody>
          <a:bodyPr wrap="square" rtlCol="0">
            <a:spAutoFit/>
          </a:bodyPr>
          <a:lstStyle/>
          <a:p>
            <a:pPr>
              <a:lnSpc>
                <a:spcPct val="90000"/>
              </a:lnSpc>
            </a:pPr>
            <a:r>
              <a:rPr lang="en-GB" dirty="0" smtClean="0"/>
              <a:t> </a:t>
            </a:r>
            <a:endParaRPr lang="en-GB" dirty="0"/>
          </a:p>
        </p:txBody>
      </p:sp>
      <p:sp>
        <p:nvSpPr>
          <p:cNvPr id="3" name="Rectangle 2"/>
          <p:cNvSpPr/>
          <p:nvPr/>
        </p:nvSpPr>
        <p:spPr>
          <a:xfrm>
            <a:off x="811561" y="188640"/>
            <a:ext cx="11377264" cy="1588127"/>
          </a:xfrm>
          <a:prstGeom prst="rect">
            <a:avLst/>
          </a:prstGeom>
        </p:spPr>
        <p:txBody>
          <a:bodyPr wrap="square">
            <a:spAutoFit/>
          </a:bodyPr>
          <a:lstStyle/>
          <a:p>
            <a:pPr>
              <a:lnSpc>
                <a:spcPct val="90000"/>
              </a:lnSpc>
            </a:pPr>
            <a:r>
              <a:rPr lang="en-GB" sz="5400" u="sng" dirty="0">
                <a:solidFill>
                  <a:schemeClr val="tx2"/>
                </a:solidFill>
                <a:latin typeface="Arial" panose="020B0604020202020204" pitchFamily="34" charset="0"/>
                <a:cs typeface="Arial" panose="020B0604020202020204" pitchFamily="34" charset="0"/>
              </a:rPr>
              <a:t>Experiences of advocates from a young person’s perspective</a:t>
            </a:r>
          </a:p>
        </p:txBody>
      </p:sp>
      <p:sp>
        <p:nvSpPr>
          <p:cNvPr id="4" name="Rectangle 3"/>
          <p:cNvSpPr/>
          <p:nvPr/>
        </p:nvSpPr>
        <p:spPr>
          <a:xfrm>
            <a:off x="333772" y="2636912"/>
            <a:ext cx="10945216" cy="2363724"/>
          </a:xfrm>
          <a:prstGeom prst="rect">
            <a:avLst/>
          </a:prstGeom>
        </p:spPr>
        <p:txBody>
          <a:bodyPr wrap="square">
            <a:spAutoFit/>
          </a:bodyPr>
          <a:lstStyle/>
          <a:p>
            <a:pPr>
              <a:lnSpc>
                <a:spcPct val="90000"/>
              </a:lnSpc>
            </a:pPr>
            <a:r>
              <a:rPr lang="en-GB" sz="4400" dirty="0" smtClean="0">
                <a:solidFill>
                  <a:schemeClr val="tx2"/>
                </a:solidFill>
                <a:latin typeface="Arial" panose="020B0604020202020204" pitchFamily="34" charset="0"/>
                <a:cs typeface="Arial" panose="020B0604020202020204" pitchFamily="34" charset="0"/>
              </a:rPr>
              <a:t>“</a:t>
            </a:r>
            <a:r>
              <a:rPr lang="en-GB" sz="4000" dirty="0" smtClean="0">
                <a:solidFill>
                  <a:schemeClr val="tx2"/>
                </a:solidFill>
                <a:latin typeface="Arial" panose="020B0604020202020204" pitchFamily="34" charset="0"/>
                <a:cs typeface="Arial" panose="020B0604020202020204" pitchFamily="34" charset="0"/>
              </a:rPr>
              <a:t>Whilst </a:t>
            </a:r>
            <a:r>
              <a:rPr lang="en-GB" sz="4000" dirty="0">
                <a:solidFill>
                  <a:schemeClr val="tx2"/>
                </a:solidFill>
                <a:latin typeface="Arial" panose="020B0604020202020204" pitchFamily="34" charset="0"/>
                <a:cs typeface="Arial" panose="020B0604020202020204" pitchFamily="34" charset="0"/>
              </a:rPr>
              <a:t>young people recognised advocates as powerful individuals, it was the way their power was exercised for the benefit of the young person that was highly valued.”</a:t>
            </a:r>
            <a:endParaRPr lang="en-GB" sz="4000" u="sng" dirty="0">
              <a:solidFill>
                <a:schemeClr val="tx2"/>
              </a:solidFill>
              <a:latin typeface="Arial" panose="020B0604020202020204" pitchFamily="34" charset="0"/>
              <a:cs typeface="Arial" panose="020B0604020202020204" pitchFamily="34" charset="0"/>
            </a:endParaRPr>
          </a:p>
        </p:txBody>
      </p:sp>
      <p:sp>
        <p:nvSpPr>
          <p:cNvPr id="5" name="Rectangle 4"/>
          <p:cNvSpPr/>
          <p:nvPr/>
        </p:nvSpPr>
        <p:spPr>
          <a:xfrm>
            <a:off x="8470676" y="6021288"/>
            <a:ext cx="2359941" cy="341632"/>
          </a:xfrm>
          <a:prstGeom prst="rect">
            <a:avLst/>
          </a:prstGeom>
        </p:spPr>
        <p:txBody>
          <a:bodyPr wrap="none">
            <a:spAutoFit/>
          </a:bodyPr>
          <a:lstStyle/>
          <a:p>
            <a:pPr>
              <a:lnSpc>
                <a:spcPct val="90000"/>
              </a:lnSpc>
            </a:pPr>
            <a:r>
              <a:rPr lang="en-GB" sz="1400" dirty="0">
                <a:solidFill>
                  <a:schemeClr val="tx2"/>
                </a:solidFill>
                <a:latin typeface="Arial" panose="020B0604020202020204" pitchFamily="34" charset="0"/>
                <a:cs typeface="Arial" panose="020B0604020202020204" pitchFamily="34" charset="0"/>
              </a:rPr>
              <a:t>(Boylan and </a:t>
            </a:r>
            <a:r>
              <a:rPr lang="en-GB" sz="1400" dirty="0" err="1">
                <a:solidFill>
                  <a:schemeClr val="tx2"/>
                </a:solidFill>
                <a:latin typeface="Arial" panose="020B0604020202020204" pitchFamily="34" charset="0"/>
                <a:cs typeface="Arial" panose="020B0604020202020204" pitchFamily="34" charset="0"/>
              </a:rPr>
              <a:t>Ing</a:t>
            </a:r>
            <a:r>
              <a:rPr lang="en-GB" sz="1400" dirty="0">
                <a:solidFill>
                  <a:schemeClr val="tx2"/>
                </a:solidFill>
                <a:latin typeface="Arial" panose="020B0604020202020204" pitchFamily="34" charset="0"/>
                <a:cs typeface="Arial" panose="020B0604020202020204" pitchFamily="34" charset="0"/>
              </a:rPr>
              <a:t>, </a:t>
            </a:r>
            <a:r>
              <a:rPr lang="en-GB" sz="1400" dirty="0" smtClean="0">
                <a:solidFill>
                  <a:schemeClr val="tx2"/>
                </a:solidFill>
                <a:latin typeface="Arial" panose="020B0604020202020204" pitchFamily="34" charset="0"/>
                <a:cs typeface="Arial" panose="020B0604020202020204" pitchFamily="34" charset="0"/>
              </a:rPr>
              <a:t>2005, p.9</a:t>
            </a:r>
            <a:r>
              <a:rPr lang="en-GB" dirty="0" smtClean="0">
                <a:solidFill>
                  <a:schemeClr val="tx2"/>
                </a:solidFill>
                <a:latin typeface="Arial" panose="020B0604020202020204" pitchFamily="34" charset="0"/>
                <a:cs typeface="Arial" panose="020B0604020202020204" pitchFamily="34" charset="0"/>
              </a:rPr>
              <a:t>)</a:t>
            </a:r>
            <a:endParaRPr lang="en-GB"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621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rotWithShape="1">
          <a:blip r:embed="rId3"/>
          <a:srcRect l="8602" t="10820" r="66568" b="32565"/>
          <a:stretch/>
        </p:blipFill>
        <p:spPr bwMode="auto">
          <a:xfrm rot="16200000">
            <a:off x="174108" y="1304525"/>
            <a:ext cx="5760642" cy="5256583"/>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333772" y="692696"/>
            <a:ext cx="184731" cy="840230"/>
          </a:xfrm>
          <a:prstGeom prst="rect">
            <a:avLst/>
          </a:prstGeom>
          <a:noFill/>
        </p:spPr>
        <p:txBody>
          <a:bodyPr wrap="none" rtlCol="0">
            <a:spAutoFit/>
          </a:bodyPr>
          <a:lstStyle/>
          <a:p>
            <a:pPr>
              <a:lnSpc>
                <a:spcPct val="90000"/>
              </a:lnSpc>
            </a:pPr>
            <a:endParaRPr lang="en-GB" dirty="0" smtClean="0"/>
          </a:p>
          <a:p>
            <a:pPr>
              <a:lnSpc>
                <a:spcPct val="90000"/>
              </a:lnSpc>
            </a:pPr>
            <a:endParaRPr lang="en-GB" dirty="0"/>
          </a:p>
          <a:p>
            <a:pPr>
              <a:lnSpc>
                <a:spcPct val="90000"/>
              </a:lnSpc>
            </a:pPr>
            <a:endParaRPr lang="en-GB" dirty="0"/>
          </a:p>
        </p:txBody>
      </p:sp>
      <p:sp>
        <p:nvSpPr>
          <p:cNvPr id="9" name="TextBox 8"/>
          <p:cNvSpPr txBox="1"/>
          <p:nvPr/>
        </p:nvSpPr>
        <p:spPr>
          <a:xfrm>
            <a:off x="909836" y="56202"/>
            <a:ext cx="10297144"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Engagement and Participation </a:t>
            </a:r>
            <a:endParaRPr lang="en-GB" sz="5400" u="sng" dirty="0">
              <a:solidFill>
                <a:schemeClr val="tx2"/>
              </a:solidFill>
              <a:latin typeface="Arial" panose="020B0604020202020204" pitchFamily="34" charset="0"/>
              <a:cs typeface="Arial" panose="020B0604020202020204" pitchFamily="34" charset="0"/>
            </a:endParaRPr>
          </a:p>
        </p:txBody>
      </p:sp>
      <p:sp>
        <p:nvSpPr>
          <p:cNvPr id="10" name="TextBox 9"/>
          <p:cNvSpPr txBox="1"/>
          <p:nvPr/>
        </p:nvSpPr>
        <p:spPr>
          <a:xfrm>
            <a:off x="6602141" y="1658366"/>
            <a:ext cx="4139688" cy="1200329"/>
          </a:xfrm>
          <a:prstGeom prst="rect">
            <a:avLst/>
          </a:prstGeom>
          <a:noFill/>
        </p:spPr>
        <p:txBody>
          <a:bodyPr wrap="square" rtlCol="0">
            <a:spAutoFit/>
          </a:bodyPr>
          <a:lstStyle/>
          <a:p>
            <a:pPr algn="ctr">
              <a:lnSpc>
                <a:spcPct val="90000"/>
              </a:lnSpc>
            </a:pPr>
            <a:r>
              <a:rPr lang="en-GB" sz="4000" dirty="0">
                <a:solidFill>
                  <a:schemeClr val="tx2"/>
                </a:solidFill>
                <a:latin typeface="Arial" panose="020B0604020202020204" pitchFamily="34" charset="0"/>
                <a:cs typeface="Arial" panose="020B0604020202020204" pitchFamily="34" charset="0"/>
              </a:rPr>
              <a:t>Hart’s Ladder of Participation</a:t>
            </a:r>
          </a:p>
        </p:txBody>
      </p:sp>
      <p:sp>
        <p:nvSpPr>
          <p:cNvPr id="12" name="TextBox 11"/>
          <p:cNvSpPr txBox="1"/>
          <p:nvPr/>
        </p:nvSpPr>
        <p:spPr>
          <a:xfrm>
            <a:off x="9838828" y="6021288"/>
            <a:ext cx="2124622" cy="576064"/>
          </a:xfrm>
          <a:prstGeom prst="rect">
            <a:avLst/>
          </a:prstGeom>
          <a:noFill/>
        </p:spPr>
        <p:txBody>
          <a:bodyPr wrap="square" rtlCol="0">
            <a:spAutoFit/>
          </a:bodyPr>
          <a:lstStyle/>
          <a:p>
            <a:pPr>
              <a:lnSpc>
                <a:spcPct val="90000"/>
              </a:lnSpc>
            </a:pPr>
            <a:endParaRPr lang="en-GB" dirty="0"/>
          </a:p>
        </p:txBody>
      </p:sp>
      <p:sp>
        <p:nvSpPr>
          <p:cNvPr id="13" name="TextBox 12"/>
          <p:cNvSpPr txBox="1"/>
          <p:nvPr/>
        </p:nvSpPr>
        <p:spPr>
          <a:xfrm>
            <a:off x="7750596" y="5923321"/>
            <a:ext cx="4212854"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(Lansdown, (2005) cited in </a:t>
            </a:r>
            <a:r>
              <a:rPr lang="en-GB" sz="1400" dirty="0" err="1" smtClean="0">
                <a:solidFill>
                  <a:schemeClr val="tx2"/>
                </a:solidFill>
                <a:latin typeface="Arial" panose="020B0604020202020204" pitchFamily="34" charset="0"/>
                <a:cs typeface="Arial" panose="020B0604020202020204" pitchFamily="34" charset="0"/>
              </a:rPr>
              <a:t>Kellet</a:t>
            </a:r>
            <a:r>
              <a:rPr lang="en-GB" sz="1400" dirty="0" smtClean="0">
                <a:solidFill>
                  <a:schemeClr val="tx2"/>
                </a:solidFill>
                <a:latin typeface="Arial" panose="020B0604020202020204" pitchFamily="34" charset="0"/>
                <a:cs typeface="Arial" panose="020B0604020202020204" pitchFamily="34" charset="0"/>
              </a:rPr>
              <a:t>, 2011, </a:t>
            </a:r>
            <a:r>
              <a:rPr lang="en-GB" sz="1400" dirty="0" smtClean="0">
                <a:solidFill>
                  <a:schemeClr val="tx2"/>
                </a:solidFill>
                <a:latin typeface="Arial" panose="020B0604020202020204" pitchFamily="34" charset="0"/>
                <a:cs typeface="Arial" panose="020B0604020202020204" pitchFamily="34" charset="0"/>
              </a:rPr>
              <a:t>Hart</a:t>
            </a:r>
            <a:r>
              <a:rPr lang="en-GB" sz="1400" dirty="0" smtClean="0">
                <a:solidFill>
                  <a:schemeClr val="tx2"/>
                </a:solidFill>
                <a:latin typeface="Arial" panose="020B0604020202020204" pitchFamily="34" charset="0"/>
                <a:cs typeface="Arial" panose="020B0604020202020204" pitchFamily="34" charset="0"/>
              </a:rPr>
              <a:t>, 1992, Boylan and </a:t>
            </a:r>
            <a:r>
              <a:rPr lang="en-GB" sz="1400" dirty="0" err="1" smtClean="0">
                <a:solidFill>
                  <a:schemeClr val="tx2"/>
                </a:solidFill>
                <a:latin typeface="Arial" panose="020B0604020202020204" pitchFamily="34" charset="0"/>
                <a:cs typeface="Arial" panose="020B0604020202020204" pitchFamily="34" charset="0"/>
              </a:rPr>
              <a:t>Ing</a:t>
            </a:r>
            <a:r>
              <a:rPr lang="en-GB" sz="1400" dirty="0" smtClean="0">
                <a:solidFill>
                  <a:schemeClr val="tx2"/>
                </a:solidFill>
                <a:latin typeface="Arial" panose="020B0604020202020204" pitchFamily="34" charset="0"/>
                <a:cs typeface="Arial" panose="020B0604020202020204" pitchFamily="34" charset="0"/>
              </a:rPr>
              <a:t>, 2012, and Foucault, 2001)</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6205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3545" y="132864"/>
            <a:ext cx="11511508" cy="6380208"/>
          </a:xfrm>
          <a:prstGeom prst="rect">
            <a:avLst/>
          </a:prstGeom>
          <a:noFill/>
        </p:spPr>
        <p:txBody>
          <a:bodyPr wrap="square" rtlCol="0">
            <a:spAutoFit/>
          </a:bodyPr>
          <a:lstStyle/>
          <a:p>
            <a:pPr>
              <a:lnSpc>
                <a:spcPct val="90000"/>
              </a:lnSpc>
            </a:pPr>
            <a:r>
              <a:rPr lang="en-GB" sz="5400" u="sng" dirty="0">
                <a:solidFill>
                  <a:schemeClr val="tx2"/>
                </a:solidFill>
                <a:latin typeface="Arial" panose="020B0604020202020204" pitchFamily="34" charset="0"/>
                <a:cs typeface="Arial" panose="020B0604020202020204" pitchFamily="34" charset="0"/>
              </a:rPr>
              <a:t>C</a:t>
            </a:r>
            <a:r>
              <a:rPr lang="en-GB" sz="5400" u="sng" dirty="0" smtClean="0">
                <a:solidFill>
                  <a:schemeClr val="tx2"/>
                </a:solidFill>
                <a:latin typeface="Arial" panose="020B0604020202020204" pitchFamily="34" charset="0"/>
                <a:cs typeface="Arial" panose="020B0604020202020204" pitchFamily="34" charset="0"/>
              </a:rPr>
              <a:t>hildren and Young People…</a:t>
            </a:r>
            <a:endParaRPr lang="en-GB" sz="5400" u="sng"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r>
              <a:rPr lang="en-GB" sz="4000" dirty="0" smtClean="0">
                <a:solidFill>
                  <a:schemeClr val="tx2"/>
                </a:solidFill>
                <a:latin typeface="Arial" panose="020B0604020202020204" pitchFamily="34" charset="0"/>
                <a:cs typeface="Arial" panose="020B0604020202020204" pitchFamily="34" charset="0"/>
              </a:rPr>
              <a:t>…are experts in their own lives and should have opportunity to …</a:t>
            </a: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p:txBody>
      </p:sp>
      <p:sp>
        <p:nvSpPr>
          <p:cNvPr id="3" name="Oval 2"/>
          <p:cNvSpPr/>
          <p:nvPr/>
        </p:nvSpPr>
        <p:spPr>
          <a:xfrm>
            <a:off x="7408051" y="2705819"/>
            <a:ext cx="4104456" cy="14847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Improve self-esteem</a:t>
            </a:r>
            <a:endParaRPr lang="en-GB" sz="2800" dirty="0">
              <a:solidFill>
                <a:schemeClr val="tx2"/>
              </a:solidFill>
              <a:latin typeface="Arial" panose="020B0604020202020204" pitchFamily="34" charset="0"/>
              <a:cs typeface="Arial" panose="020B0604020202020204" pitchFamily="34" charset="0"/>
            </a:endParaRPr>
          </a:p>
        </p:txBody>
      </p:sp>
      <p:sp>
        <p:nvSpPr>
          <p:cNvPr id="4" name="Oval 3"/>
          <p:cNvSpPr/>
          <p:nvPr/>
        </p:nvSpPr>
        <p:spPr>
          <a:xfrm>
            <a:off x="343544" y="2730844"/>
            <a:ext cx="3725808" cy="13636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a:solidFill>
                  <a:schemeClr val="tx2"/>
                </a:solidFill>
                <a:latin typeface="Arial" panose="020B0604020202020204" pitchFamily="34" charset="0"/>
                <a:cs typeface="Arial" panose="020B0604020202020204" pitchFamily="34" charset="0"/>
              </a:rPr>
              <a:t>S</a:t>
            </a:r>
            <a:r>
              <a:rPr lang="en-GB" sz="2800" dirty="0" smtClean="0">
                <a:solidFill>
                  <a:schemeClr val="tx2"/>
                </a:solidFill>
                <a:latin typeface="Arial" panose="020B0604020202020204" pitchFamily="34" charset="0"/>
                <a:cs typeface="Arial" panose="020B0604020202020204" pitchFamily="34" charset="0"/>
              </a:rPr>
              <a:t>hare </a:t>
            </a:r>
            <a:r>
              <a:rPr lang="en-GB" sz="2800" dirty="0">
                <a:solidFill>
                  <a:schemeClr val="tx2"/>
                </a:solidFill>
                <a:latin typeface="Arial" panose="020B0604020202020204" pitchFamily="34" charset="0"/>
                <a:cs typeface="Arial" panose="020B0604020202020204" pitchFamily="34" charset="0"/>
              </a:rPr>
              <a:t>concerns</a:t>
            </a:r>
          </a:p>
        </p:txBody>
      </p:sp>
      <p:sp>
        <p:nvSpPr>
          <p:cNvPr id="5" name="Oval 4"/>
          <p:cNvSpPr/>
          <p:nvPr/>
        </p:nvSpPr>
        <p:spPr>
          <a:xfrm>
            <a:off x="495360" y="4729020"/>
            <a:ext cx="3856208"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endParaRPr lang="en-GB" sz="2800" dirty="0" smtClean="0">
              <a:solidFill>
                <a:schemeClr val="tx2"/>
              </a:solidFill>
              <a:latin typeface="Arial" panose="020B0604020202020204" pitchFamily="34" charset="0"/>
              <a:cs typeface="Arial" panose="020B0604020202020204" pitchFamily="34" charset="0"/>
            </a:endParaRPr>
          </a:p>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Develop</a:t>
            </a:r>
          </a:p>
          <a:p>
            <a:pPr algn="ctr">
              <a:lnSpc>
                <a:spcPct val="90000"/>
              </a:lnSpc>
            </a:pPr>
            <a:endParaRPr lang="en-GB" sz="2800" dirty="0">
              <a:solidFill>
                <a:schemeClr val="tx2"/>
              </a:solidFill>
              <a:latin typeface="Arial" panose="020B0604020202020204" pitchFamily="34" charset="0"/>
              <a:cs typeface="Arial" panose="020B0604020202020204" pitchFamily="34" charset="0"/>
            </a:endParaRPr>
          </a:p>
        </p:txBody>
      </p:sp>
      <p:sp>
        <p:nvSpPr>
          <p:cNvPr id="6" name="Oval 5"/>
          <p:cNvSpPr/>
          <p:nvPr/>
        </p:nvSpPr>
        <p:spPr>
          <a:xfrm>
            <a:off x="7300976" y="4712776"/>
            <a:ext cx="4032448" cy="13658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Achieve independence</a:t>
            </a:r>
            <a:endParaRPr lang="en-GB" sz="2800" dirty="0">
              <a:solidFill>
                <a:schemeClr val="tx2"/>
              </a:solidFill>
              <a:latin typeface="Arial" panose="020B0604020202020204" pitchFamily="34" charset="0"/>
              <a:cs typeface="Arial" panose="020B0604020202020204" pitchFamily="34" charset="0"/>
            </a:endParaRPr>
          </a:p>
        </p:txBody>
      </p:sp>
      <p:sp>
        <p:nvSpPr>
          <p:cNvPr id="7" name="Oval 6"/>
          <p:cNvSpPr/>
          <p:nvPr/>
        </p:nvSpPr>
        <p:spPr>
          <a:xfrm>
            <a:off x="3825485" y="3659044"/>
            <a:ext cx="3942868" cy="13053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Build resilience</a:t>
            </a:r>
            <a:endParaRPr lang="en-GB" sz="2800" dirty="0">
              <a:solidFill>
                <a:schemeClr val="tx2"/>
              </a:solidFill>
              <a:latin typeface="Arial" panose="020B0604020202020204" pitchFamily="34" charset="0"/>
              <a:cs typeface="Arial" panose="020B0604020202020204" pitchFamily="34" charset="0"/>
            </a:endParaRPr>
          </a:p>
        </p:txBody>
      </p:sp>
      <p:sp>
        <p:nvSpPr>
          <p:cNvPr id="10" name="TextBox 9"/>
          <p:cNvSpPr txBox="1"/>
          <p:nvPr/>
        </p:nvSpPr>
        <p:spPr>
          <a:xfrm>
            <a:off x="7534572" y="6340273"/>
            <a:ext cx="4752528"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(Boylan and </a:t>
            </a:r>
            <a:r>
              <a:rPr lang="en-GB" sz="1400" dirty="0" err="1" smtClean="0">
                <a:solidFill>
                  <a:schemeClr val="tx2"/>
                </a:solidFill>
                <a:latin typeface="Arial" panose="020B0604020202020204" pitchFamily="34" charset="0"/>
                <a:cs typeface="Arial" panose="020B0604020202020204" pitchFamily="34" charset="0"/>
              </a:rPr>
              <a:t>Ing</a:t>
            </a:r>
            <a:r>
              <a:rPr lang="en-GB" sz="1400" dirty="0" smtClean="0">
                <a:solidFill>
                  <a:schemeClr val="tx2"/>
                </a:solidFill>
                <a:latin typeface="Arial" panose="020B0604020202020204" pitchFamily="34" charset="0"/>
                <a:cs typeface="Arial" panose="020B0604020202020204" pitchFamily="34" charset="0"/>
              </a:rPr>
              <a:t>, (2005) and Knight and Oliver (2007), cited in </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 </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091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9796" y="1556792"/>
            <a:ext cx="11161240" cy="2397451"/>
          </a:xfrm>
          <a:prstGeom prst="rect">
            <a:avLst/>
          </a:prstGeom>
        </p:spPr>
        <p:txBody>
          <a:bodyPr wrap="square">
            <a:spAutoFit/>
          </a:bodyPr>
          <a:lstStyle/>
          <a:p>
            <a:pPr>
              <a:lnSpc>
                <a:spcPct val="107000"/>
              </a:lnSpc>
              <a:spcAft>
                <a:spcPts val="0"/>
              </a:spcAft>
            </a:pP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“…leaders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who can create their own legitimacy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are not in it for themselves,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care for people</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because they know how things work in different worlds and they can bring them closer together and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want to make the world around them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better” (Middleton</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 2007, p.163</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p:cNvSpPr txBox="1"/>
          <p:nvPr/>
        </p:nvSpPr>
        <p:spPr>
          <a:xfrm>
            <a:off x="3574132" y="189055"/>
            <a:ext cx="5040560" cy="840230"/>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Conclusion </a:t>
            </a:r>
            <a:endParaRPr lang="en-GB" sz="5400" u="sng"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3588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485900" y="1700808"/>
            <a:ext cx="9073008" cy="244682"/>
          </a:xfrm>
          <a:prstGeom prst="rect">
            <a:avLst/>
          </a:prstGeom>
          <a:noFill/>
        </p:spPr>
        <p:txBody>
          <a:bodyPr wrap="square" rtlCol="0">
            <a:spAutoFit/>
          </a:bodyPr>
          <a:lstStyle/>
          <a:p>
            <a:pPr>
              <a:lnSpc>
                <a:spcPct val="90000"/>
              </a:lnSpc>
            </a:pPr>
            <a:endParaRPr lang="en-GB" sz="1100" dirty="0"/>
          </a:p>
        </p:txBody>
      </p:sp>
      <p:sp>
        <p:nvSpPr>
          <p:cNvPr id="13" name="TextBox 12"/>
          <p:cNvSpPr txBox="1"/>
          <p:nvPr/>
        </p:nvSpPr>
        <p:spPr>
          <a:xfrm>
            <a:off x="1413892" y="2348880"/>
            <a:ext cx="9073008" cy="244682"/>
          </a:xfrm>
          <a:prstGeom prst="rect">
            <a:avLst/>
          </a:prstGeom>
          <a:noFill/>
        </p:spPr>
        <p:txBody>
          <a:bodyPr wrap="square" rtlCol="0">
            <a:spAutoFit/>
          </a:bodyPr>
          <a:lstStyle/>
          <a:p>
            <a:pPr>
              <a:lnSpc>
                <a:spcPct val="90000"/>
              </a:lnSpc>
            </a:pPr>
            <a:endParaRPr lang="en-GB" sz="1050" dirty="0"/>
          </a:p>
        </p:txBody>
      </p:sp>
      <p:sp>
        <p:nvSpPr>
          <p:cNvPr id="2" name="TextBox 1"/>
          <p:cNvSpPr txBox="1"/>
          <p:nvPr/>
        </p:nvSpPr>
        <p:spPr>
          <a:xfrm>
            <a:off x="189756" y="0"/>
            <a:ext cx="11809312" cy="6948056"/>
          </a:xfrm>
          <a:prstGeom prst="rect">
            <a:avLst/>
          </a:prstGeom>
          <a:noFill/>
        </p:spPr>
        <p:txBody>
          <a:bodyPr wrap="square" rtlCol="0">
            <a:spAutoFit/>
          </a:bodyPr>
          <a:lstStyle/>
          <a:p>
            <a:pPr>
              <a:lnSpc>
                <a:spcPct val="90000"/>
              </a:lnSpc>
            </a:pPr>
            <a:r>
              <a:rPr lang="en-GB" sz="1100" u="sng" dirty="0">
                <a:solidFill>
                  <a:schemeClr val="tx2"/>
                </a:solidFill>
                <a:latin typeface="Arial" panose="020B0604020202020204" pitchFamily="34" charset="0"/>
                <a:cs typeface="Arial" panose="020B0604020202020204" pitchFamily="34" charset="0"/>
              </a:rPr>
              <a:t>References </a:t>
            </a:r>
            <a:endParaRPr lang="en-GB" sz="1100" u="sng" dirty="0" smtClean="0">
              <a:solidFill>
                <a:schemeClr val="tx2"/>
              </a:solidFill>
              <a:latin typeface="Arial" panose="020B0604020202020204" pitchFamily="34" charset="0"/>
              <a:cs typeface="Arial" panose="020B0604020202020204" pitchFamily="34" charset="0"/>
            </a:endParaRPr>
          </a:p>
          <a:p>
            <a:pPr>
              <a:lnSpc>
                <a:spcPct val="90000"/>
              </a:lnSpc>
            </a:pPr>
            <a:endParaRPr lang="en-GB" sz="1100" u="sng"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a:solidFill>
                  <a:schemeClr val="tx2"/>
                </a:solidFill>
                <a:latin typeface="Arial" panose="020B0604020202020204" pitchFamily="34" charset="0"/>
                <a:cs typeface="Arial" panose="020B0604020202020204" pitchFamily="34" charset="0"/>
              </a:rPr>
              <a:t>Boylan, J. and </a:t>
            </a:r>
            <a:r>
              <a:rPr lang="en-GB" sz="1100" dirty="0" err="1">
                <a:solidFill>
                  <a:schemeClr val="tx2"/>
                </a:solidFill>
                <a:latin typeface="Arial" panose="020B0604020202020204" pitchFamily="34" charset="0"/>
                <a:cs typeface="Arial" panose="020B0604020202020204" pitchFamily="34" charset="0"/>
              </a:rPr>
              <a:t>Ing</a:t>
            </a:r>
            <a:r>
              <a:rPr lang="en-GB" sz="1100" dirty="0">
                <a:solidFill>
                  <a:schemeClr val="tx2"/>
                </a:solidFill>
                <a:latin typeface="Arial" panose="020B0604020202020204" pitchFamily="34" charset="0"/>
                <a:cs typeface="Arial" panose="020B0604020202020204" pitchFamily="34" charset="0"/>
              </a:rPr>
              <a:t>, P. (2005) ‘Seen but not heard – young people’s experience of advocacy’, International Journal of Social Welfare, 14(1), pp. 2-12. Available at: https://web-b-ebscohost-com.ezproxy.uwtsd.ac.uk/ehost/detail/detail?vid=0&amp;sid=112427c8-53f9-4d09-ade3-b32e7ee00dd8%40pdc-v sessmgr02&amp;bdata=JnNpdGU9ZWhvc3QtbGl2ZQ%3d%3d#AN=15593498&amp;db=</a:t>
            </a:r>
            <a:r>
              <a:rPr lang="en-GB" sz="1100" dirty="0" err="1">
                <a:solidFill>
                  <a:schemeClr val="tx2"/>
                </a:solidFill>
                <a:latin typeface="Arial" panose="020B0604020202020204" pitchFamily="34" charset="0"/>
                <a:cs typeface="Arial" panose="020B0604020202020204" pitchFamily="34" charset="0"/>
              </a:rPr>
              <a:t>aph</a:t>
            </a:r>
            <a:r>
              <a:rPr lang="en-GB" sz="1100" dirty="0">
                <a:solidFill>
                  <a:schemeClr val="tx2"/>
                </a:solidFill>
                <a:latin typeface="Arial" panose="020B0604020202020204" pitchFamily="34" charset="0"/>
                <a:cs typeface="Arial" panose="020B0604020202020204" pitchFamily="34" charset="0"/>
              </a:rPr>
              <a:t> (Accessed: 4 April 2020</a:t>
            </a:r>
            <a:r>
              <a:rPr lang="en-GB" sz="110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a:solidFill>
                  <a:schemeClr val="tx2"/>
                </a:solidFill>
                <a:latin typeface="Arial" panose="020B0604020202020204" pitchFamily="34" charset="0"/>
                <a:cs typeface="Arial" panose="020B0604020202020204" pitchFamily="34" charset="0"/>
              </a:rPr>
              <a:t>Children’s Commissioner for Wales (2020) Health-related Advocacy. Available at: https://www.childcomwales.org.uk/our-work/policy-positions/health-related-advocacy/ (Accessed: 25 March 2020</a:t>
            </a:r>
            <a:r>
              <a:rPr lang="en-GB" sz="110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a:solidFill>
                  <a:schemeClr val="tx2"/>
                </a:solidFill>
                <a:latin typeface="Arial" panose="020B0604020202020204" pitchFamily="34" charset="0"/>
                <a:cs typeface="Arial" panose="020B0604020202020204" pitchFamily="34" charset="0"/>
              </a:rPr>
              <a:t>Foucault M (2001) The Order of Things: An Archaeology of the Human Sciences. London: Routledge</a:t>
            </a:r>
            <a:r>
              <a:rPr lang="en-GB" sz="110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Gentile</a:t>
            </a:r>
            <a:r>
              <a:rPr lang="en-GB" sz="1100" dirty="0">
                <a:solidFill>
                  <a:schemeClr val="tx2"/>
                </a:solidFill>
                <a:latin typeface="Arial" panose="020B0604020202020204" pitchFamily="34" charset="0"/>
                <a:cs typeface="Arial" panose="020B0604020202020204" pitchFamily="34" charset="0"/>
              </a:rPr>
              <a:t>, M (2010) Giving Voice to Values. Available at: https://whel-primo.hosted.exlibrisgroup.com/primo-explore/fulldisplay?docid=44UWTSD_ALMA51179319670002421&amp;context=L&amp;vid=44WHELF_UWTSD_VU1&amp;lang=en_US&amp;search_scope=CSCOP_EVERYTHING&amp;adaptor=Local%20Search%20Engine&amp;isFrbr=true&amp;tab=tab1&amp;query=any,contains,giving%20voice%20to%20values&amp;sortby=date&amp;facet=frbrgroupid,include,361216706&amp;offset=0 (Accessed: 15 April 2020). </a:t>
            </a: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a:solidFill>
                  <a:schemeClr val="tx2"/>
                </a:solidFill>
                <a:latin typeface="Arial" panose="020B0604020202020204" pitchFamily="34" charset="0"/>
                <a:cs typeface="Arial" panose="020B0604020202020204" pitchFamily="34" charset="0"/>
              </a:rPr>
              <a:t>Hart, R. (1992) Children’s Participation: From Tokenism to Citizenship. Available at: https://www.unicef-irc.org/publications/pdf/childrens_participation.pdf (Accessed: 30 March 2020</a:t>
            </a:r>
            <a:r>
              <a:rPr lang="en-GB" sz="110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err="1" smtClean="0">
                <a:solidFill>
                  <a:schemeClr val="tx2"/>
                </a:solidFill>
                <a:latin typeface="Arial" panose="020B0604020202020204" pitchFamily="34" charset="0"/>
                <a:cs typeface="Arial" panose="020B0604020202020204" pitchFamily="34" charset="0"/>
              </a:rPr>
              <a:t>Kellett</a:t>
            </a:r>
            <a:r>
              <a:rPr lang="en-GB" sz="1100" dirty="0" smtClean="0">
                <a:solidFill>
                  <a:schemeClr val="tx2"/>
                </a:solidFill>
                <a:latin typeface="Arial" panose="020B0604020202020204" pitchFamily="34" charset="0"/>
                <a:cs typeface="Arial" panose="020B0604020202020204" pitchFamily="34" charset="0"/>
              </a:rPr>
              <a:t>, M. (2011) Engaging with Children and Young People, Centre for Children and Young People Papers. Available at: https://epubs.scu.edu.au/cgi/viewcontent.cgi?article=1029&amp;context=ccyp_pubs (Accessed: 4 April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Knight, A. and Oliver, C. (2007) ‘Advocacy for disabled children and young people: benefits and dilemmas’, Child &amp; Family Social Work, 12(4), pp. 417-426. Available at: https://web-a-ebscohost-com.ezproxy.uwtsd.ac.uk/ehost/detail/detail?vid=0&amp;sid=295c4807-dc67-4999-a19b-3a376d1303c1%40sdc-v-sessmgr01&amp;bdata=JnNpdGU9ZWhvc3QtbGl2ZQ%3d%3d#AN=106012443&amp;db=aph (Accessed: 1 April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Middleton, J. (2007) Beyond Authority. Hampshire: Palgrave Macmillan. </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National Assembly for Wales (2017) Children, Young People and Education Committee, Report of the inquiry into statutory advocacy provision. Available at: https://www.assembly.wales/laid%20documents/cr-ld10918/cr-ld10918-e.pdf (Accessed: 28 March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Oliver, C., Knight, A. and </a:t>
            </a:r>
            <a:r>
              <a:rPr lang="en-GB" sz="1100" dirty="0" err="1" smtClean="0">
                <a:solidFill>
                  <a:schemeClr val="tx2"/>
                </a:solidFill>
                <a:latin typeface="Arial" panose="020B0604020202020204" pitchFamily="34" charset="0"/>
                <a:cs typeface="Arial" panose="020B0604020202020204" pitchFamily="34" charset="0"/>
              </a:rPr>
              <a:t>Candappa</a:t>
            </a:r>
            <a:r>
              <a:rPr lang="en-GB" sz="1100" dirty="0" smtClean="0">
                <a:solidFill>
                  <a:schemeClr val="tx2"/>
                </a:solidFill>
                <a:latin typeface="Arial" panose="020B0604020202020204" pitchFamily="34" charset="0"/>
                <a:cs typeface="Arial" panose="020B0604020202020204" pitchFamily="34" charset="0"/>
              </a:rPr>
              <a:t>, M. (2006) Advocacy for looked after children and children in need: achievements and challenges. Available at:  https://www.researchgate.net/publication/237526803_Advocacy_for_Looked_After_Children_and_Children_in_Need_Achievements_and_Challenges (Accessed: 2 April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err="1" smtClean="0">
                <a:solidFill>
                  <a:schemeClr val="tx2"/>
                </a:solidFill>
                <a:latin typeface="Arial" panose="020B0604020202020204" pitchFamily="34" charset="0"/>
                <a:cs typeface="Arial" panose="020B0604020202020204" pitchFamily="34" charset="0"/>
              </a:rPr>
              <a:t>Pithouse</a:t>
            </a:r>
            <a:r>
              <a:rPr lang="en-GB" sz="1100" dirty="0" smtClean="0">
                <a:solidFill>
                  <a:schemeClr val="tx2"/>
                </a:solidFill>
                <a:latin typeface="Arial" panose="020B0604020202020204" pitchFamily="34" charset="0"/>
                <a:cs typeface="Arial" panose="020B0604020202020204" pitchFamily="34" charset="0"/>
              </a:rPr>
              <a:t>, A. and Crowley, A. (2007) ‘National Standards in Children’s Advocacy: What do Young People Say?’, Child Care in Practice, 13(1), pp. 17-32. Available at: https://web-b-ebscohost-com.ezproxy.uwtsd.ac.uk/ehost/pdfviewer/pdfviewer?vid=1&amp;sid=c66db684-5539-43a9-89c7-9ede6a786432%40pdc-v-sessmgr05 (Accessed: 25 March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err="1" smtClean="0">
                <a:solidFill>
                  <a:schemeClr val="tx2"/>
                </a:solidFill>
                <a:latin typeface="Arial" panose="020B0604020202020204" pitchFamily="34" charset="0"/>
                <a:cs typeface="Arial" panose="020B0604020202020204" pitchFamily="34" charset="0"/>
              </a:rPr>
              <a:t>Pona</a:t>
            </a:r>
            <a:r>
              <a:rPr lang="en-GB" sz="1100" dirty="0" smtClean="0">
                <a:solidFill>
                  <a:schemeClr val="tx2"/>
                </a:solidFill>
                <a:latin typeface="Arial" panose="020B0604020202020204" pitchFamily="34" charset="0"/>
                <a:cs typeface="Arial" panose="020B0604020202020204" pitchFamily="34" charset="0"/>
              </a:rPr>
              <a:t>, I. and </a:t>
            </a:r>
            <a:r>
              <a:rPr lang="en-GB" sz="1100" dirty="0" err="1" smtClean="0">
                <a:solidFill>
                  <a:schemeClr val="tx2"/>
                </a:solidFill>
                <a:latin typeface="Arial" panose="020B0604020202020204" pitchFamily="34" charset="0"/>
                <a:cs typeface="Arial" panose="020B0604020202020204" pitchFamily="34" charset="0"/>
              </a:rPr>
              <a:t>Hounsell</a:t>
            </a:r>
            <a:r>
              <a:rPr lang="en-GB" sz="1100" dirty="0" smtClean="0">
                <a:solidFill>
                  <a:schemeClr val="tx2"/>
                </a:solidFill>
                <a:latin typeface="Arial" panose="020B0604020202020204" pitchFamily="34" charset="0"/>
                <a:cs typeface="Arial" panose="020B0604020202020204" pitchFamily="34" charset="0"/>
              </a:rPr>
              <a:t>, D. (2012) The value of independent advocacy for looked after children and young people. Available at: https://www.childrenssociety.org.uk/sites/default/files/tcs/the-value-of-advocacy_final.pdf (Accessed: 3 April 2020). </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Welsh Government (2019) Independent Professional Advocacy National Standards and Outcomes Framework for Children and Young People in Wales. Available at: https://gov.wales/sites/default/files/publications/2019-08/national-standards-and-outcomes-framework-for-children-and-young-people-in-wales.pdf (Accessed: 30 March 2020).</a:t>
            </a:r>
          </a:p>
          <a:p>
            <a:pPr indent="-457200">
              <a:lnSpc>
                <a:spcPct val="90000"/>
              </a:lnSpc>
            </a:pPr>
            <a:endParaRPr lang="en-GB" sz="110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100" dirty="0" smtClean="0">
                <a:solidFill>
                  <a:schemeClr val="tx2"/>
                </a:solidFill>
                <a:latin typeface="Arial" panose="020B0604020202020204" pitchFamily="34" charset="0"/>
                <a:cs typeface="Arial" panose="020B0604020202020204" pitchFamily="34" charset="0"/>
              </a:rPr>
              <a:t>Welsh Government (2019) Social Services and Well-being (Wales) Act 2014, Part 10 Code of Practice (Advocacy). Available at: https://gov.wales/sites/default/files/publications/2019-12/social-services-and--well-being-wales-act-2014-part-10-code-of-practice-advocacy.pdf  (Accessed: 1 April 2020). </a:t>
            </a:r>
          </a:p>
          <a:p>
            <a:pPr indent="-457200">
              <a:lnSpc>
                <a:spcPct val="90000"/>
              </a:lnSpc>
            </a:pPr>
            <a:endParaRPr lang="en-GB" sz="11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724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249165-F638-412C-8E0A-DFB7045CA2E0}">
  <ds:schemaRefs>
    <ds:schemaRef ds:uri="http://schemas.microsoft.com/office/2006/documentManagement/types"/>
    <ds:schemaRef ds:uri="http://purl.org/dc/elements/1.1/"/>
    <ds:schemaRef ds:uri="http://purl.org/dc/dcmitype/"/>
    <ds:schemaRef ds:uri="http://purl.org/dc/terms/"/>
    <ds:schemaRef ds:uri="http://schemas.microsoft.com/office/infopath/2007/PartnerControls"/>
    <ds:schemaRef ds:uri="http://schemas.microsoft.com/office/2006/metadata/properties"/>
    <ds:schemaRef ds:uri="http://schemas.openxmlformats.org/package/2006/metadata/core-properties"/>
    <ds:schemaRef ds:uri="4873beb7-5857-4685-be1f-d57550cc96cc"/>
    <ds:schemaRef ds:uri="http://www.w3.org/XML/1998/namespace"/>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10946</TotalTime>
  <Words>3116</Words>
  <Application>Microsoft Office PowerPoint</Application>
  <PresentationFormat>Custom</PresentationFormat>
  <Paragraphs>198</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Euphemia</vt:lpstr>
      <vt:lpstr>Times New Roman</vt:lpstr>
      <vt:lpstr>Serenity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shepherd</dc:creator>
  <cp:lastModifiedBy>karen shepherd</cp:lastModifiedBy>
  <cp:revision>150</cp:revision>
  <dcterms:created xsi:type="dcterms:W3CDTF">2020-04-14T12:54:07Z</dcterms:created>
  <dcterms:modified xsi:type="dcterms:W3CDTF">2020-04-22T18:44:30Z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