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24"/>
  </p:notesMasterIdLst>
  <p:sldIdLst>
    <p:sldId id="256" r:id="rId2"/>
    <p:sldId id="281" r:id="rId3"/>
    <p:sldId id="268" r:id="rId4"/>
    <p:sldId id="269" r:id="rId5"/>
    <p:sldId id="276" r:id="rId6"/>
    <p:sldId id="260" r:id="rId7"/>
    <p:sldId id="274" r:id="rId8"/>
    <p:sldId id="277" r:id="rId9"/>
    <p:sldId id="283" r:id="rId10"/>
    <p:sldId id="295" r:id="rId11"/>
    <p:sldId id="285" r:id="rId12"/>
    <p:sldId id="286" r:id="rId13"/>
    <p:sldId id="287" r:id="rId14"/>
    <p:sldId id="288" r:id="rId15"/>
    <p:sldId id="289" r:id="rId16"/>
    <p:sldId id="267" r:id="rId17"/>
    <p:sldId id="266" r:id="rId18"/>
    <p:sldId id="290" r:id="rId19"/>
    <p:sldId id="291" r:id="rId20"/>
    <p:sldId id="292" r:id="rId21"/>
    <p:sldId id="293" r:id="rId22"/>
    <p:sldId id="29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6C524C-CE18-8742-9CEB-B794DCD57252}" v="32" dt="2022-08-05T22:50:44.3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43"/>
  </p:normalViewPr>
  <p:slideViewPr>
    <p:cSldViewPr snapToGrid="0" snapToObjects="1">
      <p:cViewPr varScale="1">
        <p:scale>
          <a:sx n="76" d="100"/>
          <a:sy n="76" d="100"/>
        </p:scale>
        <p:origin x="216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13A55C-B954-49A3-ABE9-89650A03B432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6F2BBB8-13FA-45E8-AD70-B302FB272DA6}">
      <dgm:prSet/>
      <dgm:spPr/>
      <dgm:t>
        <a:bodyPr/>
        <a:lstStyle/>
        <a:p>
          <a:r>
            <a:rPr lang="en-US" i="1"/>
            <a:t>THANK  YOU.</a:t>
          </a:r>
          <a:endParaRPr lang="en-US"/>
        </a:p>
      </dgm:t>
    </dgm:pt>
    <dgm:pt modelId="{EEDCC144-6BA6-4582-BB94-61C598B20A1E}" type="parTrans" cxnId="{BB0E6FFE-53D8-4D49-BE78-B3971A5093A3}">
      <dgm:prSet/>
      <dgm:spPr/>
      <dgm:t>
        <a:bodyPr/>
        <a:lstStyle/>
        <a:p>
          <a:endParaRPr lang="en-US"/>
        </a:p>
      </dgm:t>
    </dgm:pt>
    <dgm:pt modelId="{A0341A6D-54E9-470A-AD5F-463ACAF7AFAA}" type="sibTrans" cxnId="{BB0E6FFE-53D8-4D49-BE78-B3971A5093A3}">
      <dgm:prSet/>
      <dgm:spPr/>
      <dgm:t>
        <a:bodyPr/>
        <a:lstStyle/>
        <a:p>
          <a:endParaRPr lang="en-US"/>
        </a:p>
      </dgm:t>
    </dgm:pt>
    <dgm:pt modelId="{80A690D4-D265-4454-87B3-488454AC3A75}">
      <dgm:prSet/>
      <dgm:spPr/>
      <dgm:t>
        <a:bodyPr/>
        <a:lstStyle/>
        <a:p>
          <a:r>
            <a:rPr lang="en-US" i="1"/>
            <a:t>Any questions?</a:t>
          </a:r>
          <a:endParaRPr lang="en-US"/>
        </a:p>
      </dgm:t>
    </dgm:pt>
    <dgm:pt modelId="{54C42F7F-D6A9-4B38-AEDC-D6182D3AC63E}" type="parTrans" cxnId="{444C1E74-814C-4791-B809-4BFC52F83F68}">
      <dgm:prSet/>
      <dgm:spPr/>
      <dgm:t>
        <a:bodyPr/>
        <a:lstStyle/>
        <a:p>
          <a:endParaRPr lang="en-US"/>
        </a:p>
      </dgm:t>
    </dgm:pt>
    <dgm:pt modelId="{D0C2DBCB-031A-40B4-903F-7018C65FADF4}" type="sibTrans" cxnId="{444C1E74-814C-4791-B809-4BFC52F83F68}">
      <dgm:prSet/>
      <dgm:spPr/>
      <dgm:t>
        <a:bodyPr/>
        <a:lstStyle/>
        <a:p>
          <a:endParaRPr lang="en-US"/>
        </a:p>
      </dgm:t>
    </dgm:pt>
    <dgm:pt modelId="{A06C66A3-3C51-7545-BBFE-25433C9C58BD}" type="pres">
      <dgm:prSet presAssocID="{F813A55C-B954-49A3-ABE9-89650A03B432}" presName="linear" presStyleCnt="0">
        <dgm:presLayoutVars>
          <dgm:dir/>
          <dgm:animLvl val="lvl"/>
          <dgm:resizeHandles val="exact"/>
        </dgm:presLayoutVars>
      </dgm:prSet>
      <dgm:spPr/>
    </dgm:pt>
    <dgm:pt modelId="{73DFCD78-7E3C-684E-9430-72434CF2029D}" type="pres">
      <dgm:prSet presAssocID="{56F2BBB8-13FA-45E8-AD70-B302FB272DA6}" presName="parentLin" presStyleCnt="0"/>
      <dgm:spPr/>
    </dgm:pt>
    <dgm:pt modelId="{583B9C0F-0A70-A64C-BE60-1C8A8FB09700}" type="pres">
      <dgm:prSet presAssocID="{56F2BBB8-13FA-45E8-AD70-B302FB272DA6}" presName="parentLeftMargin" presStyleLbl="node1" presStyleIdx="0" presStyleCnt="2"/>
      <dgm:spPr/>
    </dgm:pt>
    <dgm:pt modelId="{7E21E15C-008F-F94C-BA07-E28689862604}" type="pres">
      <dgm:prSet presAssocID="{56F2BBB8-13FA-45E8-AD70-B302FB272DA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7D8A519-4C1F-8040-86CC-F8A0E6939052}" type="pres">
      <dgm:prSet presAssocID="{56F2BBB8-13FA-45E8-AD70-B302FB272DA6}" presName="negativeSpace" presStyleCnt="0"/>
      <dgm:spPr/>
    </dgm:pt>
    <dgm:pt modelId="{0C425514-5B98-0241-8F5F-C2BF2C518779}" type="pres">
      <dgm:prSet presAssocID="{56F2BBB8-13FA-45E8-AD70-B302FB272DA6}" presName="childText" presStyleLbl="conFgAcc1" presStyleIdx="0" presStyleCnt="2">
        <dgm:presLayoutVars>
          <dgm:bulletEnabled val="1"/>
        </dgm:presLayoutVars>
      </dgm:prSet>
      <dgm:spPr/>
    </dgm:pt>
    <dgm:pt modelId="{477B1296-367A-C44C-A3E8-141B0A1DF21C}" type="pres">
      <dgm:prSet presAssocID="{A0341A6D-54E9-470A-AD5F-463ACAF7AFAA}" presName="spaceBetweenRectangles" presStyleCnt="0"/>
      <dgm:spPr/>
    </dgm:pt>
    <dgm:pt modelId="{652E15E4-9877-A24A-A684-A16B5D462E07}" type="pres">
      <dgm:prSet presAssocID="{80A690D4-D265-4454-87B3-488454AC3A75}" presName="parentLin" presStyleCnt="0"/>
      <dgm:spPr/>
    </dgm:pt>
    <dgm:pt modelId="{0C5CF532-A104-F446-B6D9-76355F0FCE3B}" type="pres">
      <dgm:prSet presAssocID="{80A690D4-D265-4454-87B3-488454AC3A75}" presName="parentLeftMargin" presStyleLbl="node1" presStyleIdx="0" presStyleCnt="2"/>
      <dgm:spPr/>
    </dgm:pt>
    <dgm:pt modelId="{B0CA6588-9967-8147-AF73-A7C4C42AF7BF}" type="pres">
      <dgm:prSet presAssocID="{80A690D4-D265-4454-87B3-488454AC3A7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B8391F4F-9899-4D4E-8C2E-DCA645443531}" type="pres">
      <dgm:prSet presAssocID="{80A690D4-D265-4454-87B3-488454AC3A75}" presName="negativeSpace" presStyleCnt="0"/>
      <dgm:spPr/>
    </dgm:pt>
    <dgm:pt modelId="{2C3A862E-F23E-A841-9515-C480D6683E87}" type="pres">
      <dgm:prSet presAssocID="{80A690D4-D265-4454-87B3-488454AC3A75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EF51C72C-7947-6346-A347-C6451364EE51}" type="presOf" srcId="{56F2BBB8-13FA-45E8-AD70-B302FB272DA6}" destId="{7E21E15C-008F-F94C-BA07-E28689862604}" srcOrd="1" destOrd="0" presId="urn:microsoft.com/office/officeart/2005/8/layout/list1"/>
    <dgm:cxn modelId="{444C1E74-814C-4791-B809-4BFC52F83F68}" srcId="{F813A55C-B954-49A3-ABE9-89650A03B432}" destId="{80A690D4-D265-4454-87B3-488454AC3A75}" srcOrd="1" destOrd="0" parTransId="{54C42F7F-D6A9-4B38-AEDC-D6182D3AC63E}" sibTransId="{D0C2DBCB-031A-40B4-903F-7018C65FADF4}"/>
    <dgm:cxn modelId="{6C6F0F78-8469-1145-A37C-1FB0AC2CF03C}" type="presOf" srcId="{80A690D4-D265-4454-87B3-488454AC3A75}" destId="{0C5CF532-A104-F446-B6D9-76355F0FCE3B}" srcOrd="0" destOrd="0" presId="urn:microsoft.com/office/officeart/2005/8/layout/list1"/>
    <dgm:cxn modelId="{1633DDB0-803B-9A4B-B491-90D8B6C325AE}" type="presOf" srcId="{80A690D4-D265-4454-87B3-488454AC3A75}" destId="{B0CA6588-9967-8147-AF73-A7C4C42AF7BF}" srcOrd="1" destOrd="0" presId="urn:microsoft.com/office/officeart/2005/8/layout/list1"/>
    <dgm:cxn modelId="{4A4503B7-48EA-CC4C-8FD1-B041D867FFF3}" type="presOf" srcId="{F813A55C-B954-49A3-ABE9-89650A03B432}" destId="{A06C66A3-3C51-7545-BBFE-25433C9C58BD}" srcOrd="0" destOrd="0" presId="urn:microsoft.com/office/officeart/2005/8/layout/list1"/>
    <dgm:cxn modelId="{C2A47EF4-7B92-F94B-8843-F9FAFAAB929E}" type="presOf" srcId="{56F2BBB8-13FA-45E8-AD70-B302FB272DA6}" destId="{583B9C0F-0A70-A64C-BE60-1C8A8FB09700}" srcOrd="0" destOrd="0" presId="urn:microsoft.com/office/officeart/2005/8/layout/list1"/>
    <dgm:cxn modelId="{BB0E6FFE-53D8-4D49-BE78-B3971A5093A3}" srcId="{F813A55C-B954-49A3-ABE9-89650A03B432}" destId="{56F2BBB8-13FA-45E8-AD70-B302FB272DA6}" srcOrd="0" destOrd="0" parTransId="{EEDCC144-6BA6-4582-BB94-61C598B20A1E}" sibTransId="{A0341A6D-54E9-470A-AD5F-463ACAF7AFAA}"/>
    <dgm:cxn modelId="{E7607044-B695-C147-9E0E-CCE02D411735}" type="presParOf" srcId="{A06C66A3-3C51-7545-BBFE-25433C9C58BD}" destId="{73DFCD78-7E3C-684E-9430-72434CF2029D}" srcOrd="0" destOrd="0" presId="urn:microsoft.com/office/officeart/2005/8/layout/list1"/>
    <dgm:cxn modelId="{EFD631A4-5A17-0D41-AEC4-5A1C5D579A45}" type="presParOf" srcId="{73DFCD78-7E3C-684E-9430-72434CF2029D}" destId="{583B9C0F-0A70-A64C-BE60-1C8A8FB09700}" srcOrd="0" destOrd="0" presId="urn:microsoft.com/office/officeart/2005/8/layout/list1"/>
    <dgm:cxn modelId="{823AC193-F091-CF4B-9F5C-AC996CA8B52D}" type="presParOf" srcId="{73DFCD78-7E3C-684E-9430-72434CF2029D}" destId="{7E21E15C-008F-F94C-BA07-E28689862604}" srcOrd="1" destOrd="0" presId="urn:microsoft.com/office/officeart/2005/8/layout/list1"/>
    <dgm:cxn modelId="{E011D317-2BC5-3943-A9E7-7229DEF843FD}" type="presParOf" srcId="{A06C66A3-3C51-7545-BBFE-25433C9C58BD}" destId="{67D8A519-4C1F-8040-86CC-F8A0E6939052}" srcOrd="1" destOrd="0" presId="urn:microsoft.com/office/officeart/2005/8/layout/list1"/>
    <dgm:cxn modelId="{F6D81927-81E8-CC47-9E7A-EE22F26A9E7A}" type="presParOf" srcId="{A06C66A3-3C51-7545-BBFE-25433C9C58BD}" destId="{0C425514-5B98-0241-8F5F-C2BF2C518779}" srcOrd="2" destOrd="0" presId="urn:microsoft.com/office/officeart/2005/8/layout/list1"/>
    <dgm:cxn modelId="{D67B9561-4608-A54C-8FBE-61718A1C3DDF}" type="presParOf" srcId="{A06C66A3-3C51-7545-BBFE-25433C9C58BD}" destId="{477B1296-367A-C44C-A3E8-141B0A1DF21C}" srcOrd="3" destOrd="0" presId="urn:microsoft.com/office/officeart/2005/8/layout/list1"/>
    <dgm:cxn modelId="{1AE0E9E9-D264-CF48-842B-81650035D724}" type="presParOf" srcId="{A06C66A3-3C51-7545-BBFE-25433C9C58BD}" destId="{652E15E4-9877-A24A-A684-A16B5D462E07}" srcOrd="4" destOrd="0" presId="urn:microsoft.com/office/officeart/2005/8/layout/list1"/>
    <dgm:cxn modelId="{4B5F051C-FDA4-7348-A848-9A26E5ED47FC}" type="presParOf" srcId="{652E15E4-9877-A24A-A684-A16B5D462E07}" destId="{0C5CF532-A104-F446-B6D9-76355F0FCE3B}" srcOrd="0" destOrd="0" presId="urn:microsoft.com/office/officeart/2005/8/layout/list1"/>
    <dgm:cxn modelId="{FC10A00E-9C53-7745-938D-BFCC59CC086C}" type="presParOf" srcId="{652E15E4-9877-A24A-A684-A16B5D462E07}" destId="{B0CA6588-9967-8147-AF73-A7C4C42AF7BF}" srcOrd="1" destOrd="0" presId="urn:microsoft.com/office/officeart/2005/8/layout/list1"/>
    <dgm:cxn modelId="{31099973-BDB1-DA42-BB62-09D67FF563EA}" type="presParOf" srcId="{A06C66A3-3C51-7545-BBFE-25433C9C58BD}" destId="{B8391F4F-9899-4D4E-8C2E-DCA645443531}" srcOrd="5" destOrd="0" presId="urn:microsoft.com/office/officeart/2005/8/layout/list1"/>
    <dgm:cxn modelId="{075EE2F2-98F6-E04A-BC97-172B91FC87C6}" type="presParOf" srcId="{A06C66A3-3C51-7545-BBFE-25433C9C58BD}" destId="{2C3A862E-F23E-A841-9515-C480D6683E87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425514-5B98-0241-8F5F-C2BF2C518779}">
      <dsp:nvSpPr>
        <dsp:cNvPr id="0" name=""/>
        <dsp:cNvSpPr/>
      </dsp:nvSpPr>
      <dsp:spPr>
        <a:xfrm>
          <a:off x="0" y="897561"/>
          <a:ext cx="7728267" cy="148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21E15C-008F-F94C-BA07-E28689862604}">
      <dsp:nvSpPr>
        <dsp:cNvPr id="0" name=""/>
        <dsp:cNvSpPr/>
      </dsp:nvSpPr>
      <dsp:spPr>
        <a:xfrm>
          <a:off x="386413" y="26721"/>
          <a:ext cx="5409786" cy="17416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477" tIns="0" rIns="204477" bIns="0" numCol="1" spcCol="1270" anchor="ctr" anchorCtr="0">
          <a:noAutofit/>
        </a:bodyPr>
        <a:lstStyle/>
        <a:p>
          <a:pPr marL="0" lvl="0" indent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900" i="1" kern="1200"/>
            <a:t>THANK  YOU.</a:t>
          </a:r>
          <a:endParaRPr lang="en-US" sz="5900" kern="1200"/>
        </a:p>
      </dsp:txBody>
      <dsp:txXfrm>
        <a:off x="471435" y="111743"/>
        <a:ext cx="5239742" cy="1571636"/>
      </dsp:txXfrm>
    </dsp:sp>
    <dsp:sp modelId="{2C3A862E-F23E-A841-9515-C480D6683E87}">
      <dsp:nvSpPr>
        <dsp:cNvPr id="0" name=""/>
        <dsp:cNvSpPr/>
      </dsp:nvSpPr>
      <dsp:spPr>
        <a:xfrm>
          <a:off x="0" y="3573802"/>
          <a:ext cx="7728267" cy="148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1954454"/>
              <a:satOff val="-31534"/>
              <a:lumOff val="-54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CA6588-9967-8147-AF73-A7C4C42AF7BF}">
      <dsp:nvSpPr>
        <dsp:cNvPr id="0" name=""/>
        <dsp:cNvSpPr/>
      </dsp:nvSpPr>
      <dsp:spPr>
        <a:xfrm>
          <a:off x="386413" y="2702962"/>
          <a:ext cx="5409786" cy="1741680"/>
        </a:xfrm>
        <a:prstGeom prst="roundRect">
          <a:avLst/>
        </a:prstGeom>
        <a:solidFill>
          <a:schemeClr val="accent2">
            <a:hueOff val="1954454"/>
            <a:satOff val="-31534"/>
            <a:lumOff val="-549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477" tIns="0" rIns="204477" bIns="0" numCol="1" spcCol="1270" anchor="ctr" anchorCtr="0">
          <a:noAutofit/>
        </a:bodyPr>
        <a:lstStyle/>
        <a:p>
          <a:pPr marL="0" lvl="0" indent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900" i="1" kern="1200"/>
            <a:t>Any questions?</a:t>
          </a:r>
          <a:endParaRPr lang="en-US" sz="5900" kern="1200"/>
        </a:p>
      </dsp:txBody>
      <dsp:txXfrm>
        <a:off x="471435" y="2787984"/>
        <a:ext cx="5239742" cy="15716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98743E-D508-3945-928B-4F5401581806}" type="datetimeFigureOut">
              <a:rPr lang="en-US" smtClean="0"/>
              <a:t>8/5/22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CF7305-59BC-A949-BDE0-C82A64ECE7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497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8/5/22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43162304-DA60-4C31-9E2B-E22F8DA75F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4AE1EFF-264A-4A42-BEA1-0E875F40D7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9DC5A77-10C9-4ECF-B7EB-8D917F3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FE28B5-FB16-49A9-B851-3C35FAC0C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8952"/>
            <a:ext cx="10905976" cy="1651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D7D426-0D4C-0947-9212-EAAD9DAFAB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3" y="1087374"/>
            <a:ext cx="10905213" cy="100097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spc="-60" dirty="0">
                <a:latin typeface="Georgia" panose="02040502050405020303" pitchFamily="18" charset="0"/>
              </a:rPr>
              <a:t>COMMUNITY CARE AND DEVELOPMENT PROJECT </a:t>
            </a:r>
            <a:endParaRPr lang="en-US" sz="2800" spc="-60" dirty="0">
              <a:latin typeface="Georgia" panose="02040502050405020303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1014442-855A-4E0F-8D09-C314661A4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4533" y="758952"/>
            <a:ext cx="1185379" cy="1651133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B1ABF09-86CF-414E-88A5-2B84CC723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" y="2526526"/>
            <a:ext cx="1169701" cy="3563378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FE91770-CDBB-4D24-94E5-AD484F36C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79019" y="2526526"/>
            <a:ext cx="10920893" cy="3563377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E8FDFD-18A2-244C-AEBF-E23EB89A48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753" y="2535446"/>
            <a:ext cx="8983489" cy="355445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182880">
              <a:buFont typeface="Wingdings 2" pitchFamily="18" charset="2"/>
              <a:buChar char=""/>
            </a:pPr>
            <a:endParaRPr lang="en-US" b="1" dirty="0">
              <a:solidFill>
                <a:schemeClr val="tx1"/>
              </a:solidFill>
            </a:endParaRPr>
          </a:p>
          <a:p>
            <a:pPr indent="-182880">
              <a:buFont typeface="Wingdings 2" pitchFamily="18" charset="2"/>
              <a:buChar char=""/>
            </a:pPr>
            <a:r>
              <a:rPr lang="en-US" b="1" dirty="0">
                <a:solidFill>
                  <a:schemeClr val="tx1"/>
                </a:solidFill>
                <a:latin typeface="Georgia" panose="02040502050405020303" pitchFamily="18" charset="0"/>
              </a:rPr>
              <a:t>Student Name: </a:t>
            </a:r>
            <a:r>
              <a:rPr lang="en-US" dirty="0">
                <a:solidFill>
                  <a:schemeClr val="tx1"/>
                </a:solidFill>
                <a:latin typeface="Georgia" panose="02040502050405020303" pitchFamily="18" charset="0"/>
              </a:rPr>
              <a:t>Mabel Tiwaah Ankomah</a:t>
            </a:r>
          </a:p>
          <a:p>
            <a:pPr indent="-182880">
              <a:buFont typeface="Wingdings 2" pitchFamily="18" charset="2"/>
              <a:buChar char=""/>
            </a:pPr>
            <a:r>
              <a:rPr lang="en-US" b="1" dirty="0">
                <a:solidFill>
                  <a:schemeClr val="tx1"/>
                </a:solidFill>
                <a:latin typeface="Georgia" panose="02040502050405020303" pitchFamily="18" charset="0"/>
              </a:rPr>
              <a:t>Student ID: </a:t>
            </a:r>
            <a:r>
              <a:rPr lang="en-US" dirty="0">
                <a:solidFill>
                  <a:schemeClr val="tx1"/>
                </a:solidFill>
                <a:latin typeface="Georgia" panose="02040502050405020303" pitchFamily="18" charset="0"/>
              </a:rPr>
              <a:t>1905514 </a:t>
            </a:r>
          </a:p>
          <a:p>
            <a:pPr indent="-182880">
              <a:buFont typeface="Wingdings 2" pitchFamily="18" charset="2"/>
              <a:buChar char=""/>
            </a:pPr>
            <a:r>
              <a:rPr lang="en-US" b="1" dirty="0">
                <a:solidFill>
                  <a:schemeClr val="tx1"/>
                </a:solidFill>
                <a:latin typeface="Georgia" panose="02040502050405020303" pitchFamily="18" charset="0"/>
              </a:rPr>
              <a:t>Module Title: </a:t>
            </a:r>
            <a:r>
              <a:rPr lang="en-US" dirty="0">
                <a:solidFill>
                  <a:schemeClr val="tx1"/>
                </a:solidFill>
                <a:latin typeface="Georgia" panose="02040502050405020303" pitchFamily="18" charset="0"/>
              </a:rPr>
              <a:t>BMHP6022</a:t>
            </a:r>
          </a:p>
          <a:p>
            <a:pPr indent="-182880">
              <a:buFont typeface="Wingdings 2" pitchFamily="18" charset="2"/>
              <a:buChar char=""/>
            </a:pPr>
            <a:r>
              <a:rPr lang="en-US" b="1" dirty="0">
                <a:solidFill>
                  <a:schemeClr val="tx1"/>
                </a:solidFill>
                <a:latin typeface="Georgia" panose="02040502050405020303" pitchFamily="18" charset="0"/>
              </a:rPr>
              <a:t>Assessment title: </a:t>
            </a:r>
            <a:r>
              <a:rPr lang="en-US" dirty="0">
                <a:solidFill>
                  <a:schemeClr val="tx1"/>
                </a:solidFill>
                <a:latin typeface="Georgia" panose="02040502050405020303" pitchFamily="18" charset="0"/>
              </a:rPr>
              <a:t>Assessment Component 1 Viva Voce </a:t>
            </a:r>
          </a:p>
          <a:p>
            <a:pPr indent="-182880">
              <a:buFont typeface="Wingdings 2" pitchFamily="18" charset="2"/>
              <a:buChar char=""/>
            </a:pPr>
            <a:r>
              <a:rPr lang="en-US" b="1" dirty="0">
                <a:solidFill>
                  <a:schemeClr val="tx1"/>
                </a:solidFill>
                <a:latin typeface="Georgia" panose="02040502050405020303" pitchFamily="18" charset="0"/>
              </a:rPr>
              <a:t>Lecturer Name: </a:t>
            </a:r>
            <a:r>
              <a:rPr lang="en-US" dirty="0">
                <a:solidFill>
                  <a:schemeClr val="tx1"/>
                </a:solidFill>
                <a:latin typeface="Georgia" panose="02040502050405020303" pitchFamily="18" charset="0"/>
              </a:rPr>
              <a:t>Chizoba Esio-Bassey</a:t>
            </a:r>
          </a:p>
          <a:p>
            <a:pPr lvl="3" indent="-182880">
              <a:buFont typeface="Wingdings 2" pitchFamily="18" charset="2"/>
              <a:buChar char=""/>
            </a:pPr>
            <a:endParaRPr lang="en-US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indent="-182880">
              <a:buFont typeface="Wingdings 2" pitchFamily="18" charset="2"/>
              <a:buChar char="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289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2CDFE-8A02-C746-99AE-CBD2E73D8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56459"/>
            <a:ext cx="3441469" cy="5345084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16551-62A6-9942-BC89-CDF3A5F2C1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1469" y="756457"/>
            <a:ext cx="8387541" cy="534508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</a:rPr>
              <a:t>What is a community: </a:t>
            </a:r>
            <a:r>
              <a:rPr lang="en-US" sz="1800" dirty="0">
                <a:latin typeface="Georgia" panose="02040502050405020303" pitchFamily="18" charset="0"/>
              </a:rPr>
              <a:t>It is a group of people living in the same area or setting (geographical or virtual) with a common interest such as social or health (NICE, 2017). 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Community development is a process when individuals act together  on their priorities (SCDC,2022).</a:t>
            </a:r>
          </a:p>
          <a:p>
            <a:pPr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</a:rPr>
              <a:t>Importance of community project</a:t>
            </a:r>
            <a:r>
              <a:rPr lang="en-US" sz="1800" dirty="0">
                <a:latin typeface="Georgia" panose="02040502050405020303" pitchFamily="18" charset="0"/>
              </a:rPr>
              <a:t>: It enhances the quality of life, reduces crime and boost the economy (Straza, 2018).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907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E54C6-F71F-DA4B-A5F3-8E78114CD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56459"/>
            <a:ext cx="3433155" cy="5336770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LAMBETH COMMUNITY</a:t>
            </a:r>
            <a:br>
              <a:rPr lang="en-US" sz="2400" dirty="0">
                <a:latin typeface="Georgia" panose="02040502050405020303" pitchFamily="18" charset="0"/>
              </a:rPr>
            </a:br>
            <a:r>
              <a:rPr lang="en-US" sz="2400" dirty="0">
                <a:latin typeface="Georgia" panose="02040502050405020303" pitchFamily="18" charset="0"/>
              </a:rPr>
              <a:t>1/2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E4658E-3876-A04F-BCCA-6289B3E0D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3155" y="764771"/>
            <a:ext cx="8387543" cy="5328458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endParaRPr lang="en-US" sz="7200" b="1" dirty="0">
              <a:latin typeface="Georgia" panose="02040502050405020303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7200" b="1" dirty="0">
              <a:latin typeface="Georgia" panose="02040502050405020303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sz="7200" b="1" dirty="0">
                <a:latin typeface="Georgia" panose="02040502050405020303" pitchFamily="18" charset="0"/>
              </a:rPr>
              <a:t>FOCUS COMMUNITY</a:t>
            </a:r>
          </a:p>
          <a:p>
            <a:pPr>
              <a:lnSpc>
                <a:spcPct val="170000"/>
              </a:lnSpc>
            </a:pPr>
            <a:r>
              <a:rPr lang="en-US" sz="7200" dirty="0">
                <a:latin typeface="Georgia" panose="02040502050405020303" pitchFamily="18" charset="0"/>
              </a:rPr>
              <a:t>Lambeth is a London borough located in South London, England.</a:t>
            </a:r>
          </a:p>
          <a:p>
            <a:pPr>
              <a:lnSpc>
                <a:spcPct val="170000"/>
              </a:lnSpc>
            </a:pPr>
            <a:r>
              <a:rPr lang="en-US" sz="7200" dirty="0">
                <a:latin typeface="Georgia" panose="02040502050405020303" pitchFamily="18" charset="0"/>
              </a:rPr>
              <a:t>Lambeth's population increased by 4.8% between 2011 and 2021, from 303,100 to 317,600(Office of the National Statistics, 2022).</a:t>
            </a:r>
          </a:p>
          <a:p>
            <a:pPr>
              <a:lnSpc>
                <a:spcPct val="170000"/>
              </a:lnSpc>
            </a:pPr>
            <a:r>
              <a:rPr lang="en-US" sz="7200" dirty="0">
                <a:latin typeface="Georgia" panose="02040502050405020303" pitchFamily="18" charset="0"/>
              </a:rPr>
              <a:t>Lambeth is a densely populated area and classified as the 11th poorest borough in London.</a:t>
            </a:r>
          </a:p>
          <a:p>
            <a:pPr>
              <a:lnSpc>
                <a:spcPct val="170000"/>
              </a:lnSpc>
            </a:pPr>
            <a:r>
              <a:rPr lang="en-US" sz="7200" dirty="0">
                <a:latin typeface="Georgia" panose="02040502050405020303" pitchFamily="18" charset="0"/>
              </a:rPr>
              <a:t>Crime rate is high, Lambeth is one of London's top ten most dangerous boroughs (CrimeRate, 2022).</a:t>
            </a:r>
          </a:p>
          <a:p>
            <a:pPr>
              <a:lnSpc>
                <a:spcPct val="170000"/>
              </a:lnSpc>
            </a:pPr>
            <a:r>
              <a:rPr lang="en-US" sz="7200" dirty="0">
                <a:latin typeface="Georgia" panose="02040502050405020303" pitchFamily="18" charset="0"/>
                <a:ea typeface="+mn-lt"/>
                <a:cs typeface="+mn-lt"/>
              </a:rPr>
              <a:t>Lambeth has a diverse population; 63% of the population is non-White British; 150 languages are spoken as a first language </a:t>
            </a:r>
            <a:r>
              <a:rPr lang="en-US" sz="7200" dirty="0">
                <a:latin typeface="Georgia" panose="02040502050405020303" pitchFamily="18" charset="0"/>
              </a:rPr>
              <a:t>(Crompton, 2022).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928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3" name="Rectangle 86">
            <a:extLst>
              <a:ext uri="{FF2B5EF4-FFF2-40B4-BE49-F238E27FC236}">
                <a16:creationId xmlns:a16="http://schemas.microsoft.com/office/drawing/2014/main" id="{17AD4738-6130-415F-BA58-176DA30005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88">
            <a:extLst>
              <a:ext uri="{FF2B5EF4-FFF2-40B4-BE49-F238E27FC236}">
                <a16:creationId xmlns:a16="http://schemas.microsoft.com/office/drawing/2014/main" id="{567643AF-5083-45CE-BA04-BFB1A37D1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58952"/>
            <a:ext cx="4646383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47D73E-C1BB-C742-BDB2-BAB52916A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912" y="768096"/>
            <a:ext cx="4646383" cy="5321807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LAMBETH COMMUNITY</a:t>
            </a:r>
            <a:br>
              <a:rPr lang="en-US" sz="2400" dirty="0">
                <a:latin typeface="Georgia" panose="02040502050405020303" pitchFamily="18" charset="0"/>
              </a:rPr>
            </a:br>
            <a:r>
              <a:rPr lang="en-US" sz="2400" dirty="0">
                <a:latin typeface="Georgia" panose="02040502050405020303" pitchFamily="18" charset="0"/>
              </a:rPr>
              <a:t>2/2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3F8088-3BD5-2447-A360-0DA9D994BE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6383" y="768096"/>
            <a:ext cx="7169481" cy="5321808"/>
          </a:xfrm>
        </p:spPr>
        <p:txBody>
          <a:bodyPr anchor="t">
            <a:normAutofit fontScale="25000" lnSpcReduction="20000"/>
          </a:bodyPr>
          <a:lstStyle/>
          <a:p>
            <a:pPr marL="0" indent="0">
              <a:buNone/>
            </a:pPr>
            <a:endParaRPr lang="en-US" sz="1100" dirty="0">
              <a:latin typeface="Georgia" panose="02040502050405020303" pitchFamily="18" charset="0"/>
            </a:endParaRPr>
          </a:p>
          <a:p>
            <a:pPr>
              <a:lnSpc>
                <a:spcPct val="170000"/>
              </a:lnSpc>
            </a:pPr>
            <a:r>
              <a:rPr lang="en-US" sz="7200" dirty="0">
                <a:latin typeface="Georgia" panose="02040502050405020303" pitchFamily="18" charset="0"/>
              </a:rPr>
              <a:t>Young people make up 61% of the population and over 60 is 13% (Crompton, 2022).</a:t>
            </a:r>
          </a:p>
          <a:p>
            <a:pPr>
              <a:lnSpc>
                <a:spcPct val="170000"/>
              </a:lnSpc>
            </a:pPr>
            <a:r>
              <a:rPr lang="en-US" sz="7200" dirty="0">
                <a:latin typeface="Georgia" panose="02040502050405020303" pitchFamily="18" charset="0"/>
              </a:rPr>
              <a:t>Average life expectancy in Lambeth is 80 years .Females have life expectancy of 83 and 78 years for males (Varbes, 2021).</a:t>
            </a:r>
          </a:p>
          <a:p>
            <a:pPr>
              <a:lnSpc>
                <a:spcPct val="170000"/>
              </a:lnSpc>
            </a:pPr>
            <a:r>
              <a:rPr lang="en-US" sz="7200" dirty="0">
                <a:latin typeface="Georgia" panose="02040502050405020303" pitchFamily="18" charset="0"/>
              </a:rPr>
              <a:t>23 % of residents in the most deprived areas of Lambeth suffer from different long-term health conditions (Impact on Urban Health., 2021).</a:t>
            </a:r>
          </a:p>
          <a:p>
            <a:pPr>
              <a:lnSpc>
                <a:spcPct val="170000"/>
              </a:lnSpc>
            </a:pPr>
            <a:r>
              <a:rPr lang="en-US" sz="7200" dirty="0">
                <a:latin typeface="Georgia" panose="02040502050405020303" pitchFamily="18" charset="0"/>
                <a:cs typeface="Arial" panose="020B0604020202020204" pitchFamily="34" charset="0"/>
              </a:rPr>
              <a:t>Dementia is the main cause of death in the UK. (Alzheimer Research UK, 2021).</a:t>
            </a:r>
          </a:p>
          <a:p>
            <a:pPr marL="0" indent="0">
              <a:lnSpc>
                <a:spcPct val="170000"/>
              </a:lnSpc>
              <a:buNone/>
            </a:pPr>
            <a:endParaRPr lang="en-US" sz="7200" dirty="0">
              <a:latin typeface="Georgia" panose="02040502050405020303" pitchFamily="18" charset="0"/>
            </a:endParaRPr>
          </a:p>
          <a:p>
            <a:pPr marL="0" indent="0">
              <a:buNone/>
            </a:pPr>
            <a:endParaRPr lang="en-US" sz="7200" dirty="0"/>
          </a:p>
          <a:p>
            <a:pPr>
              <a:lnSpc>
                <a:spcPct val="170000"/>
              </a:lnSpc>
            </a:pPr>
            <a:endParaRPr lang="en-US" sz="7200" dirty="0">
              <a:latin typeface="Georgia" panose="02040502050405020303" pitchFamily="18" charset="0"/>
            </a:endParaRPr>
          </a:p>
          <a:p>
            <a:endParaRPr lang="en-US" sz="1100" dirty="0">
              <a:latin typeface="Georgia" panose="02040502050405020303" pitchFamily="18" charset="0"/>
            </a:endParaRPr>
          </a:p>
          <a:p>
            <a:endParaRPr lang="en-US" sz="1100" dirty="0"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en-US" sz="1100" dirty="0">
                <a:latin typeface="Georgia" panose="02040502050405020303" pitchFamily="18" charset="0"/>
              </a:rPr>
              <a:t>                                                                                             </a:t>
            </a:r>
          </a:p>
          <a:p>
            <a:endParaRPr lang="en-US" sz="1100" dirty="0"/>
          </a:p>
          <a:p>
            <a:endParaRPr lang="en-US" sz="1100" dirty="0"/>
          </a:p>
          <a:p>
            <a:endParaRPr lang="en-US" sz="1100" dirty="0"/>
          </a:p>
        </p:txBody>
      </p:sp>
      <p:sp>
        <p:nvSpPr>
          <p:cNvPr id="95" name="Rectangle 90">
            <a:extLst>
              <a:ext uri="{FF2B5EF4-FFF2-40B4-BE49-F238E27FC236}">
                <a16:creationId xmlns:a16="http://schemas.microsoft.com/office/drawing/2014/main" id="{CC7E0005-C596-4A5C-BAFA-6C5CFA03A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47008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39AC8-F00E-F843-B3A0-CC2592117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84514"/>
            <a:ext cx="3433156" cy="5308715"/>
          </a:xfrm>
        </p:spPr>
        <p:txBody>
          <a:bodyPr anchor="t"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Dementia 1/2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EAB502-9014-3A43-9BB9-A28AC29E7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3157" y="784514"/>
            <a:ext cx="8365058" cy="530871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1100" dirty="0"/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Dementia is a general term for a range of progressively conditions that affect the brain.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Each kind of dementia affects a person's capacity to remember, think, and communicate by preventing certain brain cells (neurons) from functioning normally.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Memory loss, confusion, understanding problems and mood fluctuations are common dementia symptoms.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Dementia can affect anyone, but it is more common after 65 years.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Dementia has 200 subtypes: Alzheimer's, vascular, Lewy body, frontotemporal, and mixed dementia are the most common. (Dementia UK, 2021).</a:t>
            </a:r>
          </a:p>
          <a:p>
            <a:endParaRPr lang="en-US" sz="11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C4B8FB9-AF2E-F440-B212-46EE4B188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836386"/>
            <a:ext cx="3433156" cy="31077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E53E28D-F82B-6B47-89D4-F3181E16D9D4}"/>
              </a:ext>
            </a:extLst>
          </p:cNvPr>
          <p:cNvSpPr txBox="1"/>
          <p:nvPr/>
        </p:nvSpPr>
        <p:spPr>
          <a:xfrm>
            <a:off x="1" y="4805678"/>
            <a:ext cx="34331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i="1" dirty="0">
                <a:latin typeface="Georgia" panose="02040502050405020303" pitchFamily="18" charset="0"/>
              </a:rPr>
              <a:t>(Age exchange, 2022)</a:t>
            </a:r>
          </a:p>
        </p:txBody>
      </p:sp>
    </p:spTree>
    <p:extLst>
      <p:ext uri="{BB962C8B-B14F-4D97-AF65-F5344CB8AC3E}">
        <p14:creationId xmlns:p14="http://schemas.microsoft.com/office/powerpoint/2010/main" val="364338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CBEA3-11D1-814D-A1EC-0AFA5134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48145"/>
            <a:ext cx="3441469" cy="5345084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DEMENTIA 2/2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16906-473F-EF4D-938D-9D2DE74FC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1469" y="490331"/>
            <a:ext cx="8370916" cy="5611212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200000"/>
              </a:lnSpc>
            </a:pPr>
            <a:endParaRPr lang="en-US" dirty="0"/>
          </a:p>
          <a:p>
            <a:pPr>
              <a:lnSpc>
                <a:spcPct val="200000"/>
              </a:lnSpc>
            </a:pPr>
            <a:endParaRPr lang="en-US" sz="6200" b="1" dirty="0">
              <a:latin typeface="Georgia" panose="02040502050405020303" pitchFamily="18" charset="0"/>
            </a:endParaRPr>
          </a:p>
          <a:p>
            <a:pPr>
              <a:lnSpc>
                <a:spcPct val="200000"/>
              </a:lnSpc>
            </a:pPr>
            <a:endParaRPr lang="en-GB" sz="7200" b="1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GB" sz="7200" b="1" dirty="0">
                <a:latin typeface="Georgia" panose="02040502050405020303" pitchFamily="18" charset="0"/>
                <a:cs typeface="Arial" panose="020B0604020202020204" pitchFamily="34" charset="0"/>
              </a:rPr>
              <a:t>Prevalence :</a:t>
            </a:r>
          </a:p>
          <a:p>
            <a:pPr>
              <a:lnSpc>
                <a:spcPct val="200000"/>
              </a:lnSpc>
            </a:pPr>
            <a:r>
              <a:rPr lang="en-GB" sz="7200" dirty="0">
                <a:latin typeface="Georgia" panose="02040502050405020303" pitchFamily="18" charset="0"/>
                <a:cs typeface="Arial" panose="020B0604020202020204" pitchFamily="34" charset="0"/>
              </a:rPr>
              <a:t>Currently,900,000 people have dementia in the UK estimated to rise to 1.6million by 2040 (Alzheimer's Society, 2021b).</a:t>
            </a:r>
          </a:p>
          <a:p>
            <a:pPr>
              <a:lnSpc>
                <a:spcPct val="200000"/>
              </a:lnSpc>
            </a:pPr>
            <a:r>
              <a:rPr lang="en-US" sz="7200" dirty="0">
                <a:latin typeface="Georgia" panose="02040502050405020303" pitchFamily="18" charset="0"/>
                <a:cs typeface="Arial" panose="020B0604020202020204" pitchFamily="34" charset="0"/>
              </a:rPr>
              <a:t>About 2000 dementia patients live in Lambeth borough (Lambeth Council, 2022).</a:t>
            </a:r>
          </a:p>
          <a:p>
            <a:pPr>
              <a:lnSpc>
                <a:spcPct val="200000"/>
              </a:lnSpc>
            </a:pPr>
            <a:r>
              <a:rPr lang="en-US" sz="7200" dirty="0">
                <a:latin typeface="Georgia" panose="02040502050405020303" pitchFamily="18" charset="0"/>
              </a:rPr>
              <a:t>Ageing is a risk factor for dementia; As individuals age, their risk of dementia increases (Alzheimer's Society, 2021a).</a:t>
            </a:r>
          </a:p>
          <a:p>
            <a:pPr>
              <a:lnSpc>
                <a:spcPct val="200000"/>
              </a:lnSpc>
            </a:pPr>
            <a:r>
              <a:rPr lang="en-GB" sz="7200" dirty="0">
                <a:latin typeface="Georgia" panose="02040502050405020303" pitchFamily="18" charset="0"/>
                <a:cs typeface="Arial" panose="020B0604020202020204" pitchFamily="34" charset="0"/>
              </a:rPr>
              <a:t>The annual cost of dementia in UK £34.7 billion on dementia care Estimated to climb to £94.1 billion by 2040 (Alzheimer's Society, 2019b).</a:t>
            </a:r>
          </a:p>
          <a:p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GB" sz="6200" dirty="0">
              <a:latin typeface="Georgia" panose="02040502050405020303" pitchFamily="18" charset="0"/>
            </a:endParaRPr>
          </a:p>
          <a:p>
            <a:pPr>
              <a:lnSpc>
                <a:spcPct val="200000"/>
              </a:lnSpc>
            </a:pPr>
            <a:endParaRPr lang="en-US" sz="6200" dirty="0">
              <a:latin typeface="Georgia" panose="02040502050405020303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744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5E627-C4AA-0042-99D0-34D92E4F3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56459"/>
            <a:ext cx="3433155" cy="5345082"/>
          </a:xfrm>
        </p:spPr>
        <p:txBody>
          <a:bodyPr anchor="t">
            <a:normAutofit/>
          </a:bodyPr>
          <a:lstStyle/>
          <a:p>
            <a:pPr algn="ctr"/>
            <a:br>
              <a:rPr lang="en-US" sz="2000" dirty="0">
                <a:latin typeface="Algerian" pitchFamily="82" charset="77"/>
              </a:rPr>
            </a:br>
            <a:r>
              <a:rPr lang="en-GB" sz="2400" dirty="0">
                <a:latin typeface="Georgia" panose="02040502050405020303" pitchFamily="18" charset="0"/>
              </a:rPr>
              <a:t>LAMBETH DEMENTIA PROJECT</a:t>
            </a:r>
            <a:endParaRPr lang="en-US" sz="2400" dirty="0">
              <a:latin typeface="Georgia" panose="02040502050405020303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739F7-E698-9148-9F47-F3B348F8B6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3155" y="556591"/>
            <a:ext cx="8395856" cy="554495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  <a:cs typeface="Arial" panose="020B0604020202020204" pitchFamily="34" charset="0"/>
              </a:rPr>
              <a:t>The project is an awarded contract  to Age exchange charity organization in 2019 (Age Exchange, 2022b).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  <a:cs typeface="Arial" panose="020B0604020202020204" pitchFamily="34" charset="0"/>
              </a:rPr>
              <a:t>Age Exchange is a UK's first reminiscence and intergenerational arts charity,  created in 1983 (Age Exchange, 2022c).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  <a:cs typeface="Arial" panose="020B0604020202020204" pitchFamily="34" charset="0"/>
              </a:rPr>
              <a:t>The project was Funded by Lambeth Clinical Commissioning Group ( NHS, 2022).</a:t>
            </a:r>
          </a:p>
          <a:p>
            <a:pPr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  <a:cs typeface="Arial" panose="020B0604020202020204" pitchFamily="34" charset="0"/>
              </a:rPr>
              <a:t>Aims: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  <a:cs typeface="Arial" panose="020B0604020202020204" pitchFamily="34" charset="0"/>
              </a:rPr>
              <a:t>To enhance the quality of life and care for elderly and dementia patients.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  <a:cs typeface="Arial" panose="020B0604020202020204" pitchFamily="34" charset="0"/>
              </a:rPr>
              <a:t>To minimize loneliness and isolation. To aid caregivers in maintaining their own health and wellness</a:t>
            </a:r>
            <a:r>
              <a:rPr lang="en-US" sz="1800" b="1" dirty="0">
                <a:latin typeface="Georgia" panose="02040502050405020303" pitchFamily="18" charset="0"/>
                <a:cs typeface="Arial" panose="020B0604020202020204" pitchFamily="34" charset="0"/>
              </a:rPr>
              <a:t> </a:t>
            </a:r>
            <a:r>
              <a:rPr lang="en-US" sz="1800" dirty="0">
                <a:latin typeface="Georgia" panose="02040502050405020303" pitchFamily="18" charset="0"/>
                <a:cs typeface="Arial" panose="020B0604020202020204" pitchFamily="34" charset="0"/>
              </a:rPr>
              <a:t>(Age Exchange, 2022c).</a:t>
            </a: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F49FDABE-466A-B74C-8EDC-CFBEF4B8D0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513" y="2734887"/>
            <a:ext cx="3508669" cy="25187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76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FE295-EBE3-574C-82B4-F766F1461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64771"/>
            <a:ext cx="3433156" cy="5336771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AGE EXCHANGE LAMBETH SERVICES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25101-BDEA-1D44-B197-436B39069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3155" y="764771"/>
            <a:ext cx="8370917" cy="5328458"/>
          </a:xfrm>
        </p:spPr>
        <p:txBody>
          <a:bodyPr>
            <a:normAutofit/>
          </a:bodyPr>
          <a:lstStyle/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dirty="0">
                <a:latin typeface="Georgia" panose="02040502050405020303" pitchFamily="18" charset="0"/>
                <a:cs typeface="Arial" panose="020B0604020202020204" pitchFamily="34" charset="0"/>
              </a:rPr>
              <a:t> Activities:</a:t>
            </a:r>
          </a:p>
          <a:p>
            <a:pPr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  <a:cs typeface="Arial" panose="020B0604020202020204" pitchFamily="34" charset="0"/>
              </a:rPr>
              <a:t> </a:t>
            </a:r>
            <a:r>
              <a:rPr lang="en-GB" sz="1800" b="1" dirty="0">
                <a:latin typeface="Georgia" panose="02040502050405020303" pitchFamily="18" charset="0"/>
              </a:rPr>
              <a:t>Wellbeing:</a:t>
            </a:r>
            <a:r>
              <a:rPr lang="en-US" sz="1800" b="1" dirty="0">
                <a:latin typeface="Georgia" panose="02040502050405020303" pitchFamily="18" charset="0"/>
                <a:cs typeface="Arial" panose="020B0604020202020204" pitchFamily="34" charset="0"/>
              </a:rPr>
              <a:t> </a:t>
            </a:r>
            <a:r>
              <a:rPr lang="en-US" sz="1800" dirty="0">
                <a:latin typeface="Georgia" panose="02040502050405020303" pitchFamily="18" charset="0"/>
                <a:cs typeface="Arial" panose="020B0604020202020204" pitchFamily="34" charset="0"/>
              </a:rPr>
              <a:t>It offers dementia patients and their caregivers with support, interaction, and activities</a:t>
            </a:r>
            <a:r>
              <a:rPr lang="en-US" sz="1800" b="1" dirty="0">
                <a:latin typeface="Georgia" panose="02040502050405020303" pitchFamily="18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  <a:cs typeface="Arial" panose="020B0604020202020204" pitchFamily="34" charset="0"/>
              </a:rPr>
              <a:t>Living well: </a:t>
            </a:r>
            <a:r>
              <a:rPr lang="en-US" sz="1800" dirty="0">
                <a:latin typeface="Georgia" panose="02040502050405020303" pitchFamily="18" charset="0"/>
              </a:rPr>
              <a:t>People with dementia and their caregivers participate in pleasant reminiscence arts activities.</a:t>
            </a:r>
          </a:p>
          <a:p>
            <a:pPr>
              <a:lnSpc>
                <a:spcPct val="150000"/>
              </a:lnSpc>
            </a:pPr>
            <a:r>
              <a:rPr lang="en-US" sz="1800" b="1" dirty="0">
                <a:latin typeface="Georgia" panose="02040502050405020303" pitchFamily="18" charset="0"/>
              </a:rPr>
              <a:t>Café Create:</a:t>
            </a:r>
            <a:r>
              <a:rPr lang="en-US" sz="1800" dirty="0">
                <a:latin typeface="Georgia" panose="02040502050405020303" pitchFamily="18" charset="0"/>
              </a:rPr>
              <a:t> the third service provided by Lambeth, is for persons with young-onset dementia and their caregivers. Cafe create provide young people affected by dementia with the opportunity to interact with others in a similar situation (age-exchange, 2022).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978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FE295-EBE3-574C-82B4-F766F1461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64771"/>
            <a:ext cx="3433156" cy="5336771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POLICIES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25101-BDEA-1D44-B197-436B39069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3155" y="764771"/>
            <a:ext cx="8370917" cy="5328458"/>
          </a:xfrm>
        </p:spPr>
        <p:txBody>
          <a:bodyPr>
            <a:normAutofit fontScale="92500" lnSpcReduction="10000"/>
          </a:bodyPr>
          <a:lstStyle/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</a:pPr>
            <a:r>
              <a:rPr lang="en-US" sz="1900" b="1" dirty="0">
                <a:latin typeface="Georgia" panose="02040502050405020303" pitchFamily="18" charset="0"/>
                <a:cs typeface="Arial" panose="020B0604020202020204" pitchFamily="34" charset="0"/>
              </a:rPr>
              <a:t> </a:t>
            </a:r>
            <a:r>
              <a:rPr lang="en-GB" sz="1900" dirty="0">
                <a:latin typeface="Georgia" panose="02040502050405020303" pitchFamily="18" charset="0"/>
                <a:cs typeface="Arial" panose="020B0604020202020204" pitchFamily="34" charset="0"/>
              </a:rPr>
              <a:t>Care Act 2014 : </a:t>
            </a:r>
            <a:r>
              <a:rPr lang="en-US" sz="1900" dirty="0">
                <a:latin typeface="Georgia" panose="02040502050405020303" pitchFamily="18" charset="0"/>
                <a:cs typeface="Arial" panose="020B0604020202020204" pitchFamily="34" charset="0"/>
              </a:rPr>
              <a:t>Safeguarding -Due to the nature of their disease, dementia patients may be vulnerable to physical, financial or neglect abuse (SCIE, 2020).</a:t>
            </a:r>
          </a:p>
          <a:p>
            <a:pPr>
              <a:lnSpc>
                <a:spcPct val="170000"/>
              </a:lnSpc>
            </a:pPr>
            <a:r>
              <a:rPr lang="en-US" sz="1900" b="1" dirty="0">
                <a:latin typeface="Georgia" panose="02040502050405020303" pitchFamily="18" charset="0"/>
                <a:cs typeface="Arial" panose="020B0604020202020204" pitchFamily="34" charset="0"/>
              </a:rPr>
              <a:t>Equality Act 2010: </a:t>
            </a:r>
            <a:r>
              <a:rPr lang="en-US" sz="1900" dirty="0">
                <a:latin typeface="Georgia" panose="02040502050405020303" pitchFamily="18" charset="0"/>
                <a:cs typeface="Arial" panose="020B0604020202020204" pitchFamily="34" charset="0"/>
              </a:rPr>
              <a:t>People with disabilities are frequently shunned by their community and excluded from many services (GOV.UK, 2010; Humanity-Inclusion, 2022).</a:t>
            </a:r>
          </a:p>
          <a:p>
            <a:pPr>
              <a:lnSpc>
                <a:spcPct val="170000"/>
              </a:lnSpc>
            </a:pPr>
            <a:r>
              <a:rPr lang="en-GB" sz="1900" b="1" dirty="0">
                <a:latin typeface="Georgia" panose="02040502050405020303" pitchFamily="18" charset="0"/>
                <a:cs typeface="Arial" panose="020B0604020202020204" pitchFamily="34" charset="0"/>
              </a:rPr>
              <a:t>Data Protection Act 2018 </a:t>
            </a:r>
            <a:r>
              <a:rPr lang="en-GB" sz="1900" dirty="0">
                <a:latin typeface="Georgia" panose="02040502050405020303" pitchFamily="18" charset="0"/>
                <a:cs typeface="Arial" panose="020B0604020202020204" pitchFamily="34" charset="0"/>
              </a:rPr>
              <a:t>–  Personal data of participants must not be shared to third parties (Alzheimer’s society,2022a; GOV.UK, 2018).</a:t>
            </a:r>
          </a:p>
          <a:p>
            <a:pPr>
              <a:lnSpc>
                <a:spcPct val="170000"/>
              </a:lnSpc>
            </a:pPr>
            <a:r>
              <a:rPr lang="en-US" sz="1900" b="1" dirty="0">
                <a:latin typeface="Georgia" panose="02040502050405020303" pitchFamily="18" charset="0"/>
                <a:cs typeface="Arial" panose="020B0604020202020204" pitchFamily="34" charset="0"/>
              </a:rPr>
              <a:t>The Human Rights Act 1998  </a:t>
            </a:r>
            <a:r>
              <a:rPr lang="en-US" sz="1900" dirty="0">
                <a:latin typeface="Georgia" panose="02040502050405020303" pitchFamily="18" charset="0"/>
                <a:cs typeface="Arial" panose="020B0604020202020204" pitchFamily="34" charset="0"/>
              </a:rPr>
              <a:t>: Freedom of expression and freedom of assembly gives the right of associating (Equality and Human Rights Commission, 2018).</a:t>
            </a:r>
          </a:p>
          <a:p>
            <a:pPr marL="0" indent="0">
              <a:buNone/>
            </a:pPr>
            <a:endParaRPr lang="en-US" sz="1800" b="1" dirty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496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55E49-9DBB-544C-8200-8747EF889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Georgia" panose="02040502050405020303" pitchFamily="18" charset="0"/>
              </a:rPr>
              <a:t>THEORIES</a:t>
            </a:r>
            <a:br>
              <a:rPr lang="en-US" sz="2400" dirty="0">
                <a:latin typeface="Georgia" panose="02040502050405020303" pitchFamily="18" charset="0"/>
              </a:rPr>
            </a:br>
            <a:r>
              <a:rPr lang="en-US" sz="2400" dirty="0">
                <a:latin typeface="Georgia" panose="02040502050405020303" pitchFamily="18" charset="0"/>
              </a:rPr>
              <a:t>Abraham Maslow's hierarchy of needs</a:t>
            </a:r>
            <a:br>
              <a:rPr lang="en-US" sz="2400" dirty="0">
                <a:latin typeface="Georgia" panose="02040502050405020303" pitchFamily="18" charset="0"/>
              </a:rPr>
            </a:b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BDA73-AFA2-A643-AE95-577A5F8C4F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sz="18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7200" dirty="0">
                <a:latin typeface="Georgia" panose="02040502050405020303" pitchFamily="18" charset="0"/>
                <a:cs typeface="Arial" panose="020B0604020202020204" pitchFamily="34" charset="0"/>
              </a:rPr>
              <a:t>Maslow's hierarchy of needs is a theory of motivation that asserts that</a:t>
            </a:r>
          </a:p>
          <a:p>
            <a:pPr marL="0" indent="0">
              <a:buNone/>
            </a:pPr>
            <a:r>
              <a:rPr lang="en-US" sz="7200" dirty="0">
                <a:latin typeface="Georgia" panose="02040502050405020303" pitchFamily="18" charset="0"/>
                <a:cs typeface="Arial" panose="020B0604020202020204" pitchFamily="34" charset="0"/>
              </a:rPr>
              <a:t> five kinds of human needs determine an individual's actions (Cherry, 2022).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7200" dirty="0">
                <a:latin typeface="Georgia" panose="02040502050405020303" pitchFamily="18" charset="0"/>
                <a:cs typeface="Arial" panose="020B0604020202020204" pitchFamily="34" charset="0"/>
              </a:rPr>
              <a:t>Physiological needs- Dementia patients need good nutrition and environment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7200" dirty="0">
                <a:latin typeface="Georgia" panose="02040502050405020303" pitchFamily="18" charset="0"/>
                <a:cs typeface="Arial" panose="020B0604020202020204" pitchFamily="34" charset="0"/>
              </a:rPr>
              <a:t>Security and safety needs- Good healthcare, financial support and monitoring devices to prevent falls and injuries.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7200" dirty="0">
                <a:latin typeface="Georgia" panose="02040502050405020303" pitchFamily="18" charset="0"/>
                <a:cs typeface="Arial" panose="020B0604020202020204" pitchFamily="34" charset="0"/>
              </a:rPr>
              <a:t> Love and belonging needs- </a:t>
            </a:r>
            <a:r>
              <a:rPr lang="en-US" sz="7200" dirty="0">
                <a:latin typeface="Georgia" panose="02040502050405020303" pitchFamily="18" charset="0"/>
              </a:rPr>
              <a:t>Dementia patients are dependent and so need love and acceptance by others as social beings.</a:t>
            </a:r>
            <a:endParaRPr lang="en-US" sz="7200" dirty="0"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7200" dirty="0">
                <a:latin typeface="Georgia" panose="02040502050405020303" pitchFamily="18" charset="0"/>
                <a:cs typeface="Arial" panose="020B0604020202020204" pitchFamily="34" charset="0"/>
              </a:rPr>
              <a:t> Esteem needs- They need respect and dignity to feel that they are valued by others.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7200" dirty="0">
                <a:latin typeface="Georgia" panose="02040502050405020303" pitchFamily="18" charset="0"/>
                <a:cs typeface="Arial" panose="020B0604020202020204" pitchFamily="34" charset="0"/>
              </a:rPr>
              <a:t> Self-actualization- With good treatment and care, they can live comfortably (Cherry,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b="1" dirty="0">
                <a:latin typeface="Georgia" panose="02040502050405020303" pitchFamily="18" charset="0"/>
                <a:cs typeface="Arial" panose="020B0604020202020204" pitchFamily="34" charset="0"/>
              </a:rPr>
              <a:t>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331215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FE295-EBE3-574C-82B4-F766F1461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64771"/>
            <a:ext cx="3433156" cy="5336771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DISCRIMINATION FOR DEMENTIA PATIENTS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25101-BDEA-1D44-B197-436B39069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3155" y="764771"/>
            <a:ext cx="8370917" cy="532845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People with dementia can be treated unfairly or in ways that go against their human rights  due to their condition.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Lack of ability to question and report incidents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Sometimes discrimination is entrenched in the design and delivery of community care and support services (Alzheimer's Society, 2010).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When a person is diagnosed with dementia, he or she may experience stigma or prejudice, with others treating him or her differently, and sometimes poorly (</a:t>
            </a:r>
            <a:r>
              <a:rPr lang="en-GB" sz="18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Dementia UK, 2022).</a:t>
            </a:r>
            <a:endParaRPr lang="en-US" sz="1800" dirty="0">
              <a:solidFill>
                <a:schemeClr val="tx1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800" b="1" dirty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753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FE295-EBE3-574C-82B4-F766F1461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64771"/>
            <a:ext cx="3433156" cy="5336771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TECHNOLOGY &amp; SOCIAL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25101-BDEA-1D44-B197-436B39069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3155" y="764771"/>
            <a:ext cx="8370917" cy="5328458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1800" dirty="0">
                <a:latin typeface="Georgia" panose="02040502050405020303" pitchFamily="18" charset="0"/>
              </a:rPr>
              <a:t>Email, internet services such as Skype, and social media are affordable and advantageous alternatives for persons with dementia and their caregivers to connect with loved ones (SCIE, 2017).</a:t>
            </a:r>
          </a:p>
          <a:p>
            <a:pPr>
              <a:lnSpc>
                <a:spcPct val="170000"/>
              </a:lnSpc>
            </a:pPr>
            <a:r>
              <a:rPr lang="en-US" sz="1800" dirty="0">
                <a:latin typeface="Georgia" panose="02040502050405020303" pitchFamily="18" charset="0"/>
              </a:rPr>
              <a:t>Age exchange use Instagram, Facebook and Twitter – to raise funds and give updates of their activities (Age Exchange, 2022e).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Assistive technology devices helps dementia patients to do many things  like monitoring, prompting and remembrance (Alzheimer's society, 2019e).</a:t>
            </a:r>
          </a:p>
          <a:p>
            <a:pPr marL="0" indent="0">
              <a:buNone/>
            </a:pPr>
            <a:endParaRPr lang="en-US" sz="1800" b="1" dirty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484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FE295-EBE3-574C-82B4-F766F1461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64771"/>
            <a:ext cx="3433156" cy="5336771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SUSTAINABILITY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25101-BDEA-1D44-B197-436B39069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3155" y="764771"/>
            <a:ext cx="8370917" cy="5328458"/>
          </a:xfrm>
        </p:spPr>
        <p:txBody>
          <a:bodyPr>
            <a:normAutofit/>
          </a:bodyPr>
          <a:lstStyle/>
          <a:p>
            <a:r>
              <a:rPr lang="en-US" sz="1800" dirty="0">
                <a:latin typeface="Georgia" panose="02040502050405020303" pitchFamily="18" charset="0"/>
              </a:rPr>
              <a:t>Contract with </a:t>
            </a:r>
            <a:r>
              <a:rPr lang="en-US" sz="1800" dirty="0">
                <a:latin typeface="Georgia" panose="02040502050405020303" pitchFamily="18" charset="0"/>
                <a:cs typeface="Arial" panose="020B0604020202020204" pitchFamily="34" charset="0"/>
              </a:rPr>
              <a:t>Lambeth Clinical Commissioning Group ( NHS, 2022).</a:t>
            </a:r>
            <a:endParaRPr lang="en-US" sz="1800" dirty="0">
              <a:latin typeface="Georgia" panose="02040502050405020303" pitchFamily="18" charset="0"/>
            </a:endParaRPr>
          </a:p>
          <a:p>
            <a:pPr>
              <a:lnSpc>
                <a:spcPct val="170000"/>
              </a:lnSpc>
            </a:pPr>
            <a:r>
              <a:rPr lang="en-US" sz="1800" dirty="0">
                <a:latin typeface="Georgia" panose="02040502050405020303" pitchFamily="18" charset="0"/>
              </a:rPr>
              <a:t> Donations from different organizations and sponsorship from the Lambeth council can sustain the project.</a:t>
            </a:r>
          </a:p>
          <a:p>
            <a:pPr>
              <a:lnSpc>
                <a:spcPct val="170000"/>
              </a:lnSpc>
            </a:pPr>
            <a:r>
              <a:rPr lang="en-US" sz="1800" dirty="0">
                <a:latin typeface="Georgia" panose="02040502050405020303" pitchFamily="18" charset="0"/>
              </a:rPr>
              <a:t>Affiliated with the NHS, Amazon and Alzheimer’s society. </a:t>
            </a:r>
          </a:p>
          <a:p>
            <a:pPr>
              <a:lnSpc>
                <a:spcPct val="170000"/>
              </a:lnSpc>
            </a:pPr>
            <a:r>
              <a:rPr lang="en-US" sz="1800" dirty="0">
                <a:latin typeface="Georgia" panose="02040502050405020303" pitchFamily="18" charset="0"/>
              </a:rPr>
              <a:t>Campaigns by many volunteers.</a:t>
            </a:r>
          </a:p>
          <a:p>
            <a:pPr>
              <a:lnSpc>
                <a:spcPct val="170000"/>
              </a:lnSpc>
            </a:pPr>
            <a:r>
              <a:rPr lang="en-US" sz="1800" dirty="0">
                <a:latin typeface="Georgia" panose="02040502050405020303" pitchFamily="18" charset="0"/>
              </a:rPr>
              <a:t>Fundraisers </a:t>
            </a:r>
            <a:r>
              <a:rPr lang="en-US" sz="1800" dirty="0">
                <a:latin typeface="Georgia" panose="02040502050405020303" pitchFamily="18" charset="0"/>
                <a:cs typeface="Arial" panose="020B0604020202020204" pitchFamily="34" charset="0"/>
              </a:rPr>
              <a:t>(Age Exchange, 2022e).</a:t>
            </a:r>
          </a:p>
          <a:p>
            <a:pPr marL="0" indent="0">
              <a:buNone/>
            </a:pPr>
            <a:endParaRPr lang="en-US" sz="1800" b="1" dirty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322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FE295-EBE3-574C-82B4-F766F1461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64771"/>
            <a:ext cx="3433156" cy="5336771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BARRIERS AND 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25101-BDEA-1D44-B197-436B39069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3155" y="764771"/>
            <a:ext cx="8370917" cy="532845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Communication : Language barriers – Lambeth is mixed culture or divers’ population residents might find it difficult to communicate with people who have difficulty to speak due to their condition (Crompton, 2022).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  <a:cs typeface="Arial" panose="020B0604020202020204" pitchFamily="34" charset="0"/>
              </a:rPr>
              <a:t>Lack of infrastructure: Dementia patients  need a  conducive place with no distractions so they can concentrate.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Political Instability: It can affect the funding of the project because policies and regulations are often affected by a rampant change of government (Hussain, 2014).</a:t>
            </a:r>
          </a:p>
          <a:p>
            <a:pPr marL="0" indent="0">
              <a:buNone/>
            </a:pPr>
            <a:endParaRPr lang="en-US" sz="1800" b="1" dirty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3738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FE295-EBE3-574C-82B4-F766F1461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64771"/>
            <a:ext cx="3433156" cy="5336771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latin typeface="Georgia" panose="02040502050405020303" pitchFamily="18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25101-BDEA-1D44-B197-436B39069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3155" y="764771"/>
            <a:ext cx="8370917" cy="532845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Community is a group of people with a common goal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Community development is beneficial to both the nation and individuals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There is a higher prevalence of dementia with about 200 residents being affected in Lambeth.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Age Exchange projects activities can enhance the quality-of-life of  dementia patients.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Georgia" panose="02040502050405020303" pitchFamily="18" charset="0"/>
              </a:rPr>
              <a:t>There are policies and theories designed to protect vulnerable people from the community.</a:t>
            </a:r>
          </a:p>
        </p:txBody>
      </p:sp>
    </p:spTree>
    <p:extLst>
      <p:ext uri="{BB962C8B-B14F-4D97-AF65-F5344CB8AC3E}">
        <p14:creationId xmlns:p14="http://schemas.microsoft.com/office/powerpoint/2010/main" val="31402726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4EB5E035-DF76-9B6F-C001-D641EF8FA1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3494839"/>
              </p:ext>
            </p:extLst>
          </p:nvPr>
        </p:nvGraphicFramePr>
        <p:xfrm>
          <a:off x="3759896" y="885459"/>
          <a:ext cx="7728267" cy="5087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08039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DC5A77-10C9-4ECF-B7EB-8D917F3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FE28B5-FB16-49A9-B851-3C35FAC0C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8952"/>
            <a:ext cx="10905976" cy="1651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D0926-13D2-CE42-A649-F7F4F9B1A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9019" y="758951"/>
            <a:ext cx="9626957" cy="1651133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Georgia" panose="02040502050405020303" pitchFamily="18" charset="0"/>
              </a:rPr>
              <a:t>References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014442-855A-4E0F-8D09-C314661A4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4533" y="758952"/>
            <a:ext cx="1185379" cy="1651133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1ABF09-86CF-414E-88A5-2B84CC723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" y="2526526"/>
            <a:ext cx="1169701" cy="3563378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E91770-CDBB-4D24-94E5-AD484F36C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79019" y="2526526"/>
            <a:ext cx="10920893" cy="3563377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C67C8-7599-404A-A0B5-35EE6EEFF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9019" y="2535446"/>
            <a:ext cx="9633962" cy="3554457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4000" dirty="0">
                <a:latin typeface="Georgia" panose="02040502050405020303" pitchFamily="18" charset="0"/>
              </a:rPr>
              <a:t>Age Exchange (2022a) </a:t>
            </a:r>
            <a:r>
              <a:rPr lang="en-GB" sz="4000" i="1" dirty="0">
                <a:latin typeface="Georgia" panose="02040502050405020303" pitchFamily="18" charset="0"/>
              </a:rPr>
              <a:t>Dementia | Age Exchange</a:t>
            </a:r>
            <a:r>
              <a:rPr lang="en-GB" sz="4000" dirty="0">
                <a:latin typeface="Georgia" panose="02040502050405020303" pitchFamily="18" charset="0"/>
              </a:rPr>
              <a:t> [Online]. Available at https://</a:t>
            </a:r>
            <a:r>
              <a:rPr lang="en-GB" sz="4000" dirty="0" err="1">
                <a:latin typeface="Georgia" panose="02040502050405020303" pitchFamily="18" charset="0"/>
              </a:rPr>
              <a:t>www.age-exchange.org.uk</a:t>
            </a:r>
            <a:r>
              <a:rPr lang="en-GB" sz="4000" dirty="0">
                <a:latin typeface="Georgia" panose="02040502050405020303" pitchFamily="18" charset="0"/>
              </a:rPr>
              <a:t>/who-we-are/dementia/ (Accessed 2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4000" dirty="0">
                <a:latin typeface="Georgia" panose="02040502050405020303" pitchFamily="18" charset="0"/>
              </a:rPr>
              <a:t>Age Exchange (2022b) </a:t>
            </a:r>
            <a:r>
              <a:rPr lang="en-GB" sz="4000" i="1" dirty="0">
                <a:latin typeface="Georgia" panose="02040502050405020303" pitchFamily="18" charset="0"/>
              </a:rPr>
              <a:t>Services for People Living with Dementia in Lambeth | Age Exchange</a:t>
            </a:r>
            <a:r>
              <a:rPr lang="en-GB" sz="4000" dirty="0">
                <a:latin typeface="Georgia" panose="02040502050405020303" pitchFamily="18" charset="0"/>
              </a:rPr>
              <a:t> [Online]. Available at https://</a:t>
            </a:r>
            <a:r>
              <a:rPr lang="en-GB" sz="4000" dirty="0" err="1">
                <a:latin typeface="Georgia" panose="02040502050405020303" pitchFamily="18" charset="0"/>
              </a:rPr>
              <a:t>www.age-exchange.org.uk</a:t>
            </a:r>
            <a:r>
              <a:rPr lang="en-GB" sz="4000" dirty="0">
                <a:latin typeface="Georgia" panose="02040502050405020303" pitchFamily="18" charset="0"/>
              </a:rPr>
              <a:t>/</a:t>
            </a:r>
            <a:r>
              <a:rPr lang="en-GB" sz="4000" dirty="0" err="1">
                <a:latin typeface="Georgia" panose="02040502050405020303" pitchFamily="18" charset="0"/>
              </a:rPr>
              <a:t>lambeth</a:t>
            </a:r>
            <a:r>
              <a:rPr lang="en-GB" sz="4000" dirty="0">
                <a:latin typeface="Georgia" panose="02040502050405020303" pitchFamily="18" charset="0"/>
              </a:rPr>
              <a:t>-services/ (Accessed 2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4000" dirty="0">
                <a:latin typeface="Georgia" panose="02040502050405020303" pitchFamily="18" charset="0"/>
              </a:rPr>
              <a:t>Age Exchange (2022c) </a:t>
            </a:r>
            <a:r>
              <a:rPr lang="en-GB" sz="4000" i="1" dirty="0">
                <a:latin typeface="Georgia" panose="02040502050405020303" pitchFamily="18" charset="0"/>
              </a:rPr>
              <a:t>Our Story | Age Exchange</a:t>
            </a:r>
            <a:r>
              <a:rPr lang="en-GB" sz="4000" dirty="0">
                <a:latin typeface="Georgia" panose="02040502050405020303" pitchFamily="18" charset="0"/>
              </a:rPr>
              <a:t> [Online]. Available at https://</a:t>
            </a:r>
            <a:r>
              <a:rPr lang="en-GB" sz="4000" dirty="0" err="1">
                <a:latin typeface="Georgia" panose="02040502050405020303" pitchFamily="18" charset="0"/>
              </a:rPr>
              <a:t>www.age-exchange.org.uk</a:t>
            </a:r>
            <a:r>
              <a:rPr lang="en-GB" sz="4000" dirty="0">
                <a:latin typeface="Georgia" panose="02040502050405020303" pitchFamily="18" charset="0"/>
              </a:rPr>
              <a:t>/who-we-are/ (Accessed 2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4000" dirty="0">
                <a:latin typeface="Georgia" panose="02040502050405020303" pitchFamily="18" charset="0"/>
              </a:rPr>
              <a:t>Age Exchange (2022d) </a:t>
            </a:r>
            <a:r>
              <a:rPr lang="en-GB" sz="4000" i="1" dirty="0">
                <a:latin typeface="Georgia" panose="02040502050405020303" pitchFamily="18" charset="0"/>
              </a:rPr>
              <a:t>Age Exchange | Team London</a:t>
            </a:r>
            <a:r>
              <a:rPr lang="en-GB" sz="4000" dirty="0">
                <a:latin typeface="Georgia" panose="02040502050405020303" pitchFamily="18" charset="0"/>
              </a:rPr>
              <a:t> [Online]. Available at https://</a:t>
            </a:r>
            <a:r>
              <a:rPr lang="en-GB" sz="4000" dirty="0" err="1">
                <a:latin typeface="Georgia" panose="02040502050405020303" pitchFamily="18" charset="0"/>
              </a:rPr>
              <a:t>www.london.gov.uk</a:t>
            </a:r>
            <a:r>
              <a:rPr lang="en-GB" sz="4000" dirty="0">
                <a:latin typeface="Georgia" panose="02040502050405020303" pitchFamily="18" charset="0"/>
              </a:rPr>
              <a:t>/what-we-do/volunteering/search/age-exchange (Accessed 1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4000" dirty="0">
                <a:latin typeface="Georgia" panose="02040502050405020303" pitchFamily="18" charset="0"/>
              </a:rPr>
              <a:t>Age Exchange (2022e) </a:t>
            </a:r>
            <a:r>
              <a:rPr lang="en-GB" sz="4000" i="1" dirty="0">
                <a:latin typeface="Georgia" panose="02040502050405020303" pitchFamily="18" charset="0"/>
              </a:rPr>
              <a:t>Support Us | Age Exchange</a:t>
            </a:r>
            <a:r>
              <a:rPr lang="en-GB" sz="4000" dirty="0">
                <a:latin typeface="Georgia" panose="02040502050405020303" pitchFamily="18" charset="0"/>
              </a:rPr>
              <a:t> [Online]. Available at https://</a:t>
            </a:r>
            <a:r>
              <a:rPr lang="en-GB" sz="4000" dirty="0" err="1">
                <a:latin typeface="Georgia" panose="02040502050405020303" pitchFamily="18" charset="0"/>
              </a:rPr>
              <a:t>www.age-exchange.org.uk</a:t>
            </a:r>
            <a:r>
              <a:rPr lang="en-GB" sz="4000" dirty="0">
                <a:latin typeface="Georgia" panose="02040502050405020303" pitchFamily="18" charset="0"/>
              </a:rPr>
              <a:t>/support-us-update/ (Accessed 3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4000" dirty="0">
                <a:latin typeface="Georgia" panose="02040502050405020303" pitchFamily="18" charset="0"/>
              </a:rPr>
              <a:t>age-exchange (2022) </a:t>
            </a:r>
            <a:r>
              <a:rPr lang="en-GB" sz="4000" i="1" dirty="0">
                <a:latin typeface="Georgia" panose="02040502050405020303" pitchFamily="18" charset="0"/>
              </a:rPr>
              <a:t>Services for People Living with Dementia in Lambeth | Age Exchange</a:t>
            </a:r>
            <a:r>
              <a:rPr lang="en-GB" sz="4000" dirty="0">
                <a:latin typeface="Georgia" panose="02040502050405020303" pitchFamily="18" charset="0"/>
              </a:rPr>
              <a:t> [Online]. Available at https://</a:t>
            </a:r>
            <a:r>
              <a:rPr lang="en-GB" sz="4000" dirty="0" err="1">
                <a:latin typeface="Georgia" panose="02040502050405020303" pitchFamily="18" charset="0"/>
              </a:rPr>
              <a:t>www.age-exchange.org.uk</a:t>
            </a:r>
            <a:r>
              <a:rPr lang="en-GB" sz="4000" dirty="0">
                <a:latin typeface="Georgia" panose="02040502050405020303" pitchFamily="18" charset="0"/>
              </a:rPr>
              <a:t>/</a:t>
            </a:r>
            <a:r>
              <a:rPr lang="en-GB" sz="4000" dirty="0" err="1">
                <a:latin typeface="Georgia" panose="02040502050405020303" pitchFamily="18" charset="0"/>
              </a:rPr>
              <a:t>lambeth</a:t>
            </a:r>
            <a:r>
              <a:rPr lang="en-GB" sz="4000" dirty="0">
                <a:latin typeface="Georgia" panose="02040502050405020303" pitchFamily="18" charset="0"/>
              </a:rPr>
              <a:t>-services/ (Accessed 2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4000" dirty="0">
                <a:latin typeface="Georgia" panose="02040502050405020303" pitchFamily="18" charset="0"/>
              </a:rPr>
              <a:t>Alzheimer Research UK (2021) </a:t>
            </a:r>
            <a:r>
              <a:rPr lang="en-GB" sz="4000" i="1" dirty="0">
                <a:latin typeface="Georgia" panose="02040502050405020303" pitchFamily="18" charset="0"/>
              </a:rPr>
              <a:t>Deaths Due to Dementia</a:t>
            </a:r>
            <a:r>
              <a:rPr lang="en-GB" sz="4000" dirty="0">
                <a:latin typeface="Georgia" panose="02040502050405020303" pitchFamily="18" charset="0"/>
              </a:rPr>
              <a:t> [Online]. Available at https://</a:t>
            </a:r>
            <a:r>
              <a:rPr lang="en-GB" sz="4000" dirty="0" err="1">
                <a:latin typeface="Georgia" panose="02040502050405020303" pitchFamily="18" charset="0"/>
              </a:rPr>
              <a:t>www.dementiastatistics.org</a:t>
            </a:r>
            <a:r>
              <a:rPr lang="en-GB" sz="4000" dirty="0">
                <a:latin typeface="Georgia" panose="02040502050405020303" pitchFamily="18" charset="0"/>
              </a:rPr>
              <a:t>/statistics/deaths-due-to-dementia/#:~:text=Dementia%20is%20the%20leading%20cause (Accessed 1 August 2022).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0920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DC5A77-10C9-4ECF-B7EB-8D917F3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FE28B5-FB16-49A9-B851-3C35FAC0C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8952"/>
            <a:ext cx="10905976" cy="1651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D0926-13D2-CE42-A649-F7F4F9B1A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9019" y="758951"/>
            <a:ext cx="9626957" cy="1651133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Georgia" panose="02040502050405020303" pitchFamily="18" charset="0"/>
              </a:rPr>
              <a:t>References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014442-855A-4E0F-8D09-C314661A4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4533" y="758952"/>
            <a:ext cx="1185379" cy="1651133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1ABF09-86CF-414E-88A5-2B84CC723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" y="2526526"/>
            <a:ext cx="1169701" cy="3563378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E91770-CDBB-4D24-94E5-AD484F36C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79019" y="2526526"/>
            <a:ext cx="10920893" cy="3563377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C67C8-7599-404A-A0B5-35EE6EEFF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9019" y="2535446"/>
            <a:ext cx="9633962" cy="3554457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1300" dirty="0">
                <a:effectLst/>
                <a:latin typeface="Georgia" panose="02040502050405020303" pitchFamily="18" charset="0"/>
              </a:rPr>
              <a:t>Alzheimer's Society (2010) </a:t>
            </a:r>
            <a:r>
              <a:rPr lang="en-GB" sz="1300" i="1" dirty="0">
                <a:effectLst/>
                <a:latin typeface="Georgia" panose="02040502050405020303" pitchFamily="18" charset="0"/>
              </a:rPr>
              <a:t>Alzheimer’s Society’s View on equality, discrimination, and Human Rights</a:t>
            </a:r>
            <a:r>
              <a:rPr lang="en-GB" sz="1300" dirty="0">
                <a:effectLst/>
                <a:latin typeface="Georgia" panose="02040502050405020303" pitchFamily="18" charset="0"/>
              </a:rPr>
              <a:t> [Online]. Available at https://www.alzheimers.org.uk/about-us/policy-and-influencing/what-we-think/equality-discrimination-human-rights (Accessed 3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300" dirty="0">
                <a:effectLst/>
                <a:latin typeface="Georgia" panose="02040502050405020303" pitchFamily="18" charset="0"/>
              </a:rPr>
              <a:t>Alzheimer's Society (2019a) </a:t>
            </a:r>
            <a:r>
              <a:rPr lang="en-GB" sz="1300" i="1" dirty="0">
                <a:effectLst/>
                <a:latin typeface="Georgia" panose="02040502050405020303" pitchFamily="18" charset="0"/>
              </a:rPr>
              <a:t>How Many People Have Dementia and What Is the Cost of Dementia care?</a:t>
            </a:r>
            <a:r>
              <a:rPr lang="en-GB" sz="1300" dirty="0">
                <a:effectLst/>
                <a:latin typeface="Georgia" panose="02040502050405020303" pitchFamily="18" charset="0"/>
              </a:rPr>
              <a:t> [Online]. Available at https://www.alzheimers.org.uk/about-us/policy-and-influencing/dementia-scale-impact-numbers (Accessed 20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300" dirty="0">
                <a:effectLst/>
                <a:latin typeface="Georgia" panose="02040502050405020303" pitchFamily="18" charset="0"/>
              </a:rPr>
              <a:t>Alzheimer's Society (2019b) Facts for the Media [Online]. Available at https://www.alzheimers.org.uk/about-us/news-and-media/facts-media.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500" dirty="0">
                <a:latin typeface="Georgia" panose="02040502050405020303" pitchFamily="18" charset="0"/>
              </a:rPr>
              <a:t>Alzheimer's Society (2019c) </a:t>
            </a:r>
            <a:r>
              <a:rPr lang="en-GB" sz="1500" i="1" dirty="0">
                <a:latin typeface="Georgia" panose="02040502050405020303" pitchFamily="18" charset="0"/>
              </a:rPr>
              <a:t>What Is Assistive technology?</a:t>
            </a:r>
            <a:r>
              <a:rPr lang="en-GB" sz="1500" dirty="0">
                <a:latin typeface="Georgia" panose="02040502050405020303" pitchFamily="18" charset="0"/>
              </a:rPr>
              <a:t> [Online]. Available at https://</a:t>
            </a:r>
            <a:r>
              <a:rPr lang="en-GB" sz="1500" dirty="0" err="1">
                <a:latin typeface="Georgia" panose="02040502050405020303" pitchFamily="18" charset="0"/>
              </a:rPr>
              <a:t>www.alzheimers.org.uk</a:t>
            </a:r>
            <a:r>
              <a:rPr lang="en-GB" sz="1500" dirty="0">
                <a:latin typeface="Georgia" panose="02040502050405020303" pitchFamily="18" charset="0"/>
              </a:rPr>
              <a:t>/get-support/staying-independent/what-assistive-technology (Accessed 3 August 2022).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3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1300" dirty="0">
                <a:effectLst/>
                <a:latin typeface="Georgia" panose="02040502050405020303" pitchFamily="18" charset="0"/>
              </a:rPr>
              <a:t>Alzheimer's Society (2021aa) What Can Increase a person’s Risk of dementia? [Online]. Available at https://www.alzheimers.org.uk/about-dementia/risk-factors-and-prevention/what-can-increase-persons-risk-of-dementia (Accessed 1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700" dirty="0">
                <a:latin typeface="Georgia" panose="02040502050405020303" pitchFamily="18" charset="0"/>
              </a:rPr>
              <a:t>Alzheimer's Society (2021b) </a:t>
            </a:r>
            <a:r>
              <a:rPr lang="en-GB" sz="1700" i="1" dirty="0">
                <a:latin typeface="Georgia" panose="02040502050405020303" pitchFamily="18" charset="0"/>
              </a:rPr>
              <a:t>How Many People Have Dementia in the UK? | Alzheimer’s Society</a:t>
            </a:r>
            <a:r>
              <a:rPr lang="en-GB" sz="1700" dirty="0">
                <a:latin typeface="Georgia" panose="02040502050405020303" pitchFamily="18" charset="0"/>
              </a:rPr>
              <a:t> [Online]. Available at https://</a:t>
            </a:r>
            <a:r>
              <a:rPr lang="en-GB" sz="1700" dirty="0" err="1">
                <a:latin typeface="Georgia" panose="02040502050405020303" pitchFamily="18" charset="0"/>
              </a:rPr>
              <a:t>www.alzheimers.org.uk</a:t>
            </a:r>
            <a:r>
              <a:rPr lang="en-GB" sz="1700" dirty="0">
                <a:latin typeface="Georgia" panose="02040502050405020303" pitchFamily="18" charset="0"/>
              </a:rPr>
              <a:t>/blog/how-many-people-have-dementia-</a:t>
            </a:r>
            <a:r>
              <a:rPr lang="en-GB" sz="1700" dirty="0" err="1">
                <a:latin typeface="Georgia" panose="02040502050405020303" pitchFamily="18" charset="0"/>
              </a:rPr>
              <a:t>uk</a:t>
            </a:r>
            <a:r>
              <a:rPr lang="en-GB" sz="1700" dirty="0">
                <a:latin typeface="Georgia" panose="02040502050405020303" pitchFamily="18" charset="0"/>
              </a:rPr>
              <a:t> (Accessed 5 August 2022).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7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1300" dirty="0">
                <a:effectLst/>
                <a:latin typeface="Georgia" panose="02040502050405020303" pitchFamily="18" charset="0"/>
              </a:rPr>
              <a:t>Alzheimer's Society (2022a) Legal Information | Alzheimer’s Society [Online]. Available at https://www.alzheimers.org.uk/legal-information (Accessed 14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300" dirty="0">
                <a:effectLst/>
                <a:latin typeface="Georgia" panose="02040502050405020303" pitchFamily="18" charset="0"/>
              </a:rPr>
              <a:t>Alzheimer's Society (2022e) Dementia Support Lambeth | Alzheimer’s Society [Online]. Available at https://www.alzheimers.org.uk/support-services/Lambeth+Local+Services/Dementia+Support+Lambeth/regional?gclid=Cj0KCQjw0JiXBhCFARIsAOSAKqBV5VmOscDKb6WrxN3JBjbet9SRT8QaLv-nhrkpZMa1vU-nhn1T1aUaAl5BEALw_wcB&amp;gclsrc=aw.ds (Accessed 31 July 2022).</a:t>
            </a:r>
            <a:endParaRPr lang="en-GB" sz="11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668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DC5A77-10C9-4ECF-B7EB-8D917F3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FE28B5-FB16-49A9-B851-3C35FAC0C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8952"/>
            <a:ext cx="10905976" cy="1651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D0926-13D2-CE42-A649-F7F4F9B1A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9019" y="758951"/>
            <a:ext cx="9626957" cy="1651133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Georgia" panose="02040502050405020303" pitchFamily="18" charset="0"/>
              </a:rPr>
              <a:t>References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014442-855A-4E0F-8D09-C314661A4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4533" y="758952"/>
            <a:ext cx="1185379" cy="1651133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1ABF09-86CF-414E-88A5-2B84CC723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" y="2526526"/>
            <a:ext cx="1169701" cy="3563378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E91770-CDBB-4D24-94E5-AD484F36C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79019" y="2526526"/>
            <a:ext cx="10920893" cy="3563377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C67C8-7599-404A-A0B5-35EE6EEFF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9019" y="2535446"/>
            <a:ext cx="9633962" cy="3554457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Cherry, K. (2022) </a:t>
            </a:r>
            <a:r>
              <a:rPr lang="en-GB" i="1" dirty="0"/>
              <a:t>The Five Levels of Maslow’s Hierarchy of Needs</a:t>
            </a:r>
            <a:r>
              <a:rPr lang="en-GB" dirty="0"/>
              <a:t> [Online]. Available at https://</a:t>
            </a:r>
            <a:r>
              <a:rPr lang="en-GB" dirty="0" err="1"/>
              <a:t>www.verywellmind.com</a:t>
            </a:r>
            <a:r>
              <a:rPr lang="en-GB" dirty="0"/>
              <a:t>/what-is-maslows-hierarchy-of-needs-4136760 (Accessed 4 August 2022).</a:t>
            </a:r>
            <a:endParaRPr lang="en-GB" sz="14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1400" dirty="0" err="1">
                <a:effectLst/>
                <a:latin typeface="Georgia" panose="02040502050405020303" pitchFamily="18" charset="0"/>
              </a:rPr>
              <a:t>CrimeRate</a:t>
            </a:r>
            <a:r>
              <a:rPr lang="en-GB" sz="1400" dirty="0">
                <a:effectLst/>
                <a:latin typeface="Georgia" panose="02040502050405020303" pitchFamily="18" charset="0"/>
              </a:rPr>
              <a:t> (2022) Lambeth Crime and Safety Statistics [Online]. Available at https://crimerate.co.uk/london/lambeth#:~:text=Crime%20and%20Safety%20in%20Lambeth&amp;text=Lambeth%20is%20among%20the%20top (Accessed 31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dirty="0">
                <a:effectLst/>
                <a:latin typeface="Georgia" panose="02040502050405020303" pitchFamily="18" charset="0"/>
              </a:rPr>
              <a:t>Crompton, J. (2022) Summary -Lambeth Population, [Online]. Available at https://moderngov.lambeth.gov.uk/documents/s135820/Appendix%201%20Scrutiny_COVID19_Inequalities_22022022.pdf (Accessed 31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dirty="0">
                <a:effectLst/>
                <a:latin typeface="Georgia" panose="02040502050405020303" pitchFamily="18" charset="0"/>
              </a:rPr>
              <a:t>Dementia UK (2021) What Is dementia? [Online]. Available at https://www.dementiauk.org/about-dementia/dementia-information/what-is-dementia/ (Accessed 31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dirty="0">
                <a:effectLst/>
                <a:latin typeface="Georgia" panose="02040502050405020303" pitchFamily="18" charset="0"/>
              </a:rPr>
              <a:t>Dementia UK (2022) Dealing with Stigma and Discrimination against People Affected by Dementia [Online]. Available at https://www.dementiauk.org/get-support/living-with-dementia/dealing-with-stigma/ (Accessed 1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dirty="0">
                <a:effectLst/>
                <a:latin typeface="Georgia" panose="02040502050405020303" pitchFamily="18" charset="0"/>
              </a:rPr>
              <a:t>Equality and Human Rights Commission (2018) The Human Rights Act | Equality and Human Rights Commission [Online]. Available at https://www.equalityhumanrights.com/en/human-rights/human-rights-act (Accessed 28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dirty="0">
                <a:effectLst/>
                <a:latin typeface="Georgia" panose="02040502050405020303" pitchFamily="18" charset="0"/>
              </a:rPr>
              <a:t>GOV.UK (2010) Equality Act 2010 [Online]. Available at https://www.legislation.gov.uk/ukpga/2010/15/contents (Accessed 31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400" dirty="0">
                <a:effectLst/>
                <a:latin typeface="Georgia" panose="02040502050405020303" pitchFamily="18" charset="0"/>
              </a:rPr>
              <a:t>GOV.UK (2018) Data Protection Act [Online]. Available at https://www.gov.uk/data-protection (Accessed 20 July 2022).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3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210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DC5A77-10C9-4ECF-B7EB-8D917F3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FE28B5-FB16-49A9-B851-3C35FAC0C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8952"/>
            <a:ext cx="10905976" cy="1651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D0926-13D2-CE42-A649-F7F4F9B1A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9019" y="758951"/>
            <a:ext cx="9626957" cy="1651133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Georgia" panose="02040502050405020303" pitchFamily="18" charset="0"/>
              </a:rPr>
              <a:t>References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014442-855A-4E0F-8D09-C314661A4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4533" y="758952"/>
            <a:ext cx="1185379" cy="1651133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1ABF09-86CF-414E-88A5-2B84CC723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" y="2526526"/>
            <a:ext cx="1169701" cy="3563378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E91770-CDBB-4D24-94E5-AD484F36C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79019" y="2526526"/>
            <a:ext cx="10920893" cy="3563377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C67C8-7599-404A-A0B5-35EE6EEFF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9019" y="2535446"/>
            <a:ext cx="9633962" cy="3554457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3100" dirty="0">
                <a:effectLst/>
                <a:latin typeface="Georgia" panose="02040502050405020303" pitchFamily="18" charset="0"/>
              </a:rPr>
              <a:t>GOV.UK (2018) Data Protection Act [Online]. Available at https://www.gov.uk/data-protection (Accessed 20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3100" dirty="0">
                <a:effectLst/>
                <a:latin typeface="Georgia" panose="02040502050405020303" pitchFamily="18" charset="0"/>
              </a:rPr>
              <a:t>humanity-inclusion (2022) Disability rights [Online]. Available at https://humanity-inclusion.org.uk/en/action/disability-rights?gclid=Cj0KCQjwuaiXBhCCARIsAKZLt3n8jaE1u8fGQAkPqaJMk1MCX_WDoDn4tffQ_eHyq9yFxy_N1le9R68aAlHoEALw_wcB (Accessed 3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3100" dirty="0">
                <a:effectLst/>
                <a:latin typeface="Georgia" panose="02040502050405020303" pitchFamily="18" charset="0"/>
              </a:rPr>
              <a:t>Hussain, Z. (2014) Can Political Stability Hurt Economic growth? [Online]. Available at https://blogs.worldbank.org/endpovertyinsouthasia/can-political-stability-hurt-economic-growth (Accessed 3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3200" dirty="0">
                <a:latin typeface="Georgia" panose="02040502050405020303" pitchFamily="18" charset="0"/>
              </a:rPr>
              <a:t>Impact on Urban Health. (2021) </a:t>
            </a:r>
            <a:r>
              <a:rPr lang="en-GB" sz="3200" i="1" dirty="0">
                <a:latin typeface="Georgia" panose="02040502050405020303" pitchFamily="18" charset="0"/>
              </a:rPr>
              <a:t>Health Inequity in Lambeth</a:t>
            </a:r>
            <a:r>
              <a:rPr lang="en-GB" sz="3200" dirty="0">
                <a:latin typeface="Georgia" panose="02040502050405020303" pitchFamily="18" charset="0"/>
              </a:rPr>
              <a:t> [Online]. Available at https://</a:t>
            </a:r>
            <a:r>
              <a:rPr lang="en-GB" sz="3200" dirty="0" err="1">
                <a:latin typeface="Georgia" panose="02040502050405020303" pitchFamily="18" charset="0"/>
              </a:rPr>
              <a:t>urbanhealth.org.uk</a:t>
            </a:r>
            <a:r>
              <a:rPr lang="en-GB" sz="3200" dirty="0">
                <a:latin typeface="Georgia" panose="02040502050405020303" pitchFamily="18" charset="0"/>
              </a:rPr>
              <a:t>/insights/reports/health-inequity-in-</a:t>
            </a:r>
            <a:r>
              <a:rPr lang="en-GB" sz="3200" dirty="0" err="1">
                <a:latin typeface="Georgia" panose="02040502050405020303" pitchFamily="18" charset="0"/>
              </a:rPr>
              <a:t>lambeth</a:t>
            </a:r>
            <a:r>
              <a:rPr lang="en-GB" sz="3200" dirty="0">
                <a:latin typeface="Georgia" panose="02040502050405020303" pitchFamily="18" charset="0"/>
              </a:rPr>
              <a:t>#:~:text=Multiple%20long%2Dterm%20conditions%20are%20an%20inequity%20issue&amp;text=More%20than%20one%20in%20five (Accessed 3 August 2022).</a:t>
            </a:r>
          </a:p>
          <a:p>
            <a:pPr marL="0" indent="0">
              <a:lnSpc>
                <a:spcPct val="150000"/>
              </a:lnSpc>
              <a:buNone/>
            </a:pPr>
            <a:endParaRPr lang="en-GB" sz="32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3100" dirty="0">
                <a:effectLst/>
                <a:latin typeface="Georgia" panose="02040502050405020303" pitchFamily="18" charset="0"/>
              </a:rPr>
              <a:t>Lambeth Council (2022) Dementia | Lambeth Council [Online]. Available at https://beta.lambeth.gov.uk/adult-social-care-and-health/adults-and-older-people/living-disability-or-illness/dementia (Accessed 30 July 2022).</a:t>
            </a:r>
            <a:endParaRPr lang="en-GB" sz="3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3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National Health Service (2022) </a:t>
            </a:r>
            <a:r>
              <a:rPr lang="en-GB" sz="3100" i="1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Lambeth CCG</a:t>
            </a:r>
            <a:r>
              <a:rPr lang="en-GB" sz="31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[Online]. Available at https://myhealth.london.nhs.uk/ccg/lambeth-ccg/ (Accessed 2 August 2022).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3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47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DC5A77-10C9-4ECF-B7EB-8D917F3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FE28B5-FB16-49A9-B851-3C35FAC0C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8952"/>
            <a:ext cx="10905976" cy="1651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D0926-13D2-CE42-A649-F7F4F9B1A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9019" y="758951"/>
            <a:ext cx="9626957" cy="1651133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Georgia" panose="02040502050405020303" pitchFamily="18" charset="0"/>
              </a:rPr>
              <a:t>References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014442-855A-4E0F-8D09-C314661A4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4533" y="758952"/>
            <a:ext cx="1185379" cy="1651133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1ABF09-86CF-414E-88A5-2B84CC723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" y="2526526"/>
            <a:ext cx="1169701" cy="3563378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E91770-CDBB-4D24-94E5-AD484F36C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79019" y="2526526"/>
            <a:ext cx="10920893" cy="3563377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C67C8-7599-404A-A0B5-35EE6EEFF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9019" y="2535446"/>
            <a:ext cx="9633962" cy="3554457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effectLst/>
                <a:latin typeface="Georgia" panose="02040502050405020303" pitchFamily="18" charset="0"/>
              </a:rPr>
              <a:t>National Institute for Health and Care Excellence (2017) Quality Statement 1: Identifying Local Priorities | Community engagement: Improving Health and Wellbeing | Quality Standards | NICE [Online]. Available at https://www.nice.org.uk/guidance/qs148/chapter/Quality-statement-1-Identifying-local-priorities#definitions-of-terms-used-in-this-quality-statement (Accessed 31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effectLst/>
                <a:latin typeface="Georgia" panose="02040502050405020303" pitchFamily="18" charset="0"/>
              </a:rPr>
              <a:t>Office of the National Statistics (2022) How the Population Changed in Lambeth, Census 2021 - ONS [Online]. Available at https://www.ons.gov.uk/visualisations/censuspopulationchange/E09000022/ (Accessed 31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 err="1">
                <a:effectLst/>
                <a:latin typeface="Georgia" panose="02040502050405020303" pitchFamily="18" charset="0"/>
              </a:rPr>
              <a:t>Pinkus</a:t>
            </a:r>
            <a:r>
              <a:rPr lang="en-GB" sz="1100" dirty="0">
                <a:effectLst/>
                <a:latin typeface="Georgia" panose="02040502050405020303" pitchFamily="18" charset="0"/>
              </a:rPr>
              <a:t>, R. T. (2020) ‘Love and Belongingness Needs’, </a:t>
            </a:r>
            <a:r>
              <a:rPr lang="en-GB" sz="1100" dirty="0" err="1">
                <a:effectLst/>
                <a:latin typeface="Georgia" panose="02040502050405020303" pitchFamily="18" charset="0"/>
              </a:rPr>
              <a:t>Encyclopedia</a:t>
            </a:r>
            <a:r>
              <a:rPr lang="en-GB" sz="1100" dirty="0">
                <a:effectLst/>
                <a:latin typeface="Georgia" panose="02040502050405020303" pitchFamily="18" charset="0"/>
              </a:rPr>
              <a:t> of Personality and Individual Differences, pp. 2694–2697 [Online]. DOI: 10.1007/978-3-319-24612-3_1487.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effectLst/>
                <a:latin typeface="Georgia" panose="02040502050405020303" pitchFamily="18" charset="0"/>
              </a:rPr>
              <a:t>Scottish Community Development Centre (2022) What Is Community development? [Online]. Available at https://www.scdc.org.uk/who/what-is-community-development#:~:text=Community%20development%20is%20a%20process (Accessed 31 July 2022).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3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7982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DC5A77-10C9-4ECF-B7EB-8D917F3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FE28B5-FB16-49A9-B851-3C35FAC0C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8952"/>
            <a:ext cx="10905976" cy="1651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D0926-13D2-CE42-A649-F7F4F9B1A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9019" y="758951"/>
            <a:ext cx="9626957" cy="1651133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Georgia" panose="02040502050405020303" pitchFamily="18" charset="0"/>
              </a:rPr>
              <a:t>References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014442-855A-4E0F-8D09-C314661A4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4533" y="758952"/>
            <a:ext cx="1185379" cy="1651133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1ABF09-86CF-414E-88A5-2B84CC723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" y="2526526"/>
            <a:ext cx="1169701" cy="3563378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E91770-CDBB-4D24-94E5-AD484F36C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79019" y="2526526"/>
            <a:ext cx="10920893" cy="3563377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C67C8-7599-404A-A0B5-35EE6EEFF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9019" y="2535446"/>
            <a:ext cx="9633962" cy="3554457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1600" dirty="0">
                <a:effectLst/>
                <a:latin typeface="Georgia" panose="02040502050405020303" pitchFamily="18" charset="0"/>
              </a:rPr>
              <a:t>Social Care Institute for Excellence (2017) Dementia: Using Technology to Keep in Touch - SCIE [Online]. Available at https://www.scie.org.uk/dementia/support/technology/keep-in-touch?gclid=Cj0KCQjwuaiXBhCCARIsAKZLt3mHfnwgKS3Ve3wzDZJZqEcteHAl-k7ma3YmHSnQXSR1bwlG7AIV0FsaAn4wEALw_wcB (Accessed 3 August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600" dirty="0">
                <a:effectLst/>
                <a:latin typeface="Georgia" panose="02040502050405020303" pitchFamily="18" charset="0"/>
              </a:rPr>
              <a:t>Social Care Institute for Excellence (2020) Safeguarding People with Dementia - SCIE [Online]. Available at https://www.scie.org.uk/dementia/after-diagnosis/support/safeguarding.asp?gclid=Cj0KCQjw852XBhC6ARIsAJsFPN3nkrPmWMG3bFiVC6NGJu2e8po3VuxLsz4eY-ueMkgJ3p1sHpraS8EaApKvEALw_wcB (Accessed 28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600" dirty="0" err="1">
                <a:effectLst/>
                <a:latin typeface="Georgia" panose="02040502050405020303" pitchFamily="18" charset="0"/>
              </a:rPr>
              <a:t>Straza</a:t>
            </a:r>
            <a:r>
              <a:rPr lang="en-GB" sz="1600" dirty="0">
                <a:effectLst/>
                <a:latin typeface="Georgia" panose="02040502050405020303" pitchFamily="18" charset="0"/>
              </a:rPr>
              <a:t>, M. (2018) Community Development: What it is, its Importance, and How to Contribute in Your City [Online]. Available at https://www.consultstraza.com/community-development-what-it-is-its-importance-and-how-to-contribute-in-your-city/#:~:text=When%20community%20development%20is%20effective (Accessed 28 July 2022).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600" dirty="0" err="1">
                <a:effectLst/>
                <a:latin typeface="Georgia" panose="02040502050405020303" pitchFamily="18" charset="0"/>
              </a:rPr>
              <a:t>Varbes</a:t>
            </a:r>
            <a:r>
              <a:rPr lang="en-GB" sz="1600" dirty="0">
                <a:effectLst/>
                <a:latin typeface="Georgia" panose="02040502050405020303" pitchFamily="18" charset="0"/>
              </a:rPr>
              <a:t> (2021) Lambeth Demographics | Age, Ethnicity, Religion, Wellbeing [Online]. Available at https://www.varbes.com/demographics/lambeth-demographics (Accessed 30 July 2022).</a:t>
            </a:r>
          </a:p>
          <a:p>
            <a:pPr marL="0" indent="0">
              <a:lnSpc>
                <a:spcPct val="150000"/>
              </a:lnSpc>
              <a:buNone/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sz="14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3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pPr>
              <a:lnSpc>
                <a:spcPct val="150000"/>
              </a:lnSpc>
            </a:pPr>
            <a:endParaRPr lang="en-GB" sz="1100" dirty="0">
              <a:effectLst/>
              <a:latin typeface="Georgia" panose="02040502050405020303" pitchFamily="18" charset="0"/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924372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Frame</Template>
  <TotalTime>22765</TotalTime>
  <Words>2833</Words>
  <Application>Microsoft Macintosh PowerPoint</Application>
  <PresentationFormat>Widescreen</PresentationFormat>
  <Paragraphs>182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Algerian</vt:lpstr>
      <vt:lpstr>Arial</vt:lpstr>
      <vt:lpstr>Calibri</vt:lpstr>
      <vt:lpstr>Corbel</vt:lpstr>
      <vt:lpstr>Georgia</vt:lpstr>
      <vt:lpstr>Wingdings 2</vt:lpstr>
      <vt:lpstr>Frame</vt:lpstr>
      <vt:lpstr>COMMUNITY CARE AND DEVELOPMENT PROJECT </vt:lpstr>
      <vt:lpstr>INTRODUCTION</vt:lpstr>
      <vt:lpstr>LAMBETH COMMUNITY 1/2</vt:lpstr>
      <vt:lpstr>LAMBETH COMMUNITY 2/2</vt:lpstr>
      <vt:lpstr>Dementia 1/2</vt:lpstr>
      <vt:lpstr>DEMENTIA 2/2</vt:lpstr>
      <vt:lpstr> LAMBETH DEMENTIA PROJECT</vt:lpstr>
      <vt:lpstr>AGE EXCHANGE LAMBETH SERVICES</vt:lpstr>
      <vt:lpstr>POLICIES</vt:lpstr>
      <vt:lpstr>THEORIES Abraham Maslow's hierarchy of needs </vt:lpstr>
      <vt:lpstr>DISCRIMINATION FOR DEMENTIA PATIENTS</vt:lpstr>
      <vt:lpstr>TECHNOLOGY &amp; SOCIAL MEDIA</vt:lpstr>
      <vt:lpstr>SUSTAINABILITY</vt:lpstr>
      <vt:lpstr>BARRIERS AND CHALLENGES</vt:lpstr>
      <vt:lpstr>CONCLUSION</vt:lpstr>
      <vt:lpstr>PowerPoint Presentation</vt:lpstr>
      <vt:lpstr>References</vt:lpstr>
      <vt:lpstr>References</vt:lpstr>
      <vt:lpstr>References</vt:lpstr>
      <vt:lpstr>References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Mabel Ankomah (1905514)</dc:creator>
  <cp:lastModifiedBy>Mabel Ankomah (1905514)</cp:lastModifiedBy>
  <cp:revision>13</cp:revision>
  <dcterms:created xsi:type="dcterms:W3CDTF">2022-07-17T23:20:48Z</dcterms:created>
  <dcterms:modified xsi:type="dcterms:W3CDTF">2022-08-05T23:01:45Z</dcterms:modified>
</cp:coreProperties>
</file>