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54122E3-15E5-43D9-97B5-BE0706422126}" type="datetimeFigureOut">
              <a:rPr lang="en-GB" smtClean="0"/>
              <a:t>20/11/2018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718440-C1EA-4D61-9571-EC0B7F928EBC}" type="slidenum">
              <a:rPr lang="en-GB" smtClean="0"/>
              <a:t>‹#›</a:t>
            </a:fld>
            <a:endParaRPr lang="en-GB"/>
          </a:p>
        </p:txBody>
      </p:sp>
    </p:spTree>
    <p:extLst>
      <p:ext uri="{BB962C8B-B14F-4D97-AF65-F5344CB8AC3E}">
        <p14:creationId xmlns:p14="http://schemas.microsoft.com/office/powerpoint/2010/main" val="385542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4122E3-15E5-43D9-97B5-BE0706422126}" type="datetimeFigureOut">
              <a:rPr lang="en-GB" smtClean="0"/>
              <a:t>20/11/2018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718440-C1EA-4D61-9571-EC0B7F928EBC}" type="slidenum">
              <a:rPr lang="en-GB" smtClean="0"/>
              <a:t>‹#›</a:t>
            </a:fld>
            <a:endParaRPr lang="en-GB"/>
          </a:p>
        </p:txBody>
      </p:sp>
    </p:spTree>
    <p:extLst>
      <p:ext uri="{BB962C8B-B14F-4D97-AF65-F5344CB8AC3E}">
        <p14:creationId xmlns:p14="http://schemas.microsoft.com/office/powerpoint/2010/main" val="2749054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4122E3-15E5-43D9-97B5-BE0706422126}" type="datetimeFigureOut">
              <a:rPr lang="en-GB" smtClean="0"/>
              <a:t>20/11/2018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718440-C1EA-4D61-9571-EC0B7F928EBC}" type="slidenum">
              <a:rPr lang="en-GB" smtClean="0"/>
              <a:t>‹#›</a:t>
            </a:fld>
            <a:endParaRPr lang="en-GB"/>
          </a:p>
        </p:txBody>
      </p:sp>
    </p:spTree>
    <p:extLst>
      <p:ext uri="{BB962C8B-B14F-4D97-AF65-F5344CB8AC3E}">
        <p14:creationId xmlns:p14="http://schemas.microsoft.com/office/powerpoint/2010/main" val="4110513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54122E3-15E5-43D9-97B5-BE0706422126}" type="datetimeFigureOut">
              <a:rPr lang="en-GB" smtClean="0"/>
              <a:t>20/11/2018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718440-C1EA-4D61-9571-EC0B7F928EBC}" type="slidenum">
              <a:rPr lang="en-GB" smtClean="0"/>
              <a:t>‹#›</a:t>
            </a:fld>
            <a:endParaRPr lang="en-GB"/>
          </a:p>
        </p:txBody>
      </p:sp>
    </p:spTree>
    <p:extLst>
      <p:ext uri="{BB962C8B-B14F-4D97-AF65-F5344CB8AC3E}">
        <p14:creationId xmlns:p14="http://schemas.microsoft.com/office/powerpoint/2010/main" val="3640922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54122E3-15E5-43D9-97B5-BE0706422126}" type="datetimeFigureOut">
              <a:rPr lang="en-GB" smtClean="0"/>
              <a:t>20/11/2018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718440-C1EA-4D61-9571-EC0B7F928EBC}" type="slidenum">
              <a:rPr lang="en-GB" smtClean="0"/>
              <a:t>‹#›</a:t>
            </a:fld>
            <a:endParaRPr lang="en-GB"/>
          </a:p>
        </p:txBody>
      </p:sp>
    </p:spTree>
    <p:extLst>
      <p:ext uri="{BB962C8B-B14F-4D97-AF65-F5344CB8AC3E}">
        <p14:creationId xmlns:p14="http://schemas.microsoft.com/office/powerpoint/2010/main" val="1709497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54122E3-15E5-43D9-97B5-BE0706422126}" type="datetimeFigureOut">
              <a:rPr lang="en-GB" smtClean="0"/>
              <a:t>20/11/2018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718440-C1EA-4D61-9571-EC0B7F928EBC}" type="slidenum">
              <a:rPr lang="en-GB" smtClean="0"/>
              <a:t>‹#›</a:t>
            </a:fld>
            <a:endParaRPr lang="en-GB"/>
          </a:p>
        </p:txBody>
      </p:sp>
    </p:spTree>
    <p:extLst>
      <p:ext uri="{BB962C8B-B14F-4D97-AF65-F5344CB8AC3E}">
        <p14:creationId xmlns:p14="http://schemas.microsoft.com/office/powerpoint/2010/main" val="3707375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4122E3-15E5-43D9-97B5-BE0706422126}" type="datetimeFigureOut">
              <a:rPr lang="en-GB" smtClean="0"/>
              <a:t>20/11/2018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718440-C1EA-4D61-9571-EC0B7F928EBC}" type="slidenum">
              <a:rPr lang="en-GB" smtClean="0"/>
              <a:t>‹#›</a:t>
            </a:fld>
            <a:endParaRPr lang="en-GB"/>
          </a:p>
        </p:txBody>
      </p:sp>
    </p:spTree>
    <p:extLst>
      <p:ext uri="{BB962C8B-B14F-4D97-AF65-F5344CB8AC3E}">
        <p14:creationId xmlns:p14="http://schemas.microsoft.com/office/powerpoint/2010/main" val="2147695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54122E3-15E5-43D9-97B5-BE0706422126}" type="datetimeFigureOut">
              <a:rPr lang="en-GB" smtClean="0"/>
              <a:t>20/11/2018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718440-C1EA-4D61-9571-EC0B7F928EBC}" type="slidenum">
              <a:rPr lang="en-GB" smtClean="0"/>
              <a:t>‹#›</a:t>
            </a:fld>
            <a:endParaRPr lang="en-GB"/>
          </a:p>
        </p:txBody>
      </p:sp>
    </p:spTree>
    <p:extLst>
      <p:ext uri="{BB962C8B-B14F-4D97-AF65-F5344CB8AC3E}">
        <p14:creationId xmlns:p14="http://schemas.microsoft.com/office/powerpoint/2010/main" val="3101717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54122E3-15E5-43D9-97B5-BE0706422126}" type="datetimeFigureOut">
              <a:rPr lang="en-GB" smtClean="0"/>
              <a:t>20/11/2018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718440-C1EA-4D61-9571-EC0B7F928EBC}" type="slidenum">
              <a:rPr lang="en-GB" smtClean="0"/>
              <a:t>‹#›</a:t>
            </a:fld>
            <a:endParaRPr lang="en-GB"/>
          </a:p>
        </p:txBody>
      </p:sp>
    </p:spTree>
    <p:extLst>
      <p:ext uri="{BB962C8B-B14F-4D97-AF65-F5344CB8AC3E}">
        <p14:creationId xmlns:p14="http://schemas.microsoft.com/office/powerpoint/2010/main" val="303242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4122E3-15E5-43D9-97B5-BE0706422126}" type="datetimeFigureOut">
              <a:rPr lang="en-GB" smtClean="0"/>
              <a:t>20/11/2018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718440-C1EA-4D61-9571-EC0B7F928EBC}" type="slidenum">
              <a:rPr lang="en-GB" smtClean="0"/>
              <a:t>‹#›</a:t>
            </a:fld>
            <a:endParaRPr lang="en-GB"/>
          </a:p>
        </p:txBody>
      </p:sp>
    </p:spTree>
    <p:extLst>
      <p:ext uri="{BB962C8B-B14F-4D97-AF65-F5344CB8AC3E}">
        <p14:creationId xmlns:p14="http://schemas.microsoft.com/office/powerpoint/2010/main" val="737334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4122E3-15E5-43D9-97B5-BE0706422126}" type="datetimeFigureOut">
              <a:rPr lang="en-GB" smtClean="0"/>
              <a:t>20/11/2018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718440-C1EA-4D61-9571-EC0B7F928EBC}" type="slidenum">
              <a:rPr lang="en-GB" smtClean="0"/>
              <a:t>‹#›</a:t>
            </a:fld>
            <a:endParaRPr lang="en-GB"/>
          </a:p>
        </p:txBody>
      </p:sp>
    </p:spTree>
    <p:extLst>
      <p:ext uri="{BB962C8B-B14F-4D97-AF65-F5344CB8AC3E}">
        <p14:creationId xmlns:p14="http://schemas.microsoft.com/office/powerpoint/2010/main" val="2304000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4122E3-15E5-43D9-97B5-BE0706422126}" type="datetimeFigureOut">
              <a:rPr lang="en-GB" smtClean="0"/>
              <a:t>20/11/2018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718440-C1EA-4D61-9571-EC0B7F928EBC}" type="slidenum">
              <a:rPr lang="en-GB" smtClean="0"/>
              <a:t>‹#›</a:t>
            </a:fld>
            <a:endParaRPr lang="en-GB"/>
          </a:p>
        </p:txBody>
      </p:sp>
    </p:spTree>
    <p:extLst>
      <p:ext uri="{BB962C8B-B14F-4D97-AF65-F5344CB8AC3E}">
        <p14:creationId xmlns:p14="http://schemas.microsoft.com/office/powerpoint/2010/main" val="22151613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Chapter 4 – Learning Country </a:t>
            </a:r>
            <a:endParaRPr lang="en-GB" dirty="0"/>
          </a:p>
        </p:txBody>
      </p:sp>
      <p:sp>
        <p:nvSpPr>
          <p:cNvPr id="3" name="Subtitle 2"/>
          <p:cNvSpPr>
            <a:spLocks noGrp="1"/>
          </p:cNvSpPr>
          <p:nvPr>
            <p:ph type="subTitle" idx="1"/>
          </p:nvPr>
        </p:nvSpPr>
        <p:spPr/>
        <p:txBody>
          <a:bodyPr/>
          <a:lstStyle/>
          <a:p>
            <a:r>
              <a:rPr lang="en-GB" dirty="0" smtClean="0"/>
              <a:t>Learning and Equality of opportunity in Wales</a:t>
            </a:r>
            <a:endParaRPr lang="en-GB" dirty="0"/>
          </a:p>
        </p:txBody>
      </p:sp>
    </p:spTree>
    <p:extLst>
      <p:ext uri="{BB962C8B-B14F-4D97-AF65-F5344CB8AC3E}">
        <p14:creationId xmlns:p14="http://schemas.microsoft.com/office/powerpoint/2010/main" val="1897830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Key aims from chapter 4 (2001)</a:t>
            </a:r>
            <a:endParaRPr lang="en-GB" sz="3600" dirty="0"/>
          </a:p>
        </p:txBody>
      </p:sp>
      <p:sp>
        <p:nvSpPr>
          <p:cNvPr id="3" name="Content Placeholder 2"/>
          <p:cNvSpPr>
            <a:spLocks noGrp="1"/>
          </p:cNvSpPr>
          <p:nvPr>
            <p:ph idx="1"/>
          </p:nvPr>
        </p:nvSpPr>
        <p:spPr/>
        <p:txBody>
          <a:bodyPr>
            <a:normAutofit lnSpcReduction="10000"/>
          </a:bodyPr>
          <a:lstStyle/>
          <a:p>
            <a:r>
              <a:rPr lang="en-GB" sz="1800" dirty="0" smtClean="0"/>
              <a:t>Combat Racism within education</a:t>
            </a:r>
          </a:p>
          <a:p>
            <a:r>
              <a:rPr lang="en-GB" sz="1800" dirty="0" smtClean="0"/>
              <a:t>Press ahead w/ a comprehensive and regular survey of the numbers and attainments of pupils from ethnic minority communities</a:t>
            </a:r>
          </a:p>
          <a:p>
            <a:r>
              <a:rPr lang="en-GB" sz="1800" dirty="0" smtClean="0"/>
              <a:t>Provide support fro schools, senior managers and practitioners over setting high expectations and attainment targets </a:t>
            </a:r>
          </a:p>
          <a:p>
            <a:r>
              <a:rPr lang="en-GB" sz="1800" dirty="0" smtClean="0"/>
              <a:t>Provide additional financial assistance to those authorities in wales that </a:t>
            </a:r>
            <a:r>
              <a:rPr lang="en-GB" sz="1800" dirty="0"/>
              <a:t>e</a:t>
            </a:r>
            <a:r>
              <a:rPr lang="en-GB" sz="1800" dirty="0" smtClean="0"/>
              <a:t>ither are, or are more likely to become, hosts for refugees and asylum seekers</a:t>
            </a:r>
          </a:p>
          <a:p>
            <a:r>
              <a:rPr lang="en-GB" sz="1800" dirty="0" smtClean="0"/>
              <a:t>Ensure that local authorities work with schools to enable them to meet the requirements of the SEN and Disability act (2001) to provide access for disabled children and young people.</a:t>
            </a:r>
          </a:p>
          <a:p>
            <a:r>
              <a:rPr lang="en-GB" sz="1800" dirty="0" smtClean="0"/>
              <a:t>Tackle gender imbalances within their governing bodies and staff teams.</a:t>
            </a:r>
          </a:p>
          <a:p>
            <a:r>
              <a:rPr lang="en-GB" sz="1800" dirty="0" smtClean="0"/>
              <a:t>Continue to monitor the relative performance of boys and girls against targets set in the education and training action plan </a:t>
            </a:r>
          </a:p>
          <a:p>
            <a:r>
              <a:rPr lang="en-GB" sz="1800" dirty="0" smtClean="0"/>
              <a:t>Enable ACCAC to provide guidance on the scope within the national curriculum for wales for promoting equal opportunities and understanding of diversity </a:t>
            </a:r>
          </a:p>
          <a:p>
            <a:endParaRPr lang="en-GB" sz="1800" dirty="0"/>
          </a:p>
        </p:txBody>
      </p:sp>
    </p:spTree>
    <p:extLst>
      <p:ext uri="{BB962C8B-B14F-4D97-AF65-F5344CB8AC3E}">
        <p14:creationId xmlns:p14="http://schemas.microsoft.com/office/powerpoint/2010/main" val="3776933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Vision Into Action (2006)</a:t>
            </a:r>
            <a:endParaRPr lang="en-GB" sz="3600" dirty="0"/>
          </a:p>
        </p:txBody>
      </p:sp>
      <p:sp>
        <p:nvSpPr>
          <p:cNvPr id="3" name="Content Placeholder 2"/>
          <p:cNvSpPr>
            <a:spLocks noGrp="1"/>
          </p:cNvSpPr>
          <p:nvPr>
            <p:ph idx="1"/>
          </p:nvPr>
        </p:nvSpPr>
        <p:spPr/>
        <p:txBody>
          <a:bodyPr>
            <a:normAutofit lnSpcReduction="10000"/>
          </a:bodyPr>
          <a:lstStyle/>
          <a:p>
            <a:r>
              <a:rPr lang="en-GB" sz="1800" dirty="0" smtClean="0"/>
              <a:t>Introduced targeted programs such as RAISE to improve standards in achievement. </a:t>
            </a:r>
          </a:p>
          <a:p>
            <a:r>
              <a:rPr lang="en-GB" sz="1800" dirty="0" smtClean="0"/>
              <a:t>Reviewing curriculum at each key stage to ensure key skills development responsive to the needs of individual pupils. </a:t>
            </a:r>
          </a:p>
          <a:p>
            <a:r>
              <a:rPr lang="en-GB" sz="1800" dirty="0" smtClean="0"/>
              <a:t>Primary and Secondary schools now required to communicate to make transition between them easier. </a:t>
            </a:r>
          </a:p>
          <a:p>
            <a:r>
              <a:rPr lang="en-GB" sz="1800" dirty="0" smtClean="0"/>
              <a:t>Implemented “Words Talk, Numbers Count” to improve literacy and numeracy skills. </a:t>
            </a:r>
          </a:p>
          <a:p>
            <a:r>
              <a:rPr lang="en-GB" sz="1800" dirty="0" smtClean="0"/>
              <a:t>Developing standards for additional learning needs.</a:t>
            </a:r>
          </a:p>
          <a:p>
            <a:r>
              <a:rPr lang="en-GB" sz="1800" dirty="0" smtClean="0"/>
              <a:t>Addressing pupil nonattendance by improving quality, accessibility and use of attendance information. </a:t>
            </a:r>
          </a:p>
          <a:p>
            <a:r>
              <a:rPr lang="en-GB" sz="1800" dirty="0" smtClean="0"/>
              <a:t>Developing the potential of ICT to transform teaching and improve organisational effectiveness. </a:t>
            </a:r>
          </a:p>
          <a:p>
            <a:r>
              <a:rPr lang="en-GB" sz="1800" dirty="0" smtClean="0"/>
              <a:t>In the process of reviewing strategies to promote positive behaviour. </a:t>
            </a:r>
          </a:p>
          <a:p>
            <a:r>
              <a:rPr lang="en-GB" sz="1800" dirty="0" smtClean="0"/>
              <a:t>6 Million in capital funding provided to Attendance Monitoring</a:t>
            </a:r>
          </a:p>
          <a:p>
            <a:r>
              <a:rPr lang="en-GB" sz="1800" dirty="0" smtClean="0"/>
              <a:t>Minority Ethnic achievement board provided to assist local authorities</a:t>
            </a:r>
          </a:p>
          <a:p>
            <a:r>
              <a:rPr lang="en-GB" sz="1800" dirty="0" smtClean="0"/>
              <a:t>By NOV 2006  all schools to have school councils  and the governing body has to accept nominees regardless of any external factors. </a:t>
            </a:r>
          </a:p>
          <a:p>
            <a:pPr algn="ctr"/>
            <a:endParaRPr lang="en-GB" sz="1800" dirty="0" smtClean="0"/>
          </a:p>
        </p:txBody>
      </p:sp>
    </p:spTree>
    <p:extLst>
      <p:ext uri="{BB962C8B-B14F-4D97-AF65-F5344CB8AC3E}">
        <p14:creationId xmlns:p14="http://schemas.microsoft.com/office/powerpoint/2010/main" val="2907734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England (2010)</a:t>
            </a:r>
            <a:endParaRPr lang="en-GB" dirty="0"/>
          </a:p>
        </p:txBody>
      </p:sp>
      <p:sp>
        <p:nvSpPr>
          <p:cNvPr id="3" name="Content Placeholder 2"/>
          <p:cNvSpPr>
            <a:spLocks noGrp="1"/>
          </p:cNvSpPr>
          <p:nvPr>
            <p:ph idx="1"/>
          </p:nvPr>
        </p:nvSpPr>
        <p:spPr>
          <a:xfrm>
            <a:off x="870065" y="1817312"/>
            <a:ext cx="10515600" cy="4351338"/>
          </a:xfrm>
        </p:spPr>
        <p:txBody>
          <a:bodyPr>
            <a:normAutofit/>
          </a:bodyPr>
          <a:lstStyle/>
          <a:p>
            <a:pPr marL="0" indent="0">
              <a:buNone/>
            </a:pPr>
            <a:r>
              <a:rPr lang="en-GB" sz="1800" dirty="0" smtClean="0"/>
              <a:t>Guardian Article on Equality in British Schools looks at a report by the Equality and Human Rights commission. Key findings are as follows: </a:t>
            </a:r>
          </a:p>
          <a:p>
            <a:r>
              <a:rPr lang="en-GB" sz="1800" dirty="0" smtClean="0"/>
              <a:t>Poorest students suffering from lower grades overall, 10% lower as an average than those from a more economically stable background.</a:t>
            </a:r>
          </a:p>
          <a:p>
            <a:r>
              <a:rPr lang="en-GB" sz="1800" dirty="0" smtClean="0"/>
              <a:t>Racial Minorities from India and Asia outperform British students by a margin of at least 20%</a:t>
            </a:r>
          </a:p>
          <a:p>
            <a:r>
              <a:rPr lang="en-GB" sz="1800" dirty="0" smtClean="0"/>
              <a:t>Boys falling behind in education despite efforts to combat this issue in England</a:t>
            </a:r>
          </a:p>
          <a:p>
            <a:r>
              <a:rPr lang="en-GB" sz="1800" dirty="0" smtClean="0"/>
              <a:t>Gypsy Communities less likely to see over 5 GCSEs than other ethnic minorities in England</a:t>
            </a:r>
          </a:p>
          <a:p>
            <a:r>
              <a:rPr lang="en-GB" sz="1800" dirty="0" smtClean="0"/>
              <a:t>Findings reviewed by British Government who brought out a new act in response.</a:t>
            </a:r>
          </a:p>
          <a:p>
            <a:endParaRPr lang="en-GB" sz="1800" dirty="0"/>
          </a:p>
        </p:txBody>
      </p:sp>
    </p:spTree>
    <p:extLst>
      <p:ext uri="{BB962C8B-B14F-4D97-AF65-F5344CB8AC3E}">
        <p14:creationId xmlns:p14="http://schemas.microsoft.com/office/powerpoint/2010/main" val="605575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2010 Equality Act</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This is a review of an existing act with some changes to it. Under the act it is illegal to discriminate based on Sex, Age, Gender, Race, Religion, Pregnancy, Gender Reassignment Surgery and Sexual Orientation. Under this act the Government requires local authorities to ensure these regulations are adhered to. Equal Opportunities are to be provided to those from any minority background and the curriculum is in review to see what can be done to combat falling GCSE </a:t>
            </a:r>
            <a:r>
              <a:rPr lang="en-GB" dirty="0" err="1" smtClean="0"/>
              <a:t>Achivements</a:t>
            </a:r>
            <a:r>
              <a:rPr lang="en-GB" dirty="0" err="1" smtClean="0"/>
              <a:t>Ensure</a:t>
            </a:r>
            <a:r>
              <a:rPr lang="en-GB" dirty="0" smtClean="0"/>
              <a:t> that local authorities work with schools to enable them to meet the requirements of the SEN and Disability act (2001) to provide access for disabled children and young people.</a:t>
            </a:r>
          </a:p>
          <a:p>
            <a:r>
              <a:rPr lang="en-GB" dirty="0" smtClean="0"/>
              <a:t>Tackle gender imbalances within their governing bodies and staff teams.</a:t>
            </a:r>
          </a:p>
          <a:p>
            <a:r>
              <a:rPr lang="en-GB" dirty="0" smtClean="0"/>
              <a:t>Continue to monitor the relative performance of boys and girls against targets set in the education and training action plan </a:t>
            </a:r>
          </a:p>
          <a:p>
            <a:r>
              <a:rPr lang="en-GB" smtClean="0"/>
              <a:t>Enable ACCAC to provide guidance on the scope within the national curriculum for wales for promoting equal opportunities and understanding of diversity </a:t>
            </a:r>
          </a:p>
          <a:p>
            <a:pPr marL="0" indent="0">
              <a:buNone/>
            </a:pPr>
            <a:r>
              <a:rPr lang="en-GB" smtClean="0"/>
              <a:t> </a:t>
            </a:r>
            <a:r>
              <a:rPr lang="en-GB" dirty="0" smtClean="0"/>
              <a:t>among British Schoolboys. </a:t>
            </a:r>
            <a:endParaRPr lang="en-GB" dirty="0"/>
          </a:p>
        </p:txBody>
      </p:sp>
    </p:spTree>
    <p:extLst>
      <p:ext uri="{BB962C8B-B14F-4D97-AF65-F5344CB8AC3E}">
        <p14:creationId xmlns:p14="http://schemas.microsoft.com/office/powerpoint/2010/main" val="220168109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618</Words>
  <Application>Microsoft Office PowerPoint</Application>
  <PresentationFormat>Widescreen</PresentationFormat>
  <Paragraphs>36</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Chapter 4 – Learning Country </vt:lpstr>
      <vt:lpstr>Key aims from chapter 4 (2001)</vt:lpstr>
      <vt:lpstr>Vision Into Action (2006)</vt:lpstr>
      <vt:lpstr>England (2010)</vt:lpstr>
      <vt:lpstr>The 2010 Equality 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 Learning Country</dc:title>
  <dc:creator>Zak Wiltshire (1802341)</dc:creator>
  <cp:lastModifiedBy>Zak Wiltshire (1802341)</cp:lastModifiedBy>
  <cp:revision>7</cp:revision>
  <dcterms:created xsi:type="dcterms:W3CDTF">2018-11-20T09:39:11Z</dcterms:created>
  <dcterms:modified xsi:type="dcterms:W3CDTF">2018-11-20T10:15:21Z</dcterms:modified>
</cp:coreProperties>
</file>