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2"/>
  </p:notesMasterIdLst>
  <p:sldIdLst>
    <p:sldId id="256" r:id="rId2"/>
    <p:sldId id="259" r:id="rId3"/>
    <p:sldId id="258" r:id="rId4"/>
    <p:sldId id="263" r:id="rId5"/>
    <p:sldId id="257" r:id="rId6"/>
    <p:sldId id="262" r:id="rId7"/>
    <p:sldId id="274" r:id="rId8"/>
    <p:sldId id="260" r:id="rId9"/>
    <p:sldId id="261" r:id="rId10"/>
    <p:sldId id="264" r:id="rId11"/>
    <p:sldId id="265" r:id="rId12"/>
    <p:sldId id="268" r:id="rId13"/>
    <p:sldId id="266" r:id="rId14"/>
    <p:sldId id="267" r:id="rId15"/>
    <p:sldId id="269" r:id="rId16"/>
    <p:sldId id="270" r:id="rId17"/>
    <p:sldId id="271" r:id="rId18"/>
    <p:sldId id="272" r:id="rId19"/>
    <p:sldId id="275" r:id="rId20"/>
    <p:sldId id="273"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9501" autoAdjust="0"/>
  </p:normalViewPr>
  <p:slideViewPr>
    <p:cSldViewPr snapToGrid="0">
      <p:cViewPr varScale="1">
        <p:scale>
          <a:sx n="46" d="100"/>
          <a:sy n="46" d="100"/>
        </p:scale>
        <p:origin x="144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CAB80F-2ECD-4BFE-8070-6E5883720A51}" type="datetimeFigureOut">
              <a:rPr lang="en-GB" smtClean="0"/>
              <a:t>16/10/2020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B50250-D545-4C87-9B79-8250989EFE65}" type="slidenum">
              <a:rPr lang="en-GB" smtClean="0"/>
              <a:t>‹#›</a:t>
            </a:fld>
            <a:endParaRPr lang="en-GB"/>
          </a:p>
        </p:txBody>
      </p:sp>
    </p:spTree>
    <p:extLst>
      <p:ext uri="{BB962C8B-B14F-4D97-AF65-F5344CB8AC3E}">
        <p14:creationId xmlns:p14="http://schemas.microsoft.com/office/powerpoint/2010/main" val="39452022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B50250-D545-4C87-9B79-8250989EFE65}" type="slidenum">
              <a:rPr lang="en-GB" smtClean="0"/>
              <a:t>5</a:t>
            </a:fld>
            <a:endParaRPr lang="en-GB"/>
          </a:p>
        </p:txBody>
      </p:sp>
    </p:spTree>
    <p:extLst>
      <p:ext uri="{BB962C8B-B14F-4D97-AF65-F5344CB8AC3E}">
        <p14:creationId xmlns:p14="http://schemas.microsoft.com/office/powerpoint/2010/main" val="3742994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B50250-D545-4C87-9B79-8250989EFE65}" type="slidenum">
              <a:rPr lang="en-GB" smtClean="0"/>
              <a:t>7</a:t>
            </a:fld>
            <a:endParaRPr lang="en-GB"/>
          </a:p>
        </p:txBody>
      </p:sp>
    </p:spTree>
    <p:extLst>
      <p:ext uri="{BB962C8B-B14F-4D97-AF65-F5344CB8AC3E}">
        <p14:creationId xmlns:p14="http://schemas.microsoft.com/office/powerpoint/2010/main" val="1249154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B50250-D545-4C87-9B79-8250989EFE65}" type="slidenum">
              <a:rPr lang="en-GB" smtClean="0"/>
              <a:t>13</a:t>
            </a:fld>
            <a:endParaRPr lang="en-GB"/>
          </a:p>
        </p:txBody>
      </p:sp>
    </p:spTree>
    <p:extLst>
      <p:ext uri="{BB962C8B-B14F-4D97-AF65-F5344CB8AC3E}">
        <p14:creationId xmlns:p14="http://schemas.microsoft.com/office/powerpoint/2010/main" val="35591038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UK Conference and Meeting Survey 2019 **Source: Economic Impact of Exhibitions in the United Kingdom, 2019 ***Source: Events Are GREAT Britain Report ****Source: Value of Outdoor Events 2018 (UK)</a:t>
            </a:r>
          </a:p>
        </p:txBody>
      </p:sp>
      <p:sp>
        <p:nvSpPr>
          <p:cNvPr id="4" name="Slide Number Placeholder 3"/>
          <p:cNvSpPr>
            <a:spLocks noGrp="1"/>
          </p:cNvSpPr>
          <p:nvPr>
            <p:ph type="sldNum" sz="quarter" idx="5"/>
          </p:nvPr>
        </p:nvSpPr>
        <p:spPr/>
        <p:txBody>
          <a:bodyPr/>
          <a:lstStyle/>
          <a:p>
            <a:fld id="{54B50250-D545-4C87-9B79-8250989EFE65}" type="slidenum">
              <a:rPr lang="en-GB" smtClean="0"/>
              <a:t>18</a:t>
            </a:fld>
            <a:endParaRPr lang="en-GB"/>
          </a:p>
        </p:txBody>
      </p:sp>
    </p:spTree>
    <p:extLst>
      <p:ext uri="{BB962C8B-B14F-4D97-AF65-F5344CB8AC3E}">
        <p14:creationId xmlns:p14="http://schemas.microsoft.com/office/powerpoint/2010/main" val="14290349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10/16/2020</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10/16/2020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10/16/2020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10/16/2020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10/16/2020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10/16/2020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7D111-1A5C-4BB5-8C8D-3D0CE27587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F78E40-6A0A-4FA2-9F2C-75AFD93B68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C5E1AE-1ADC-4121-AAD6-DF0F2BE7BAC2}"/>
              </a:ext>
            </a:extLst>
          </p:cNvPr>
          <p:cNvSpPr>
            <a:spLocks noGrp="1"/>
          </p:cNvSpPr>
          <p:nvPr>
            <p:ph type="dt" sz="half" idx="10"/>
          </p:nvPr>
        </p:nvSpPr>
        <p:spPr/>
        <p:txBody>
          <a:bodyPr/>
          <a:lstStyle/>
          <a:p>
            <a:fld id="{B1096B8D-3FA1-4D10-AA3F-5EC6C9F83D38}" type="datetimeFigureOut">
              <a:rPr lang="en-GB" smtClean="0"/>
              <a:t>16/10/2020</a:t>
            </a:fld>
            <a:endParaRPr lang="en-GB"/>
          </a:p>
        </p:txBody>
      </p:sp>
      <p:sp>
        <p:nvSpPr>
          <p:cNvPr id="5" name="Footer Placeholder 4">
            <a:extLst>
              <a:ext uri="{FF2B5EF4-FFF2-40B4-BE49-F238E27FC236}">
                <a16:creationId xmlns:a16="http://schemas.microsoft.com/office/drawing/2014/main" id="{EA9DDB1E-07B9-4D70-B28A-DAA8F7C383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7BFBEA-90E6-4A9C-9823-D6FD2148DA74}"/>
              </a:ext>
            </a:extLst>
          </p:cNvPr>
          <p:cNvSpPr>
            <a:spLocks noGrp="1"/>
          </p:cNvSpPr>
          <p:nvPr>
            <p:ph type="sldNum" sz="quarter" idx="12"/>
          </p:nvPr>
        </p:nvSpPr>
        <p:spPr/>
        <p:txBody>
          <a:bodyPr/>
          <a:lstStyle/>
          <a:p>
            <a:fld id="{C8C5ABEC-3774-4369-BDD2-1487884F4064}" type="slidenum">
              <a:rPr lang="en-GB" smtClean="0"/>
              <a:t>‹#›</a:t>
            </a:fld>
            <a:endParaRPr lang="en-GB"/>
          </a:p>
        </p:txBody>
      </p:sp>
    </p:spTree>
    <p:extLst>
      <p:ext uri="{BB962C8B-B14F-4D97-AF65-F5344CB8AC3E}">
        <p14:creationId xmlns:p14="http://schemas.microsoft.com/office/powerpoint/2010/main" val="3450624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10/16/2020</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 id="2147483669" r:id="rId18"/>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www.juliasilvers.com/embok.htm"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3.jpg"/></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meetingneeds.org.uk/"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file:///C:\Users\44797\Downloads\UK%20Events%20Report%202020%20FINAL.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F1297-62D3-4185-BC49-BE6948CFFDA2}"/>
              </a:ext>
            </a:extLst>
          </p:cNvPr>
          <p:cNvSpPr>
            <a:spLocks noGrp="1"/>
          </p:cNvSpPr>
          <p:nvPr>
            <p:ph type="ctrTitle"/>
          </p:nvPr>
        </p:nvSpPr>
        <p:spPr/>
        <p:txBody>
          <a:bodyPr/>
          <a:lstStyle/>
          <a:p>
            <a:r>
              <a:rPr lang="en-GB" dirty="0"/>
              <a:t>Event planning and operational impacts </a:t>
            </a:r>
          </a:p>
        </p:txBody>
      </p:sp>
      <p:sp>
        <p:nvSpPr>
          <p:cNvPr id="3" name="Subtitle 2">
            <a:extLst>
              <a:ext uri="{FF2B5EF4-FFF2-40B4-BE49-F238E27FC236}">
                <a16:creationId xmlns:a16="http://schemas.microsoft.com/office/drawing/2014/main" id="{589C342F-E027-4CF8-BA08-4DACB0EB2F3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79822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A8E66-5D9A-4738-9949-1EB13849D6DD}"/>
              </a:ext>
            </a:extLst>
          </p:cNvPr>
          <p:cNvSpPr>
            <a:spLocks noGrp="1"/>
          </p:cNvSpPr>
          <p:nvPr>
            <p:ph type="title"/>
          </p:nvPr>
        </p:nvSpPr>
        <p:spPr/>
        <p:txBody>
          <a:bodyPr/>
          <a:lstStyle/>
          <a:p>
            <a:r>
              <a:rPr lang="en-GB" dirty="0"/>
              <a:t>Session objectives </a:t>
            </a:r>
          </a:p>
        </p:txBody>
      </p:sp>
      <p:sp>
        <p:nvSpPr>
          <p:cNvPr id="3" name="Content Placeholder 2">
            <a:extLst>
              <a:ext uri="{FF2B5EF4-FFF2-40B4-BE49-F238E27FC236}">
                <a16:creationId xmlns:a16="http://schemas.microsoft.com/office/drawing/2014/main" id="{84FD9466-FC5C-481B-B76C-5158EC1BCDC8}"/>
              </a:ext>
            </a:extLst>
          </p:cNvPr>
          <p:cNvSpPr>
            <a:spLocks noGrp="1"/>
          </p:cNvSpPr>
          <p:nvPr>
            <p:ph sz="quarter" idx="13"/>
          </p:nvPr>
        </p:nvSpPr>
        <p:spPr/>
        <p:txBody>
          <a:bodyPr/>
          <a:lstStyle/>
          <a:p>
            <a:r>
              <a:rPr lang="en-GB" dirty="0"/>
              <a:t>Event planning impacts </a:t>
            </a:r>
          </a:p>
          <a:p>
            <a:r>
              <a:rPr lang="en-GB" dirty="0"/>
              <a:t>Management and operational issues </a:t>
            </a:r>
          </a:p>
          <a:p>
            <a:r>
              <a:rPr lang="en-GB" dirty="0" err="1"/>
              <a:t>Covid</a:t>
            </a:r>
            <a:r>
              <a:rPr lang="en-GB" dirty="0"/>
              <a:t> implications/consideration for the industry </a:t>
            </a:r>
          </a:p>
          <a:p>
            <a:pPr marL="0" indent="0">
              <a:buNone/>
            </a:pPr>
            <a:r>
              <a:rPr lang="en-GB" dirty="0"/>
              <a:t> </a:t>
            </a:r>
          </a:p>
          <a:p>
            <a:endParaRPr lang="en-GB" dirty="0"/>
          </a:p>
        </p:txBody>
      </p:sp>
    </p:spTree>
    <p:extLst>
      <p:ext uri="{BB962C8B-B14F-4D97-AF65-F5344CB8AC3E}">
        <p14:creationId xmlns:p14="http://schemas.microsoft.com/office/powerpoint/2010/main" val="1758768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2D118-A560-411F-9EFB-7E9C81524C38}"/>
              </a:ext>
            </a:extLst>
          </p:cNvPr>
          <p:cNvSpPr>
            <a:spLocks noGrp="1"/>
          </p:cNvSpPr>
          <p:nvPr>
            <p:ph type="ctrTitle"/>
          </p:nvPr>
        </p:nvSpPr>
        <p:spPr/>
        <p:txBody>
          <a:bodyPr/>
          <a:lstStyle/>
          <a:p>
            <a:r>
              <a:rPr lang="en-GB" dirty="0"/>
              <a:t>Event planning considerations </a:t>
            </a:r>
          </a:p>
        </p:txBody>
      </p:sp>
      <p:sp>
        <p:nvSpPr>
          <p:cNvPr id="4" name="Subtitle 3">
            <a:extLst>
              <a:ext uri="{FF2B5EF4-FFF2-40B4-BE49-F238E27FC236}">
                <a16:creationId xmlns:a16="http://schemas.microsoft.com/office/drawing/2014/main" id="{F47D727F-5A11-4B76-BCFF-846ABC302F6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41439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3"/>
          <p:cNvSpPr>
            <a:spLocks/>
          </p:cNvSpPr>
          <p:nvPr/>
        </p:nvSpPr>
        <p:spPr bwMode="auto">
          <a:xfrm>
            <a:off x="7044280" y="585216"/>
            <a:ext cx="2995070" cy="331234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b="1">
                <a:latin typeface="+mj-lt"/>
                <a:ea typeface="+mj-ea"/>
                <a:cs typeface="+mj-cs"/>
              </a:rPr>
              <a:t>	</a:t>
            </a:r>
            <a:br>
              <a:rPr lang="en-US" sz="3800" b="1">
                <a:latin typeface="+mj-lt"/>
                <a:ea typeface="+mj-ea"/>
                <a:cs typeface="+mj-cs"/>
              </a:rPr>
            </a:br>
            <a:r>
              <a:rPr lang="en-US" sz="3800">
                <a:latin typeface="+mj-lt"/>
                <a:ea typeface="+mj-ea"/>
                <a:cs typeface="+mj-cs"/>
              </a:rPr>
              <a:t>The key areas </a:t>
            </a:r>
            <a:br>
              <a:rPr lang="en-US" sz="3800">
                <a:latin typeface="+mj-lt"/>
                <a:ea typeface="+mj-ea"/>
                <a:cs typeface="+mj-cs"/>
              </a:rPr>
            </a:br>
            <a:r>
              <a:rPr lang="en-US" sz="3800">
                <a:latin typeface="+mj-lt"/>
                <a:ea typeface="+mj-ea"/>
                <a:cs typeface="+mj-cs"/>
              </a:rPr>
              <a:t>of managing </a:t>
            </a:r>
            <a:br>
              <a:rPr lang="en-US" sz="3800">
                <a:latin typeface="+mj-lt"/>
                <a:ea typeface="+mj-ea"/>
                <a:cs typeface="+mj-cs"/>
              </a:rPr>
            </a:br>
            <a:r>
              <a:rPr lang="en-US" sz="3800">
                <a:latin typeface="+mj-lt"/>
                <a:ea typeface="+mj-ea"/>
                <a:cs typeface="+mj-cs"/>
              </a:rPr>
              <a:t>event operations</a:t>
            </a:r>
          </a:p>
        </p:txBody>
      </p:sp>
      <p:sp>
        <p:nvSpPr>
          <p:cNvPr id="5" name="TextBox 4">
            <a:extLst>
              <a:ext uri="{FF2B5EF4-FFF2-40B4-BE49-F238E27FC236}">
                <a16:creationId xmlns:a16="http://schemas.microsoft.com/office/drawing/2014/main" id="{D4C5136A-48AF-493B-8C5A-C3A3165E11BB}"/>
              </a:ext>
            </a:extLst>
          </p:cNvPr>
          <p:cNvSpPr txBox="1"/>
          <p:nvPr/>
        </p:nvSpPr>
        <p:spPr>
          <a:xfrm>
            <a:off x="6858000" y="6094803"/>
            <a:ext cx="2995070" cy="2044715"/>
          </a:xfrm>
          <a:prstGeom prst="rect">
            <a:avLst/>
          </a:prstGeom>
        </p:spPr>
        <p:txBody>
          <a:bodyPr vert="horz" lIns="91440" tIns="45720" rIns="91440" bIns="45720" rtlCol="0">
            <a:normAutofit/>
          </a:bodyPr>
          <a:lstStyle/>
          <a:p>
            <a:pPr>
              <a:lnSpc>
                <a:spcPct val="90000"/>
              </a:lnSpc>
              <a:spcBef>
                <a:spcPts val="1000"/>
              </a:spcBef>
            </a:pPr>
            <a:r>
              <a:rPr lang="en-US" sz="1600" dirty="0"/>
              <a:t>Bladen et al 2012</a:t>
            </a:r>
          </a:p>
        </p:txBody>
      </p:sp>
      <p:pic>
        <p:nvPicPr>
          <p:cNvPr id="14337" name="Picture 4" descr="Events fig 04"/>
          <p:cNvPicPr>
            <a:picLocks noChangeAspect="1" noChangeArrowheads="1"/>
          </p:cNvPicPr>
          <p:nvPr/>
        </p:nvPicPr>
        <p:blipFill>
          <a:blip r:embed="rId2"/>
          <a:stretch>
            <a:fillRect/>
          </a:stretch>
        </p:blipFill>
        <p:spPr bwMode="auto">
          <a:xfrm>
            <a:off x="619126" y="567290"/>
            <a:ext cx="5628776" cy="5557479"/>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0A95C5-F84A-47AD-B89F-FE58439BF23E}"/>
              </a:ext>
            </a:extLst>
          </p:cNvPr>
          <p:cNvPicPr>
            <a:picLocks noChangeAspect="1"/>
          </p:cNvPicPr>
          <p:nvPr/>
        </p:nvPicPr>
        <p:blipFill rotWithShape="1">
          <a:blip r:embed="rId3"/>
          <a:srcRect l="30583" t="20000" r="31000" b="11555"/>
          <a:stretch/>
        </p:blipFill>
        <p:spPr>
          <a:xfrm>
            <a:off x="1930400" y="91440"/>
            <a:ext cx="7670800" cy="5981948"/>
          </a:xfrm>
          <a:prstGeom prst="rect">
            <a:avLst/>
          </a:prstGeom>
        </p:spPr>
      </p:pic>
      <p:sp>
        <p:nvSpPr>
          <p:cNvPr id="4" name="Oval 3">
            <a:extLst>
              <a:ext uri="{FF2B5EF4-FFF2-40B4-BE49-F238E27FC236}">
                <a16:creationId xmlns:a16="http://schemas.microsoft.com/office/drawing/2014/main" id="{64C8482D-79F6-428D-A2E7-D1E018FC5E28}"/>
              </a:ext>
            </a:extLst>
          </p:cNvPr>
          <p:cNvSpPr/>
          <p:nvPr/>
        </p:nvSpPr>
        <p:spPr>
          <a:xfrm rot="11215782" flipV="1">
            <a:off x="7791451" y="6414801"/>
            <a:ext cx="2428875" cy="20598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FUNCTIONAL</a:t>
            </a:r>
          </a:p>
          <a:p>
            <a:pPr algn="ctr"/>
            <a:r>
              <a:rPr lang="en-GB" dirty="0"/>
              <a:t>DOMAINS </a:t>
            </a:r>
          </a:p>
        </p:txBody>
      </p:sp>
      <p:cxnSp>
        <p:nvCxnSpPr>
          <p:cNvPr id="6" name="Straight Arrow Connector 5">
            <a:extLst>
              <a:ext uri="{FF2B5EF4-FFF2-40B4-BE49-F238E27FC236}">
                <a16:creationId xmlns:a16="http://schemas.microsoft.com/office/drawing/2014/main" id="{E0DEDE64-A256-4045-AC7B-100BD45DF510}"/>
              </a:ext>
            </a:extLst>
          </p:cNvPr>
          <p:cNvCxnSpPr>
            <a:stCxn id="4" idx="7"/>
          </p:cNvCxnSpPr>
          <p:nvPr/>
        </p:nvCxnSpPr>
        <p:spPr>
          <a:xfrm flipH="1" flipV="1">
            <a:off x="7343775" y="5857875"/>
            <a:ext cx="818437" cy="48401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A7ADDA3A-38BB-4A9F-A2D1-BEFAE68E1315}"/>
              </a:ext>
            </a:extLst>
          </p:cNvPr>
          <p:cNvSpPr txBox="1"/>
          <p:nvPr/>
        </p:nvSpPr>
        <p:spPr>
          <a:xfrm>
            <a:off x="1206213" y="6333129"/>
            <a:ext cx="6137562" cy="369332"/>
          </a:xfrm>
          <a:prstGeom prst="rect">
            <a:avLst/>
          </a:prstGeom>
          <a:noFill/>
        </p:spPr>
        <p:txBody>
          <a:bodyPr wrap="square">
            <a:spAutoFit/>
          </a:bodyPr>
          <a:lstStyle/>
          <a:p>
            <a:r>
              <a:rPr lang="en-GB" dirty="0">
                <a:hlinkClick r:id="rId4"/>
              </a:rPr>
              <a:t>http://www.juliasilvers.com/embok.htm</a:t>
            </a:r>
            <a:r>
              <a:rPr lang="en-GB" dirty="0"/>
              <a:t> </a:t>
            </a:r>
          </a:p>
        </p:txBody>
      </p:sp>
    </p:spTree>
    <p:extLst>
      <p:ext uri="{BB962C8B-B14F-4D97-AF65-F5344CB8AC3E}">
        <p14:creationId xmlns:p14="http://schemas.microsoft.com/office/powerpoint/2010/main" val="3569245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06A43-A335-4823-85DB-36EBD05B3A7C}"/>
              </a:ext>
            </a:extLst>
          </p:cNvPr>
          <p:cNvSpPr>
            <a:spLocks noGrp="1"/>
          </p:cNvSpPr>
          <p:nvPr>
            <p:ph type="title"/>
          </p:nvPr>
        </p:nvSpPr>
        <p:spPr>
          <a:xfrm>
            <a:off x="666751" y="537507"/>
            <a:ext cx="10396882" cy="1151965"/>
          </a:xfrm>
        </p:spPr>
        <p:txBody>
          <a:bodyPr>
            <a:noAutofit/>
          </a:bodyPr>
          <a:lstStyle/>
          <a:p>
            <a:r>
              <a:rPr lang="en-GB" sz="4000" b="0" i="0" dirty="0">
                <a:solidFill>
                  <a:srgbClr val="9399A1"/>
                </a:solidFill>
                <a:effectLst/>
                <a:latin typeface="Verdana" panose="020B0604030504040204" pitchFamily="34" charset="0"/>
              </a:rPr>
              <a:t>Event operations using the areas of EMBOK impact domains  - </a:t>
            </a:r>
            <a:endParaRPr lang="en-GB" sz="4000" dirty="0"/>
          </a:p>
        </p:txBody>
      </p:sp>
      <p:sp>
        <p:nvSpPr>
          <p:cNvPr id="3" name="Content Placeholder 2">
            <a:extLst>
              <a:ext uri="{FF2B5EF4-FFF2-40B4-BE49-F238E27FC236}">
                <a16:creationId xmlns:a16="http://schemas.microsoft.com/office/drawing/2014/main" id="{72F9E4B4-66CE-42BA-AA55-F78572A66B13}"/>
              </a:ext>
            </a:extLst>
          </p:cNvPr>
          <p:cNvSpPr>
            <a:spLocks noGrp="1"/>
          </p:cNvSpPr>
          <p:nvPr>
            <p:ph sz="quarter" idx="13"/>
          </p:nvPr>
        </p:nvSpPr>
        <p:spPr>
          <a:xfrm>
            <a:off x="390525" y="2053871"/>
            <a:ext cx="10394707" cy="3311189"/>
          </a:xfrm>
        </p:spPr>
        <p:txBody>
          <a:bodyPr>
            <a:normAutofit/>
          </a:bodyPr>
          <a:lstStyle/>
          <a:p>
            <a:pPr algn="l">
              <a:buFont typeface="Arial" panose="020B0604020202020204" pitchFamily="34" charset="0"/>
              <a:buChar char="•"/>
            </a:pPr>
            <a:r>
              <a:rPr lang="en-GB" b="0" i="0" dirty="0">
                <a:solidFill>
                  <a:srgbClr val="9399A1"/>
                </a:solidFill>
                <a:effectLst/>
                <a:latin typeface="Verdana" panose="020B0604030504040204" pitchFamily="34" charset="0"/>
              </a:rPr>
              <a:t>Management</a:t>
            </a:r>
            <a:endParaRPr lang="en-GB" b="0" i="0" dirty="0">
              <a:solidFill>
                <a:srgbClr val="9399A1"/>
              </a:solidFill>
              <a:effectLst/>
              <a:latin typeface="Helvetica" panose="020B0604020202020204" pitchFamily="34" charset="0"/>
            </a:endParaRPr>
          </a:p>
          <a:p>
            <a:pPr algn="l">
              <a:buFont typeface="Arial" panose="020B0604020202020204" pitchFamily="34" charset="0"/>
              <a:buChar char="•"/>
            </a:pPr>
            <a:r>
              <a:rPr lang="en-GB" b="0" i="0" dirty="0">
                <a:solidFill>
                  <a:srgbClr val="9399A1"/>
                </a:solidFill>
                <a:effectLst/>
                <a:latin typeface="Verdana" panose="020B0604030504040204" pitchFamily="34" charset="0"/>
              </a:rPr>
              <a:t>Analysis</a:t>
            </a:r>
            <a:endParaRPr lang="en-GB" b="0" i="0" dirty="0">
              <a:solidFill>
                <a:srgbClr val="9399A1"/>
              </a:solidFill>
              <a:effectLst/>
              <a:latin typeface="Helvetica" panose="020B0604020202020204" pitchFamily="34" charset="0"/>
            </a:endParaRPr>
          </a:p>
          <a:p>
            <a:pPr algn="l">
              <a:buFont typeface="Arial" panose="020B0604020202020204" pitchFamily="34" charset="0"/>
              <a:buChar char="•"/>
            </a:pPr>
            <a:r>
              <a:rPr lang="en-GB" b="0" i="0" dirty="0">
                <a:solidFill>
                  <a:srgbClr val="9399A1"/>
                </a:solidFill>
                <a:effectLst/>
                <a:latin typeface="Verdana" panose="020B0604030504040204" pitchFamily="34" charset="0"/>
              </a:rPr>
              <a:t>Communication</a:t>
            </a:r>
            <a:endParaRPr lang="en-GB" b="0" i="0" dirty="0">
              <a:solidFill>
                <a:srgbClr val="9399A1"/>
              </a:solidFill>
              <a:effectLst/>
              <a:latin typeface="Helvetica" panose="020B0604020202020204" pitchFamily="34" charset="0"/>
            </a:endParaRPr>
          </a:p>
          <a:p>
            <a:pPr algn="l">
              <a:buFont typeface="Arial" panose="020B0604020202020204" pitchFamily="34" charset="0"/>
              <a:buChar char="•"/>
            </a:pPr>
            <a:r>
              <a:rPr lang="en-GB" b="0" i="0" dirty="0">
                <a:solidFill>
                  <a:srgbClr val="9399A1"/>
                </a:solidFill>
                <a:effectLst/>
                <a:latin typeface="Verdana" panose="020B0604030504040204" pitchFamily="34" charset="0"/>
              </a:rPr>
              <a:t>Decision Optimization</a:t>
            </a:r>
            <a:endParaRPr lang="en-GB" b="0" i="0" dirty="0">
              <a:solidFill>
                <a:srgbClr val="9399A1"/>
              </a:solidFill>
              <a:effectLst/>
              <a:latin typeface="Helvetica" panose="020B0604020202020204" pitchFamily="34" charset="0"/>
            </a:endParaRPr>
          </a:p>
          <a:p>
            <a:pPr algn="l">
              <a:buFont typeface="Arial" panose="020B0604020202020204" pitchFamily="34" charset="0"/>
              <a:buChar char="•"/>
            </a:pPr>
            <a:r>
              <a:rPr lang="en-GB" b="0" i="0" dirty="0">
                <a:solidFill>
                  <a:srgbClr val="9399A1"/>
                </a:solidFill>
                <a:effectLst/>
                <a:latin typeface="Verdana" panose="020B0604030504040204" pitchFamily="34" charset="0"/>
              </a:rPr>
              <a:t>Scheduling</a:t>
            </a:r>
            <a:endParaRPr lang="en-GB" b="0" i="0" dirty="0">
              <a:solidFill>
                <a:srgbClr val="9399A1"/>
              </a:solidFill>
              <a:effectLst/>
              <a:latin typeface="Helvetica" panose="020B0604020202020204" pitchFamily="34" charset="0"/>
            </a:endParaRPr>
          </a:p>
          <a:p>
            <a:pPr algn="l">
              <a:buFont typeface="Arial" panose="020B0604020202020204" pitchFamily="34" charset="0"/>
              <a:buChar char="•"/>
            </a:pPr>
            <a:r>
              <a:rPr lang="en-GB" b="0" i="0" dirty="0">
                <a:solidFill>
                  <a:srgbClr val="9399A1"/>
                </a:solidFill>
                <a:effectLst/>
                <a:latin typeface="Verdana" panose="020B0604030504040204" pitchFamily="34" charset="0"/>
              </a:rPr>
              <a:t>Risk Analysis</a:t>
            </a:r>
            <a:endParaRPr lang="en-GB" b="0" i="0" dirty="0">
              <a:solidFill>
                <a:srgbClr val="9399A1"/>
              </a:solidFill>
              <a:effectLst/>
              <a:latin typeface="Helvetica" panose="020B0604020202020204" pitchFamily="34" charset="0"/>
            </a:endParaRPr>
          </a:p>
          <a:p>
            <a:endParaRPr lang="en-GB" dirty="0"/>
          </a:p>
        </p:txBody>
      </p:sp>
    </p:spTree>
    <p:extLst>
      <p:ext uri="{BB962C8B-B14F-4D97-AF65-F5344CB8AC3E}">
        <p14:creationId xmlns:p14="http://schemas.microsoft.com/office/powerpoint/2010/main" val="3053970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76E8DBD-6DBD-4FCB-8FE8-8F0425C0B6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Freeform 11">
            <a:extLst>
              <a:ext uri="{FF2B5EF4-FFF2-40B4-BE49-F238E27FC236}">
                <a16:creationId xmlns:a16="http://schemas.microsoft.com/office/drawing/2014/main" id="{70BE0118-665B-49AC-8ED9-B29C009CE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3" name="Freeform 13">
            <a:extLst>
              <a:ext uri="{FF2B5EF4-FFF2-40B4-BE49-F238E27FC236}">
                <a16:creationId xmlns:a16="http://schemas.microsoft.com/office/drawing/2014/main" id="{DB8E4593-3024-4A7B-92FB-8114D72E5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25">
            <a:extLst>
              <a:ext uri="{FF2B5EF4-FFF2-40B4-BE49-F238E27FC236}">
                <a16:creationId xmlns:a16="http://schemas.microsoft.com/office/drawing/2014/main" id="{F72029E6-113E-4A42-8D29-4B796B39B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7" name="Freeform 14">
            <a:extLst>
              <a:ext uri="{FF2B5EF4-FFF2-40B4-BE49-F238E27FC236}">
                <a16:creationId xmlns:a16="http://schemas.microsoft.com/office/drawing/2014/main" id="{FBAE6AE5-2B20-46E6-B338-A385BFF09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9" name="5-Point Star 24">
            <a:extLst>
              <a:ext uri="{FF2B5EF4-FFF2-40B4-BE49-F238E27FC236}">
                <a16:creationId xmlns:a16="http://schemas.microsoft.com/office/drawing/2014/main" id="{4555B12C-E2CF-448D-918F-96D0958DC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9EB9FA3F-CAB0-4533-9364-224CEC6FF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C2CC2-AED7-4AB0-BD21-AA9BEBA4D617}"/>
              </a:ext>
            </a:extLst>
          </p:cNvPr>
          <p:cNvSpPr>
            <a:spLocks noGrp="1"/>
          </p:cNvSpPr>
          <p:nvPr>
            <p:ph type="title"/>
          </p:nvPr>
        </p:nvSpPr>
        <p:spPr>
          <a:xfrm>
            <a:off x="691547" y="4519749"/>
            <a:ext cx="10805790" cy="1270279"/>
          </a:xfrm>
        </p:spPr>
        <p:txBody>
          <a:bodyPr vert="horz" lIns="91440" tIns="45720" rIns="91440" bIns="45720" rtlCol="0" anchor="b">
            <a:normAutofit fontScale="90000"/>
          </a:bodyPr>
          <a:lstStyle/>
          <a:p>
            <a:pPr algn="ctr"/>
            <a:r>
              <a:rPr lang="en-GB" sz="2400" b="0" i="0" dirty="0">
                <a:solidFill>
                  <a:srgbClr val="9399A1"/>
                </a:solidFill>
                <a:effectLst/>
                <a:latin typeface="Verdana" panose="020B0604030504040204" pitchFamily="34" charset="0"/>
              </a:rPr>
              <a:t>The EMBOK term for these areas is </a:t>
            </a:r>
            <a:r>
              <a:rPr lang="en-GB" sz="2400" b="0" i="1" dirty="0">
                <a:solidFill>
                  <a:srgbClr val="9399A1"/>
                </a:solidFill>
                <a:effectLst/>
                <a:latin typeface="Verdana" panose="020B0604030504040204" pitchFamily="34" charset="0"/>
              </a:rPr>
              <a:t>Knowledge Domains</a:t>
            </a:r>
            <a:r>
              <a:rPr lang="en-GB" sz="2400" b="0" i="0" dirty="0">
                <a:solidFill>
                  <a:srgbClr val="9399A1"/>
                </a:solidFill>
                <a:effectLst/>
                <a:latin typeface="Verdana" panose="020B0604030504040204" pitchFamily="34" charset="0"/>
              </a:rPr>
              <a:t>. Every event manager, from festival organisers to conference planners, must manage each of these areas. They represent the temporary Departments or Divisions of the event management.</a:t>
            </a:r>
            <a:endParaRPr lang="en-US" sz="6600" dirty="0"/>
          </a:p>
        </p:txBody>
      </p:sp>
      <p:sp>
        <p:nvSpPr>
          <p:cNvPr id="23" name="5-Point Star 31">
            <a:extLst>
              <a:ext uri="{FF2B5EF4-FFF2-40B4-BE49-F238E27FC236}">
                <a16:creationId xmlns:a16="http://schemas.microsoft.com/office/drawing/2014/main" id="{42B0C1BF-5CB1-40DA-9A22-5452B5469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03408" y="6388943"/>
            <a:ext cx="373049" cy="373049"/>
          </a:xfrm>
          <a:prstGeom prst="star5">
            <a:avLst>
              <a:gd name="adj" fmla="val 26693"/>
              <a:gd name="hf" fmla="val 105146"/>
              <a:gd name="vf" fmla="val 110557"/>
            </a:avLst>
          </a:prstGeom>
          <a:solidFill>
            <a:schemeClr val="tx1">
              <a:lumMod val="65000"/>
              <a:lumOff val="35000"/>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4" name="Content Placeholder 3" descr="Table&#10;&#10;Description automatically generated">
            <a:extLst>
              <a:ext uri="{FF2B5EF4-FFF2-40B4-BE49-F238E27FC236}">
                <a16:creationId xmlns:a16="http://schemas.microsoft.com/office/drawing/2014/main" id="{3251DDB1-2E83-470C-A451-256A275FDDF3}"/>
              </a:ext>
            </a:extLst>
          </p:cNvPr>
          <p:cNvPicPr>
            <a:picLocks noGrp="1" noChangeAspect="1"/>
          </p:cNvPicPr>
          <p:nvPr>
            <p:ph sz="quarter" idx="13"/>
          </p:nvPr>
        </p:nvPicPr>
        <p:blipFill>
          <a:blip r:embed="rId5"/>
          <a:stretch>
            <a:fillRect/>
          </a:stretch>
        </p:blipFill>
        <p:spPr>
          <a:xfrm>
            <a:off x="691547" y="1160444"/>
            <a:ext cx="10805789" cy="2576897"/>
          </a:xfrm>
          <a:prstGeom prst="rect">
            <a:avLst/>
          </a:prstGeom>
        </p:spPr>
      </p:pic>
    </p:spTree>
    <p:extLst>
      <p:ext uri="{BB962C8B-B14F-4D97-AF65-F5344CB8AC3E}">
        <p14:creationId xmlns:p14="http://schemas.microsoft.com/office/powerpoint/2010/main" val="1778066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C4D8E51-8946-42D5-82FA-CA56F01145F7}"/>
              </a:ext>
            </a:extLst>
          </p:cNvPr>
          <p:cNvPicPr>
            <a:picLocks noChangeAspect="1"/>
          </p:cNvPicPr>
          <p:nvPr/>
        </p:nvPicPr>
        <p:blipFill rotWithShape="1">
          <a:blip r:embed="rId2"/>
          <a:srcRect l="34083" t="22519" r="35250" b="9086"/>
          <a:stretch/>
        </p:blipFill>
        <p:spPr>
          <a:xfrm rot="5400000">
            <a:off x="3446780" y="-2491740"/>
            <a:ext cx="5521960" cy="10911840"/>
          </a:xfrm>
          <a:prstGeom prst="rect">
            <a:avLst/>
          </a:prstGeom>
        </p:spPr>
      </p:pic>
    </p:spTree>
    <p:extLst>
      <p:ext uri="{BB962C8B-B14F-4D97-AF65-F5344CB8AC3E}">
        <p14:creationId xmlns:p14="http://schemas.microsoft.com/office/powerpoint/2010/main" val="1745790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09B2497-0583-422A-9DCF-BDB568FE3478}"/>
              </a:ext>
            </a:extLst>
          </p:cNvPr>
          <p:cNvPicPr>
            <a:picLocks noChangeAspect="1"/>
          </p:cNvPicPr>
          <p:nvPr/>
        </p:nvPicPr>
        <p:blipFill rotWithShape="1">
          <a:blip r:embed="rId2"/>
          <a:srcRect l="33750" t="26519" r="37000" b="6371"/>
          <a:stretch/>
        </p:blipFill>
        <p:spPr>
          <a:xfrm rot="5400000">
            <a:off x="2712720" y="-2225040"/>
            <a:ext cx="6106160" cy="11165840"/>
          </a:xfrm>
          <a:prstGeom prst="rect">
            <a:avLst/>
          </a:prstGeom>
        </p:spPr>
      </p:pic>
    </p:spTree>
    <p:extLst>
      <p:ext uri="{BB962C8B-B14F-4D97-AF65-F5344CB8AC3E}">
        <p14:creationId xmlns:p14="http://schemas.microsoft.com/office/powerpoint/2010/main" val="3295028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6D259-80B4-477F-9455-FD9289D19562}"/>
              </a:ext>
            </a:extLst>
          </p:cNvPr>
          <p:cNvSpPr>
            <a:spLocks noGrp="1"/>
          </p:cNvSpPr>
          <p:nvPr>
            <p:ph type="title"/>
          </p:nvPr>
        </p:nvSpPr>
        <p:spPr/>
        <p:txBody>
          <a:bodyPr/>
          <a:lstStyle/>
          <a:p>
            <a:r>
              <a:rPr lang="en-GB" dirty="0"/>
              <a:t>Event planning </a:t>
            </a:r>
            <a:r>
              <a:rPr lang="en-GB" dirty="0" err="1"/>
              <a:t>imPACTS</a:t>
            </a:r>
            <a:endParaRPr lang="en-GB" dirty="0"/>
          </a:p>
        </p:txBody>
      </p:sp>
      <p:sp>
        <p:nvSpPr>
          <p:cNvPr id="3" name="Content Placeholder 2">
            <a:extLst>
              <a:ext uri="{FF2B5EF4-FFF2-40B4-BE49-F238E27FC236}">
                <a16:creationId xmlns:a16="http://schemas.microsoft.com/office/drawing/2014/main" id="{3473BCEE-C468-46B9-A1F2-0625600934F1}"/>
              </a:ext>
            </a:extLst>
          </p:cNvPr>
          <p:cNvSpPr>
            <a:spLocks noGrp="1"/>
          </p:cNvSpPr>
          <p:nvPr>
            <p:ph sz="quarter" idx="13"/>
          </p:nvPr>
        </p:nvSpPr>
        <p:spPr/>
        <p:txBody>
          <a:bodyPr/>
          <a:lstStyle/>
          <a:p>
            <a:r>
              <a:rPr lang="en-GB" dirty="0"/>
              <a:t>Economic</a:t>
            </a:r>
          </a:p>
          <a:p>
            <a:r>
              <a:rPr lang="en-GB" dirty="0"/>
              <a:t>Environmental</a:t>
            </a:r>
          </a:p>
          <a:p>
            <a:r>
              <a:rPr lang="en-GB" dirty="0"/>
              <a:t>Social</a:t>
            </a:r>
          </a:p>
          <a:p>
            <a:r>
              <a:rPr lang="en-GB" dirty="0"/>
              <a:t>Primary risk</a:t>
            </a:r>
          </a:p>
          <a:p>
            <a:r>
              <a:rPr lang="en-GB" dirty="0"/>
              <a:t>Secondary risk </a:t>
            </a:r>
          </a:p>
          <a:p>
            <a:r>
              <a:rPr lang="en-GB" dirty="0"/>
              <a:t>Sustainability </a:t>
            </a:r>
          </a:p>
          <a:p>
            <a:endParaRPr lang="en-GB" dirty="0"/>
          </a:p>
        </p:txBody>
      </p:sp>
    </p:spTree>
    <p:extLst>
      <p:ext uri="{BB962C8B-B14F-4D97-AF65-F5344CB8AC3E}">
        <p14:creationId xmlns:p14="http://schemas.microsoft.com/office/powerpoint/2010/main" val="31374823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769A5-1A81-4D56-876E-47DC0092976C}"/>
              </a:ext>
            </a:extLst>
          </p:cNvPr>
          <p:cNvSpPr>
            <a:spLocks noGrp="1"/>
          </p:cNvSpPr>
          <p:nvPr>
            <p:ph type="title"/>
          </p:nvPr>
        </p:nvSpPr>
        <p:spPr/>
        <p:txBody>
          <a:bodyPr/>
          <a:lstStyle/>
          <a:p>
            <a:r>
              <a:rPr lang="en-GB" dirty="0"/>
              <a:t>economic</a:t>
            </a:r>
          </a:p>
        </p:txBody>
      </p:sp>
      <p:sp>
        <p:nvSpPr>
          <p:cNvPr id="3" name="Content Placeholder 2">
            <a:extLst>
              <a:ext uri="{FF2B5EF4-FFF2-40B4-BE49-F238E27FC236}">
                <a16:creationId xmlns:a16="http://schemas.microsoft.com/office/drawing/2014/main" id="{2F36DD8E-DE28-4553-A746-33B62801D6A2}"/>
              </a:ext>
            </a:extLst>
          </p:cNvPr>
          <p:cNvSpPr>
            <a:spLocks noGrp="1"/>
          </p:cNvSpPr>
          <p:nvPr>
            <p:ph sz="quarter" idx="13"/>
          </p:nvPr>
        </p:nvSpPr>
        <p:spPr/>
        <p:txBody>
          <a:bodyPr>
            <a:normAutofit fontScale="85000" lnSpcReduction="10000"/>
          </a:bodyPr>
          <a:lstStyle/>
          <a:p>
            <a:r>
              <a:rPr lang="en-GB" dirty="0"/>
              <a:t>e</a:t>
            </a:r>
            <a:r>
              <a:rPr lang="en-GB" b="0" i="0" dirty="0">
                <a:solidFill>
                  <a:srgbClr val="42494F"/>
                </a:solidFill>
                <a:effectLst/>
                <a:latin typeface="museo-sans-500"/>
              </a:rPr>
              <a:t>conomic impact measurement has become a powerful and persuasive tool for those looking to capture and evidence the financial benefits that can result from the hosting of a major event</a:t>
            </a:r>
          </a:p>
          <a:p>
            <a:r>
              <a:rPr lang="en-GB" b="0" i="0" dirty="0">
                <a:solidFill>
                  <a:srgbClr val="42494F"/>
                </a:solidFill>
                <a:effectLst/>
                <a:latin typeface="museo-sans-500"/>
              </a:rPr>
              <a:t>economic impact of a major event refers to the total amount of additional expenditure generated within a defined area, as a direct consequence of staging the event.</a:t>
            </a:r>
          </a:p>
          <a:p>
            <a:pPr lvl="1"/>
            <a:r>
              <a:rPr lang="en-GB" b="1" i="0" dirty="0">
                <a:solidFill>
                  <a:srgbClr val="42494F"/>
                </a:solidFill>
                <a:effectLst/>
                <a:latin typeface="museo-sans-500"/>
              </a:rPr>
              <a:t>Direct Economic Impact</a:t>
            </a:r>
            <a:r>
              <a:rPr lang="en-GB" b="0" i="0" dirty="0">
                <a:solidFill>
                  <a:srgbClr val="42494F"/>
                </a:solidFill>
                <a:effectLst/>
                <a:latin typeface="museo-sans-500"/>
              </a:rPr>
              <a:t> is a measure of the total amount of additional expenditure within a defined geographical area, which can be directly attributed to staging an event. </a:t>
            </a:r>
          </a:p>
          <a:p>
            <a:pPr lvl="1"/>
            <a:r>
              <a:rPr lang="en-GB" b="1" i="0" dirty="0">
                <a:solidFill>
                  <a:srgbClr val="42494F"/>
                </a:solidFill>
                <a:effectLst/>
                <a:latin typeface="museo-sans-500"/>
              </a:rPr>
              <a:t>Total Economic Impact</a:t>
            </a:r>
            <a:r>
              <a:rPr lang="en-GB" b="0" i="0" dirty="0">
                <a:solidFill>
                  <a:srgbClr val="42494F"/>
                </a:solidFill>
                <a:effectLst/>
                <a:latin typeface="museo-sans-500"/>
              </a:rPr>
              <a:t>. This step is designed to make adjustments to the Direct Economic Impact to capture the subsequent ‘secondary impacts’ of additional spending within the host economy</a:t>
            </a:r>
          </a:p>
          <a:p>
            <a:endParaRPr lang="en-GB" b="0" i="0" dirty="0">
              <a:solidFill>
                <a:srgbClr val="42494F"/>
              </a:solidFill>
              <a:effectLst/>
              <a:latin typeface="museo-sans-500"/>
            </a:endParaRPr>
          </a:p>
          <a:p>
            <a:endParaRPr lang="en-GB" dirty="0"/>
          </a:p>
        </p:txBody>
      </p:sp>
    </p:spTree>
    <p:extLst>
      <p:ext uri="{BB962C8B-B14F-4D97-AF65-F5344CB8AC3E}">
        <p14:creationId xmlns:p14="http://schemas.microsoft.com/office/powerpoint/2010/main" val="1466662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19204-D6DD-440C-81E0-DC2BF50578AD}"/>
              </a:ext>
            </a:extLst>
          </p:cNvPr>
          <p:cNvSpPr>
            <a:spLocks noGrp="1"/>
          </p:cNvSpPr>
          <p:nvPr>
            <p:ph type="title"/>
          </p:nvPr>
        </p:nvSpPr>
        <p:spPr/>
        <p:txBody>
          <a:bodyPr/>
          <a:lstStyle/>
          <a:p>
            <a:r>
              <a:rPr lang="en-GB" dirty="0"/>
              <a:t>environmental</a:t>
            </a:r>
          </a:p>
        </p:txBody>
      </p:sp>
      <p:sp>
        <p:nvSpPr>
          <p:cNvPr id="3" name="Content Placeholder 2">
            <a:extLst>
              <a:ext uri="{FF2B5EF4-FFF2-40B4-BE49-F238E27FC236}">
                <a16:creationId xmlns:a16="http://schemas.microsoft.com/office/drawing/2014/main" id="{D3626138-B934-434C-8107-6F1B69494223}"/>
              </a:ext>
            </a:extLst>
          </p:cNvPr>
          <p:cNvSpPr>
            <a:spLocks noGrp="1"/>
          </p:cNvSpPr>
          <p:nvPr>
            <p:ph sz="quarter" idx="13"/>
          </p:nvPr>
        </p:nvSpPr>
        <p:spPr/>
        <p:txBody>
          <a:bodyPr>
            <a:normAutofit/>
          </a:bodyPr>
          <a:lstStyle/>
          <a:p>
            <a:r>
              <a:rPr lang="en-GB" b="0" i="0" dirty="0">
                <a:solidFill>
                  <a:srgbClr val="42494F"/>
                </a:solidFill>
                <a:effectLst/>
                <a:latin typeface="museo-sans-500"/>
              </a:rPr>
              <a:t>The organisation, delivery and legacy phases of sport and cultural events. </a:t>
            </a:r>
          </a:p>
          <a:p>
            <a:r>
              <a:rPr lang="en-GB" b="0" i="0" dirty="0">
                <a:solidFill>
                  <a:srgbClr val="42494F"/>
                </a:solidFill>
                <a:effectLst/>
                <a:latin typeface="museo-sans-500"/>
              </a:rPr>
              <a:t>Explicit impacts - land use for stadia or emissions created by visitor travel </a:t>
            </a:r>
          </a:p>
          <a:p>
            <a:r>
              <a:rPr lang="en-GB" b="0" i="0" dirty="0">
                <a:solidFill>
                  <a:srgbClr val="42494F"/>
                </a:solidFill>
                <a:effectLst/>
                <a:latin typeface="museo-sans-500"/>
              </a:rPr>
              <a:t>Hidden</a:t>
            </a:r>
            <a:r>
              <a:rPr lang="en-GB" dirty="0">
                <a:solidFill>
                  <a:srgbClr val="42494F"/>
                </a:solidFill>
                <a:latin typeface="museo-sans-500"/>
              </a:rPr>
              <a:t> impacts - </a:t>
            </a:r>
            <a:r>
              <a:rPr lang="en-GB" b="0" i="0" dirty="0">
                <a:solidFill>
                  <a:srgbClr val="42494F"/>
                </a:solidFill>
                <a:effectLst/>
                <a:latin typeface="museo-sans-500"/>
              </a:rPr>
              <a:t>carbon emissions generated in the production of merchandise. </a:t>
            </a:r>
          </a:p>
          <a:p>
            <a:endParaRPr lang="en-GB" dirty="0"/>
          </a:p>
        </p:txBody>
      </p:sp>
    </p:spTree>
    <p:extLst>
      <p:ext uri="{BB962C8B-B14F-4D97-AF65-F5344CB8AC3E}">
        <p14:creationId xmlns:p14="http://schemas.microsoft.com/office/powerpoint/2010/main" val="22070150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EFACE-36AD-44E5-B35C-F7C6BC45381D}"/>
              </a:ext>
            </a:extLst>
          </p:cNvPr>
          <p:cNvSpPr>
            <a:spLocks noGrp="1"/>
          </p:cNvSpPr>
          <p:nvPr>
            <p:ph type="title"/>
          </p:nvPr>
        </p:nvSpPr>
        <p:spPr/>
        <p:txBody>
          <a:bodyPr>
            <a:normAutofit fontScale="90000"/>
          </a:bodyPr>
          <a:lstStyle/>
          <a:p>
            <a:br>
              <a:rPr lang="en-GB" b="1" i="0" dirty="0">
                <a:solidFill>
                  <a:srgbClr val="42494F"/>
                </a:solidFill>
                <a:effectLst/>
                <a:latin typeface="museo-sans-500"/>
              </a:rPr>
            </a:br>
            <a:r>
              <a:rPr lang="en-GB" b="1" i="0" dirty="0">
                <a:solidFill>
                  <a:srgbClr val="42494F"/>
                </a:solidFill>
                <a:effectLst/>
                <a:latin typeface="museo-sans-500"/>
              </a:rPr>
              <a:t>Environmental</a:t>
            </a:r>
            <a:br>
              <a:rPr lang="en-GB" b="1" i="0" dirty="0">
                <a:solidFill>
                  <a:srgbClr val="42494F"/>
                </a:solidFill>
                <a:effectLst/>
                <a:latin typeface="museo-sans-500"/>
              </a:rPr>
            </a:br>
            <a:endParaRPr lang="en-GB" dirty="0"/>
          </a:p>
        </p:txBody>
      </p:sp>
      <p:sp>
        <p:nvSpPr>
          <p:cNvPr id="3" name="Content Placeholder 2">
            <a:extLst>
              <a:ext uri="{FF2B5EF4-FFF2-40B4-BE49-F238E27FC236}">
                <a16:creationId xmlns:a16="http://schemas.microsoft.com/office/drawing/2014/main" id="{3CB72DE6-0114-40BD-B3F4-68B4D0A54F89}"/>
              </a:ext>
            </a:extLst>
          </p:cNvPr>
          <p:cNvSpPr>
            <a:spLocks noGrp="1"/>
          </p:cNvSpPr>
          <p:nvPr>
            <p:ph sz="quarter" idx="13"/>
          </p:nvPr>
        </p:nvSpPr>
        <p:spPr/>
        <p:txBody>
          <a:bodyPr>
            <a:normAutofit fontScale="85000" lnSpcReduction="20000"/>
          </a:bodyPr>
          <a:lstStyle/>
          <a:p>
            <a:r>
              <a:rPr lang="en-GB" b="0" i="0" dirty="0">
                <a:solidFill>
                  <a:srgbClr val="42494F"/>
                </a:solidFill>
                <a:effectLst/>
                <a:latin typeface="museo-sans-500"/>
              </a:rPr>
              <a:t>ISO 20121, the International Standard on Sustainable Event Management was developed to help the event industry put sustainability first when planning and staging events. </a:t>
            </a:r>
          </a:p>
          <a:p>
            <a:r>
              <a:rPr lang="en-GB" b="0" i="0" dirty="0">
                <a:solidFill>
                  <a:srgbClr val="42494F"/>
                </a:solidFill>
                <a:effectLst/>
                <a:latin typeface="museo-sans-500"/>
              </a:rPr>
              <a:t>Based on the British Standard BS 8901 (Specification for a sustainability management system for events), </a:t>
            </a:r>
          </a:p>
          <a:p>
            <a:r>
              <a:rPr lang="en-GB" b="0" i="0" dirty="0">
                <a:solidFill>
                  <a:srgbClr val="42494F"/>
                </a:solidFill>
                <a:effectLst/>
                <a:latin typeface="museo-sans-500"/>
              </a:rPr>
              <a:t>ISO 20121 enables event organisers and businesses to identify the potential impacts of an event, how to reduce any negative impacts on </a:t>
            </a:r>
          </a:p>
          <a:p>
            <a:pPr lvl="1"/>
            <a:r>
              <a:rPr lang="en-GB" b="0" i="0" dirty="0">
                <a:solidFill>
                  <a:srgbClr val="42494F"/>
                </a:solidFill>
                <a:effectLst/>
                <a:latin typeface="museo-sans-500"/>
              </a:rPr>
              <a:t>the environment, </a:t>
            </a:r>
          </a:p>
          <a:p>
            <a:pPr lvl="1"/>
            <a:r>
              <a:rPr lang="en-GB" b="0" i="0" dirty="0">
                <a:solidFill>
                  <a:srgbClr val="42494F"/>
                </a:solidFill>
                <a:effectLst/>
                <a:latin typeface="museo-sans-500"/>
              </a:rPr>
              <a:t>communities and </a:t>
            </a:r>
          </a:p>
          <a:p>
            <a:pPr lvl="1"/>
            <a:r>
              <a:rPr lang="en-GB" b="0" i="0" dirty="0">
                <a:solidFill>
                  <a:srgbClr val="42494F"/>
                </a:solidFill>
                <a:effectLst/>
                <a:latin typeface="museo-sans-500"/>
              </a:rPr>
              <a:t>local economy, </a:t>
            </a:r>
          </a:p>
          <a:p>
            <a:r>
              <a:rPr lang="en-GB" dirty="0">
                <a:solidFill>
                  <a:srgbClr val="42494F"/>
                </a:solidFill>
                <a:latin typeface="museo-sans-500"/>
              </a:rPr>
              <a:t>…. </a:t>
            </a:r>
            <a:r>
              <a:rPr lang="en-GB" b="0" i="0" dirty="0">
                <a:solidFill>
                  <a:srgbClr val="42494F"/>
                </a:solidFill>
                <a:effectLst/>
                <a:latin typeface="museo-sans-500"/>
              </a:rPr>
              <a:t> leave a positive legacy.</a:t>
            </a:r>
            <a:endParaRPr lang="en-GB" dirty="0"/>
          </a:p>
        </p:txBody>
      </p:sp>
    </p:spTree>
    <p:extLst>
      <p:ext uri="{BB962C8B-B14F-4D97-AF65-F5344CB8AC3E}">
        <p14:creationId xmlns:p14="http://schemas.microsoft.com/office/powerpoint/2010/main" val="406339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B98BCB4-2EF0-4F14-B850-400D1C4AECA4}"/>
              </a:ext>
            </a:extLst>
          </p:cNvPr>
          <p:cNvSpPr>
            <a:spLocks noGrp="1"/>
          </p:cNvSpPr>
          <p:nvPr>
            <p:ph type="title"/>
          </p:nvPr>
        </p:nvSpPr>
        <p:spPr/>
        <p:txBody>
          <a:bodyPr/>
          <a:lstStyle/>
          <a:p>
            <a:r>
              <a:rPr lang="en-GB" dirty="0"/>
              <a:t>Sustainability </a:t>
            </a:r>
          </a:p>
        </p:txBody>
      </p:sp>
      <p:sp>
        <p:nvSpPr>
          <p:cNvPr id="5" name="Content Placeholder 4">
            <a:extLst>
              <a:ext uri="{FF2B5EF4-FFF2-40B4-BE49-F238E27FC236}">
                <a16:creationId xmlns:a16="http://schemas.microsoft.com/office/drawing/2014/main" id="{B3FDC59C-A1A9-41DF-8FB5-C5420B6D6F2F}"/>
              </a:ext>
            </a:extLst>
          </p:cNvPr>
          <p:cNvSpPr>
            <a:spLocks noGrp="1"/>
          </p:cNvSpPr>
          <p:nvPr>
            <p:ph sz="quarter" idx="13"/>
          </p:nvPr>
        </p:nvSpPr>
        <p:spPr/>
        <p:txBody>
          <a:bodyPr>
            <a:normAutofit fontScale="85000" lnSpcReduction="20000"/>
          </a:bodyPr>
          <a:lstStyle/>
          <a:p>
            <a:r>
              <a:rPr lang="en-GB" b="0" i="0" dirty="0">
                <a:solidFill>
                  <a:srgbClr val="42494F"/>
                </a:solidFill>
                <a:effectLst/>
                <a:latin typeface="museo-sans-500"/>
              </a:rPr>
              <a:t>event managers appreciate the diverse impacts that events can have on the environment, and consider how to stage more sustainable events. </a:t>
            </a:r>
          </a:p>
          <a:p>
            <a:r>
              <a:rPr lang="en-GB" b="0" i="0" dirty="0">
                <a:solidFill>
                  <a:srgbClr val="42494F"/>
                </a:solidFill>
                <a:effectLst/>
                <a:latin typeface="museo-sans-500"/>
              </a:rPr>
              <a:t>Issues of sustainable development are also increasingly important to potential event sponsors, participants and visitors. </a:t>
            </a:r>
          </a:p>
          <a:p>
            <a:r>
              <a:rPr lang="en-GB" b="0" i="0" dirty="0">
                <a:solidFill>
                  <a:srgbClr val="42494F"/>
                </a:solidFill>
                <a:effectLst/>
                <a:latin typeface="museo-sans-500"/>
              </a:rPr>
              <a:t>Careful consideration of environmental impacts is also a pillar of corporate social responsibility and represents sound strategic management. </a:t>
            </a:r>
          </a:p>
          <a:p>
            <a:r>
              <a:rPr lang="en-GB" b="0" i="0" dirty="0">
                <a:solidFill>
                  <a:srgbClr val="42494F"/>
                </a:solidFill>
                <a:effectLst/>
                <a:latin typeface="museo-sans-500"/>
              </a:rPr>
              <a:t>Understanding the drivers of environmental impacts can also help organizations to be more cost effective. </a:t>
            </a:r>
          </a:p>
          <a:p>
            <a:r>
              <a:rPr lang="en-GB" b="0" i="0" dirty="0">
                <a:solidFill>
                  <a:srgbClr val="42494F"/>
                </a:solidFill>
                <a:effectLst/>
                <a:latin typeface="museo-sans-500"/>
              </a:rPr>
              <a:t>effective embedding environmental impacts into event strategy can affect the level and quality of sponsorship/funding.</a:t>
            </a:r>
            <a:endParaRPr lang="en-GB" dirty="0"/>
          </a:p>
          <a:p>
            <a:endParaRPr lang="en-GB" dirty="0"/>
          </a:p>
        </p:txBody>
      </p:sp>
    </p:spTree>
    <p:extLst>
      <p:ext uri="{BB962C8B-B14F-4D97-AF65-F5344CB8AC3E}">
        <p14:creationId xmlns:p14="http://schemas.microsoft.com/office/powerpoint/2010/main" val="31409714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11591-6F64-434D-9352-99E9F1D87D33}"/>
              </a:ext>
            </a:extLst>
          </p:cNvPr>
          <p:cNvSpPr>
            <a:spLocks noGrp="1"/>
          </p:cNvSpPr>
          <p:nvPr>
            <p:ph type="title"/>
          </p:nvPr>
        </p:nvSpPr>
        <p:spPr/>
        <p:txBody>
          <a:bodyPr/>
          <a:lstStyle/>
          <a:p>
            <a:r>
              <a:rPr lang="en-GB" dirty="0"/>
              <a:t>Social </a:t>
            </a:r>
          </a:p>
        </p:txBody>
      </p:sp>
      <p:sp>
        <p:nvSpPr>
          <p:cNvPr id="3" name="Content Placeholder 2">
            <a:extLst>
              <a:ext uri="{FF2B5EF4-FFF2-40B4-BE49-F238E27FC236}">
                <a16:creationId xmlns:a16="http://schemas.microsoft.com/office/drawing/2014/main" id="{FA440D1B-4A69-4F27-B18A-97CD05509D74}"/>
              </a:ext>
            </a:extLst>
          </p:cNvPr>
          <p:cNvSpPr>
            <a:spLocks noGrp="1"/>
          </p:cNvSpPr>
          <p:nvPr>
            <p:ph sz="quarter" idx="13"/>
          </p:nvPr>
        </p:nvSpPr>
        <p:spPr/>
        <p:txBody>
          <a:bodyPr>
            <a:normAutofit/>
          </a:bodyPr>
          <a:lstStyle/>
          <a:p>
            <a:r>
              <a:rPr lang="en-GB" sz="2400" b="0" i="0" dirty="0">
                <a:solidFill>
                  <a:schemeClr val="bg2">
                    <a:lumMod val="50000"/>
                  </a:schemeClr>
                </a:solidFill>
                <a:effectLst/>
                <a:latin typeface="Abadi Extra Light" panose="020B0204020104020204" pitchFamily="34" charset="0"/>
              </a:rPr>
              <a:t>effects on the people and communities that interact with the event</a:t>
            </a:r>
          </a:p>
          <a:p>
            <a:r>
              <a:rPr lang="en-GB" sz="2400" b="0" i="0" dirty="0">
                <a:solidFill>
                  <a:schemeClr val="bg2">
                    <a:lumMod val="50000"/>
                  </a:schemeClr>
                </a:solidFill>
                <a:effectLst/>
                <a:latin typeface="Abadi Extra Light" panose="020B0204020104020204" pitchFamily="34" charset="0"/>
              </a:rPr>
              <a:t>Structured approach to impact measurement</a:t>
            </a:r>
          </a:p>
          <a:p>
            <a:r>
              <a:rPr lang="en-GB" sz="2400" b="0" i="0" dirty="0">
                <a:solidFill>
                  <a:schemeClr val="bg2">
                    <a:lumMod val="50000"/>
                  </a:schemeClr>
                </a:solidFill>
                <a:effectLst/>
                <a:latin typeface="Abadi Extra Light" panose="020B0204020104020204" pitchFamily="34" charset="0"/>
              </a:rPr>
              <a:t>supporting an organisation or cause</a:t>
            </a:r>
          </a:p>
          <a:p>
            <a:r>
              <a:rPr lang="en-GB" sz="2400" dirty="0">
                <a:solidFill>
                  <a:schemeClr val="bg2">
                    <a:lumMod val="50000"/>
                  </a:schemeClr>
                </a:solidFill>
                <a:latin typeface="Abadi Extra Light" panose="020B0204020104020204" pitchFamily="34" charset="0"/>
                <a:hlinkClick r:id="rId2"/>
              </a:rPr>
              <a:t>https://www.meetingneeds.org.uk/</a:t>
            </a:r>
            <a:r>
              <a:rPr lang="en-GB" sz="2400" dirty="0">
                <a:solidFill>
                  <a:schemeClr val="bg2">
                    <a:lumMod val="50000"/>
                  </a:schemeClr>
                </a:solidFill>
                <a:latin typeface="Abadi Extra Light" panose="020B0204020104020204" pitchFamily="34" charset="0"/>
              </a:rPr>
              <a:t> </a:t>
            </a:r>
          </a:p>
        </p:txBody>
      </p:sp>
    </p:spTree>
    <p:extLst>
      <p:ext uri="{BB962C8B-B14F-4D97-AF65-F5344CB8AC3E}">
        <p14:creationId xmlns:p14="http://schemas.microsoft.com/office/powerpoint/2010/main" val="39345933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8A7BC-09C0-47CD-9F01-8CEBB99FE662}"/>
              </a:ext>
            </a:extLst>
          </p:cNvPr>
          <p:cNvSpPr>
            <a:spLocks noGrp="1"/>
          </p:cNvSpPr>
          <p:nvPr>
            <p:ph type="title"/>
          </p:nvPr>
        </p:nvSpPr>
        <p:spPr/>
        <p:txBody>
          <a:bodyPr/>
          <a:lstStyle/>
          <a:p>
            <a:r>
              <a:rPr lang="en-GB" dirty="0"/>
              <a:t>Social  2020</a:t>
            </a:r>
          </a:p>
        </p:txBody>
      </p:sp>
      <p:sp>
        <p:nvSpPr>
          <p:cNvPr id="3" name="Content Placeholder 2">
            <a:extLst>
              <a:ext uri="{FF2B5EF4-FFF2-40B4-BE49-F238E27FC236}">
                <a16:creationId xmlns:a16="http://schemas.microsoft.com/office/drawing/2014/main" id="{96432F33-F46B-43B4-96BD-1E66309773C6}"/>
              </a:ext>
            </a:extLst>
          </p:cNvPr>
          <p:cNvSpPr>
            <a:spLocks noGrp="1"/>
          </p:cNvSpPr>
          <p:nvPr>
            <p:ph sz="quarter" idx="13"/>
          </p:nvPr>
        </p:nvSpPr>
        <p:spPr/>
        <p:txBody>
          <a:bodyPr/>
          <a:lstStyle/>
          <a:p>
            <a:r>
              <a:rPr lang="en-GB" b="1" i="0" dirty="0">
                <a:solidFill>
                  <a:srgbClr val="1C1C1C"/>
                </a:solidFill>
                <a:effectLst/>
                <a:latin typeface="Raleway"/>
              </a:rPr>
              <a:t>Covid</a:t>
            </a:r>
            <a:r>
              <a:rPr lang="en-GB" b="1" dirty="0">
                <a:solidFill>
                  <a:srgbClr val="1C1C1C"/>
                </a:solidFill>
                <a:latin typeface="Raleway"/>
              </a:rPr>
              <a:t>-</a:t>
            </a:r>
            <a:r>
              <a:rPr lang="en-GB" b="1" i="0" dirty="0">
                <a:solidFill>
                  <a:srgbClr val="1C1C1C"/>
                </a:solidFill>
                <a:effectLst/>
                <a:latin typeface="Raleway"/>
              </a:rPr>
              <a:t>19 </a:t>
            </a:r>
          </a:p>
          <a:p>
            <a:r>
              <a:rPr lang="en-GB" b="1" dirty="0">
                <a:solidFill>
                  <a:srgbClr val="1C1C1C"/>
                </a:solidFill>
                <a:latin typeface="Raleway"/>
              </a:rPr>
              <a:t>Events industry</a:t>
            </a:r>
          </a:p>
          <a:p>
            <a:r>
              <a:rPr lang="en-GB" b="1" i="0" dirty="0">
                <a:solidFill>
                  <a:srgbClr val="1C1C1C"/>
                </a:solidFill>
                <a:effectLst/>
                <a:latin typeface="Raleway"/>
              </a:rPr>
              <a:t>Employment Effects - </a:t>
            </a:r>
            <a:r>
              <a:rPr lang="en-GB" b="0" i="0" dirty="0">
                <a:solidFill>
                  <a:srgbClr val="000000"/>
                </a:solidFill>
                <a:effectLst/>
                <a:latin typeface="Source Sans Pro" panose="020B0503030403020204" pitchFamily="34" charset="0"/>
              </a:rPr>
              <a:t>122,000 full-time equivalent jobs in 2019, and forecast that in 2020 this will fall from 79,000 to 43,000 full-time equivalent jobs – if current restrictions remain in place until December. </a:t>
            </a:r>
          </a:p>
          <a:p>
            <a:r>
              <a:rPr lang="en-GB" b="1" i="0" dirty="0">
                <a:solidFill>
                  <a:srgbClr val="000000"/>
                </a:solidFill>
                <a:effectLst/>
                <a:latin typeface="Source Sans Pro" panose="020B0503030403020204" pitchFamily="34" charset="0"/>
              </a:rPr>
              <a:t>Well being .. </a:t>
            </a:r>
            <a:endParaRPr lang="en-GB" b="1" i="0" dirty="0">
              <a:solidFill>
                <a:srgbClr val="1C1C1C"/>
              </a:solidFill>
              <a:effectLst/>
              <a:latin typeface="Raleway"/>
            </a:endParaRPr>
          </a:p>
          <a:p>
            <a:endParaRPr lang="en-GB" dirty="0"/>
          </a:p>
        </p:txBody>
      </p:sp>
    </p:spTree>
    <p:extLst>
      <p:ext uri="{BB962C8B-B14F-4D97-AF65-F5344CB8AC3E}">
        <p14:creationId xmlns:p14="http://schemas.microsoft.com/office/powerpoint/2010/main" val="6572553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1C89B-3D58-49E2-8622-74C9A070833C}"/>
              </a:ext>
            </a:extLst>
          </p:cNvPr>
          <p:cNvSpPr>
            <a:spLocks noGrp="1"/>
          </p:cNvSpPr>
          <p:nvPr>
            <p:ph type="title"/>
          </p:nvPr>
        </p:nvSpPr>
        <p:spPr/>
        <p:txBody>
          <a:bodyPr/>
          <a:lstStyle/>
          <a:p>
            <a:r>
              <a:rPr lang="en-GB" dirty="0"/>
              <a:t>Economic  2020 </a:t>
            </a:r>
          </a:p>
        </p:txBody>
      </p:sp>
      <p:sp>
        <p:nvSpPr>
          <p:cNvPr id="3" name="Content Placeholder 2">
            <a:extLst>
              <a:ext uri="{FF2B5EF4-FFF2-40B4-BE49-F238E27FC236}">
                <a16:creationId xmlns:a16="http://schemas.microsoft.com/office/drawing/2014/main" id="{3D951178-D9F1-4BCF-9497-84E46881A612}"/>
              </a:ext>
            </a:extLst>
          </p:cNvPr>
          <p:cNvSpPr>
            <a:spLocks noGrp="1"/>
          </p:cNvSpPr>
          <p:nvPr>
            <p:ph sz="quarter" idx="13"/>
          </p:nvPr>
        </p:nvSpPr>
        <p:spPr/>
        <p:txBody>
          <a:bodyPr/>
          <a:lstStyle/>
          <a:p>
            <a:r>
              <a:rPr lang="en-GB" b="0" i="0" dirty="0">
                <a:solidFill>
                  <a:srgbClr val="333333"/>
                </a:solidFill>
                <a:effectLst/>
                <a:latin typeface="Roboto"/>
              </a:rPr>
              <a:t>In 2019 business events generated more than £31bn of direct spend, with leisure events contributing a further £39bn,</a:t>
            </a:r>
          </a:p>
          <a:p>
            <a:r>
              <a:rPr lang="en-GB" dirty="0">
                <a:solidFill>
                  <a:srgbClr val="333333"/>
                </a:solidFill>
                <a:latin typeface="Roboto"/>
              </a:rPr>
              <a:t>2020 loss?? </a:t>
            </a:r>
          </a:p>
          <a:p>
            <a:endParaRPr lang="en-GB" dirty="0"/>
          </a:p>
        </p:txBody>
      </p:sp>
    </p:spTree>
    <p:extLst>
      <p:ext uri="{BB962C8B-B14F-4D97-AF65-F5344CB8AC3E}">
        <p14:creationId xmlns:p14="http://schemas.microsoft.com/office/powerpoint/2010/main" val="525489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5312119-AD4D-46AC-A293-22DF34510540}"/>
              </a:ext>
            </a:extLst>
          </p:cNvPr>
          <p:cNvSpPr>
            <a:spLocks noGrp="1"/>
          </p:cNvSpPr>
          <p:nvPr>
            <p:ph type="title"/>
          </p:nvPr>
        </p:nvSpPr>
        <p:spPr/>
        <p:txBody>
          <a:bodyPr>
            <a:normAutofit fontScale="90000"/>
          </a:bodyPr>
          <a:lstStyle/>
          <a:p>
            <a:r>
              <a:rPr lang="en-GB" dirty="0"/>
              <a:t>The Economic Dimensions of the UK’s Events Sector</a:t>
            </a:r>
          </a:p>
        </p:txBody>
      </p:sp>
      <p:sp>
        <p:nvSpPr>
          <p:cNvPr id="3" name="Content Placeholder 2">
            <a:extLst>
              <a:ext uri="{FF2B5EF4-FFF2-40B4-BE49-F238E27FC236}">
                <a16:creationId xmlns:a16="http://schemas.microsoft.com/office/drawing/2014/main" id="{D09DE734-F00E-416B-B597-111EE3F5FEFA}"/>
              </a:ext>
            </a:extLst>
          </p:cNvPr>
          <p:cNvSpPr>
            <a:spLocks noGrp="1"/>
          </p:cNvSpPr>
          <p:nvPr>
            <p:ph sz="quarter" idx="13"/>
          </p:nvPr>
        </p:nvSpPr>
        <p:spPr/>
        <p:txBody>
          <a:bodyPr>
            <a:normAutofit fontScale="92500"/>
          </a:bodyPr>
          <a:lstStyle/>
          <a:p>
            <a:r>
              <a:rPr lang="en-GB" dirty="0"/>
              <a:t>Business Events </a:t>
            </a:r>
          </a:p>
          <a:p>
            <a:r>
              <a:rPr lang="en-GB" dirty="0">
                <a:latin typeface="Abadi Extra Light" panose="020B0204020104020204" pitchFamily="34" charset="0"/>
              </a:rPr>
              <a:t>Conferences and meetings - £18.3 billion </a:t>
            </a:r>
          </a:p>
          <a:p>
            <a:r>
              <a:rPr lang="en-GB" dirty="0">
                <a:latin typeface="Abadi Extra Light" panose="020B0204020104020204" pitchFamily="34" charset="0"/>
              </a:rPr>
              <a:t>Exhibitions and trade fairs - £11 billion</a:t>
            </a:r>
          </a:p>
          <a:p>
            <a:r>
              <a:rPr lang="en-GB" dirty="0">
                <a:latin typeface="Abadi Extra Light" panose="020B0204020104020204" pitchFamily="34" charset="0"/>
              </a:rPr>
              <a:t>Incentive travel and £1.2 billion</a:t>
            </a:r>
          </a:p>
          <a:p>
            <a:r>
              <a:rPr lang="en-GB" dirty="0">
                <a:latin typeface="Abadi Extra Light" panose="020B0204020104020204" pitchFamily="34" charset="0"/>
              </a:rPr>
              <a:t>Corporate outdoor events - £0.7 billion</a:t>
            </a:r>
          </a:p>
          <a:p>
            <a:r>
              <a:rPr lang="en-GB" dirty="0">
                <a:latin typeface="Abadi Extra Light" panose="020B0204020104020204" pitchFamily="34" charset="0"/>
              </a:rPr>
              <a:t>Total - £31.2 billion </a:t>
            </a:r>
          </a:p>
        </p:txBody>
      </p:sp>
      <p:sp>
        <p:nvSpPr>
          <p:cNvPr id="5" name="Content Placeholder 4">
            <a:extLst>
              <a:ext uri="{FF2B5EF4-FFF2-40B4-BE49-F238E27FC236}">
                <a16:creationId xmlns:a16="http://schemas.microsoft.com/office/drawing/2014/main" id="{B5401E5B-4C44-4F1D-A542-306E4F71FACE}"/>
              </a:ext>
            </a:extLst>
          </p:cNvPr>
          <p:cNvSpPr>
            <a:spLocks noGrp="1"/>
          </p:cNvSpPr>
          <p:nvPr>
            <p:ph sz="quarter" idx="14"/>
          </p:nvPr>
        </p:nvSpPr>
        <p:spPr/>
        <p:txBody>
          <a:bodyPr>
            <a:normAutofit fontScale="92500"/>
          </a:bodyPr>
          <a:lstStyle/>
          <a:p>
            <a:r>
              <a:rPr lang="en-GB" dirty="0"/>
              <a:t>Leisure Events </a:t>
            </a:r>
          </a:p>
          <a:p>
            <a:r>
              <a:rPr lang="en-GB" dirty="0">
                <a:latin typeface="Abadi Extra Light" panose="020B0204020104020204" pitchFamily="34" charset="0"/>
              </a:rPr>
              <a:t>Arts and cultural events - £5.6 billion</a:t>
            </a:r>
          </a:p>
          <a:p>
            <a:r>
              <a:rPr lang="en-GB" dirty="0">
                <a:latin typeface="Abadi Extra Light" panose="020B0204020104020204" pitchFamily="34" charset="0"/>
              </a:rPr>
              <a:t>Festivals, fairs and shows - £6.0 billion</a:t>
            </a:r>
          </a:p>
          <a:p>
            <a:r>
              <a:rPr lang="en-GB" dirty="0">
                <a:latin typeface="Abadi Extra Light" panose="020B0204020104020204" pitchFamily="34" charset="0"/>
              </a:rPr>
              <a:t>Music events - £17.6 billion</a:t>
            </a:r>
          </a:p>
          <a:p>
            <a:r>
              <a:rPr lang="en-GB" dirty="0">
                <a:latin typeface="Abadi Extra Light" panose="020B0204020104020204" pitchFamily="34" charset="0"/>
              </a:rPr>
              <a:t>Sporting events - £9.6 billion</a:t>
            </a:r>
          </a:p>
          <a:p>
            <a:r>
              <a:rPr lang="en-GB" dirty="0">
                <a:latin typeface="Abadi Extra Light" panose="020B0204020104020204" pitchFamily="34" charset="0"/>
              </a:rPr>
              <a:t>Total – 38.8 billion </a:t>
            </a:r>
          </a:p>
          <a:p>
            <a:endParaRPr lang="en-GB" dirty="0"/>
          </a:p>
        </p:txBody>
      </p:sp>
    </p:spTree>
    <p:extLst>
      <p:ext uri="{BB962C8B-B14F-4D97-AF65-F5344CB8AC3E}">
        <p14:creationId xmlns:p14="http://schemas.microsoft.com/office/powerpoint/2010/main" val="6549195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333C5-8D79-4905-8AEA-009DAE6ED2A9}"/>
              </a:ext>
            </a:extLst>
          </p:cNvPr>
          <p:cNvSpPr>
            <a:spLocks noGrp="1"/>
          </p:cNvSpPr>
          <p:nvPr>
            <p:ph type="title"/>
          </p:nvPr>
        </p:nvSpPr>
        <p:spPr/>
        <p:txBody>
          <a:bodyPr>
            <a:normAutofit fontScale="90000"/>
          </a:bodyPr>
          <a:lstStyle/>
          <a:p>
            <a:r>
              <a:rPr lang="en-GB" dirty="0" err="1"/>
              <a:t>Covid</a:t>
            </a:r>
            <a:r>
              <a:rPr lang="en-GB" dirty="0"/>
              <a:t> implications for ops management </a:t>
            </a:r>
          </a:p>
        </p:txBody>
      </p:sp>
      <p:sp>
        <p:nvSpPr>
          <p:cNvPr id="3" name="Content Placeholder 2">
            <a:extLst>
              <a:ext uri="{FF2B5EF4-FFF2-40B4-BE49-F238E27FC236}">
                <a16:creationId xmlns:a16="http://schemas.microsoft.com/office/drawing/2014/main" id="{289CE80E-8649-4FF1-975E-B2509CC911FF}"/>
              </a:ext>
            </a:extLst>
          </p:cNvPr>
          <p:cNvSpPr>
            <a:spLocks noGrp="1"/>
          </p:cNvSpPr>
          <p:nvPr>
            <p:ph sz="quarter" idx="13"/>
          </p:nvPr>
        </p:nvSpPr>
        <p:spPr/>
        <p:txBody>
          <a:bodyPr/>
          <a:lstStyle/>
          <a:p>
            <a:r>
              <a:rPr lang="en-GB"/>
              <a:t>Wednesdays workshop … </a:t>
            </a:r>
            <a:endParaRPr lang="en-GB" dirty="0"/>
          </a:p>
        </p:txBody>
      </p:sp>
    </p:spTree>
    <p:extLst>
      <p:ext uri="{BB962C8B-B14F-4D97-AF65-F5344CB8AC3E}">
        <p14:creationId xmlns:p14="http://schemas.microsoft.com/office/powerpoint/2010/main" val="21844923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8C055-618E-4A10-8E59-8795D0B4ADD3}"/>
              </a:ext>
            </a:extLst>
          </p:cNvPr>
          <p:cNvSpPr>
            <a:spLocks noGrp="1"/>
          </p:cNvSpPr>
          <p:nvPr>
            <p:ph type="title"/>
          </p:nvPr>
        </p:nvSpPr>
        <p:spPr/>
        <p:txBody>
          <a:bodyPr/>
          <a:lstStyle/>
          <a:p>
            <a:r>
              <a:rPr lang="en-GB" dirty="0"/>
              <a:t>Further reading </a:t>
            </a:r>
          </a:p>
        </p:txBody>
      </p:sp>
      <p:sp>
        <p:nvSpPr>
          <p:cNvPr id="5" name="Content Placeholder 4">
            <a:extLst>
              <a:ext uri="{FF2B5EF4-FFF2-40B4-BE49-F238E27FC236}">
                <a16:creationId xmlns:a16="http://schemas.microsoft.com/office/drawing/2014/main" id="{668934C6-7E81-4330-B51C-52079B5DDBA7}"/>
              </a:ext>
            </a:extLst>
          </p:cNvPr>
          <p:cNvSpPr>
            <a:spLocks noGrp="1"/>
          </p:cNvSpPr>
          <p:nvPr>
            <p:ph sz="quarter" idx="13"/>
          </p:nvPr>
        </p:nvSpPr>
        <p:spPr/>
        <p:txBody>
          <a:bodyPr/>
          <a:lstStyle/>
          <a:p>
            <a:r>
              <a:rPr lang="en-GB" dirty="0">
                <a:hlinkClick r:id="rId2" action="ppaction://hlinkfile"/>
              </a:rPr>
              <a:t>file:///C:/Users/44797/Downloads/UK%20Events%20Report%202020%20FINAL.pdf</a:t>
            </a:r>
            <a:r>
              <a:rPr lang="en-GB" dirty="0"/>
              <a:t> </a:t>
            </a:r>
          </a:p>
          <a:p>
            <a:endParaRPr lang="en-GB" dirty="0"/>
          </a:p>
        </p:txBody>
      </p:sp>
    </p:spTree>
    <p:extLst>
      <p:ext uri="{BB962C8B-B14F-4D97-AF65-F5344CB8AC3E}">
        <p14:creationId xmlns:p14="http://schemas.microsoft.com/office/powerpoint/2010/main" val="52031803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711</Words>
  <Application>Microsoft Office PowerPoint</Application>
  <PresentationFormat>Widescreen</PresentationFormat>
  <Paragraphs>85</Paragraphs>
  <Slides>20</Slides>
  <Notes>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20</vt:i4>
      </vt:variant>
    </vt:vector>
  </HeadingPairs>
  <TitlesOfParts>
    <vt:vector size="31" baseType="lpstr">
      <vt:lpstr>Abadi Extra Light</vt:lpstr>
      <vt:lpstr>Arial</vt:lpstr>
      <vt:lpstr>Calibri</vt:lpstr>
      <vt:lpstr>Helvetica</vt:lpstr>
      <vt:lpstr>Impact</vt:lpstr>
      <vt:lpstr>museo-sans-500</vt:lpstr>
      <vt:lpstr>Raleway</vt:lpstr>
      <vt:lpstr>Roboto</vt:lpstr>
      <vt:lpstr>Source Sans Pro</vt:lpstr>
      <vt:lpstr>Verdana</vt:lpstr>
      <vt:lpstr>Main Event</vt:lpstr>
      <vt:lpstr>Event planning and operational impacts </vt:lpstr>
      <vt:lpstr>Session objectives </vt:lpstr>
      <vt:lpstr>Event planning considerations </vt:lpstr>
      <vt:lpstr>PowerPoint Presentation</vt:lpstr>
      <vt:lpstr>PowerPoint Presentation</vt:lpstr>
      <vt:lpstr>Event operations using the areas of EMBOK impact domains  - </vt:lpstr>
      <vt:lpstr>The EMBOK term for these areas is Knowledge Domains. Every event manager, from festival organisers to conference planners, must manage each of these areas. They represent the temporary Departments or Divisions of the event management.</vt:lpstr>
      <vt:lpstr>PowerPoint Presentation</vt:lpstr>
      <vt:lpstr>PowerPoint Presentation</vt:lpstr>
      <vt:lpstr>Event planning imPACTS</vt:lpstr>
      <vt:lpstr>economic</vt:lpstr>
      <vt:lpstr>environmental</vt:lpstr>
      <vt:lpstr> Environmental </vt:lpstr>
      <vt:lpstr>Sustainability </vt:lpstr>
      <vt:lpstr>Social </vt:lpstr>
      <vt:lpstr>Social  2020</vt:lpstr>
      <vt:lpstr>Economic  2020 </vt:lpstr>
      <vt:lpstr>The Economic Dimensions of the UK’s Events Sector</vt:lpstr>
      <vt:lpstr>Covid implications for ops management </vt:lpstr>
      <vt:lpstr>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 planning and operational impacts</dc:title>
  <dc:creator>Helen Evans</dc:creator>
  <cp:lastModifiedBy>Helen Evans</cp:lastModifiedBy>
  <cp:revision>2</cp:revision>
  <dcterms:created xsi:type="dcterms:W3CDTF">2020-10-16T12:46:22Z</dcterms:created>
  <dcterms:modified xsi:type="dcterms:W3CDTF">2020-10-16T12:51:05Z</dcterms:modified>
</cp:coreProperties>
</file>