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sldIdLst>
    <p:sldId id="256" r:id="rId2"/>
    <p:sldId id="257" r:id="rId3"/>
    <p:sldId id="258" r:id="rId4"/>
    <p:sldId id="278" r:id="rId5"/>
    <p:sldId id="318" r:id="rId6"/>
    <p:sldId id="324" r:id="rId7"/>
    <p:sldId id="319" r:id="rId8"/>
    <p:sldId id="321" r:id="rId9"/>
    <p:sldId id="325" r:id="rId10"/>
    <p:sldId id="323" r:id="rId11"/>
    <p:sldId id="281" r:id="rId12"/>
    <p:sldId id="282" r:id="rId13"/>
    <p:sldId id="284" r:id="rId14"/>
    <p:sldId id="285" r:id="rId15"/>
    <p:sldId id="286" r:id="rId16"/>
    <p:sldId id="287" r:id="rId17"/>
    <p:sldId id="298" r:id="rId18"/>
    <p:sldId id="326" r:id="rId19"/>
    <p:sldId id="316" r:id="rId20"/>
    <p:sldId id="315" r:id="rId21"/>
    <p:sldId id="289" r:id="rId22"/>
    <p:sldId id="300" r:id="rId23"/>
    <p:sldId id="291" r:id="rId24"/>
    <p:sldId id="302" r:id="rId25"/>
    <p:sldId id="288" r:id="rId26"/>
    <p:sldId id="304" r:id="rId27"/>
    <p:sldId id="292" r:id="rId28"/>
    <p:sldId id="305" r:id="rId29"/>
    <p:sldId id="290" r:id="rId30"/>
    <p:sldId id="307" r:id="rId31"/>
    <p:sldId id="293" r:id="rId32"/>
    <p:sldId id="317" r:id="rId33"/>
    <p:sldId id="295" r:id="rId34"/>
    <p:sldId id="312" r:id="rId35"/>
    <p:sldId id="308" r:id="rId36"/>
    <p:sldId id="309" r:id="rId37"/>
    <p:sldId id="267" r:id="rId3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A2ADF3-F77B-4BAC-9A47-75EB51EA966C}" v="2" dt="2023-02-28T11:31:53.5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53" autoAdjust="0"/>
    <p:restoredTop sz="94660"/>
  </p:normalViewPr>
  <p:slideViewPr>
    <p:cSldViewPr snapToGrid="0">
      <p:cViewPr varScale="1">
        <p:scale>
          <a:sx n="74" d="100"/>
          <a:sy n="74" d="100"/>
        </p:scale>
        <p:origin x="3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wyneth Jones" userId="9759b5e4-0627-4b09-b9ce-03b71e47b93b" providerId="ADAL" clId="{B1A2ADF3-F77B-4BAC-9A47-75EB51EA966C}"/>
    <pc:docChg chg="custSel addSld modSld sldOrd">
      <pc:chgData name="Gwyneth Jones" userId="9759b5e4-0627-4b09-b9ce-03b71e47b93b" providerId="ADAL" clId="{B1A2ADF3-F77B-4BAC-9A47-75EB51EA966C}" dt="2023-02-28T11:32:05.784" v="76" actId="14100"/>
      <pc:docMkLst>
        <pc:docMk/>
      </pc:docMkLst>
      <pc:sldChg chg="modSp mod">
        <pc:chgData name="Gwyneth Jones" userId="9759b5e4-0627-4b09-b9ce-03b71e47b93b" providerId="ADAL" clId="{B1A2ADF3-F77B-4BAC-9A47-75EB51EA966C}" dt="2023-02-28T11:29:58.893" v="63" actId="27636"/>
        <pc:sldMkLst>
          <pc:docMk/>
          <pc:sldMk cId="109857222" sldId="256"/>
        </pc:sldMkLst>
        <pc:spChg chg="mod">
          <ac:chgData name="Gwyneth Jones" userId="9759b5e4-0627-4b09-b9ce-03b71e47b93b" providerId="ADAL" clId="{B1A2ADF3-F77B-4BAC-9A47-75EB51EA966C}" dt="2023-02-28T11:29:58.893" v="63" actId="27636"/>
          <ac:spMkLst>
            <pc:docMk/>
            <pc:sldMk cId="109857222" sldId="256"/>
            <ac:spMk id="3" creationId="{00000000-0000-0000-0000-000000000000}"/>
          </ac:spMkLst>
        </pc:spChg>
      </pc:sldChg>
      <pc:sldChg chg="modSp mod">
        <pc:chgData name="Gwyneth Jones" userId="9759b5e4-0627-4b09-b9ce-03b71e47b93b" providerId="ADAL" clId="{B1A2ADF3-F77B-4BAC-9A47-75EB51EA966C}" dt="2023-02-28T11:29:58.903" v="64" actId="27636"/>
        <pc:sldMkLst>
          <pc:docMk/>
          <pc:sldMk cId="1048902013" sldId="278"/>
        </pc:sldMkLst>
        <pc:spChg chg="mod">
          <ac:chgData name="Gwyneth Jones" userId="9759b5e4-0627-4b09-b9ce-03b71e47b93b" providerId="ADAL" clId="{B1A2ADF3-F77B-4BAC-9A47-75EB51EA966C}" dt="2023-02-28T11:29:58.903" v="64" actId="27636"/>
          <ac:spMkLst>
            <pc:docMk/>
            <pc:sldMk cId="1048902013" sldId="278"/>
            <ac:spMk id="3" creationId="{4E7CDE80-E1B3-46ED-A99F-089BBF3784E2}"/>
          </ac:spMkLst>
        </pc:spChg>
      </pc:sldChg>
      <pc:sldChg chg="modSp mod">
        <pc:chgData name="Gwyneth Jones" userId="9759b5e4-0627-4b09-b9ce-03b71e47b93b" providerId="ADAL" clId="{B1A2ADF3-F77B-4BAC-9A47-75EB51EA966C}" dt="2023-02-28T11:29:58.931" v="66" actId="27636"/>
        <pc:sldMkLst>
          <pc:docMk/>
          <pc:sldMk cId="148946571" sldId="285"/>
        </pc:sldMkLst>
        <pc:spChg chg="mod">
          <ac:chgData name="Gwyneth Jones" userId="9759b5e4-0627-4b09-b9ce-03b71e47b93b" providerId="ADAL" clId="{B1A2ADF3-F77B-4BAC-9A47-75EB51EA966C}" dt="2023-02-28T11:29:58.931" v="66" actId="27636"/>
          <ac:spMkLst>
            <pc:docMk/>
            <pc:sldMk cId="148946571" sldId="285"/>
            <ac:spMk id="3" creationId="{00000000-0000-0000-0000-000000000000}"/>
          </ac:spMkLst>
        </pc:spChg>
      </pc:sldChg>
      <pc:sldChg chg="modSp mod">
        <pc:chgData name="Gwyneth Jones" userId="9759b5e4-0627-4b09-b9ce-03b71e47b93b" providerId="ADAL" clId="{B1A2ADF3-F77B-4BAC-9A47-75EB51EA966C}" dt="2023-02-28T11:29:58.813" v="60" actId="27636"/>
        <pc:sldMkLst>
          <pc:docMk/>
          <pc:sldMk cId="2947300306" sldId="291"/>
        </pc:sldMkLst>
        <pc:spChg chg="mod">
          <ac:chgData name="Gwyneth Jones" userId="9759b5e4-0627-4b09-b9ce-03b71e47b93b" providerId="ADAL" clId="{B1A2ADF3-F77B-4BAC-9A47-75EB51EA966C}" dt="2023-02-28T11:29:58.813" v="60" actId="27636"/>
          <ac:spMkLst>
            <pc:docMk/>
            <pc:sldMk cId="2947300306" sldId="291"/>
            <ac:spMk id="3" creationId="{00000000-0000-0000-0000-000000000000}"/>
          </ac:spMkLst>
        </pc:spChg>
      </pc:sldChg>
      <pc:sldChg chg="modSp mod">
        <pc:chgData name="Gwyneth Jones" userId="9759b5e4-0627-4b09-b9ce-03b71e47b93b" providerId="ADAL" clId="{B1A2ADF3-F77B-4BAC-9A47-75EB51EA966C}" dt="2023-02-28T11:29:58.840" v="61" actId="27636"/>
        <pc:sldMkLst>
          <pc:docMk/>
          <pc:sldMk cId="1861671838" sldId="292"/>
        </pc:sldMkLst>
        <pc:spChg chg="mod">
          <ac:chgData name="Gwyneth Jones" userId="9759b5e4-0627-4b09-b9ce-03b71e47b93b" providerId="ADAL" clId="{B1A2ADF3-F77B-4BAC-9A47-75EB51EA966C}" dt="2023-02-28T11:29:58.840" v="61" actId="27636"/>
          <ac:spMkLst>
            <pc:docMk/>
            <pc:sldMk cId="1861671838" sldId="292"/>
            <ac:spMk id="3" creationId="{00000000-0000-0000-0000-000000000000}"/>
          </ac:spMkLst>
        </pc:spChg>
      </pc:sldChg>
      <pc:sldChg chg="modSp mod">
        <pc:chgData name="Gwyneth Jones" userId="9759b5e4-0627-4b09-b9ce-03b71e47b93b" providerId="ADAL" clId="{B1A2ADF3-F77B-4BAC-9A47-75EB51EA966C}" dt="2023-02-28T11:29:58.871" v="62" actId="27636"/>
        <pc:sldMkLst>
          <pc:docMk/>
          <pc:sldMk cId="271692722" sldId="295"/>
        </pc:sldMkLst>
        <pc:spChg chg="mod">
          <ac:chgData name="Gwyneth Jones" userId="9759b5e4-0627-4b09-b9ce-03b71e47b93b" providerId="ADAL" clId="{B1A2ADF3-F77B-4BAC-9A47-75EB51EA966C}" dt="2023-02-28T11:29:58.871" v="62" actId="27636"/>
          <ac:spMkLst>
            <pc:docMk/>
            <pc:sldMk cId="271692722" sldId="295"/>
            <ac:spMk id="3" creationId="{00000000-0000-0000-0000-000000000000}"/>
          </ac:spMkLst>
        </pc:spChg>
      </pc:sldChg>
      <pc:sldChg chg="addSp delSp modSp mod ord modAnim">
        <pc:chgData name="Gwyneth Jones" userId="9759b5e4-0627-4b09-b9ce-03b71e47b93b" providerId="ADAL" clId="{B1A2ADF3-F77B-4BAC-9A47-75EB51EA966C}" dt="2023-02-28T11:30:19.983" v="71"/>
        <pc:sldMkLst>
          <pc:docMk/>
          <pc:sldMk cId="2709717250" sldId="316"/>
        </pc:sldMkLst>
        <pc:spChg chg="del">
          <ac:chgData name="Gwyneth Jones" userId="9759b5e4-0627-4b09-b9ce-03b71e47b93b" providerId="ADAL" clId="{B1A2ADF3-F77B-4BAC-9A47-75EB51EA966C}" dt="2023-02-28T11:29:58.653" v="59"/>
          <ac:spMkLst>
            <pc:docMk/>
            <pc:sldMk cId="2709717250" sldId="316"/>
            <ac:spMk id="3" creationId="{00000000-0000-0000-0000-000000000000}"/>
          </ac:spMkLst>
        </pc:spChg>
        <pc:picChg chg="add mod">
          <ac:chgData name="Gwyneth Jones" userId="9759b5e4-0627-4b09-b9ce-03b71e47b93b" providerId="ADAL" clId="{B1A2ADF3-F77B-4BAC-9A47-75EB51EA966C}" dt="2023-02-28T11:30:09.547" v="69" actId="14100"/>
          <ac:picMkLst>
            <pc:docMk/>
            <pc:sldMk cId="2709717250" sldId="316"/>
            <ac:picMk id="4" creationId="{0F140DD3-2146-7547-E1CC-F74607757410}"/>
          </ac:picMkLst>
        </pc:picChg>
      </pc:sldChg>
      <pc:sldChg chg="modSp mod">
        <pc:chgData name="Gwyneth Jones" userId="9759b5e4-0627-4b09-b9ce-03b71e47b93b" providerId="ADAL" clId="{B1A2ADF3-F77B-4BAC-9A47-75EB51EA966C}" dt="2023-02-28T11:29:58.910" v="65" actId="27636"/>
        <pc:sldMkLst>
          <pc:docMk/>
          <pc:sldMk cId="3349542642" sldId="318"/>
        </pc:sldMkLst>
        <pc:spChg chg="mod">
          <ac:chgData name="Gwyneth Jones" userId="9759b5e4-0627-4b09-b9ce-03b71e47b93b" providerId="ADAL" clId="{B1A2ADF3-F77B-4BAC-9A47-75EB51EA966C}" dt="2023-02-28T11:29:58.910" v="65" actId="27636"/>
          <ac:spMkLst>
            <pc:docMk/>
            <pc:sldMk cId="3349542642" sldId="318"/>
            <ac:spMk id="3" creationId="{00000000-0000-0000-0000-000000000000}"/>
          </ac:spMkLst>
        </pc:spChg>
      </pc:sldChg>
      <pc:sldChg chg="modSp mod">
        <pc:chgData name="Gwyneth Jones" userId="9759b5e4-0627-4b09-b9ce-03b71e47b93b" providerId="ADAL" clId="{B1A2ADF3-F77B-4BAC-9A47-75EB51EA966C}" dt="2023-02-28T11:25:42.200" v="5" actId="14100"/>
        <pc:sldMkLst>
          <pc:docMk/>
          <pc:sldMk cId="2681190577" sldId="321"/>
        </pc:sldMkLst>
        <pc:spChg chg="mod">
          <ac:chgData name="Gwyneth Jones" userId="9759b5e4-0627-4b09-b9ce-03b71e47b93b" providerId="ADAL" clId="{B1A2ADF3-F77B-4BAC-9A47-75EB51EA966C}" dt="2023-02-28T11:25:42.200" v="5" actId="14100"/>
          <ac:spMkLst>
            <pc:docMk/>
            <pc:sldMk cId="2681190577" sldId="321"/>
            <ac:spMk id="3" creationId="{00000000-0000-0000-0000-000000000000}"/>
          </ac:spMkLst>
        </pc:spChg>
      </pc:sldChg>
      <pc:sldChg chg="modSp mod">
        <pc:chgData name="Gwyneth Jones" userId="9759b5e4-0627-4b09-b9ce-03b71e47b93b" providerId="ADAL" clId="{B1A2ADF3-F77B-4BAC-9A47-75EB51EA966C}" dt="2023-02-28T11:27:30.569" v="56" actId="2711"/>
        <pc:sldMkLst>
          <pc:docMk/>
          <pc:sldMk cId="2343150611" sldId="322"/>
        </pc:sldMkLst>
        <pc:spChg chg="mod">
          <ac:chgData name="Gwyneth Jones" userId="9759b5e4-0627-4b09-b9ce-03b71e47b93b" providerId="ADAL" clId="{B1A2ADF3-F77B-4BAC-9A47-75EB51EA966C}" dt="2023-02-28T11:27:30.569" v="56" actId="2711"/>
          <ac:spMkLst>
            <pc:docMk/>
            <pc:sldMk cId="2343150611" sldId="322"/>
            <ac:spMk id="3" creationId="{00000000-0000-0000-0000-000000000000}"/>
          </ac:spMkLst>
        </pc:spChg>
      </pc:sldChg>
      <pc:sldChg chg="modSp add mod">
        <pc:chgData name="Gwyneth Jones" userId="9759b5e4-0627-4b09-b9ce-03b71e47b93b" providerId="ADAL" clId="{B1A2ADF3-F77B-4BAC-9A47-75EB51EA966C}" dt="2023-02-28T11:27:48.041" v="58" actId="27636"/>
        <pc:sldMkLst>
          <pc:docMk/>
          <pc:sldMk cId="3633072541" sldId="323"/>
        </pc:sldMkLst>
        <pc:spChg chg="mod">
          <ac:chgData name="Gwyneth Jones" userId="9759b5e4-0627-4b09-b9ce-03b71e47b93b" providerId="ADAL" clId="{B1A2ADF3-F77B-4BAC-9A47-75EB51EA966C}" dt="2023-02-28T11:27:48.041" v="58" actId="27636"/>
          <ac:spMkLst>
            <pc:docMk/>
            <pc:sldMk cId="3633072541" sldId="323"/>
            <ac:spMk id="3" creationId="{00000000-0000-0000-0000-000000000000}"/>
          </ac:spMkLst>
        </pc:spChg>
      </pc:sldChg>
      <pc:sldChg chg="addSp delSp modSp new mod modAnim">
        <pc:chgData name="Gwyneth Jones" userId="9759b5e4-0627-4b09-b9ce-03b71e47b93b" providerId="ADAL" clId="{B1A2ADF3-F77B-4BAC-9A47-75EB51EA966C}" dt="2023-02-28T11:32:05.784" v="76" actId="14100"/>
        <pc:sldMkLst>
          <pc:docMk/>
          <pc:sldMk cId="934751603" sldId="324"/>
        </pc:sldMkLst>
        <pc:spChg chg="del">
          <ac:chgData name="Gwyneth Jones" userId="9759b5e4-0627-4b09-b9ce-03b71e47b93b" providerId="ADAL" clId="{B1A2ADF3-F77B-4BAC-9A47-75EB51EA966C}" dt="2023-02-28T11:31:53.568" v="73"/>
          <ac:spMkLst>
            <pc:docMk/>
            <pc:sldMk cId="934751603" sldId="324"/>
            <ac:spMk id="3" creationId="{AD2E17A8-294E-7BFF-81C4-AFEBF5C200D9}"/>
          </ac:spMkLst>
        </pc:spChg>
        <pc:picChg chg="add mod">
          <ac:chgData name="Gwyneth Jones" userId="9759b5e4-0627-4b09-b9ce-03b71e47b93b" providerId="ADAL" clId="{B1A2ADF3-F77B-4BAC-9A47-75EB51EA966C}" dt="2023-02-28T11:32:05.784" v="76" actId="14100"/>
          <ac:picMkLst>
            <pc:docMk/>
            <pc:sldMk cId="934751603" sldId="324"/>
            <ac:picMk id="4" creationId="{12AEFAAF-35CC-6DC1-C178-DBEC480A4C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C37ACD-A189-499D-92A2-1A3F1DCD72F9}" type="datetimeFigureOut">
              <a:rPr lang="en-GB" smtClean="0"/>
              <a:t>02/03/2023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15D0C1-2DF0-42A8-AA15-F66E2D779CAF}" type="slidenum">
              <a:rPr lang="en-GB" smtClean="0"/>
              <a:t>‹#›</a:t>
            </a:fld>
            <a:endParaRPr lang="en-GB"/>
          </a:p>
        </p:txBody>
      </p:sp>
    </p:spTree>
    <p:extLst>
      <p:ext uri="{BB962C8B-B14F-4D97-AF65-F5344CB8AC3E}">
        <p14:creationId xmlns:p14="http://schemas.microsoft.com/office/powerpoint/2010/main" val="23280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8DD129-A8C2-419E-B641-6CC90F50732D}"/>
              </a:ext>
            </a:extLst>
          </p:cNvPr>
          <p:cNvSpPr>
            <a:spLocks noGrp="1"/>
          </p:cNvSpPr>
          <p:nvPr>
            <p:ph type="ctrTitle"/>
          </p:nvPr>
        </p:nvSpPr>
        <p:spPr>
          <a:xfrm>
            <a:off x="762000" y="1524000"/>
            <a:ext cx="10668000" cy="22860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D1B33C04-8A23-4499-A6EF-1D190F0FB38E}"/>
              </a:ext>
            </a:extLst>
          </p:cNvPr>
          <p:cNvSpPr>
            <a:spLocks noGrp="1"/>
          </p:cNvSpPr>
          <p:nvPr>
            <p:ph type="subTitle" idx="1"/>
          </p:nvPr>
        </p:nvSpPr>
        <p:spPr>
          <a:xfrm>
            <a:off x="762000" y="4571999"/>
            <a:ext cx="10668000" cy="1524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BEFA99FB-5674-4BC5-949F-8D45EC167511}"/>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5" name="Footer Placeholder 4">
            <a:extLst>
              <a:ext uri="{FF2B5EF4-FFF2-40B4-BE49-F238E27FC236}">
                <a16:creationId xmlns:a16="http://schemas.microsoft.com/office/drawing/2014/main" xmlns="" id="{0763CF93-DD67-4FE2-8083-864693FE8E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F05E934-32B6-44B1-9622-67F30BDA3F3A}"/>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543914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6AF011-A499-4054-89BF-A4800A68F60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066FB6E8-D956-45B5-9B4A-9D31DF466B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CDB9DB-9E62-4292-915C-1DD4134740DB}"/>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5" name="Footer Placeholder 4">
            <a:extLst>
              <a:ext uri="{FF2B5EF4-FFF2-40B4-BE49-F238E27FC236}">
                <a16:creationId xmlns:a16="http://schemas.microsoft.com/office/drawing/2014/main" xmlns="" id="{2BD462F1-BC30-4172-8353-363123A1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C92EE8A-96DF-4D7D-B434-778324756D0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184080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28453A-F2B4-4EDB-B8FA-150267BC1A9A}"/>
              </a:ext>
            </a:extLst>
          </p:cNvPr>
          <p:cNvSpPr>
            <a:spLocks noGrp="1"/>
          </p:cNvSpPr>
          <p:nvPr>
            <p:ph type="title"/>
          </p:nvPr>
        </p:nvSpPr>
        <p:spPr>
          <a:xfrm>
            <a:off x="762000" y="1524000"/>
            <a:ext cx="10668000" cy="3038475"/>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24C46C51-ADF1-48FC-A4D9-38C369E78304}"/>
              </a:ext>
            </a:extLst>
          </p:cNvPr>
          <p:cNvSpPr>
            <a:spLocks noGrp="1"/>
          </p:cNvSpPr>
          <p:nvPr>
            <p:ph type="body" idx="1"/>
          </p:nvPr>
        </p:nvSpPr>
        <p:spPr>
          <a:xfrm>
            <a:off x="762000" y="4589463"/>
            <a:ext cx="10668000" cy="1506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BEC43B56-4DC7-490B-AEFD-55ED1ECFF82E}"/>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5" name="Footer Placeholder 4">
            <a:extLst>
              <a:ext uri="{FF2B5EF4-FFF2-40B4-BE49-F238E27FC236}">
                <a16:creationId xmlns:a16="http://schemas.microsoft.com/office/drawing/2014/main" xmlns="" id="{454738F8-C4B2-41D8-B627-A6DDB24B2D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4F43D49-23F8-4C4B-9C30-EDC030EE6F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22286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E5556D-6916-42E6-8820-8A0D328A50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62747A5-C962-477F-89AA-A32385D57996}"/>
              </a:ext>
            </a:extLst>
          </p:cNvPr>
          <p:cNvSpPr>
            <a:spLocks noGrp="1"/>
          </p:cNvSpPr>
          <p:nvPr>
            <p:ph sz="half" idx="1"/>
          </p:nvPr>
        </p:nvSpPr>
        <p:spPr>
          <a:xfrm>
            <a:off x="762000" y="2285999"/>
            <a:ext cx="5151119"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0CD08312-30FC-44D8-B2A9-B5CAAD9F066F}"/>
              </a:ext>
            </a:extLst>
          </p:cNvPr>
          <p:cNvSpPr>
            <a:spLocks noGrp="1"/>
          </p:cNvSpPr>
          <p:nvPr>
            <p:ph sz="half" idx="2"/>
          </p:nvPr>
        </p:nvSpPr>
        <p:spPr>
          <a:xfrm>
            <a:off x="6278879" y="2285999"/>
            <a:ext cx="5151121"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DBED84EB-AF90-4F19-A376-0FE5E50F9EA5}"/>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6" name="Footer Placeholder 5">
            <a:extLst>
              <a:ext uri="{FF2B5EF4-FFF2-40B4-BE49-F238E27FC236}">
                <a16:creationId xmlns:a16="http://schemas.microsoft.com/office/drawing/2014/main" xmlns="" id="{7B838ED0-2789-41E4-A36E-83F92CA2E8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7221A83-6D60-45F0-9173-5F6D2438BC3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02530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4FFAE2-03F4-4A94-86C4-9305B237CA89}"/>
              </a:ext>
            </a:extLst>
          </p:cNvPr>
          <p:cNvSpPr>
            <a:spLocks noGrp="1"/>
          </p:cNvSpPr>
          <p:nvPr>
            <p:ph type="title"/>
          </p:nvPr>
        </p:nvSpPr>
        <p:spPr>
          <a:xfrm>
            <a:off x="762000" y="762000"/>
            <a:ext cx="10668000" cy="1524000"/>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75BAC5A5-E184-46B6-8AB5-C8E132D3624B}"/>
              </a:ext>
            </a:extLst>
          </p:cNvPr>
          <p:cNvSpPr>
            <a:spLocks noGrp="1"/>
          </p:cNvSpPr>
          <p:nvPr>
            <p:ph type="body" idx="1"/>
          </p:nvPr>
        </p:nvSpPr>
        <p:spPr>
          <a:xfrm>
            <a:off x="762000" y="2285999"/>
            <a:ext cx="5151119"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8FDCFE87-5D80-45CB-9D13-DFC9AFCEC7F9}"/>
              </a:ext>
            </a:extLst>
          </p:cNvPr>
          <p:cNvSpPr>
            <a:spLocks noGrp="1"/>
          </p:cNvSpPr>
          <p:nvPr>
            <p:ph sz="half" idx="2"/>
          </p:nvPr>
        </p:nvSpPr>
        <p:spPr>
          <a:xfrm>
            <a:off x="762000" y="3048000"/>
            <a:ext cx="5151119"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DAAC1E5A-8423-4749-8EDA-E13425F69658}"/>
              </a:ext>
            </a:extLst>
          </p:cNvPr>
          <p:cNvSpPr>
            <a:spLocks noGrp="1"/>
          </p:cNvSpPr>
          <p:nvPr>
            <p:ph type="body" sz="quarter" idx="3"/>
          </p:nvPr>
        </p:nvSpPr>
        <p:spPr>
          <a:xfrm>
            <a:off x="6278878" y="2286000"/>
            <a:ext cx="5151122"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DA832AAA-4BB8-4A3D-9C79-516F82F8001D}"/>
              </a:ext>
            </a:extLst>
          </p:cNvPr>
          <p:cNvSpPr>
            <a:spLocks noGrp="1"/>
          </p:cNvSpPr>
          <p:nvPr>
            <p:ph sz="quarter" idx="4"/>
          </p:nvPr>
        </p:nvSpPr>
        <p:spPr>
          <a:xfrm>
            <a:off x="6278878" y="3048000"/>
            <a:ext cx="5151122"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E80BEC63-51D3-4C70-B804-BE9EF765AD21}"/>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8" name="Footer Placeholder 7">
            <a:extLst>
              <a:ext uri="{FF2B5EF4-FFF2-40B4-BE49-F238E27FC236}">
                <a16:creationId xmlns:a16="http://schemas.microsoft.com/office/drawing/2014/main" xmlns="" id="{735CA295-8563-402F-92C3-1F20C977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5EFA5918-109D-4342-84C0-9774A52C9E7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000392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EF2662-CBD1-4498-9B6E-2961F5EF1B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FF739AE-8101-4C18-8CF3-911BDF3978A8}"/>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4" name="Footer Placeholder 3">
            <a:extLst>
              <a:ext uri="{FF2B5EF4-FFF2-40B4-BE49-F238E27FC236}">
                <a16:creationId xmlns:a16="http://schemas.microsoft.com/office/drawing/2014/main" xmlns="" id="{66EB1C88-D181-449C-9BE1-E85068C188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EB38A2C9-E93B-4F0A-A021-9E3AEBC3FA8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73884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00AE8D9-9B42-438E-ADA6-CCFE45788460}"/>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3" name="Footer Placeholder 2">
            <a:extLst>
              <a:ext uri="{FF2B5EF4-FFF2-40B4-BE49-F238E27FC236}">
                <a16:creationId xmlns:a16="http://schemas.microsoft.com/office/drawing/2014/main" xmlns="" id="{C4F792B9-A8AF-4E13-8A25-741E89691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33A2CF6-DBC5-4491-B213-B3CD09D3130C}"/>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407203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727076-58C8-494C-B6B1-DC86F62DDC24}"/>
              </a:ext>
            </a:extLst>
          </p:cNvPr>
          <p:cNvSpPr>
            <a:spLocks noGrp="1"/>
          </p:cNvSpPr>
          <p:nvPr>
            <p:ph type="title"/>
          </p:nvPr>
        </p:nvSpPr>
        <p:spPr>
          <a:xfrm>
            <a:off x="762000" y="761998"/>
            <a:ext cx="3810000" cy="1524002"/>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49F29E36-0340-452F-8D0A-1BC3F3A388CF}"/>
              </a:ext>
            </a:extLst>
          </p:cNvPr>
          <p:cNvSpPr>
            <a:spLocks noGrp="1"/>
          </p:cNvSpPr>
          <p:nvPr>
            <p:ph idx="1"/>
          </p:nvPr>
        </p:nvSpPr>
        <p:spPr>
          <a:xfrm>
            <a:off x="5334000" y="762001"/>
            <a:ext cx="6096000" cy="533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4A051C2E-E587-45E8-BDB1-DFF2F2791BF6}"/>
              </a:ext>
            </a:extLst>
          </p:cNvPr>
          <p:cNvSpPr>
            <a:spLocks noGrp="1"/>
          </p:cNvSpPr>
          <p:nvPr>
            <p:ph type="body" sz="half" idx="2"/>
          </p:nvPr>
        </p:nvSpPr>
        <p:spPr>
          <a:xfrm>
            <a:off x="762000" y="2286000"/>
            <a:ext cx="3810000" cy="38100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821D993-DEDD-470E-B48B-CB053A55A119}"/>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6" name="Footer Placeholder 5">
            <a:extLst>
              <a:ext uri="{FF2B5EF4-FFF2-40B4-BE49-F238E27FC236}">
                <a16:creationId xmlns:a16="http://schemas.microsoft.com/office/drawing/2014/main" xmlns="" id="{67926C64-7401-4CA4-859F-74472AF869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0108F41-F1F6-431C-9B45-8A447F188CB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536912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E104FB-422C-4023-9381-EB12F1582D44}"/>
              </a:ext>
            </a:extLst>
          </p:cNvPr>
          <p:cNvSpPr>
            <a:spLocks noGrp="1"/>
          </p:cNvSpPr>
          <p:nvPr>
            <p:ph type="title"/>
          </p:nvPr>
        </p:nvSpPr>
        <p:spPr>
          <a:xfrm>
            <a:off x="762001" y="762000"/>
            <a:ext cx="3809999" cy="1524000"/>
          </a:xfrm>
        </p:spPr>
        <p:txBody>
          <a:bodyPr anchor="t" anchorCtr="0"/>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14DBA3AA-DE44-4B1F-91D1-09F67B89B941}"/>
              </a:ext>
            </a:extLst>
          </p:cNvPr>
          <p:cNvSpPr>
            <a:spLocks noGrp="1"/>
          </p:cNvSpPr>
          <p:nvPr>
            <p:ph type="pic" idx="1"/>
          </p:nvPr>
        </p:nvSpPr>
        <p:spPr>
          <a:xfrm>
            <a:off x="5334000" y="762001"/>
            <a:ext cx="6021388" cy="5334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xmlns="" id="{4A27B131-5117-4106-80DB-2AB208C4C953}"/>
              </a:ext>
            </a:extLst>
          </p:cNvPr>
          <p:cNvSpPr>
            <a:spLocks noGrp="1"/>
          </p:cNvSpPr>
          <p:nvPr>
            <p:ph type="body" sz="half" idx="2"/>
          </p:nvPr>
        </p:nvSpPr>
        <p:spPr>
          <a:xfrm>
            <a:off x="762001" y="2286000"/>
            <a:ext cx="3809999" cy="381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C13918A-7F23-4C72-8E80-591324A3046C}"/>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6" name="Footer Placeholder 5">
            <a:extLst>
              <a:ext uri="{FF2B5EF4-FFF2-40B4-BE49-F238E27FC236}">
                <a16:creationId xmlns:a16="http://schemas.microsoft.com/office/drawing/2014/main" xmlns="" id="{181071C8-76FE-4B83-8317-BD53C7C844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623681A-6F29-48FC-9409-319ED3E9663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117897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BA5B09-FC60-445F-8A12-79869BEC60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E0A219F7-87F2-409F-BB0B-8FE9270C9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CAC2BB8-59E0-4EB2-B3BE-59D8641EE133}"/>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5" name="Footer Placeholder 4">
            <a:extLst>
              <a:ext uri="{FF2B5EF4-FFF2-40B4-BE49-F238E27FC236}">
                <a16:creationId xmlns:a16="http://schemas.microsoft.com/office/drawing/2014/main" xmlns="" id="{2D56984E-C0DE-461B-8011-8FC31B0EE9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7FE7C03-68D3-445E-A5A2-8A935CFC97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536712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3B21F0D7-112D-48B1-B32B-170B1AA2B51E}"/>
              </a:ext>
            </a:extLst>
          </p:cNvPr>
          <p:cNvSpPr>
            <a:spLocks noGrp="1"/>
          </p:cNvSpPr>
          <p:nvPr>
            <p:ph type="title" orient="vert"/>
          </p:nvPr>
        </p:nvSpPr>
        <p:spPr>
          <a:xfrm>
            <a:off x="9143998" y="761999"/>
            <a:ext cx="2286000" cy="5334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B27A7C1-8E5B-41DA-9802-F242D382B66B}"/>
              </a:ext>
            </a:extLst>
          </p:cNvPr>
          <p:cNvSpPr>
            <a:spLocks noGrp="1"/>
          </p:cNvSpPr>
          <p:nvPr>
            <p:ph type="body" orient="vert" idx="1"/>
          </p:nvPr>
        </p:nvSpPr>
        <p:spPr>
          <a:xfrm>
            <a:off x="762001" y="761999"/>
            <a:ext cx="7619999" cy="5334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A961CC7-F5B1-464A-8127-60645FB21081}"/>
              </a:ext>
            </a:extLst>
          </p:cNvPr>
          <p:cNvSpPr>
            <a:spLocks noGrp="1"/>
          </p:cNvSpPr>
          <p:nvPr>
            <p:ph type="dt" sz="half" idx="10"/>
          </p:nvPr>
        </p:nvSpPr>
        <p:spPr/>
        <p:txBody>
          <a:bodyPr/>
          <a:lstStyle/>
          <a:p>
            <a:fld id="{76969C88-B244-455D-A017-012B25B1ACDD}" type="datetimeFigureOut">
              <a:rPr lang="en-US" smtClean="0"/>
              <a:t>3/2/2023</a:t>
            </a:fld>
            <a:endParaRPr lang="en-US"/>
          </a:p>
        </p:txBody>
      </p:sp>
      <p:sp>
        <p:nvSpPr>
          <p:cNvPr id="5" name="Footer Placeholder 4">
            <a:extLst>
              <a:ext uri="{FF2B5EF4-FFF2-40B4-BE49-F238E27FC236}">
                <a16:creationId xmlns:a16="http://schemas.microsoft.com/office/drawing/2014/main" xmlns="" id="{53B94302-B381-4F37-A9FF-5CC551917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E707151-541F-4104-B989-83A9DCA6E61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779352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A6EF5A53-0A64-4CA5-B9C7-1CB97CB5CF1C}"/>
              </a:ext>
            </a:extLst>
          </p:cNvPr>
          <p:cNvSpPr/>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xmlns="" id="{34ABFBEA-4EB0-4D02-A2C0-1733CD3D6F12}"/>
              </a:ext>
            </a:extLst>
          </p:cNvPr>
          <p:cNvSpPr/>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xmlns="" id="{19E083F6-57F4-487B-A766-EA0462B1EED8}"/>
              </a:ext>
            </a:extLst>
          </p:cNvPr>
          <p:cNvSpPr/>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laceholder 1">
            <a:extLst>
              <a:ext uri="{FF2B5EF4-FFF2-40B4-BE49-F238E27FC236}">
                <a16:creationId xmlns:a16="http://schemas.microsoft.com/office/drawing/2014/main" xmlns="" id="{A3A2F988-7148-4375-83D8-12EE5EBC7BE0}"/>
              </a:ext>
            </a:extLst>
          </p:cNvPr>
          <p:cNvSpPr>
            <a:spLocks noGrp="1"/>
          </p:cNvSpPr>
          <p:nvPr>
            <p:ph type="title"/>
          </p:nvPr>
        </p:nvSpPr>
        <p:spPr>
          <a:xfrm>
            <a:off x="762000" y="762000"/>
            <a:ext cx="10668000" cy="1524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F6896238-C5B3-4F3C-97FA-890E1A51A203}"/>
              </a:ext>
            </a:extLst>
          </p:cNvPr>
          <p:cNvSpPr>
            <a:spLocks noGrp="1"/>
          </p:cNvSpPr>
          <p:nvPr>
            <p:ph type="body" idx="1"/>
          </p:nvPr>
        </p:nvSpPr>
        <p:spPr>
          <a:xfrm>
            <a:off x="762000" y="2286000"/>
            <a:ext cx="10668000" cy="38180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1D6E4474-0442-4E4B-9E5B-CA7B3951C1DA}"/>
              </a:ext>
            </a:extLst>
          </p:cNvPr>
          <p:cNvSpPr>
            <a:spLocks noGrp="1"/>
          </p:cNvSpPr>
          <p:nvPr>
            <p:ph type="dt" sz="half" idx="2"/>
          </p:nvPr>
        </p:nvSpPr>
        <p:spPr>
          <a:xfrm>
            <a:off x="9389165" y="194320"/>
            <a:ext cx="2040835"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76969C88-B244-455D-A017-012B25B1ACDD}" type="datetimeFigureOut">
              <a:rPr lang="en-US" smtClean="0"/>
              <a:pPr/>
              <a:t>3/2/2023</a:t>
            </a:fld>
            <a:endParaRPr lang="en-US"/>
          </a:p>
        </p:txBody>
      </p:sp>
      <p:sp>
        <p:nvSpPr>
          <p:cNvPr id="5" name="Footer Placeholder 4">
            <a:extLst>
              <a:ext uri="{FF2B5EF4-FFF2-40B4-BE49-F238E27FC236}">
                <a16:creationId xmlns:a16="http://schemas.microsoft.com/office/drawing/2014/main" xmlns="" id="{E0626A98-F887-40E1-B9BA-9D93DE90E022}"/>
              </a:ext>
            </a:extLst>
          </p:cNvPr>
          <p:cNvSpPr>
            <a:spLocks noGrp="1"/>
          </p:cNvSpPr>
          <p:nvPr>
            <p:ph type="ftr" sz="quarter" idx="3"/>
          </p:nvPr>
        </p:nvSpPr>
        <p:spPr>
          <a:xfrm>
            <a:off x="761999" y="6356350"/>
            <a:ext cx="6612835" cy="365125"/>
          </a:xfrm>
          <a:prstGeom prst="rect">
            <a:avLst/>
          </a:prstGeom>
        </p:spPr>
        <p:txBody>
          <a:bodyPr vert="horz" lIns="91440" tIns="45720" rIns="91440" bIns="45720" rtlCol="0" anchor="ctr"/>
          <a:lstStyle>
            <a:lvl1pPr algn="l">
              <a:defRPr sz="1200">
                <a:solidFill>
                  <a:schemeClr val="tx1">
                    <a:tint val="75000"/>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xmlns="" id="{482C8119-73F6-4713-9AD3-3628DCDFB8F2}"/>
              </a:ext>
            </a:extLst>
          </p:cNvPr>
          <p:cNvSpPr>
            <a:spLocks noGrp="1"/>
          </p:cNvSpPr>
          <p:nvPr>
            <p:ph type="sldNum" sz="quarter" idx="4"/>
          </p:nvPr>
        </p:nvSpPr>
        <p:spPr>
          <a:xfrm>
            <a:off x="9906000" y="6356350"/>
            <a:ext cx="1524000"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1689313815"/>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5000"/>
        </a:lnSpc>
        <a:spcBef>
          <a:spcPts val="1000"/>
        </a:spcBef>
        <a:buFont typeface="Arial" panose="020B0604020202020204" pitchFamily="34" charset="0"/>
        <a:buChar char="•"/>
        <a:defRPr sz="2800" kern="1200">
          <a:solidFill>
            <a:schemeClr val="tx1">
              <a:alpha val="70000"/>
            </a:schemeClr>
          </a:solidFill>
          <a:latin typeface="+mn-lt"/>
          <a:ea typeface="+mn-ea"/>
          <a:cs typeface="+mn-cs"/>
        </a:defRPr>
      </a:lvl1pPr>
      <a:lvl2pPr marL="685800" indent="-228600" algn="l" defTabSz="914400" rtl="0" eaLnBrk="1" latinLnBrk="0" hangingPunct="1">
        <a:lnSpc>
          <a:spcPct val="125000"/>
        </a:lnSpc>
        <a:spcBef>
          <a:spcPts val="500"/>
        </a:spcBef>
        <a:buFont typeface="Arial" panose="020B0604020202020204" pitchFamily="34" charset="0"/>
        <a:buChar char="•"/>
        <a:defRPr sz="2400" kern="1200">
          <a:solidFill>
            <a:schemeClr val="tx1">
              <a:alpha val="70000"/>
            </a:schemeClr>
          </a:solidFill>
          <a:latin typeface="+mn-lt"/>
          <a:ea typeface="+mn-ea"/>
          <a:cs typeface="+mn-cs"/>
        </a:defRPr>
      </a:lvl2pPr>
      <a:lvl3pPr marL="1143000" indent="-228600" algn="l" defTabSz="914400" rtl="0" eaLnBrk="1" latinLnBrk="0" hangingPunct="1">
        <a:lnSpc>
          <a:spcPct val="125000"/>
        </a:lnSpc>
        <a:spcBef>
          <a:spcPts val="500"/>
        </a:spcBef>
        <a:buFont typeface="Arial" panose="020B0604020202020204" pitchFamily="34" charset="0"/>
        <a:buChar char="•"/>
        <a:defRPr sz="2000" kern="1200">
          <a:solidFill>
            <a:schemeClr val="tx1">
              <a:alpha val="70000"/>
            </a:schemeClr>
          </a:solidFill>
          <a:latin typeface="+mn-lt"/>
          <a:ea typeface="+mn-ea"/>
          <a:cs typeface="+mn-cs"/>
        </a:defRPr>
      </a:lvl3pPr>
      <a:lvl4pPr marL="16002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4pPr>
      <a:lvl5pPr marL="20574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QLbGHQo4qnA?feature=oembed"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7YuJPYlsz30?feature=oembe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7YuJPYlsz30?feature=oembed" TargetMode="Externa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7YuJPYlsz3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7A18C9FB-EC4C-4DAE-8F7D-C6E5AF6079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Picture 3">
            <a:extLst>
              <a:ext uri="{FF2B5EF4-FFF2-40B4-BE49-F238E27FC236}">
                <a16:creationId xmlns:a16="http://schemas.microsoft.com/office/drawing/2014/main" xmlns="" id="{9039B398-6544-4F92-92AC-0403F1D632AA}"/>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126"/>
          <a:stretch/>
        </p:blipFill>
        <p:spPr>
          <a:xfrm>
            <a:off x="20" y="10"/>
            <a:ext cx="12207220" cy="6857990"/>
          </a:xfrm>
          <a:prstGeom prst="rect">
            <a:avLst/>
          </a:prstGeom>
        </p:spPr>
      </p:pic>
      <p:sp>
        <p:nvSpPr>
          <p:cNvPr id="11" name="Freeform: Shape 10">
            <a:extLst>
              <a:ext uri="{FF2B5EF4-FFF2-40B4-BE49-F238E27FC236}">
                <a16:creationId xmlns:a16="http://schemas.microsoft.com/office/drawing/2014/main" xmlns="" id="{26C2F60D-36DC-4E6D-8544-3562BBABA87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742263" y="1782827"/>
            <a:ext cx="4332910" cy="5817436"/>
          </a:xfrm>
          <a:custGeom>
            <a:avLst/>
            <a:gdLst>
              <a:gd name="connsiteX0" fmla="*/ 3175347 w 4332910"/>
              <a:gd name="connsiteY0" fmla="*/ 710 h 5817436"/>
              <a:gd name="connsiteX1" fmla="*/ 3972229 w 4332910"/>
              <a:gd name="connsiteY1" fmla="*/ 94304 h 5817436"/>
              <a:gd name="connsiteX2" fmla="*/ 4332910 w 4332910"/>
              <a:gd name="connsiteY2" fmla="*/ 180296 h 5817436"/>
              <a:gd name="connsiteX3" fmla="*/ 4332910 w 4332910"/>
              <a:gd name="connsiteY3" fmla="*/ 5817436 h 5817436"/>
              <a:gd name="connsiteX4" fmla="*/ 1006557 w 4332910"/>
              <a:gd name="connsiteY4" fmla="*/ 5817436 h 5817436"/>
              <a:gd name="connsiteX5" fmla="*/ 866510 w 4332910"/>
              <a:gd name="connsiteY5" fmla="*/ 5609583 h 5817436"/>
              <a:gd name="connsiteX6" fmla="*/ 351747 w 4332910"/>
              <a:gd name="connsiteY6" fmla="*/ 2263621 h 5817436"/>
              <a:gd name="connsiteX7" fmla="*/ 1381666 w 4332910"/>
              <a:gd name="connsiteY7" fmla="*/ 845238 h 5817436"/>
              <a:gd name="connsiteX8" fmla="*/ 2751595 w 4332910"/>
              <a:gd name="connsiteY8" fmla="*/ 47742 h 5817436"/>
              <a:gd name="connsiteX9" fmla="*/ 3175347 w 4332910"/>
              <a:gd name="connsiteY9" fmla="*/ 710 h 581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32910" h="5817436">
                <a:moveTo>
                  <a:pt x="3175347" y="710"/>
                </a:moveTo>
                <a:cubicBezTo>
                  <a:pt x="3421493" y="-5064"/>
                  <a:pt x="3686120" y="24227"/>
                  <a:pt x="3972229" y="94304"/>
                </a:cubicBezTo>
                <a:lnTo>
                  <a:pt x="4332910" y="180296"/>
                </a:lnTo>
                <a:lnTo>
                  <a:pt x="4332910" y="5817436"/>
                </a:lnTo>
                <a:lnTo>
                  <a:pt x="1006557" y="5817436"/>
                </a:lnTo>
                <a:lnTo>
                  <a:pt x="866510" y="5609583"/>
                </a:lnTo>
                <a:cubicBezTo>
                  <a:pt x="140071" y="4515211"/>
                  <a:pt x="-376405" y="3480830"/>
                  <a:pt x="351747" y="2263621"/>
                </a:cubicBezTo>
                <a:cubicBezTo>
                  <a:pt x="664977" y="1739861"/>
                  <a:pt x="994988" y="1240809"/>
                  <a:pt x="1381666" y="845238"/>
                </a:cubicBezTo>
                <a:cubicBezTo>
                  <a:pt x="1768346" y="449669"/>
                  <a:pt x="2211693" y="157580"/>
                  <a:pt x="2751595" y="47742"/>
                </a:cubicBezTo>
                <a:cubicBezTo>
                  <a:pt x="2886624" y="20264"/>
                  <a:pt x="3027659" y="4175"/>
                  <a:pt x="3175347" y="710"/>
                </a:cubicBezTo>
                <a:close/>
              </a:path>
            </a:pathLst>
          </a:cu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xmlns="" id="{FCFFC7D5-8758-4C87-A839-9FF78F5432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4482642" flipH="1">
            <a:off x="318955" y="2073697"/>
            <a:ext cx="5867664" cy="5317986"/>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 name="connsiteX0" fmla="*/ 0 w 1085312"/>
              <a:gd name="connsiteY0" fmla="*/ 0 h 2441440"/>
              <a:gd name="connsiteX1" fmla="*/ 53089 w 1085312"/>
              <a:gd name="connsiteY1" fmla="*/ 4542 h 2441440"/>
              <a:gd name="connsiteX2" fmla="*/ 790077 w 1085312"/>
              <a:gd name="connsiteY2" fmla="*/ 872756 h 2441440"/>
              <a:gd name="connsiteX3" fmla="*/ 1085252 w 1085312"/>
              <a:gd name="connsiteY3" fmla="*/ 1943649 h 2441440"/>
              <a:gd name="connsiteX4" fmla="*/ 1064832 w 1085312"/>
              <a:gd name="connsiteY4" fmla="*/ 2198094 h 2441440"/>
              <a:gd name="connsiteX5" fmla="*/ 1043734 w 1085312"/>
              <a:gd name="connsiteY5" fmla="*/ 2315675 h 2441440"/>
              <a:gd name="connsiteX6" fmla="*/ 59456 w 1085312"/>
              <a:gd name="connsiteY6" fmla="*/ 2441440 h 2441440"/>
              <a:gd name="connsiteX0" fmla="*/ 0 w 1085312"/>
              <a:gd name="connsiteY0" fmla="*/ 0 h 2315675"/>
              <a:gd name="connsiteX1" fmla="*/ 53089 w 1085312"/>
              <a:gd name="connsiteY1" fmla="*/ 4542 h 2315675"/>
              <a:gd name="connsiteX2" fmla="*/ 790077 w 1085312"/>
              <a:gd name="connsiteY2" fmla="*/ 872756 h 2315675"/>
              <a:gd name="connsiteX3" fmla="*/ 1085252 w 1085312"/>
              <a:gd name="connsiteY3" fmla="*/ 1943649 h 2315675"/>
              <a:gd name="connsiteX4" fmla="*/ 1064832 w 1085312"/>
              <a:gd name="connsiteY4" fmla="*/ 2198094 h 2315675"/>
              <a:gd name="connsiteX5" fmla="*/ 1043734 w 1085312"/>
              <a:gd name="connsiteY5"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5312" h="2315675">
                <a:moveTo>
                  <a:pt x="0" y="0"/>
                </a:move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venir Next LT Pro Light"/>
            </a:endParaRPr>
          </a:p>
        </p:txBody>
      </p:sp>
      <p:sp>
        <p:nvSpPr>
          <p:cNvPr id="2" name="Title 1"/>
          <p:cNvSpPr>
            <a:spLocks noGrp="1"/>
          </p:cNvSpPr>
          <p:nvPr>
            <p:ph type="ctrTitle"/>
          </p:nvPr>
        </p:nvSpPr>
        <p:spPr>
          <a:xfrm>
            <a:off x="758952" y="3830853"/>
            <a:ext cx="4297680" cy="1581912"/>
          </a:xfrm>
        </p:spPr>
        <p:txBody>
          <a:bodyPr>
            <a:normAutofit/>
          </a:bodyPr>
          <a:lstStyle/>
          <a:p>
            <a:pPr algn="l"/>
            <a:r>
              <a:rPr lang="en-GB" sz="3600">
                <a:cs typeface="Calibri Light"/>
              </a:rPr>
              <a:t>The Future is Human</a:t>
            </a:r>
            <a:endParaRPr lang="en-GB" sz="3600"/>
          </a:p>
        </p:txBody>
      </p:sp>
      <p:sp>
        <p:nvSpPr>
          <p:cNvPr id="3" name="Subtitle 2"/>
          <p:cNvSpPr>
            <a:spLocks noGrp="1"/>
          </p:cNvSpPr>
          <p:nvPr>
            <p:ph type="subTitle" idx="1"/>
          </p:nvPr>
        </p:nvSpPr>
        <p:spPr>
          <a:xfrm>
            <a:off x="758952" y="5438272"/>
            <a:ext cx="4297680" cy="822141"/>
          </a:xfrm>
        </p:spPr>
        <p:txBody>
          <a:bodyPr vert="horz" lIns="91440" tIns="45720" rIns="91440" bIns="45720" rtlCol="0">
            <a:normAutofit lnSpcReduction="10000"/>
          </a:bodyPr>
          <a:lstStyle/>
          <a:p>
            <a:pPr algn="l"/>
            <a:r>
              <a:rPr lang="en-GB" sz="2000">
                <a:cs typeface="Calibri"/>
              </a:rPr>
              <a:t>Unit 2 of Contemporary Challenges: Making a Difference</a:t>
            </a:r>
            <a:endParaRPr lang="en-GB" sz="2000"/>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987A0FBA-CC04-4256-A8EB-BB3C543E98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dryer&#10;&#10;Description automatically generated">
            <a:extLst>
              <a:ext uri="{FF2B5EF4-FFF2-40B4-BE49-F238E27FC236}">
                <a16:creationId xmlns:a16="http://schemas.microsoft.com/office/drawing/2014/main" xmlns="" id="{E56FD239-DBB2-4A19-807B-ABF815FC3A2C}"/>
              </a:ext>
            </a:extLst>
          </p:cNvPr>
          <p:cNvPicPr>
            <a:picLocks noChangeAspect="1"/>
          </p:cNvPicPr>
          <p:nvPr/>
        </p:nvPicPr>
        <p:blipFill rotWithShape="1">
          <a:blip r:embed="rId2"/>
          <a:srcRect l="12335" r="25659" b="-2"/>
          <a:stretch/>
        </p:blipFill>
        <p:spPr>
          <a:xfrm>
            <a:off x="6613174" y="10"/>
            <a:ext cx="5578824" cy="6028246"/>
          </a:xfrm>
          <a:custGeom>
            <a:avLst/>
            <a:gdLst/>
            <a:ahLst/>
            <a:cxnLst/>
            <a:rect l="l" t="t" r="r" b="b"/>
            <a:pathLst>
              <a:path w="5578824" h="6028256">
                <a:moveTo>
                  <a:pt x="1681218" y="0"/>
                </a:moveTo>
                <a:lnTo>
                  <a:pt x="5578824" y="0"/>
                </a:lnTo>
                <a:lnTo>
                  <a:pt x="5578824" y="5760161"/>
                </a:lnTo>
                <a:lnTo>
                  <a:pt x="5441231" y="5804042"/>
                </a:lnTo>
                <a:cubicBezTo>
                  <a:pt x="5079089" y="5907589"/>
                  <a:pt x="4674877" y="5944442"/>
                  <a:pt x="4253224" y="5980388"/>
                </a:cubicBezTo>
                <a:cubicBezTo>
                  <a:pt x="2813852" y="6102970"/>
                  <a:pt x="1551586" y="6071494"/>
                  <a:pt x="837278" y="4877588"/>
                </a:cubicBezTo>
                <a:cubicBezTo>
                  <a:pt x="529862" y="4363935"/>
                  <a:pt x="255162" y="3847185"/>
                  <a:pt x="109626" y="3329255"/>
                </a:cubicBezTo>
                <a:cubicBezTo>
                  <a:pt x="-35907" y="2811325"/>
                  <a:pt x="-52277" y="2292214"/>
                  <a:pt x="156962" y="1773839"/>
                </a:cubicBezTo>
                <a:cubicBezTo>
                  <a:pt x="296494" y="1428108"/>
                  <a:pt x="536161" y="1082881"/>
                  <a:pt x="904890" y="738354"/>
                </a:cubicBezTo>
                <a:cubicBezTo>
                  <a:pt x="1036690" y="615181"/>
                  <a:pt x="1169968" y="488910"/>
                  <a:pt x="1304592" y="360545"/>
                </a:cubicBezTo>
                <a:close/>
              </a:path>
            </a:pathLst>
          </a:custGeom>
        </p:spPr>
      </p:pic>
      <p:sp>
        <p:nvSpPr>
          <p:cNvPr id="11" name="Freeform: Shape 10">
            <a:extLst>
              <a:ext uri="{FF2B5EF4-FFF2-40B4-BE49-F238E27FC236}">
                <a16:creationId xmlns:a16="http://schemas.microsoft.com/office/drawing/2014/main" xmlns="" id="{3362A0EA-3E81-4464-94B8-70BE5870ED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487883"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xmlns="" id="{CBFF685D-044A-480B-BB1C-AE57EEA32AFD}"/>
              </a:ext>
            </a:extLst>
          </p:cNvPr>
          <p:cNvSpPr>
            <a:spLocks noGrp="1"/>
          </p:cNvSpPr>
          <p:nvPr>
            <p:ph idx="1"/>
          </p:nvPr>
        </p:nvSpPr>
        <p:spPr>
          <a:xfrm>
            <a:off x="762000" y="2286000"/>
            <a:ext cx="5334000" cy="3810001"/>
          </a:xfrm>
        </p:spPr>
        <p:txBody>
          <a:bodyPr vert="horz" lIns="91440" tIns="45720" rIns="91440" bIns="45720" rtlCol="0" anchor="t">
            <a:normAutofit/>
          </a:bodyPr>
          <a:lstStyle/>
          <a:p>
            <a:pPr marL="0" indent="0">
              <a:buNone/>
            </a:pPr>
            <a:r>
              <a:rPr lang="en-GB" sz="2400" dirty="0">
                <a:solidFill>
                  <a:srgbClr val="FFFFFF"/>
                </a:solidFill>
                <a:ea typeface="+mn-lt"/>
                <a:cs typeface="+mn-lt"/>
              </a:rPr>
              <a:t>In this unit you will focus on developing the uniquely human skills that will allow you to remain relevant in the future of work, in the face of increasing automation.</a:t>
            </a:r>
            <a:endParaRPr lang="en-GB" sz="2400" dirty="0">
              <a:solidFill>
                <a:srgbClr val="FFFFFF"/>
              </a:solidFill>
            </a:endParaRPr>
          </a:p>
        </p:txBody>
      </p:sp>
      <p:sp>
        <p:nvSpPr>
          <p:cNvPr id="2" name="Title 1">
            <a:extLst>
              <a:ext uri="{FF2B5EF4-FFF2-40B4-BE49-F238E27FC236}">
                <a16:creationId xmlns:a16="http://schemas.microsoft.com/office/drawing/2014/main" xmlns="" id="{4B4E487D-382B-463A-AA7B-CDC5EA77BD1F}"/>
              </a:ext>
            </a:extLst>
          </p:cNvPr>
          <p:cNvSpPr>
            <a:spLocks noGrp="1"/>
          </p:cNvSpPr>
          <p:nvPr>
            <p:ph type="title"/>
          </p:nvPr>
        </p:nvSpPr>
        <p:spPr>
          <a:xfrm>
            <a:off x="762000" y="762000"/>
            <a:ext cx="5334000" cy="1524000"/>
          </a:xfrm>
        </p:spPr>
        <p:txBody>
          <a:bodyPr>
            <a:normAutofit/>
          </a:bodyPr>
          <a:lstStyle/>
          <a:p>
            <a:r>
              <a:rPr lang="en-GB" sz="3200"/>
              <a:t>The Future is Human</a:t>
            </a:r>
          </a:p>
        </p:txBody>
      </p:sp>
    </p:spTree>
    <p:extLst>
      <p:ext uri="{BB962C8B-B14F-4D97-AF65-F5344CB8AC3E}">
        <p14:creationId xmlns:p14="http://schemas.microsoft.com/office/powerpoint/2010/main" val="157656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987A0FBA-CC04-4256-A8EB-BB3C543E98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group of people sitting at a table&#10;&#10;Description automatically generated">
            <a:extLst>
              <a:ext uri="{FF2B5EF4-FFF2-40B4-BE49-F238E27FC236}">
                <a16:creationId xmlns:a16="http://schemas.microsoft.com/office/drawing/2014/main" xmlns="" id="{CD7EA311-8BCB-4306-BA45-598AD078097F}"/>
              </a:ext>
            </a:extLst>
          </p:cNvPr>
          <p:cNvPicPr>
            <a:picLocks noChangeAspect="1"/>
          </p:cNvPicPr>
          <p:nvPr/>
        </p:nvPicPr>
        <p:blipFill rotWithShape="1">
          <a:blip r:embed="rId2"/>
          <a:srcRect l="8429" r="26432" b="-2"/>
          <a:stretch/>
        </p:blipFill>
        <p:spPr>
          <a:xfrm>
            <a:off x="-8" y="762006"/>
            <a:ext cx="5948805" cy="6095979"/>
          </a:xfrm>
          <a:custGeom>
            <a:avLst/>
            <a:gdLst/>
            <a:ahLst/>
            <a:cxnLst/>
            <a:rect l="l" t="t" r="r" b="b"/>
            <a:pathLst>
              <a:path w="5948805" h="6095979">
                <a:moveTo>
                  <a:pt x="1573832" y="765"/>
                </a:moveTo>
                <a:cubicBezTo>
                  <a:pt x="1940190" y="-10734"/>
                  <a:pt x="2329345" y="109280"/>
                  <a:pt x="2734663" y="238687"/>
                </a:cubicBezTo>
                <a:cubicBezTo>
                  <a:pt x="4118244" y="680647"/>
                  <a:pt x="5296697" y="1302752"/>
                  <a:pt x="5668316" y="3639516"/>
                </a:cubicBezTo>
                <a:cubicBezTo>
                  <a:pt x="5788298" y="4393559"/>
                  <a:pt x="5890546" y="5142244"/>
                  <a:pt x="5937022" y="5865869"/>
                </a:cubicBezTo>
                <a:lnTo>
                  <a:pt x="5948805" y="6095979"/>
                </a:lnTo>
                <a:lnTo>
                  <a:pt x="0" y="6095979"/>
                </a:lnTo>
                <a:lnTo>
                  <a:pt x="0" y="1621672"/>
                </a:lnTo>
                <a:lnTo>
                  <a:pt x="36310" y="1518814"/>
                </a:lnTo>
                <a:cubicBezTo>
                  <a:pt x="109805" y="1321982"/>
                  <a:pt x="192755" y="1133640"/>
                  <a:pt x="287891" y="956872"/>
                </a:cubicBezTo>
                <a:cubicBezTo>
                  <a:pt x="669453" y="247734"/>
                  <a:pt x="1102800" y="15549"/>
                  <a:pt x="1573832" y="765"/>
                </a:cubicBezTo>
                <a:close/>
              </a:path>
            </a:pathLst>
          </a:custGeom>
        </p:spPr>
      </p:pic>
      <p:sp>
        <p:nvSpPr>
          <p:cNvPr id="11" name="Freeform: Shape 10">
            <a:extLst>
              <a:ext uri="{FF2B5EF4-FFF2-40B4-BE49-F238E27FC236}">
                <a16:creationId xmlns:a16="http://schemas.microsoft.com/office/drawing/2014/main" xmlns="" id="{A3BFB3E6-2D9E-4A5C-826F-44A91F5977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223838" y="538152"/>
            <a:ext cx="6095989" cy="654368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xmlns="" id="{397A4A22-F7E5-4F52-97B4-73E9930344FC}"/>
              </a:ext>
            </a:extLst>
          </p:cNvPr>
          <p:cNvSpPr>
            <a:spLocks noGrp="1"/>
          </p:cNvSpPr>
          <p:nvPr>
            <p:ph idx="1"/>
          </p:nvPr>
        </p:nvSpPr>
        <p:spPr>
          <a:xfrm>
            <a:off x="6626508" y="2324583"/>
            <a:ext cx="5131442" cy="4244050"/>
          </a:xfrm>
        </p:spPr>
        <p:txBody>
          <a:bodyPr vert="horz" lIns="91440" tIns="45720" rIns="91440" bIns="45720" rtlCol="0" anchor="t">
            <a:normAutofit/>
          </a:bodyPr>
          <a:lstStyle/>
          <a:p>
            <a:pPr marL="0" indent="0">
              <a:lnSpc>
                <a:spcPct val="115000"/>
              </a:lnSpc>
              <a:buNone/>
            </a:pPr>
            <a:r>
              <a:rPr lang="en-GB" sz="1600" dirty="0">
                <a:solidFill>
                  <a:srgbClr val="FFFFFF"/>
                </a:solidFill>
              </a:rPr>
              <a:t>In 'Rise of the Machines' you considered how the future may look as machines and AI are integrated into the workplace.</a:t>
            </a:r>
          </a:p>
          <a:p>
            <a:pPr marL="0" indent="0">
              <a:lnSpc>
                <a:spcPct val="115000"/>
              </a:lnSpc>
              <a:buNone/>
            </a:pPr>
            <a:r>
              <a:rPr lang="en-GB" sz="1600" dirty="0">
                <a:solidFill>
                  <a:srgbClr val="FFFFFF"/>
                </a:solidFill>
                <a:latin typeface="Calibri" panose="020F0502020204030204" pitchFamily="34" charset="0"/>
                <a:cs typeface="Calibri" panose="020F0502020204030204" pitchFamily="34" charset="0"/>
              </a:rPr>
              <a:t>In Unit 2 and Unit 3 we will look at some of the skills that will differentiate humans in the future of work. Bursting the Bubble - Critical thinking</a:t>
            </a:r>
            <a:endParaRPr lang="en-GB" sz="1600" dirty="0">
              <a:latin typeface="Calibri" panose="020F0502020204030204" pitchFamily="34" charset="0"/>
              <a:cs typeface="Calibri" panose="020F0502020204030204" pitchFamily="34" charset="0"/>
            </a:endParaRPr>
          </a:p>
          <a:p>
            <a:pPr marL="457200" indent="-457200">
              <a:lnSpc>
                <a:spcPct val="115000"/>
              </a:lnSpc>
            </a:pPr>
            <a:r>
              <a:rPr lang="en-GB" sz="1600" dirty="0">
                <a:solidFill>
                  <a:srgbClr val="FFFFFF"/>
                </a:solidFill>
                <a:latin typeface="Calibri" panose="020F0502020204030204" pitchFamily="34" charset="0"/>
                <a:cs typeface="Calibri" panose="020F0502020204030204" pitchFamily="34" charset="0"/>
              </a:rPr>
              <a:t>Getting to Yes - Negotiating and Influencing</a:t>
            </a:r>
          </a:p>
          <a:p>
            <a:pPr marL="457200" indent="-457200">
              <a:lnSpc>
                <a:spcPct val="115000"/>
              </a:lnSpc>
            </a:pPr>
            <a:r>
              <a:rPr lang="en-GB" sz="1600" dirty="0">
                <a:solidFill>
                  <a:srgbClr val="FFFFFF"/>
                </a:solidFill>
                <a:latin typeface="Calibri" panose="020F0502020204030204" pitchFamily="34" charset="0"/>
                <a:cs typeface="Calibri" panose="020F0502020204030204" pitchFamily="34" charset="0"/>
              </a:rPr>
              <a:t>Why are we Yelling? -Conflict management</a:t>
            </a:r>
          </a:p>
          <a:p>
            <a:pPr marL="457200" indent="-457200">
              <a:lnSpc>
                <a:spcPct val="115000"/>
              </a:lnSpc>
            </a:pPr>
            <a:r>
              <a:rPr lang="en-GB" sz="1600" dirty="0">
                <a:solidFill>
                  <a:srgbClr val="FFFFFF"/>
                </a:solidFill>
                <a:latin typeface="Calibri" panose="020F0502020204030204" pitchFamily="34" charset="0"/>
                <a:cs typeface="Calibri" panose="020F0502020204030204" pitchFamily="34" charset="0"/>
              </a:rPr>
              <a:t>Critical thinking</a:t>
            </a:r>
            <a:endParaRPr lang="en-GB" sz="1600" dirty="0">
              <a:solidFill>
                <a:srgbClr val="FFFFFF">
                  <a:alpha val="70000"/>
                </a:srgbClr>
              </a:solidFill>
              <a:latin typeface="Calibri" panose="020F0502020204030204" pitchFamily="34" charset="0"/>
              <a:cs typeface="Calibri" panose="020F0502020204030204" pitchFamily="34" charset="0"/>
            </a:endParaRPr>
          </a:p>
          <a:p>
            <a:pPr marL="457200" indent="-457200">
              <a:lnSpc>
                <a:spcPct val="114999"/>
              </a:lnSpc>
            </a:pPr>
            <a:r>
              <a:rPr lang="en-GB" sz="1600" dirty="0">
                <a:solidFill>
                  <a:srgbClr val="FFFFFF"/>
                </a:solidFill>
                <a:latin typeface="Calibri" panose="020F0502020204030204" pitchFamily="34" charset="0"/>
                <a:cs typeface="Calibri" panose="020F0502020204030204" pitchFamily="34" charset="0"/>
              </a:rPr>
              <a:t>The Red Pill or the Blue Pill - Decision making</a:t>
            </a:r>
          </a:p>
          <a:p>
            <a:pPr marL="457200" indent="-457200">
              <a:lnSpc>
                <a:spcPct val="115000"/>
              </a:lnSpc>
            </a:pPr>
            <a:r>
              <a:rPr lang="en-GB" sz="1600" dirty="0">
                <a:solidFill>
                  <a:srgbClr val="FFFFFF"/>
                </a:solidFill>
                <a:latin typeface="Calibri" panose="020F0502020204030204" pitchFamily="34" charset="0"/>
                <a:cs typeface="Calibri" panose="020F0502020204030204" pitchFamily="34" charset="0"/>
              </a:rPr>
              <a:t>Change by Design - Complex problem solving (unit 3)</a:t>
            </a:r>
          </a:p>
        </p:txBody>
      </p:sp>
      <p:sp>
        <p:nvSpPr>
          <p:cNvPr id="2" name="Title 1">
            <a:extLst>
              <a:ext uri="{FF2B5EF4-FFF2-40B4-BE49-F238E27FC236}">
                <a16:creationId xmlns:a16="http://schemas.microsoft.com/office/drawing/2014/main" xmlns="" id="{3293F999-F111-4360-8777-12CB44A6CAAF}"/>
              </a:ext>
            </a:extLst>
          </p:cNvPr>
          <p:cNvSpPr>
            <a:spLocks noGrp="1"/>
          </p:cNvSpPr>
          <p:nvPr>
            <p:ph type="title"/>
          </p:nvPr>
        </p:nvSpPr>
        <p:spPr>
          <a:xfrm>
            <a:off x="6626508" y="1523989"/>
            <a:ext cx="4803492" cy="1708607"/>
          </a:xfrm>
        </p:spPr>
        <p:txBody>
          <a:bodyPr anchor="t">
            <a:normAutofit/>
          </a:bodyPr>
          <a:lstStyle/>
          <a:p>
            <a:r>
              <a:rPr lang="en-GB" sz="3200" dirty="0">
                <a:latin typeface="Calibri" panose="020F0502020204030204" pitchFamily="34" charset="0"/>
                <a:cs typeface="Calibri" panose="020F0502020204030204" pitchFamily="34" charset="0"/>
              </a:rPr>
              <a:t>Human Skills</a:t>
            </a:r>
          </a:p>
        </p:txBody>
      </p:sp>
    </p:spTree>
    <p:extLst>
      <p:ext uri="{BB962C8B-B14F-4D97-AF65-F5344CB8AC3E}">
        <p14:creationId xmlns:p14="http://schemas.microsoft.com/office/powerpoint/2010/main" val="3097860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987A0FBA-CC04-4256-A8EB-BB3C543E98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close up of a person&#10;&#10;Description automatically generated">
            <a:extLst>
              <a:ext uri="{FF2B5EF4-FFF2-40B4-BE49-F238E27FC236}">
                <a16:creationId xmlns:a16="http://schemas.microsoft.com/office/drawing/2014/main" xmlns="" id="{5C3F2849-0A27-4A20-885A-204B1AE136B4}"/>
              </a:ext>
            </a:extLst>
          </p:cNvPr>
          <p:cNvPicPr>
            <a:picLocks noChangeAspect="1"/>
          </p:cNvPicPr>
          <p:nvPr/>
        </p:nvPicPr>
        <p:blipFill rotWithShape="1">
          <a:blip r:embed="rId2"/>
          <a:srcRect l="745" r="6713" b="3"/>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8" name="Freeform: Shape 17">
            <a:extLst>
              <a:ext uri="{FF2B5EF4-FFF2-40B4-BE49-F238E27FC236}">
                <a16:creationId xmlns:a16="http://schemas.microsoft.com/office/drawing/2014/main" xmlns="" id="{E633B38B-B87A-4288-A20F-0223A6C27A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xmlns="" id="{4E7CDE80-E1B3-46ED-A99F-089BBF3784E2}"/>
              </a:ext>
            </a:extLst>
          </p:cNvPr>
          <p:cNvSpPr>
            <a:spLocks noGrp="1"/>
          </p:cNvSpPr>
          <p:nvPr>
            <p:ph idx="1"/>
          </p:nvPr>
        </p:nvSpPr>
        <p:spPr>
          <a:xfrm>
            <a:off x="6096000" y="2286000"/>
            <a:ext cx="5334000" cy="3810001"/>
          </a:xfrm>
        </p:spPr>
        <p:txBody>
          <a:bodyPr vert="horz" lIns="91440" tIns="45720" rIns="91440" bIns="45720" rtlCol="0" anchor="t">
            <a:normAutofit fontScale="92500" lnSpcReduction="20000"/>
          </a:bodyPr>
          <a:lstStyle/>
          <a:p>
            <a:pPr marL="0" indent="0">
              <a:buNone/>
            </a:pPr>
            <a:endParaRPr lang="en-US" sz="2000" dirty="0"/>
          </a:p>
          <a:p>
            <a:r>
              <a:rPr lang="en-GB" sz="2400" dirty="0">
                <a:latin typeface="Calibri" panose="020F0502020204030204" pitchFamily="34" charset="0"/>
                <a:cs typeface="Calibri" panose="020F0502020204030204" pitchFamily="34" charset="0"/>
              </a:rPr>
              <a:t>Conflict management is </a:t>
            </a:r>
            <a:r>
              <a:rPr lang="en-GB" sz="2400" b="1" dirty="0">
                <a:latin typeface="Calibri" panose="020F0502020204030204" pitchFamily="34" charset="0"/>
                <a:cs typeface="Calibri" panose="020F0502020204030204" pitchFamily="34" charset="0"/>
              </a:rPr>
              <a:t>an umbrella term for the way we identify and handle conflicts fairly and efficiently</a:t>
            </a:r>
            <a:r>
              <a:rPr lang="en-GB" sz="2400" dirty="0">
                <a:latin typeface="Calibri" panose="020F0502020204030204" pitchFamily="34" charset="0"/>
                <a:cs typeface="Calibri" panose="020F0502020204030204" pitchFamily="34" charset="0"/>
              </a:rPr>
              <a:t>. </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The goal is to minimize the potential negative impacts that can arise from disagreements and increase the odds of a positive outcome.</a:t>
            </a:r>
            <a:endParaRPr lang="en-GB" sz="2400" dirty="0">
              <a:solidFill>
                <a:srgbClr val="FFFFFF"/>
              </a:solidFill>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xmlns="" id="{2DC18719-E5F6-4E65-88F8-23A55933EE8C}"/>
              </a:ext>
            </a:extLst>
          </p:cNvPr>
          <p:cNvSpPr>
            <a:spLocks noGrp="1"/>
          </p:cNvSpPr>
          <p:nvPr>
            <p:ph type="title"/>
          </p:nvPr>
        </p:nvSpPr>
        <p:spPr>
          <a:xfrm>
            <a:off x="6096000" y="762000"/>
            <a:ext cx="5334000" cy="1524000"/>
          </a:xfrm>
        </p:spPr>
        <p:txBody>
          <a:bodyPr>
            <a:normAutofit/>
          </a:bodyPr>
          <a:lstStyle/>
          <a:p>
            <a:r>
              <a:rPr lang="en-GB" sz="3200" dirty="0">
                <a:latin typeface="Calibri" panose="020F0502020204030204" pitchFamily="34" charset="0"/>
                <a:cs typeface="Calibri" panose="020F0502020204030204" pitchFamily="34" charset="0"/>
              </a:rPr>
              <a:t>Topic 2 – Why are we Yelling</a:t>
            </a:r>
          </a:p>
        </p:txBody>
      </p:sp>
    </p:spTree>
    <p:extLst>
      <p:ext uri="{BB962C8B-B14F-4D97-AF65-F5344CB8AC3E}">
        <p14:creationId xmlns:p14="http://schemas.microsoft.com/office/powerpoint/2010/main" val="1048902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3" y="762000"/>
            <a:ext cx="10992117" cy="899375"/>
          </a:xfrm>
        </p:spPr>
        <p:txBody>
          <a:bodyPr/>
          <a:lstStyle/>
          <a:p>
            <a:r>
              <a:rPr lang="en-GB" dirty="0">
                <a:latin typeface="Calibri" panose="020F0502020204030204" pitchFamily="34" charset="0"/>
                <a:cs typeface="Calibri" panose="020F0502020204030204" pitchFamily="34" charset="0"/>
              </a:rPr>
              <a:t>What is conflict?</a:t>
            </a:r>
          </a:p>
        </p:txBody>
      </p:sp>
      <p:sp>
        <p:nvSpPr>
          <p:cNvPr id="3" name="Content Placeholder 2"/>
          <p:cNvSpPr>
            <a:spLocks noGrp="1"/>
          </p:cNvSpPr>
          <p:nvPr>
            <p:ph idx="1"/>
          </p:nvPr>
        </p:nvSpPr>
        <p:spPr>
          <a:xfrm>
            <a:off x="437883" y="1777286"/>
            <a:ext cx="11230376" cy="4507604"/>
          </a:xfrm>
        </p:spPr>
        <p:txBody>
          <a:bodyPr>
            <a:normAutofit/>
          </a:bodyPr>
          <a:lstStyle/>
          <a:p>
            <a:r>
              <a:rPr lang="en-GB" dirty="0"/>
              <a:t> </a:t>
            </a:r>
            <a:r>
              <a:rPr lang="en-GB" dirty="0">
                <a:latin typeface="Calibri" panose="020F0502020204030204" pitchFamily="34" charset="0"/>
                <a:cs typeface="Calibri" panose="020F0502020204030204" pitchFamily="34" charset="0"/>
              </a:rPr>
              <a:t>A clash between individuals arising out of a difference in thought process, attitudes, understanding or interests.</a:t>
            </a:r>
          </a:p>
          <a:p>
            <a:pPr lvl="1"/>
            <a:r>
              <a:rPr lang="en-GB" dirty="0">
                <a:latin typeface="Calibri" panose="020F0502020204030204" pitchFamily="34" charset="0"/>
                <a:cs typeface="Calibri" panose="020F0502020204030204" pitchFamily="34" charset="0"/>
              </a:rPr>
              <a:t>Not all conflict is negative - creative solutions and new ideas can often emerge from debate </a:t>
            </a:r>
          </a:p>
          <a:p>
            <a:pPr lvl="1"/>
            <a:r>
              <a:rPr lang="en-GB" dirty="0">
                <a:latin typeface="Calibri" panose="020F0502020204030204" pitchFamily="34" charset="0"/>
                <a:cs typeface="Calibri" panose="020F0502020204030204" pitchFamily="34" charset="0"/>
              </a:rPr>
              <a:t>Conflict is often destructive.</a:t>
            </a:r>
            <a:r>
              <a:rPr lang="en-GB" dirty="0"/>
              <a:t> </a:t>
            </a:r>
            <a:r>
              <a:rPr lang="en-GB" dirty="0">
                <a:latin typeface="Calibri" panose="020F0502020204030204" pitchFamily="34" charset="0"/>
                <a:cs typeface="Calibri" panose="020F0502020204030204" pitchFamily="34" charset="0"/>
              </a:rPr>
              <a:t>This can have an adverse effect on performance. If ignored, conflict can escalate or spread to affect others.   </a:t>
            </a:r>
            <a:r>
              <a:rPr lang="en-GB" dirty="0" smtClean="0">
                <a:latin typeface="Calibri" panose="020F0502020204030204" pitchFamily="34" charset="0"/>
                <a:cs typeface="Calibri" panose="020F0502020204030204" pitchFamily="34" charset="0"/>
              </a:rPr>
              <a:t>E.g</a:t>
            </a:r>
            <a:r>
              <a:rPr lang="en-GB" dirty="0">
                <a:latin typeface="Calibri" panose="020F0502020204030204" pitchFamily="34" charset="0"/>
                <a:cs typeface="Calibri" panose="020F0502020204030204" pitchFamily="34" charset="0"/>
              </a:rPr>
              <a:t>. negative emotions may be stirred up, bad atmosphere, undermining morale, creating stress and destroying workplace relationships</a:t>
            </a:r>
          </a:p>
        </p:txBody>
      </p:sp>
    </p:spTree>
    <p:extLst>
      <p:ext uri="{BB962C8B-B14F-4D97-AF65-F5344CB8AC3E}">
        <p14:creationId xmlns:p14="http://schemas.microsoft.com/office/powerpoint/2010/main" val="3349542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3CB92E-EDAC-4EC3-2379-DDC3CEA8ACDC}"/>
              </a:ext>
            </a:extLst>
          </p:cNvPr>
          <p:cNvSpPr>
            <a:spLocks noGrp="1"/>
          </p:cNvSpPr>
          <p:nvPr>
            <p:ph type="title"/>
          </p:nvPr>
        </p:nvSpPr>
        <p:spPr/>
        <p:txBody>
          <a:bodyPr/>
          <a:lstStyle/>
          <a:p>
            <a:endParaRPr lang="en-GB"/>
          </a:p>
        </p:txBody>
      </p:sp>
      <p:pic>
        <p:nvPicPr>
          <p:cNvPr id="4" name="Online Media 3" title="How To Deal With Conflict">
            <a:hlinkClick r:id="" action="ppaction://media"/>
            <a:extLst>
              <a:ext uri="{FF2B5EF4-FFF2-40B4-BE49-F238E27FC236}">
                <a16:creationId xmlns:a16="http://schemas.microsoft.com/office/drawing/2014/main" xmlns="" id="{12AEFAAF-35CC-6DC1-C178-DBEC480A4C28}"/>
              </a:ext>
            </a:extLst>
          </p:cNvPr>
          <p:cNvPicPr>
            <a:picLocks noGrp="1" noRot="1" noChangeAspect="1"/>
          </p:cNvPicPr>
          <p:nvPr>
            <p:ph idx="1"/>
            <a:videoFile r:link="rId1"/>
          </p:nvPr>
        </p:nvPicPr>
        <p:blipFill>
          <a:blip r:embed="rId3"/>
          <a:stretch>
            <a:fillRect/>
          </a:stretch>
        </p:blipFill>
        <p:spPr>
          <a:xfrm>
            <a:off x="34275" y="0"/>
            <a:ext cx="12139088" cy="6858000"/>
          </a:xfrm>
          <a:prstGeom prst="rect">
            <a:avLst/>
          </a:prstGeom>
        </p:spPr>
      </p:pic>
    </p:spTree>
    <p:extLst>
      <p:ext uri="{BB962C8B-B14F-4D97-AF65-F5344CB8AC3E}">
        <p14:creationId xmlns:p14="http://schemas.microsoft.com/office/powerpoint/2010/main" val="934751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899375"/>
          </a:xfrm>
        </p:spPr>
        <p:txBody>
          <a:bodyPr/>
          <a:lstStyle/>
          <a:p>
            <a:r>
              <a:rPr lang="en-GB" dirty="0" smtClean="0">
                <a:latin typeface="Calibri" panose="020F0502020204030204" pitchFamily="34" charset="0"/>
                <a:cs typeface="Calibri" panose="020F0502020204030204" pitchFamily="34" charset="0"/>
              </a:rPr>
              <a:t>Conflict</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62000" y="1777286"/>
            <a:ext cx="10668000" cy="4559120"/>
          </a:xfrm>
        </p:spPr>
        <p:txBody>
          <a:bodyPr>
            <a:normAutofit/>
          </a:bodyPr>
          <a:lstStyle/>
          <a:p>
            <a:r>
              <a:rPr lang="en-GB" dirty="0" smtClean="0">
                <a:latin typeface="Calibri" panose="020F0502020204030204" pitchFamily="34" charset="0"/>
                <a:cs typeface="Calibri" panose="020F0502020204030204" pitchFamily="34" charset="0"/>
              </a:rPr>
              <a:t>Can </a:t>
            </a:r>
            <a:r>
              <a:rPr lang="en-GB" dirty="0">
                <a:latin typeface="Calibri" panose="020F0502020204030204" pitchFamily="34" charset="0"/>
                <a:cs typeface="Calibri" panose="020F0502020204030204" pitchFamily="34" charset="0"/>
              </a:rPr>
              <a:t>be costly in terms of time and money. It is therefore vital to manage conflict constructively. </a:t>
            </a:r>
          </a:p>
          <a:p>
            <a:r>
              <a:rPr lang="en-GB" dirty="0">
                <a:latin typeface="Calibri" panose="020F0502020204030204" pitchFamily="34" charset="0"/>
                <a:cs typeface="Calibri" panose="020F0502020204030204" pitchFamily="34" charset="0"/>
              </a:rPr>
              <a:t>M</a:t>
            </a:r>
            <a:r>
              <a:rPr lang="en-GB" dirty="0" smtClean="0">
                <a:latin typeface="Calibri" panose="020F0502020204030204" pitchFamily="34" charset="0"/>
                <a:cs typeface="Calibri" panose="020F0502020204030204" pitchFamily="34" charset="0"/>
              </a:rPr>
              <a:t>ay </a:t>
            </a:r>
            <a:r>
              <a:rPr lang="en-GB" dirty="0">
                <a:latin typeface="Calibri" panose="020F0502020204030204" pitchFamily="34" charset="0"/>
                <a:cs typeface="Calibri" panose="020F0502020204030204" pitchFamily="34" charset="0"/>
              </a:rPr>
              <a:t>be expressed openly, but it may also be hidden, in the form of irritation, resentment, loss of morale and lack of commitment. </a:t>
            </a:r>
          </a:p>
          <a:p>
            <a:pPr lvl="1"/>
            <a:r>
              <a:rPr lang="en-GB" dirty="0">
                <a:latin typeface="Calibri" panose="020F0502020204030204" pitchFamily="34" charset="0"/>
                <a:cs typeface="Calibri" panose="020F0502020204030204" pitchFamily="34" charset="0"/>
              </a:rPr>
              <a:t>Hidden conflict is easy to miss and therefore can be particularly damaging. If nothing is done to address the underlying issues, conflict may </a:t>
            </a:r>
            <a:r>
              <a:rPr lang="en-GB" dirty="0" smtClean="0">
                <a:latin typeface="Calibri" panose="020F0502020204030204" pitchFamily="34" charset="0"/>
                <a:cs typeface="Calibri" panose="020F0502020204030204" pitchFamily="34" charset="0"/>
              </a:rPr>
              <a:t>escalate. </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Consequences can often be prevented by taking early action to address conflict issues.</a:t>
            </a:r>
          </a:p>
        </p:txBody>
      </p:sp>
    </p:spTree>
    <p:extLst>
      <p:ext uri="{BB962C8B-B14F-4D97-AF65-F5344CB8AC3E}">
        <p14:creationId xmlns:p14="http://schemas.microsoft.com/office/powerpoint/2010/main" val="3399850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Where is conflict likely to occur in a business setting?</a:t>
            </a:r>
          </a:p>
        </p:txBody>
      </p:sp>
      <p:sp>
        <p:nvSpPr>
          <p:cNvPr id="3" name="Content Placeholder 2"/>
          <p:cNvSpPr>
            <a:spLocks noGrp="1"/>
          </p:cNvSpPr>
          <p:nvPr>
            <p:ph idx="1"/>
          </p:nvPr>
        </p:nvSpPr>
        <p:spPr>
          <a:xfrm>
            <a:off x="400050" y="2286000"/>
            <a:ext cx="11296650" cy="4219575"/>
          </a:xfrm>
        </p:spPr>
        <p:txBody>
          <a:bodyPr>
            <a:normAutofit/>
          </a:bodyPr>
          <a:lstStyle/>
          <a:p>
            <a:r>
              <a:rPr lang="en-GB" dirty="0" smtClean="0">
                <a:latin typeface="Calibri" panose="020F0502020204030204" pitchFamily="34" charset="0"/>
                <a:cs typeface="Calibri" panose="020F0502020204030204" pitchFamily="34" charset="0"/>
              </a:rPr>
              <a:t>Discuss some scenarios where conflicts could occur.</a:t>
            </a:r>
          </a:p>
          <a:p>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Share your thoughts with the group.</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1190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75" y="517302"/>
            <a:ext cx="10668000" cy="1524000"/>
          </a:xfrm>
        </p:spPr>
        <p:txBody>
          <a:bodyPr/>
          <a:lstStyle/>
          <a:p>
            <a:r>
              <a:rPr lang="en-GB" dirty="0">
                <a:latin typeface="Calibri" panose="020F0502020204030204" pitchFamily="34" charset="0"/>
                <a:cs typeface="Calibri" panose="020F0502020204030204" pitchFamily="34" charset="0"/>
              </a:rPr>
              <a:t>Where is conflict likely to occur in a business setting?</a:t>
            </a:r>
          </a:p>
        </p:txBody>
      </p:sp>
      <p:sp>
        <p:nvSpPr>
          <p:cNvPr id="3" name="Content Placeholder 2"/>
          <p:cNvSpPr>
            <a:spLocks noGrp="1"/>
          </p:cNvSpPr>
          <p:nvPr>
            <p:ph idx="1"/>
          </p:nvPr>
        </p:nvSpPr>
        <p:spPr>
          <a:xfrm>
            <a:off x="400050" y="2286000"/>
            <a:ext cx="11296650" cy="4219575"/>
          </a:xfrm>
        </p:spPr>
        <p:txBody>
          <a:bodyPr>
            <a:normAutofit/>
          </a:bodyPr>
          <a:lstStyle/>
          <a:p>
            <a:r>
              <a:rPr lang="en-GB" dirty="0">
                <a:latin typeface="Calibri" panose="020F0502020204030204" pitchFamily="34" charset="0"/>
                <a:cs typeface="Calibri" panose="020F0502020204030204" pitchFamily="34" charset="0"/>
              </a:rPr>
              <a:t>D</a:t>
            </a:r>
            <a:r>
              <a:rPr lang="en-GB" dirty="0" smtClean="0">
                <a:latin typeface="Calibri" panose="020F0502020204030204" pitchFamily="34" charset="0"/>
                <a:cs typeface="Calibri" panose="020F0502020204030204" pitchFamily="34" charset="0"/>
              </a:rPr>
              <a:t>ifferences </a:t>
            </a:r>
            <a:r>
              <a:rPr lang="en-GB" dirty="0">
                <a:latin typeface="Calibri" panose="020F0502020204030204" pitchFamily="34" charset="0"/>
                <a:cs typeface="Calibri" panose="020F0502020204030204" pitchFamily="34" charset="0"/>
              </a:rPr>
              <a:t>of opinion, dissatisfaction with working conditions or remuneration, excessive workloads, lack of recognition or promotion, perceptions of discriminatory or unfair treatment, feelings of insecurity, fear of redundancy, clashes of personality, misunderstandings or breakdowns in communication and differing expectations of what constitutes appropriate behaviour - to name but a few.</a:t>
            </a:r>
          </a:p>
        </p:txBody>
      </p:sp>
    </p:spTree>
    <p:extLst>
      <p:ext uri="{BB962C8B-B14F-4D97-AF65-F5344CB8AC3E}">
        <p14:creationId xmlns:p14="http://schemas.microsoft.com/office/powerpoint/2010/main" val="3639347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730" y="450762"/>
            <a:ext cx="11082270" cy="1017430"/>
          </a:xfrm>
        </p:spPr>
        <p:txBody>
          <a:bodyPr>
            <a:normAutofit/>
          </a:bodyPr>
          <a:lstStyle/>
          <a:p>
            <a:r>
              <a:rPr lang="en-GB" dirty="0">
                <a:latin typeface="Calibri" panose="020F0502020204030204" pitchFamily="34" charset="0"/>
                <a:cs typeface="Calibri" panose="020F0502020204030204" pitchFamily="34" charset="0"/>
              </a:rPr>
              <a:t>Consequences of Conflict</a:t>
            </a:r>
          </a:p>
        </p:txBody>
      </p:sp>
      <p:sp>
        <p:nvSpPr>
          <p:cNvPr id="3" name="Content Placeholder 2"/>
          <p:cNvSpPr>
            <a:spLocks noGrp="1"/>
          </p:cNvSpPr>
          <p:nvPr>
            <p:ph idx="1"/>
          </p:nvPr>
        </p:nvSpPr>
        <p:spPr>
          <a:xfrm>
            <a:off x="257577" y="1700011"/>
            <a:ext cx="11578108" cy="4855335"/>
          </a:xfrm>
        </p:spPr>
        <p:txBody>
          <a:bodyPr>
            <a:normAutofit fontScale="85000" lnSpcReduction="10000"/>
          </a:bodyPr>
          <a:lstStyle/>
          <a:p>
            <a:pPr marL="0" indent="0">
              <a:buNone/>
            </a:pPr>
            <a:r>
              <a:rPr lang="en-GB" sz="2400" dirty="0">
                <a:latin typeface="Calibri" panose="020F0502020204030204" pitchFamily="34" charset="0"/>
                <a:cs typeface="Calibri" panose="020F0502020204030204" pitchFamily="34" charset="0"/>
              </a:rPr>
              <a:t>Conflicts inevitably pop up when you spend time with other people, whether at work or home. However, when conflicts aren’t resolved, they can lead to various negative consequences. These include: </a:t>
            </a:r>
          </a:p>
          <a:p>
            <a:r>
              <a:rPr lang="en-GB" sz="2400" dirty="0">
                <a:latin typeface="Calibri" panose="020F0502020204030204" pitchFamily="34" charset="0"/>
                <a:cs typeface="Calibri" panose="020F0502020204030204" pitchFamily="34" charset="0"/>
              </a:rPr>
              <a:t>Hurt feelings</a:t>
            </a:r>
          </a:p>
          <a:p>
            <a:r>
              <a:rPr lang="en-GB" sz="2400" dirty="0">
                <a:latin typeface="Calibri" panose="020F0502020204030204" pitchFamily="34" charset="0"/>
                <a:cs typeface="Calibri" panose="020F0502020204030204" pitchFamily="34" charset="0"/>
              </a:rPr>
              <a:t>Resentment and frustration</a:t>
            </a:r>
          </a:p>
          <a:p>
            <a:r>
              <a:rPr lang="en-GB" sz="2400" dirty="0">
                <a:latin typeface="Calibri" panose="020F0502020204030204" pitchFamily="34" charset="0"/>
                <a:cs typeface="Calibri" panose="020F0502020204030204" pitchFamily="34" charset="0"/>
              </a:rPr>
              <a:t>Loneliness and depression</a:t>
            </a:r>
          </a:p>
          <a:p>
            <a:r>
              <a:rPr lang="en-GB" sz="2400" dirty="0">
                <a:latin typeface="Calibri" panose="020F0502020204030204" pitchFamily="34" charset="0"/>
                <a:cs typeface="Calibri" panose="020F0502020204030204" pitchFamily="34" charset="0"/>
              </a:rPr>
              <a:t>Passive aggression and communication issues</a:t>
            </a:r>
          </a:p>
          <a:p>
            <a:r>
              <a:rPr lang="en-GB" sz="2400" dirty="0">
                <a:latin typeface="Calibri" panose="020F0502020204030204" pitchFamily="34" charset="0"/>
                <a:cs typeface="Calibri" panose="020F0502020204030204" pitchFamily="34" charset="0"/>
              </a:rPr>
              <a:t>Increased stress and stress-related health problems</a:t>
            </a:r>
          </a:p>
          <a:p>
            <a:r>
              <a:rPr lang="en-GB" sz="2400" dirty="0">
                <a:latin typeface="Calibri" panose="020F0502020204030204" pitchFamily="34" charset="0"/>
                <a:cs typeface="Calibri" panose="020F0502020204030204" pitchFamily="34" charset="0"/>
              </a:rPr>
              <a:t>Low morale</a:t>
            </a:r>
          </a:p>
          <a:p>
            <a:r>
              <a:rPr lang="en-GB" sz="2400" dirty="0">
                <a:latin typeface="Calibri" panose="020F0502020204030204" pitchFamily="34" charset="0"/>
                <a:cs typeface="Calibri" panose="020F0502020204030204" pitchFamily="34" charset="0"/>
              </a:rPr>
              <a:t>Reduced productivity</a:t>
            </a:r>
          </a:p>
          <a:p>
            <a:r>
              <a:rPr lang="en-GB" sz="2400" dirty="0">
                <a:latin typeface="Calibri" panose="020F0502020204030204" pitchFamily="34" charset="0"/>
                <a:cs typeface="Calibri" panose="020F0502020204030204" pitchFamily="34" charset="0"/>
              </a:rPr>
              <a:t>Staff turnover</a:t>
            </a:r>
          </a:p>
        </p:txBody>
      </p:sp>
    </p:spTree>
    <p:extLst>
      <p:ext uri="{BB962C8B-B14F-4D97-AF65-F5344CB8AC3E}">
        <p14:creationId xmlns:p14="http://schemas.microsoft.com/office/powerpoint/2010/main" val="3633072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Conflict Management</a:t>
            </a:r>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Disagreements can be unpleasant, and not every dispute calls for the same response. </a:t>
            </a:r>
          </a:p>
          <a:p>
            <a:endParaRPr lang="en-GB" sz="12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To enhance your employability skills you can learn to choose the right conflict management style, and you'll be better able to respond constructively whenever disputes arise.</a:t>
            </a:r>
          </a:p>
        </p:txBody>
      </p:sp>
    </p:spTree>
    <p:extLst>
      <p:ext uri="{BB962C8B-B14F-4D97-AF65-F5344CB8AC3E}">
        <p14:creationId xmlns:p14="http://schemas.microsoft.com/office/powerpoint/2010/main" val="1390978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What is conflict management?</a:t>
            </a:r>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Conflict management refers to the way that you handle disagreements.</a:t>
            </a: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95439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Class Task</a:t>
            </a:r>
          </a:p>
        </p:txBody>
      </p:sp>
      <p:sp>
        <p:nvSpPr>
          <p:cNvPr id="3" name="Content Placeholder 2"/>
          <p:cNvSpPr>
            <a:spLocks noGrp="1"/>
          </p:cNvSpPr>
          <p:nvPr>
            <p:ph idx="1"/>
          </p:nvPr>
        </p:nvSpPr>
        <p:spPr/>
        <p:txBody>
          <a:bodyPr>
            <a:normAutofit/>
          </a:bodyPr>
          <a:lstStyle/>
          <a:p>
            <a:pPr marL="0" indent="0">
              <a:buNone/>
            </a:pPr>
            <a:r>
              <a:rPr lang="en-GB" dirty="0"/>
              <a:t>Think of a recent example of a conflict situation you faced</a:t>
            </a:r>
          </a:p>
          <a:p>
            <a:r>
              <a:rPr lang="en-GB" dirty="0"/>
              <a:t>What was the conflict about?</a:t>
            </a:r>
          </a:p>
          <a:p>
            <a:r>
              <a:rPr lang="en-GB" dirty="0"/>
              <a:t>How did you manage the conflict?</a:t>
            </a:r>
          </a:p>
          <a:p>
            <a:r>
              <a:rPr lang="en-GB" dirty="0"/>
              <a:t>Did you resolve the conflict?</a:t>
            </a:r>
          </a:p>
          <a:p>
            <a:r>
              <a:rPr lang="en-GB" dirty="0"/>
              <a:t>What techniques did you use?</a:t>
            </a:r>
          </a:p>
          <a:p>
            <a:endParaRPr lang="en-GB" dirty="0"/>
          </a:p>
        </p:txBody>
      </p:sp>
    </p:spTree>
    <p:extLst>
      <p:ext uri="{BB962C8B-B14F-4D97-AF65-F5344CB8AC3E}">
        <p14:creationId xmlns:p14="http://schemas.microsoft.com/office/powerpoint/2010/main" val="3946190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Conflict Management Styles</a:t>
            </a:r>
          </a:p>
        </p:txBody>
      </p:sp>
      <p:sp>
        <p:nvSpPr>
          <p:cNvPr id="3" name="Content Placeholder 2"/>
          <p:cNvSpPr>
            <a:spLocks noGrp="1"/>
          </p:cNvSpPr>
          <p:nvPr>
            <p:ph idx="1"/>
          </p:nvPr>
        </p:nvSpPr>
        <p:spPr/>
        <p:txBody>
          <a:bodyPr>
            <a:normAutofit fontScale="92500" lnSpcReduction="20000"/>
          </a:bodyPr>
          <a:lstStyle/>
          <a:p>
            <a:r>
              <a:rPr lang="en-GB" dirty="0">
                <a:latin typeface="Calibri" panose="020F0502020204030204" pitchFamily="34" charset="0"/>
                <a:cs typeface="Calibri" panose="020F0502020204030204" pitchFamily="34" charset="0"/>
              </a:rPr>
              <a:t>Everyone develops their own approach to conflict - their ‘conflict management style’</a:t>
            </a:r>
          </a:p>
          <a:p>
            <a:r>
              <a:rPr lang="en-GB" dirty="0">
                <a:latin typeface="Calibri" panose="020F0502020204030204" pitchFamily="34" charset="0"/>
                <a:cs typeface="Calibri" panose="020F0502020204030204" pitchFamily="34" charset="0"/>
              </a:rPr>
              <a:t>Our conflict management style is based on:</a:t>
            </a:r>
          </a:p>
          <a:p>
            <a:pPr lvl="1"/>
            <a:r>
              <a:rPr lang="en-GB" dirty="0">
                <a:latin typeface="Calibri" panose="020F0502020204030204" pitchFamily="34" charset="0"/>
                <a:cs typeface="Calibri" panose="020F0502020204030204" pitchFamily="34" charset="0"/>
              </a:rPr>
              <a:t>Our personality</a:t>
            </a:r>
          </a:p>
          <a:p>
            <a:pPr lvl="1"/>
            <a:r>
              <a:rPr lang="en-GB" dirty="0">
                <a:latin typeface="Calibri" panose="020F0502020204030204" pitchFamily="34" charset="0"/>
                <a:cs typeface="Calibri" panose="020F0502020204030204" pitchFamily="34" charset="0"/>
              </a:rPr>
              <a:t>Our early life experiences</a:t>
            </a:r>
          </a:p>
          <a:p>
            <a:pPr lvl="1"/>
            <a:r>
              <a:rPr lang="en-GB" dirty="0">
                <a:latin typeface="Calibri" panose="020F0502020204030204" pitchFamily="34" charset="0"/>
                <a:cs typeface="Calibri" panose="020F0502020204030204" pitchFamily="34" charset="0"/>
              </a:rPr>
              <a:t>Our level of authority</a:t>
            </a:r>
          </a:p>
          <a:p>
            <a:pPr lvl="1"/>
            <a:r>
              <a:rPr lang="en-GB" dirty="0">
                <a:latin typeface="Calibri" panose="020F0502020204030204" pitchFamily="34" charset="0"/>
                <a:cs typeface="Calibri" panose="020F0502020204030204" pitchFamily="34" charset="0"/>
              </a:rPr>
              <a:t>The relationship situation</a:t>
            </a:r>
          </a:p>
          <a:p>
            <a:pPr lvl="1"/>
            <a:r>
              <a:rPr lang="en-GB" dirty="0">
                <a:latin typeface="Calibri" panose="020F0502020204030204" pitchFamily="34" charset="0"/>
                <a:cs typeface="Calibri" panose="020F0502020204030204" pitchFamily="34" charset="0"/>
              </a:rPr>
              <a:t>It is reinforced through our life experiences</a:t>
            </a:r>
          </a:p>
        </p:txBody>
      </p:sp>
    </p:spTree>
    <p:extLst>
      <p:ext uri="{BB962C8B-B14F-4D97-AF65-F5344CB8AC3E}">
        <p14:creationId xmlns:p14="http://schemas.microsoft.com/office/powerpoint/2010/main" val="148946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Conflict Management Styles</a:t>
            </a:r>
          </a:p>
        </p:txBody>
      </p:sp>
      <p:sp>
        <p:nvSpPr>
          <p:cNvPr id="3" name="Content Placeholder 2"/>
          <p:cNvSpPr>
            <a:spLocks noGrp="1"/>
          </p:cNvSpPr>
          <p:nvPr>
            <p:ph idx="1"/>
          </p:nvPr>
        </p:nvSpPr>
        <p:spPr>
          <a:xfrm>
            <a:off x="762000" y="2073500"/>
            <a:ext cx="10668000" cy="4030584"/>
          </a:xfrm>
        </p:spPr>
        <p:txBody>
          <a:bodyPr>
            <a:normAutofit fontScale="92500" lnSpcReduction="10000"/>
          </a:bodyPr>
          <a:lstStyle/>
          <a:p>
            <a:r>
              <a:rPr lang="en-GB" dirty="0">
                <a:latin typeface="Calibri" panose="020F0502020204030204" pitchFamily="34" charset="0"/>
                <a:cs typeface="Calibri" panose="020F0502020204030204" pitchFamily="34" charset="0"/>
              </a:rPr>
              <a:t>Most people rely on a preferred conflict management style</a:t>
            </a:r>
          </a:p>
          <a:p>
            <a:pPr lvl="1"/>
            <a:r>
              <a:rPr lang="en-GB" dirty="0">
                <a:latin typeface="Calibri" panose="020F0502020204030204" pitchFamily="34" charset="0"/>
                <a:cs typeface="Calibri" panose="020F0502020204030204" pitchFamily="34" charset="0"/>
              </a:rPr>
              <a:t>This can be a strength because we have experience with it</a:t>
            </a:r>
          </a:p>
          <a:p>
            <a:pPr lvl="1"/>
            <a:r>
              <a:rPr lang="en-GB" dirty="0">
                <a:latin typeface="Calibri" panose="020F0502020204030204" pitchFamily="34" charset="0"/>
                <a:cs typeface="Calibri" panose="020F0502020204030204" pitchFamily="34" charset="0"/>
              </a:rPr>
              <a:t>But, it can also be weakness if we don’t use the appropriate management conflict style for a situation </a:t>
            </a:r>
          </a:p>
          <a:p>
            <a:r>
              <a:rPr lang="en-GB" dirty="0">
                <a:latin typeface="Calibri" panose="020F0502020204030204" pitchFamily="34" charset="0"/>
                <a:cs typeface="Calibri" panose="020F0502020204030204" pitchFamily="34" charset="0"/>
              </a:rPr>
              <a:t>There is no BEST way to deal with conflict – different situations and people will require different approaches</a:t>
            </a:r>
          </a:p>
          <a:p>
            <a:r>
              <a:rPr lang="en-GB" dirty="0">
                <a:latin typeface="Calibri" panose="020F0502020204030204" pitchFamily="34" charset="0"/>
                <a:cs typeface="Calibri" panose="020F0502020204030204" pitchFamily="34" charset="0"/>
              </a:rPr>
              <a:t>As a business manager you will need to develop good a conflict management style</a:t>
            </a:r>
          </a:p>
        </p:txBody>
      </p:sp>
    </p:spTree>
    <p:extLst>
      <p:ext uri="{BB962C8B-B14F-4D97-AF65-F5344CB8AC3E}">
        <p14:creationId xmlns:p14="http://schemas.microsoft.com/office/powerpoint/2010/main" val="2222867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Conflict Management Styles</a:t>
            </a:r>
          </a:p>
        </p:txBody>
      </p:sp>
      <p:sp>
        <p:nvSpPr>
          <p:cNvPr id="3" name="Content Placeholder 2"/>
          <p:cNvSpPr>
            <a:spLocks noGrp="1"/>
          </p:cNvSpPr>
          <p:nvPr>
            <p:ph idx="1"/>
          </p:nvPr>
        </p:nvSpPr>
        <p:spPr/>
        <p:txBody>
          <a:bodyPr>
            <a:normAutofit/>
          </a:bodyPr>
          <a:lstStyle/>
          <a:p>
            <a:r>
              <a:rPr lang="en-GB" dirty="0">
                <a:latin typeface="Calibri" panose="020F0502020204030204" pitchFamily="34" charset="0"/>
                <a:cs typeface="Calibri" panose="020F0502020204030204" pitchFamily="34" charset="0"/>
              </a:rPr>
              <a:t>It's human to deal with conflict by defaulting to what's comfortable. </a:t>
            </a:r>
          </a:p>
          <a:p>
            <a:r>
              <a:rPr lang="en-GB" dirty="0">
                <a:latin typeface="Calibri" panose="020F0502020204030204" pitchFamily="34" charset="0"/>
                <a:cs typeface="Calibri" panose="020F0502020204030204" pitchFamily="34" charset="0"/>
              </a:rPr>
              <a:t>Most people take one of two approaches to conflict management, assertiveness or cooperativeness (Thomas &amp; </a:t>
            </a:r>
            <a:r>
              <a:rPr lang="en-GB" dirty="0" err="1">
                <a:latin typeface="Calibri" panose="020F0502020204030204" pitchFamily="34" charset="0"/>
                <a:cs typeface="Calibri" panose="020F0502020204030204" pitchFamily="34" charset="0"/>
              </a:rPr>
              <a:t>Kilmann</a:t>
            </a:r>
            <a:r>
              <a:rPr lang="en-GB" dirty="0">
                <a:latin typeface="Calibri" panose="020F0502020204030204" pitchFamily="34" charset="0"/>
                <a:cs typeface="Calibri" panose="020F0502020204030204" pitchFamily="34" charset="0"/>
              </a:rPr>
              <a:t>, University of Pittsburgh)</a:t>
            </a:r>
          </a:p>
          <a:p>
            <a:r>
              <a:rPr lang="en-GB" dirty="0">
                <a:latin typeface="Calibri" panose="020F0502020204030204" pitchFamily="34" charset="0"/>
                <a:cs typeface="Calibri" panose="020F0502020204030204" pitchFamily="34" charset="0"/>
              </a:rPr>
              <a:t>From these approaches come five modes or styles of conflict management: </a:t>
            </a:r>
          </a:p>
        </p:txBody>
      </p:sp>
    </p:spTree>
    <p:extLst>
      <p:ext uri="{BB962C8B-B14F-4D97-AF65-F5344CB8AC3E}">
        <p14:creationId xmlns:p14="http://schemas.microsoft.com/office/powerpoint/2010/main" val="911635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50761"/>
            <a:ext cx="10668000" cy="1352281"/>
          </a:xfrm>
        </p:spPr>
        <p:txBody>
          <a:bodyPr/>
          <a:lstStyle/>
          <a:p>
            <a:r>
              <a:rPr lang="en-GB" dirty="0" smtClean="0">
                <a:latin typeface="Calibri" panose="020F0502020204030204" pitchFamily="34" charset="0"/>
                <a:cs typeface="Calibri" panose="020F0502020204030204" pitchFamily="34" charset="0"/>
              </a:rPr>
              <a:t>Thomas, </a:t>
            </a:r>
            <a:r>
              <a:rPr lang="en-GB" dirty="0" err="1">
                <a:latin typeface="Calibri" panose="020F0502020204030204" pitchFamily="34" charset="0"/>
                <a:cs typeface="Calibri" panose="020F0502020204030204" pitchFamily="34" charset="0"/>
              </a:rPr>
              <a:t>Kilmann</a:t>
            </a:r>
            <a:r>
              <a:rPr lang="en-GB" dirty="0">
                <a:latin typeface="Calibri" panose="020F0502020204030204" pitchFamily="34" charset="0"/>
                <a:cs typeface="Calibri" panose="020F0502020204030204" pitchFamily="34" charset="0"/>
              </a:rPr>
              <a:t> Conflict Management Styles</a:t>
            </a:r>
          </a:p>
        </p:txBody>
      </p:sp>
      <p:pic>
        <p:nvPicPr>
          <p:cNvPr id="2050" name="Picture 2" descr="Four aspects of conflict management with people are represented: Competing, Collaborating, Avoiding and Accommodating and they surround one central picture of Compromis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03042" y="1674254"/>
            <a:ext cx="8075054" cy="5183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086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851" y="463639"/>
            <a:ext cx="11423559" cy="1822361"/>
          </a:xfrm>
        </p:spPr>
        <p:txBody>
          <a:bodyPr>
            <a:normAutofit/>
          </a:bodyPr>
          <a:lstStyle/>
          <a:p>
            <a:r>
              <a:rPr lang="en-GB" sz="2800" dirty="0" smtClean="0">
                <a:latin typeface="Calibri" panose="020F0502020204030204" pitchFamily="34" charset="0"/>
                <a:cs typeface="Calibri" panose="020F0502020204030204" pitchFamily="34" charset="0"/>
              </a:rPr>
              <a:t>Task: Two chefs are fighting over the last lemon in the kitchen. Both need the lemon to make their dish. </a:t>
            </a:r>
            <a:r>
              <a:rPr lang="en-GB" sz="2800" dirty="0" smtClean="0">
                <a:latin typeface="Calibri" panose="020F0502020204030204" pitchFamily="34" charset="0"/>
                <a:cs typeface="Calibri" panose="020F0502020204030204" pitchFamily="34" charset="0"/>
              </a:rPr>
              <a:t>How could the conflict be solved using each of the</a:t>
            </a:r>
            <a:r>
              <a:rPr lang="en-GB" sz="2800" dirty="0" smtClean="0">
                <a:latin typeface="Calibri" panose="020F0502020204030204" pitchFamily="34" charset="0"/>
                <a:cs typeface="Calibri" panose="020F0502020204030204" pitchFamily="34" charset="0"/>
              </a:rPr>
              <a:t> Thomas, </a:t>
            </a:r>
            <a:r>
              <a:rPr lang="en-GB" sz="2800" dirty="0" err="1" smtClean="0">
                <a:latin typeface="Calibri" panose="020F0502020204030204" pitchFamily="34" charset="0"/>
                <a:cs typeface="Calibri" panose="020F0502020204030204" pitchFamily="34" charset="0"/>
              </a:rPr>
              <a:t>Kilmann</a:t>
            </a:r>
            <a:r>
              <a:rPr lang="en-GB" sz="2800" dirty="0" smtClean="0">
                <a:latin typeface="Calibri" panose="020F0502020204030204" pitchFamily="34" charset="0"/>
                <a:cs typeface="Calibri" panose="020F0502020204030204" pitchFamily="34" charset="0"/>
              </a:rPr>
              <a:t> Conflict Management Styles? </a:t>
            </a:r>
            <a:endParaRPr lang="en-GB" sz="2800" dirty="0">
              <a:latin typeface="Calibri" panose="020F0502020204030204" pitchFamily="34" charset="0"/>
              <a:cs typeface="Calibri" panose="020F0502020204030204" pitchFamily="34" charset="0"/>
            </a:endParaRPr>
          </a:p>
        </p:txBody>
      </p:sp>
      <p:pic>
        <p:nvPicPr>
          <p:cNvPr id="4" name="Online Media 3" title="Thomas Kilmann Conflict Handling Modes model explained by Karen Nesbitt, Oakridge Senior Consultant">
            <a:hlinkClick r:id="" action="ppaction://media"/>
            <a:extLst>
              <a:ext uri="{FF2B5EF4-FFF2-40B4-BE49-F238E27FC236}">
                <a16:creationId xmlns:a16="http://schemas.microsoft.com/office/drawing/2014/main" xmlns="" id="{0F140DD3-2146-7547-E1CC-F74607757410}"/>
              </a:ext>
            </a:extLst>
          </p:cNvPr>
          <p:cNvPicPr>
            <a:picLocks noGrp="1" noRot="1" noChangeAspect="1"/>
          </p:cNvPicPr>
          <p:nvPr>
            <p:ph idx="1"/>
            <a:videoFile r:link="rId1"/>
          </p:nvPr>
        </p:nvPicPr>
        <p:blipFill>
          <a:blip r:embed="rId3"/>
          <a:stretch>
            <a:fillRect/>
          </a:stretch>
        </p:blipFill>
        <p:spPr>
          <a:xfrm>
            <a:off x="1635617" y="2382592"/>
            <a:ext cx="8028464" cy="4535696"/>
          </a:xfrm>
          <a:prstGeom prst="rect">
            <a:avLst/>
          </a:prstGeom>
        </p:spPr>
      </p:pic>
    </p:spTree>
    <p:extLst>
      <p:ext uri="{BB962C8B-B14F-4D97-AF65-F5344CB8AC3E}">
        <p14:creationId xmlns:p14="http://schemas.microsoft.com/office/powerpoint/2010/main" val="320245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Online Media 3" title="Thomas Kilmann Conflict Handling Modes model explained by Karen Nesbitt, Oakridge Senior Consultant">
            <a:hlinkClick r:id="" action="ppaction://media"/>
            <a:extLst>
              <a:ext uri="{FF2B5EF4-FFF2-40B4-BE49-F238E27FC236}">
                <a16:creationId xmlns:a16="http://schemas.microsoft.com/office/drawing/2014/main" xmlns="" id="{0F140DD3-2146-7547-E1CC-F74607757410}"/>
              </a:ext>
            </a:extLst>
          </p:cNvPr>
          <p:cNvPicPr>
            <a:picLocks noGrp="1" noRot="1" noChangeAspect="1"/>
          </p:cNvPicPr>
          <p:nvPr>
            <p:ph idx="1"/>
            <a:videoFile r:link="rId1"/>
          </p:nvPr>
        </p:nvPicPr>
        <p:blipFill>
          <a:blip r:embed="rId3"/>
          <a:stretch>
            <a:fillRect/>
          </a:stretch>
        </p:blipFill>
        <p:spPr>
          <a:xfrm>
            <a:off x="-72437" y="0"/>
            <a:ext cx="12245800" cy="6918288"/>
          </a:xfrm>
          <a:prstGeom prst="rect">
            <a:avLst/>
          </a:prstGeom>
        </p:spPr>
      </p:pic>
    </p:spTree>
    <p:extLst>
      <p:ext uri="{BB962C8B-B14F-4D97-AF65-F5344CB8AC3E}">
        <p14:creationId xmlns:p14="http://schemas.microsoft.com/office/powerpoint/2010/main" val="2709717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anose="020F0502020204030204" pitchFamily="34" charset="0"/>
                <a:cs typeface="Calibri" panose="020F0502020204030204" pitchFamily="34" charset="0"/>
              </a:rPr>
              <a:t>Two Chef’s and a Lemon</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p:txBody>
          <a:bodyPr/>
          <a:lstStyle/>
          <a:p>
            <a:r>
              <a:rPr lang="en-GB" dirty="0" smtClean="0">
                <a:hlinkClick r:id="rId2"/>
              </a:rPr>
              <a:t>https</a:t>
            </a:r>
            <a:r>
              <a:rPr lang="en-GB" dirty="0">
                <a:hlinkClick r:id="rId2"/>
              </a:rPr>
              <a:t>://www.youtube.com/watch?v=7YuJPYlsz30</a:t>
            </a:r>
            <a:endParaRPr lang="en-GB" dirty="0"/>
          </a:p>
          <a:p>
            <a:endParaRPr lang="en-GB" dirty="0"/>
          </a:p>
        </p:txBody>
      </p:sp>
    </p:spTree>
    <p:extLst>
      <p:ext uri="{BB962C8B-B14F-4D97-AF65-F5344CB8AC3E}">
        <p14:creationId xmlns:p14="http://schemas.microsoft.com/office/powerpoint/2010/main" val="3792327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a:bodyPr>
          <a:lstStyle/>
          <a:p>
            <a:r>
              <a:rPr lang="en-GB" dirty="0">
                <a:latin typeface="Calibri" panose="020F0502020204030204" pitchFamily="34" charset="0"/>
                <a:cs typeface="Calibri" panose="020F0502020204030204" pitchFamily="34" charset="0"/>
              </a:rPr>
              <a:t>1. Avoiding Style</a:t>
            </a:r>
          </a:p>
        </p:txBody>
      </p:sp>
      <p:sp>
        <p:nvSpPr>
          <p:cNvPr id="3" name="Content Placeholder 2"/>
          <p:cNvSpPr>
            <a:spLocks noGrp="1"/>
          </p:cNvSpPr>
          <p:nvPr>
            <p:ph idx="1"/>
          </p:nvPr>
        </p:nvSpPr>
        <p:spPr>
          <a:xfrm>
            <a:off x="762000" y="1700011"/>
            <a:ext cx="10668000" cy="4597757"/>
          </a:xfrm>
        </p:spPr>
        <p:txBody>
          <a:bodyPr>
            <a:normAutofit fontScale="92500" lnSpcReduction="10000"/>
          </a:bodyPr>
          <a:lstStyle/>
          <a:p>
            <a:r>
              <a:rPr lang="en-GB" dirty="0">
                <a:latin typeface="Calibri" panose="020F0502020204030204" pitchFamily="34" charset="0"/>
                <a:cs typeface="Calibri" panose="020F0502020204030204" pitchFamily="34" charset="0"/>
              </a:rPr>
              <a:t>When avoiding, you try to bypass or delay resolving a conflict. You might physically separate the opposing parties or remove yourself from the situation altogether.</a:t>
            </a:r>
          </a:p>
          <a:p>
            <a:endParaRPr lang="en-GB" sz="11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Often, the deliberate delay will cause unresolved conflict to cause resentment and frustration among employees. </a:t>
            </a:r>
            <a:endParaRPr lang="en-GB" dirty="0" smtClean="0">
              <a:latin typeface="Calibri" panose="020F0502020204030204" pitchFamily="34" charset="0"/>
              <a:cs typeface="Calibri" panose="020F0502020204030204" pitchFamily="34" charset="0"/>
            </a:endParaRPr>
          </a:p>
          <a:p>
            <a:endParaRPr lang="en-GB" sz="11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Conversely, in other situations, it can give both parties time to potentially readjust their attitudes and perspectives and the conflict could resolve on its own.</a:t>
            </a: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17167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a:bodyPr>
          <a:lstStyle/>
          <a:p>
            <a:r>
              <a:rPr lang="en-GB" dirty="0">
                <a:latin typeface="Calibri" panose="020F0502020204030204" pitchFamily="34" charset="0"/>
                <a:cs typeface="Calibri" panose="020F0502020204030204" pitchFamily="34" charset="0"/>
              </a:rPr>
              <a:t>1. When to consider using the Avoiding Style</a:t>
            </a:r>
          </a:p>
        </p:txBody>
      </p:sp>
      <p:sp>
        <p:nvSpPr>
          <p:cNvPr id="3" name="Content Placeholder 2"/>
          <p:cNvSpPr>
            <a:spLocks noGrp="1"/>
          </p:cNvSpPr>
          <p:nvPr>
            <p:ph idx="1"/>
          </p:nvPr>
        </p:nvSpPr>
        <p:spPr>
          <a:xfrm>
            <a:off x="762000" y="1700011"/>
            <a:ext cx="10668000" cy="4597757"/>
          </a:xfrm>
        </p:spPr>
        <p:txBody>
          <a:bodyPr>
            <a:normAutofit fontScale="55000" lnSpcReduction="20000"/>
          </a:bodyPr>
          <a:lstStyle/>
          <a:p>
            <a:r>
              <a:rPr lang="en-GB" sz="3600" dirty="0">
                <a:latin typeface="Calibri" panose="020F0502020204030204" pitchFamily="34" charset="0"/>
                <a:cs typeface="Calibri" panose="020F0502020204030204" pitchFamily="34" charset="0"/>
              </a:rPr>
              <a:t>When you’re </a:t>
            </a:r>
            <a:r>
              <a:rPr lang="en-GB" sz="3600" dirty="0" smtClean="0">
                <a:latin typeface="Calibri" panose="020F0502020204030204" pitchFamily="34" charset="0"/>
                <a:cs typeface="Calibri" panose="020F0502020204030204" pitchFamily="34" charset="0"/>
              </a:rPr>
              <a:t>undecided </a:t>
            </a:r>
            <a:r>
              <a:rPr lang="en-GB" sz="3600" dirty="0">
                <a:latin typeface="Calibri" panose="020F0502020204030204" pitchFamily="34" charset="0"/>
                <a:cs typeface="Calibri" panose="020F0502020204030204" pitchFamily="34" charset="0"/>
              </a:rPr>
              <a:t>on how to proceed and need time to think through the disagreement</a:t>
            </a:r>
          </a:p>
          <a:p>
            <a:r>
              <a:rPr lang="en-GB" sz="3600" dirty="0">
                <a:latin typeface="Calibri" panose="020F0502020204030204" pitchFamily="34" charset="0"/>
                <a:cs typeface="Calibri" panose="020F0502020204030204" pitchFamily="34" charset="0"/>
              </a:rPr>
              <a:t>When you don’t have the resources to devote immediately</a:t>
            </a:r>
          </a:p>
          <a:p>
            <a:r>
              <a:rPr lang="en-GB" sz="3600" dirty="0">
                <a:latin typeface="Calibri" panose="020F0502020204030204" pitchFamily="34" charset="0"/>
                <a:cs typeface="Calibri" panose="020F0502020204030204" pitchFamily="34" charset="0"/>
              </a:rPr>
              <a:t>When involved parties are experiencing high tension</a:t>
            </a:r>
          </a:p>
          <a:p>
            <a:r>
              <a:rPr lang="en-GB" sz="3600" dirty="0">
                <a:latin typeface="Calibri" panose="020F0502020204030204" pitchFamily="34" charset="0"/>
                <a:cs typeface="Calibri" panose="020F0502020204030204" pitchFamily="34" charset="0"/>
              </a:rPr>
              <a:t>When it has caused distraction from team productivity</a:t>
            </a:r>
          </a:p>
          <a:p>
            <a:r>
              <a:rPr lang="en-GB" sz="3600" dirty="0">
                <a:latin typeface="Calibri" panose="020F0502020204030204" pitchFamily="34" charset="0"/>
                <a:cs typeface="Calibri" panose="020F0502020204030204" pitchFamily="34" charset="0"/>
              </a:rPr>
              <a:t>When you have more pressing problems to deal with first.</a:t>
            </a:r>
          </a:p>
          <a:p>
            <a:r>
              <a:rPr lang="en-GB" sz="3600" dirty="0">
                <a:latin typeface="Calibri" panose="020F0502020204030204" pitchFamily="34" charset="0"/>
                <a:cs typeface="Calibri" panose="020F0502020204030204" pitchFamily="34" charset="0"/>
              </a:rPr>
              <a:t>When the risks of confronting a problem outweigh the benefits.</a:t>
            </a:r>
          </a:p>
          <a:p>
            <a:endParaRPr lang="en-GB" sz="3600" dirty="0">
              <a:latin typeface="Calibri" panose="020F0502020204030204" pitchFamily="34" charset="0"/>
              <a:cs typeface="Calibri" panose="020F0502020204030204" pitchFamily="34" charset="0"/>
            </a:endParaRPr>
          </a:p>
          <a:p>
            <a:r>
              <a:rPr lang="en-GB" b="1" dirty="0"/>
              <a:t>Example:</a:t>
            </a:r>
            <a:r>
              <a:rPr lang="en-GB" dirty="0"/>
              <a:t> </a:t>
            </a:r>
            <a:r>
              <a:rPr lang="en-GB" i="1" dirty="0"/>
              <a:t>Josh and Allison disagree on the best plan for implementing a new advertising campaign. They have tried to find a compromise, but their disagreement is becoming angrier and more distracting each minute.</a:t>
            </a:r>
            <a:endParaRPr lang="en-GB" dirty="0"/>
          </a:p>
          <a:p>
            <a:r>
              <a:rPr lang="en-GB" i="1" dirty="0"/>
              <a:t>Their supervisor tells them to set the campaign aside and work on other projects for the rest of the day. Taking a break from the project gives both Josh and Allison time to work through the conflict on their own. They continued working on the campaign the next morning with more positive and collaborative attitudes.</a:t>
            </a:r>
            <a:endParaRPr lang="en-GB" dirty="0"/>
          </a:p>
          <a:p>
            <a:endParaRPr lang="en-GB" dirty="0"/>
          </a:p>
        </p:txBody>
      </p:sp>
    </p:spTree>
    <p:extLst>
      <p:ext uri="{BB962C8B-B14F-4D97-AF65-F5344CB8AC3E}">
        <p14:creationId xmlns:p14="http://schemas.microsoft.com/office/powerpoint/2010/main" val="627233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a:bodyPr>
          <a:lstStyle/>
          <a:p>
            <a:r>
              <a:rPr lang="en-GB" dirty="0">
                <a:latin typeface="Calibri" panose="020F0502020204030204" pitchFamily="34" charset="0"/>
                <a:cs typeface="Calibri" panose="020F0502020204030204" pitchFamily="34" charset="0"/>
              </a:rPr>
              <a:t>2. Competing Style</a:t>
            </a:r>
          </a:p>
        </p:txBody>
      </p:sp>
      <p:sp>
        <p:nvSpPr>
          <p:cNvPr id="3" name="Content Placeholder 2"/>
          <p:cNvSpPr>
            <a:spLocks noGrp="1"/>
          </p:cNvSpPr>
          <p:nvPr>
            <p:ph idx="1"/>
          </p:nvPr>
        </p:nvSpPr>
        <p:spPr>
          <a:xfrm>
            <a:off x="762000" y="1700011"/>
            <a:ext cx="10668000" cy="4597757"/>
          </a:xfrm>
        </p:spPr>
        <p:txBody>
          <a:bodyPr>
            <a:normAutofit fontScale="77500" lnSpcReduction="20000"/>
          </a:bodyPr>
          <a:lstStyle/>
          <a:p>
            <a:r>
              <a:rPr lang="en-GB" dirty="0">
                <a:latin typeface="Calibri" panose="020F0502020204030204" pitchFamily="34" charset="0"/>
                <a:cs typeface="Calibri" panose="020F0502020204030204" pitchFamily="34" charset="0"/>
              </a:rPr>
              <a:t>When you use a competitive conflict management </a:t>
            </a:r>
            <a:r>
              <a:rPr lang="en-GB" dirty="0" smtClean="0">
                <a:latin typeface="Calibri" panose="020F0502020204030204" pitchFamily="34" charset="0"/>
                <a:cs typeface="Calibri" panose="020F0502020204030204" pitchFamily="34" charset="0"/>
              </a:rPr>
              <a:t>style, </a:t>
            </a:r>
            <a:r>
              <a:rPr lang="en-GB" dirty="0">
                <a:latin typeface="Calibri" panose="020F0502020204030204" pitchFamily="34" charset="0"/>
                <a:cs typeface="Calibri" panose="020F0502020204030204" pitchFamily="34" charset="0"/>
              </a:rPr>
              <a:t>you put your own needs and desires over those of others. </a:t>
            </a:r>
          </a:p>
          <a:p>
            <a:endParaRPr lang="en-GB" sz="1400" dirty="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The </a:t>
            </a:r>
            <a:r>
              <a:rPr lang="en-GB" dirty="0">
                <a:latin typeface="Calibri" panose="020F0502020204030204" pitchFamily="34" charset="0"/>
                <a:cs typeface="Calibri" panose="020F0502020204030204" pitchFamily="34" charset="0"/>
              </a:rPr>
              <a:t>goal of the competing style is to end the conflict as quickly as possible. </a:t>
            </a:r>
          </a:p>
          <a:p>
            <a:endParaRPr lang="en-GB" sz="16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While the competing style may get fast results, it can also be detrimental to the morale and productivity of a team. If you always compete with others rather than compromise, you may stifle helpful input from your </a:t>
            </a:r>
            <a:r>
              <a:rPr lang="en-GB" dirty="0" smtClean="0">
                <a:latin typeface="Calibri" panose="020F0502020204030204" pitchFamily="34" charset="0"/>
                <a:cs typeface="Calibri" panose="020F0502020204030204" pitchFamily="34" charset="0"/>
              </a:rPr>
              <a:t>co-workers </a:t>
            </a:r>
            <a:r>
              <a:rPr lang="en-GB" dirty="0">
                <a:latin typeface="Calibri" panose="020F0502020204030204" pitchFamily="34" charset="0"/>
                <a:cs typeface="Calibri" panose="020F0502020204030204" pitchFamily="34" charset="0"/>
              </a:rPr>
              <a:t>and damage your workplace relationships.</a:t>
            </a:r>
          </a:p>
          <a:p>
            <a:endParaRPr lang="en-GB" sz="16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S</a:t>
            </a:r>
            <a:r>
              <a:rPr lang="en-GB" dirty="0" smtClean="0">
                <a:latin typeface="Calibri" panose="020F0502020204030204" pitchFamily="34" charset="0"/>
                <a:cs typeface="Calibri" panose="020F0502020204030204" pitchFamily="34" charset="0"/>
              </a:rPr>
              <a:t>ometimes </a:t>
            </a:r>
            <a:r>
              <a:rPr lang="en-GB" dirty="0">
                <a:latin typeface="Calibri" panose="020F0502020204030204" pitchFamily="34" charset="0"/>
                <a:cs typeface="Calibri" panose="020F0502020204030204" pitchFamily="34" charset="0"/>
              </a:rPr>
              <a:t>needed when you are in a higher position of power than other parties and need to resolve a dispute quickly. </a:t>
            </a:r>
          </a:p>
          <a:p>
            <a:pPr marL="0" indent="0">
              <a:buNone/>
            </a:pPr>
            <a:endParaRPr lang="en-GB" dirty="0"/>
          </a:p>
        </p:txBody>
      </p:sp>
    </p:spTree>
    <p:extLst>
      <p:ext uri="{BB962C8B-B14F-4D97-AF65-F5344CB8AC3E}">
        <p14:creationId xmlns:p14="http://schemas.microsoft.com/office/powerpoint/2010/main" val="2947300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fontScale="90000"/>
          </a:bodyPr>
          <a:lstStyle/>
          <a:p>
            <a:r>
              <a:rPr lang="en-GB" dirty="0">
                <a:latin typeface="Calibri" panose="020F0502020204030204" pitchFamily="34" charset="0"/>
                <a:cs typeface="Calibri" panose="020F0502020204030204" pitchFamily="34" charset="0"/>
              </a:rPr>
              <a:t>2. When to </a:t>
            </a:r>
            <a:r>
              <a:rPr lang="en-GB" dirty="0">
                <a:latin typeface="Calibri" panose="020F0502020204030204" pitchFamily="34" charset="0"/>
                <a:cs typeface="Calibri" panose="020F0502020204030204" pitchFamily="34" charset="0"/>
              </a:rPr>
              <a:t>C</a:t>
            </a:r>
            <a:r>
              <a:rPr lang="en-GB" dirty="0" smtClean="0">
                <a:latin typeface="Calibri" panose="020F0502020204030204" pitchFamily="34" charset="0"/>
                <a:cs typeface="Calibri" panose="020F0502020204030204" pitchFamily="34" charset="0"/>
              </a:rPr>
              <a:t>onsider Using </a:t>
            </a:r>
            <a:r>
              <a:rPr lang="en-GB" dirty="0">
                <a:latin typeface="Calibri" panose="020F0502020204030204" pitchFamily="34" charset="0"/>
                <a:cs typeface="Calibri" panose="020F0502020204030204" pitchFamily="34" charset="0"/>
              </a:rPr>
              <a:t>the </a:t>
            </a:r>
            <a:r>
              <a:rPr lang="en-GB" dirty="0" smtClean="0">
                <a:latin typeface="Calibri" panose="020F0502020204030204" pitchFamily="34" charset="0"/>
                <a:cs typeface="Calibri" panose="020F0502020204030204" pitchFamily="34" charset="0"/>
              </a:rPr>
              <a:t>Competing </a:t>
            </a:r>
            <a:r>
              <a:rPr lang="en-GB" dirty="0">
                <a:latin typeface="Calibri" panose="020F0502020204030204" pitchFamily="34" charset="0"/>
                <a:cs typeface="Calibri" panose="020F0502020204030204" pitchFamily="34" charset="0"/>
              </a:rPr>
              <a:t>Style</a:t>
            </a:r>
          </a:p>
        </p:txBody>
      </p:sp>
      <p:sp>
        <p:nvSpPr>
          <p:cNvPr id="3" name="Content Placeholder 2"/>
          <p:cNvSpPr>
            <a:spLocks noGrp="1"/>
          </p:cNvSpPr>
          <p:nvPr>
            <p:ph idx="1"/>
          </p:nvPr>
        </p:nvSpPr>
        <p:spPr>
          <a:xfrm>
            <a:off x="762000" y="1700011"/>
            <a:ext cx="10668000" cy="4597757"/>
          </a:xfrm>
        </p:spPr>
        <p:txBody>
          <a:bodyPr>
            <a:normAutofit fontScale="70000" lnSpcReduction="20000"/>
          </a:bodyPr>
          <a:lstStyle/>
          <a:p>
            <a:r>
              <a:rPr lang="en-GB" sz="3400" dirty="0">
                <a:latin typeface="Calibri" panose="020F0502020204030204" pitchFamily="34" charset="0"/>
                <a:cs typeface="Calibri" panose="020F0502020204030204" pitchFamily="34" charset="0"/>
              </a:rPr>
              <a:t>When another conflict management approach has not been successful</a:t>
            </a:r>
          </a:p>
          <a:p>
            <a:r>
              <a:rPr lang="en-GB" sz="3400" dirty="0">
                <a:latin typeface="Calibri" panose="020F0502020204030204" pitchFamily="34" charset="0"/>
                <a:cs typeface="Calibri" panose="020F0502020204030204" pitchFamily="34" charset="0"/>
              </a:rPr>
              <a:t>When no positive change has occurred after some time</a:t>
            </a:r>
          </a:p>
          <a:p>
            <a:pPr marL="0" indent="0">
              <a:buNone/>
            </a:pPr>
            <a:endParaRPr lang="en-GB" sz="3400" b="1" dirty="0" smtClean="0">
              <a:latin typeface="Calibri" panose="020F0502020204030204" pitchFamily="34" charset="0"/>
              <a:cs typeface="Calibri" panose="020F0502020204030204" pitchFamily="34" charset="0"/>
            </a:endParaRPr>
          </a:p>
          <a:p>
            <a:pPr marL="0" indent="0">
              <a:buNone/>
            </a:pPr>
            <a:endParaRPr lang="en-GB" b="1"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Example:</a:t>
            </a:r>
            <a:r>
              <a:rPr lang="en-GB" dirty="0">
                <a:latin typeface="Calibri" panose="020F0502020204030204" pitchFamily="34" charset="0"/>
                <a:cs typeface="Calibri" panose="020F0502020204030204" pitchFamily="34" charset="0"/>
              </a:rPr>
              <a:t> </a:t>
            </a:r>
            <a:r>
              <a:rPr lang="en-GB" i="1" dirty="0" smtClean="0">
                <a:latin typeface="Calibri" panose="020F0502020204030204" pitchFamily="34" charset="0"/>
                <a:cs typeface="Calibri" panose="020F0502020204030204" pitchFamily="34" charset="0"/>
              </a:rPr>
              <a:t>Peter</a:t>
            </a:r>
            <a:r>
              <a:rPr lang="en-GB" i="1" dirty="0" smtClean="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has worked at the </a:t>
            </a:r>
            <a:r>
              <a:rPr lang="en-GB" i="1" dirty="0" smtClean="0">
                <a:latin typeface="Calibri" panose="020F0502020204030204" pitchFamily="34" charset="0"/>
                <a:cs typeface="Calibri" panose="020F0502020204030204" pitchFamily="34" charset="0"/>
              </a:rPr>
              <a:t>Swansea</a:t>
            </a:r>
            <a:r>
              <a:rPr lang="en-GB" i="1" dirty="0" smtClean="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Electric company for sixteen years. He’s good at his job and rarely needs input from his supervisors. </a:t>
            </a:r>
            <a:r>
              <a:rPr lang="en-GB" i="1" dirty="0" smtClean="0">
                <a:latin typeface="Calibri" panose="020F0502020204030204" pitchFamily="34" charset="0"/>
                <a:cs typeface="Calibri" panose="020F0502020204030204" pitchFamily="34" charset="0"/>
              </a:rPr>
              <a:t>Jack</a:t>
            </a:r>
            <a:r>
              <a:rPr lang="en-GB" i="1" dirty="0" smtClean="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is a recent hire and has needed extensive training.</a:t>
            </a:r>
            <a:endParaRPr lang="en-GB" dirty="0">
              <a:latin typeface="Calibri" panose="020F0502020204030204" pitchFamily="34" charset="0"/>
              <a:cs typeface="Calibri" panose="020F0502020204030204" pitchFamily="34" charset="0"/>
            </a:endParaRPr>
          </a:p>
          <a:p>
            <a:r>
              <a:rPr lang="en-GB" i="1" dirty="0">
                <a:latin typeface="Calibri" panose="020F0502020204030204" pitchFamily="34" charset="0"/>
                <a:cs typeface="Calibri" panose="020F0502020204030204" pitchFamily="34" charset="0"/>
              </a:rPr>
              <a:t>While </a:t>
            </a:r>
            <a:r>
              <a:rPr lang="en-GB" i="1" dirty="0" smtClean="0">
                <a:latin typeface="Calibri" panose="020F0502020204030204" pitchFamily="34" charset="0"/>
                <a:cs typeface="Calibri" panose="020F0502020204030204" pitchFamily="34" charset="0"/>
              </a:rPr>
              <a:t>Peter</a:t>
            </a:r>
            <a:r>
              <a:rPr lang="en-GB" i="1" dirty="0" smtClean="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is showing a process to </a:t>
            </a:r>
            <a:r>
              <a:rPr lang="en-GB" i="1" dirty="0" smtClean="0">
                <a:latin typeface="Calibri" panose="020F0502020204030204" pitchFamily="34" charset="0"/>
                <a:cs typeface="Calibri" panose="020F0502020204030204" pitchFamily="34" charset="0"/>
              </a:rPr>
              <a:t>Jack</a:t>
            </a:r>
            <a:r>
              <a:rPr lang="en-GB" i="1" dirty="0" smtClean="0">
                <a:latin typeface="Calibri" panose="020F0502020204030204" pitchFamily="34" charset="0"/>
                <a:cs typeface="Calibri" panose="020F0502020204030204" pitchFamily="34" charset="0"/>
              </a:rPr>
              <a:t>, Jack </a:t>
            </a:r>
            <a:r>
              <a:rPr lang="en-GB" i="1" dirty="0">
                <a:latin typeface="Calibri" panose="020F0502020204030204" pitchFamily="34" charset="0"/>
                <a:cs typeface="Calibri" panose="020F0502020204030204" pitchFamily="34" charset="0"/>
              </a:rPr>
              <a:t>suggests an alternate method. Instead of considering </a:t>
            </a:r>
            <a:r>
              <a:rPr lang="en-GB" i="1" dirty="0" smtClean="0">
                <a:latin typeface="Calibri" panose="020F0502020204030204" pitchFamily="34" charset="0"/>
                <a:cs typeface="Calibri" panose="020F0502020204030204" pitchFamily="34" charset="0"/>
              </a:rPr>
              <a:t>Jac</a:t>
            </a:r>
            <a:r>
              <a:rPr lang="en-GB" i="1" dirty="0">
                <a:latin typeface="Calibri" panose="020F0502020204030204" pitchFamily="34" charset="0"/>
                <a:cs typeface="Calibri" panose="020F0502020204030204" pitchFamily="34" charset="0"/>
              </a:rPr>
              <a:t>k</a:t>
            </a:r>
            <a:r>
              <a:rPr lang="en-GB" i="1" dirty="0" smtClean="0">
                <a:latin typeface="Calibri" panose="020F0502020204030204" pitchFamily="34" charset="0"/>
                <a:cs typeface="Calibri" panose="020F0502020204030204" pitchFamily="34" charset="0"/>
              </a:rPr>
              <a:t>’s </a:t>
            </a:r>
            <a:r>
              <a:rPr lang="en-GB" i="1" dirty="0">
                <a:latin typeface="Calibri" panose="020F0502020204030204" pitchFamily="34" charset="0"/>
                <a:cs typeface="Calibri" panose="020F0502020204030204" pitchFamily="34" charset="0"/>
              </a:rPr>
              <a:t>idea or taking the time to explain the logic behind the current method, </a:t>
            </a:r>
            <a:r>
              <a:rPr lang="en-GB" i="1" dirty="0" smtClean="0">
                <a:latin typeface="Calibri" panose="020F0502020204030204" pitchFamily="34" charset="0"/>
                <a:cs typeface="Calibri" panose="020F0502020204030204" pitchFamily="34" charset="0"/>
              </a:rPr>
              <a:t>Peter </a:t>
            </a:r>
            <a:r>
              <a:rPr lang="en-GB" i="1" dirty="0" smtClean="0">
                <a:latin typeface="Calibri" panose="020F0502020204030204" pitchFamily="34" charset="0"/>
                <a:cs typeface="Calibri" panose="020F0502020204030204" pitchFamily="34" charset="0"/>
              </a:rPr>
              <a:t>ends </a:t>
            </a:r>
            <a:r>
              <a:rPr lang="en-GB" i="1" dirty="0">
                <a:latin typeface="Calibri" panose="020F0502020204030204" pitchFamily="34" charset="0"/>
                <a:cs typeface="Calibri" panose="020F0502020204030204" pitchFamily="34" charset="0"/>
              </a:rPr>
              <a:t>the conversation abruptly and tells </a:t>
            </a:r>
            <a:r>
              <a:rPr lang="en-GB" i="1" dirty="0" smtClean="0">
                <a:latin typeface="Calibri" panose="020F0502020204030204" pitchFamily="34" charset="0"/>
                <a:cs typeface="Calibri" panose="020F0502020204030204" pitchFamily="34" charset="0"/>
              </a:rPr>
              <a:t>Jack</a:t>
            </a:r>
            <a:r>
              <a:rPr lang="en-GB" i="1" dirty="0" smtClean="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to just follow his instructions. </a:t>
            </a:r>
            <a:r>
              <a:rPr lang="en-GB" i="1" dirty="0" smtClean="0">
                <a:latin typeface="Calibri" panose="020F0502020204030204" pitchFamily="34" charset="0"/>
                <a:cs typeface="Calibri" panose="020F0502020204030204" pitchFamily="34" charset="0"/>
              </a:rPr>
              <a:t>Jack</a:t>
            </a:r>
            <a:r>
              <a:rPr lang="en-GB" i="1" dirty="0" smtClean="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has done nothing technically wrong, but </a:t>
            </a:r>
            <a:r>
              <a:rPr lang="en-GB" i="1" dirty="0" smtClean="0">
                <a:latin typeface="Calibri" panose="020F0502020204030204" pitchFamily="34" charset="0"/>
                <a:cs typeface="Calibri" panose="020F0502020204030204" pitchFamily="34" charset="0"/>
              </a:rPr>
              <a:t>he </a:t>
            </a:r>
            <a:r>
              <a:rPr lang="en-GB" i="1" dirty="0" smtClean="0">
                <a:latin typeface="Calibri" panose="020F0502020204030204" pitchFamily="34" charset="0"/>
                <a:cs typeface="Calibri" panose="020F0502020204030204" pitchFamily="34" charset="0"/>
              </a:rPr>
              <a:t>now </a:t>
            </a:r>
            <a:r>
              <a:rPr lang="en-GB" i="1" dirty="0">
                <a:latin typeface="Calibri" panose="020F0502020204030204" pitchFamily="34" charset="0"/>
                <a:cs typeface="Calibri" panose="020F0502020204030204" pitchFamily="34" charset="0"/>
              </a:rPr>
              <a:t>feels belittled and ignored.</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65247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fontScale="90000"/>
          </a:bodyPr>
          <a:lstStyle/>
          <a:p>
            <a:r>
              <a:rPr lang="en-GB" dirty="0">
                <a:latin typeface="Calibri" panose="020F0502020204030204" pitchFamily="34" charset="0"/>
                <a:cs typeface="Calibri" panose="020F0502020204030204" pitchFamily="34" charset="0"/>
              </a:rPr>
              <a:t>3. Accommodating Conflict Management Styles</a:t>
            </a:r>
          </a:p>
        </p:txBody>
      </p:sp>
      <p:sp>
        <p:nvSpPr>
          <p:cNvPr id="3" name="Content Placeholder 2"/>
          <p:cNvSpPr>
            <a:spLocks noGrp="1"/>
          </p:cNvSpPr>
          <p:nvPr>
            <p:ph idx="1"/>
          </p:nvPr>
        </p:nvSpPr>
        <p:spPr>
          <a:xfrm>
            <a:off x="762000" y="1700011"/>
            <a:ext cx="10668000" cy="4597757"/>
          </a:xfrm>
        </p:spPr>
        <p:txBody>
          <a:bodyPr>
            <a:normAutofit fontScale="70000" lnSpcReduction="20000"/>
          </a:bodyPr>
          <a:lstStyle/>
          <a:p>
            <a:r>
              <a:rPr lang="en-GB" dirty="0" smtClean="0">
                <a:latin typeface="Calibri" panose="020F0502020204030204" pitchFamily="34" charset="0"/>
                <a:cs typeface="Calibri" panose="020F0502020204030204" pitchFamily="34" charset="0"/>
              </a:rPr>
              <a:t>The </a:t>
            </a:r>
            <a:r>
              <a:rPr lang="en-GB" dirty="0">
                <a:latin typeface="Calibri" panose="020F0502020204030204" pitchFamily="34" charset="0"/>
                <a:cs typeface="Calibri" panose="020F0502020204030204" pitchFamily="34" charset="0"/>
              </a:rPr>
              <a:t>opposite of the competing </a:t>
            </a:r>
            <a:r>
              <a:rPr lang="en-GB" dirty="0" smtClean="0">
                <a:latin typeface="Calibri" panose="020F0502020204030204" pitchFamily="34" charset="0"/>
                <a:cs typeface="Calibri" panose="020F0502020204030204" pitchFamily="34" charset="0"/>
              </a:rPr>
              <a:t>style, it </a:t>
            </a:r>
            <a:r>
              <a:rPr lang="en-GB" dirty="0">
                <a:latin typeface="Calibri" panose="020F0502020204030204" pitchFamily="34" charset="0"/>
                <a:cs typeface="Calibri" panose="020F0502020204030204" pitchFamily="34" charset="0"/>
              </a:rPr>
              <a:t>resolves the conflict by giving in to the opposing party. </a:t>
            </a:r>
          </a:p>
          <a:p>
            <a:endParaRPr lang="en-GB" sz="10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When you use this style, you resolve the disagreement by sacrificing your own needs and desires for those of the other party. You might need to use an accommodating conflict style when interacting with someone with a strong personality.</a:t>
            </a:r>
          </a:p>
          <a:p>
            <a:endParaRPr lang="en-GB" sz="13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This management style might benefit your work when conflicts are trivial and you need to move on quickly or to avoid damaging a relationship</a:t>
            </a:r>
          </a:p>
          <a:p>
            <a:endParaRPr lang="en-GB" sz="14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Acknowledging and accepting someone else’s views or perspectives is an important part of teamwork, especially when the other party is an expert or more experienced than you. However, it is also crucial for you to know when accommodating someone else might be detrimental to you or your team’s best interest.</a:t>
            </a:r>
          </a:p>
          <a:p>
            <a:endParaRPr lang="en-GB" dirty="0"/>
          </a:p>
        </p:txBody>
      </p:sp>
    </p:spTree>
    <p:extLst>
      <p:ext uri="{BB962C8B-B14F-4D97-AF65-F5344CB8AC3E}">
        <p14:creationId xmlns:p14="http://schemas.microsoft.com/office/powerpoint/2010/main" val="14048683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fontScale="90000"/>
          </a:bodyPr>
          <a:lstStyle/>
          <a:p>
            <a:r>
              <a:rPr lang="en-GB" dirty="0">
                <a:latin typeface="Calibri" panose="020F0502020204030204" pitchFamily="34" charset="0"/>
                <a:cs typeface="Calibri" panose="020F0502020204030204" pitchFamily="34" charset="0"/>
              </a:rPr>
              <a:t>3. When to consider using the Accommodating Style</a:t>
            </a:r>
          </a:p>
        </p:txBody>
      </p:sp>
      <p:sp>
        <p:nvSpPr>
          <p:cNvPr id="3" name="Content Placeholder 2"/>
          <p:cNvSpPr>
            <a:spLocks noGrp="1"/>
          </p:cNvSpPr>
          <p:nvPr>
            <p:ph idx="1"/>
          </p:nvPr>
        </p:nvSpPr>
        <p:spPr>
          <a:xfrm>
            <a:off x="762000" y="1944710"/>
            <a:ext cx="10668000" cy="4353058"/>
          </a:xfrm>
        </p:spPr>
        <p:txBody>
          <a:bodyPr>
            <a:normAutofit fontScale="70000" lnSpcReduction="20000"/>
          </a:bodyPr>
          <a:lstStyle/>
          <a:p>
            <a:r>
              <a:rPr lang="en-GB" dirty="0">
                <a:latin typeface="Calibri" panose="020F0502020204030204" pitchFamily="34" charset="0"/>
                <a:cs typeface="Calibri" panose="020F0502020204030204" pitchFamily="34" charset="0"/>
              </a:rPr>
              <a:t>When you can’t come to a resolution</a:t>
            </a:r>
          </a:p>
          <a:p>
            <a:r>
              <a:rPr lang="en-GB" dirty="0">
                <a:latin typeface="Calibri" panose="020F0502020204030204" pitchFamily="34" charset="0"/>
                <a:cs typeface="Calibri" panose="020F0502020204030204" pitchFamily="34" charset="0"/>
              </a:rPr>
              <a:t>When your peer is more concerned with the conflict than you</a:t>
            </a:r>
          </a:p>
          <a:p>
            <a:r>
              <a:rPr lang="en-GB" dirty="0">
                <a:latin typeface="Calibri" panose="020F0502020204030204" pitchFamily="34" charset="0"/>
                <a:cs typeface="Calibri" panose="020F0502020204030204" pitchFamily="34" charset="0"/>
              </a:rPr>
              <a:t>When you’re mistaken or your peer is more experienced</a:t>
            </a:r>
          </a:p>
          <a:p>
            <a:r>
              <a:rPr lang="en-GB" dirty="0">
                <a:latin typeface="Calibri" panose="020F0502020204030204" pitchFamily="34" charset="0"/>
                <a:cs typeface="Calibri" panose="020F0502020204030204" pitchFamily="34" charset="0"/>
              </a:rPr>
              <a:t>When productivity has been affected negatively by the </a:t>
            </a:r>
            <a:r>
              <a:rPr lang="en-GB" dirty="0" smtClean="0">
                <a:latin typeface="Calibri" panose="020F0502020204030204" pitchFamily="34" charset="0"/>
                <a:cs typeface="Calibri" panose="020F0502020204030204" pitchFamily="34" charset="0"/>
              </a:rPr>
              <a:t>conflict</a:t>
            </a:r>
          </a:p>
          <a:p>
            <a:endParaRPr lang="en-GB"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Example:</a:t>
            </a:r>
            <a:r>
              <a:rPr lang="en-GB" dirty="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Jill loves working at her local fitness </a:t>
            </a:r>
            <a:r>
              <a:rPr lang="en-GB" i="1" dirty="0" smtClean="0">
                <a:latin typeface="Calibri" panose="020F0502020204030204" pitchFamily="34" charset="0"/>
                <a:cs typeface="Calibri" panose="020F0502020204030204" pitchFamily="34" charset="0"/>
              </a:rPr>
              <a:t>centre. </a:t>
            </a:r>
            <a:r>
              <a:rPr lang="en-GB" i="1" dirty="0">
                <a:latin typeface="Calibri" panose="020F0502020204030204" pitchFamily="34" charset="0"/>
                <a:cs typeface="Calibri" panose="020F0502020204030204" pitchFamily="34" charset="0"/>
              </a:rPr>
              <a:t>She enjoys her job and gets along with all her </a:t>
            </a:r>
            <a:r>
              <a:rPr lang="en-GB" i="1" dirty="0" smtClean="0">
                <a:latin typeface="Calibri" panose="020F0502020204030204" pitchFamily="34" charset="0"/>
                <a:cs typeface="Calibri" panose="020F0502020204030204" pitchFamily="34" charset="0"/>
              </a:rPr>
              <a:t>co-workers </a:t>
            </a:r>
            <a:r>
              <a:rPr lang="en-GB" i="1" dirty="0">
                <a:latin typeface="Calibri" panose="020F0502020204030204" pitchFamily="34" charset="0"/>
                <a:cs typeface="Calibri" panose="020F0502020204030204" pitchFamily="34" charset="0"/>
              </a:rPr>
              <a:t>except for one. Maddie has a strong personality and does not like to be told “no.” Maddie tries to take advantage of Jill’s accommodating personality by pressuring her into swapping shifts. Jill does not appreciate Maddie’s actions, but she also does not want to introduce additional tension into her workplace. She agrees to swap with Maddie to keep the peace.</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0720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a:bodyPr>
          <a:lstStyle/>
          <a:p>
            <a:r>
              <a:rPr lang="en-GB" dirty="0">
                <a:latin typeface="Calibri" panose="020F0502020204030204" pitchFamily="34" charset="0"/>
                <a:cs typeface="Calibri" panose="020F0502020204030204" pitchFamily="34" charset="0"/>
              </a:rPr>
              <a:t>4. Compromising Conflict Management Styles</a:t>
            </a:r>
          </a:p>
        </p:txBody>
      </p:sp>
      <p:sp>
        <p:nvSpPr>
          <p:cNvPr id="3" name="Content Placeholder 2"/>
          <p:cNvSpPr>
            <a:spLocks noGrp="1"/>
          </p:cNvSpPr>
          <p:nvPr>
            <p:ph idx="1"/>
          </p:nvPr>
        </p:nvSpPr>
        <p:spPr>
          <a:xfrm>
            <a:off x="762000" y="1700011"/>
            <a:ext cx="10668000" cy="4597757"/>
          </a:xfrm>
        </p:spPr>
        <p:txBody>
          <a:bodyPr>
            <a:normAutofit fontScale="77500" lnSpcReduction="20000"/>
          </a:bodyPr>
          <a:lstStyle/>
          <a:p>
            <a:r>
              <a:rPr lang="en-GB" dirty="0">
                <a:latin typeface="Calibri" panose="020F0502020204030204" pitchFamily="34" charset="0"/>
                <a:cs typeface="Calibri" panose="020F0502020204030204" pitchFamily="34" charset="0"/>
              </a:rPr>
              <a:t>Compromising demands moderate assertiveness and cooperation from all parties involved. </a:t>
            </a:r>
            <a:endParaRPr lang="en-GB" dirty="0" smtClean="0">
              <a:latin typeface="Calibri" panose="020F0502020204030204" pitchFamily="34" charset="0"/>
              <a:cs typeface="Calibri" panose="020F0502020204030204" pitchFamily="34" charset="0"/>
            </a:endParaRPr>
          </a:p>
          <a:p>
            <a:endParaRPr lang="en-GB" sz="12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With this type of resolution, everyone gets something they want or need but also make sacrifices so neither side gets exactly what they want . </a:t>
            </a:r>
            <a:endParaRPr lang="en-GB" dirty="0" smtClean="0">
              <a:latin typeface="Calibri" panose="020F0502020204030204" pitchFamily="34" charset="0"/>
              <a:cs typeface="Calibri" panose="020F0502020204030204" pitchFamily="34" charset="0"/>
            </a:endParaRPr>
          </a:p>
          <a:p>
            <a:endParaRPr lang="en-GB" sz="13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Ideally, after compromising on one or more minimal issues, both parties could then agree on the larger issue. This can foster short-term productivity, but it rarely completely solves the underlying problems</a:t>
            </a:r>
            <a:r>
              <a:rPr lang="en-GB" dirty="0" smtClean="0">
                <a:latin typeface="Calibri" panose="020F0502020204030204" pitchFamily="34" charset="0"/>
                <a:cs typeface="Calibri" panose="020F0502020204030204" pitchFamily="34" charset="0"/>
              </a:rPr>
              <a:t>.</a:t>
            </a:r>
          </a:p>
          <a:p>
            <a:endParaRPr lang="en-GB" sz="1400" dirty="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Because </a:t>
            </a:r>
            <a:r>
              <a:rPr lang="en-GB" dirty="0">
                <a:latin typeface="Calibri" panose="020F0502020204030204" pitchFamily="34" charset="0"/>
                <a:cs typeface="Calibri" panose="020F0502020204030204" pitchFamily="34" charset="0"/>
              </a:rPr>
              <a:t>of time constraints, compromising isn't always as creative as collaborating, and some parties may come away less satisfied than others. </a:t>
            </a:r>
          </a:p>
        </p:txBody>
      </p:sp>
    </p:spTree>
    <p:extLst>
      <p:ext uri="{BB962C8B-B14F-4D97-AF65-F5344CB8AC3E}">
        <p14:creationId xmlns:p14="http://schemas.microsoft.com/office/powerpoint/2010/main" val="18616718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fontScale="90000"/>
          </a:bodyPr>
          <a:lstStyle/>
          <a:p>
            <a:r>
              <a:rPr lang="en-GB" dirty="0">
                <a:latin typeface="Calibri" panose="020F0502020204030204" pitchFamily="34" charset="0"/>
                <a:cs typeface="Calibri" panose="020F0502020204030204" pitchFamily="34" charset="0"/>
              </a:rPr>
              <a:t>4. When to consider using the Compromising Style</a:t>
            </a:r>
          </a:p>
        </p:txBody>
      </p:sp>
      <p:sp>
        <p:nvSpPr>
          <p:cNvPr id="3" name="Content Placeholder 2"/>
          <p:cNvSpPr>
            <a:spLocks noGrp="1"/>
          </p:cNvSpPr>
          <p:nvPr>
            <p:ph idx="1"/>
          </p:nvPr>
        </p:nvSpPr>
        <p:spPr>
          <a:xfrm>
            <a:off x="762000" y="1944710"/>
            <a:ext cx="10668000" cy="4353058"/>
          </a:xfrm>
        </p:spPr>
        <p:txBody>
          <a:bodyPr>
            <a:normAutofit fontScale="62500" lnSpcReduction="20000"/>
          </a:bodyPr>
          <a:lstStyle/>
          <a:p>
            <a:r>
              <a:rPr lang="en-GB" sz="3800" dirty="0">
                <a:latin typeface="Calibri" panose="020F0502020204030204" pitchFamily="34" charset="0"/>
                <a:cs typeface="Calibri" panose="020F0502020204030204" pitchFamily="34" charset="0"/>
              </a:rPr>
              <a:t>When you need an immediate solution that may be temporary</a:t>
            </a:r>
          </a:p>
          <a:p>
            <a:r>
              <a:rPr lang="en-GB" sz="3800" dirty="0">
                <a:latin typeface="Calibri" panose="020F0502020204030204" pitchFamily="34" charset="0"/>
                <a:cs typeface="Calibri" panose="020F0502020204030204" pitchFamily="34" charset="0"/>
              </a:rPr>
              <a:t>When productivity starts to be impaired by the time the conflict is taking</a:t>
            </a:r>
          </a:p>
          <a:p>
            <a:r>
              <a:rPr lang="en-GB" sz="3800" dirty="0">
                <a:latin typeface="Calibri" panose="020F0502020204030204" pitchFamily="34" charset="0"/>
                <a:cs typeface="Calibri" panose="020F0502020204030204" pitchFamily="34" charset="0"/>
              </a:rPr>
              <a:t>When there is no solution both will be happy with</a:t>
            </a:r>
          </a:p>
          <a:p>
            <a:r>
              <a:rPr lang="en-GB" sz="3800" dirty="0">
                <a:latin typeface="Calibri" panose="020F0502020204030204" pitchFamily="34" charset="0"/>
                <a:cs typeface="Calibri" panose="020F0502020204030204" pitchFamily="34" charset="0"/>
              </a:rPr>
              <a:t>When you want to promote more team </a:t>
            </a:r>
            <a:r>
              <a:rPr lang="en-GB" sz="3800" dirty="0" smtClean="0">
                <a:latin typeface="Calibri" panose="020F0502020204030204" pitchFamily="34" charset="0"/>
                <a:cs typeface="Calibri" panose="020F0502020204030204" pitchFamily="34" charset="0"/>
              </a:rPr>
              <a:t>collaboration</a:t>
            </a:r>
          </a:p>
          <a:p>
            <a:pPr marL="0" indent="0">
              <a:buNone/>
            </a:pPr>
            <a:endParaRPr lang="en-GB"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Example:</a:t>
            </a:r>
            <a:r>
              <a:rPr lang="en-GB" dirty="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The profits from Everett and Brian’s pet shop business have grown significantly in the last six months. They disagree on how to make the best use of their newly increased savings. Everett wants to expand the pet shop’s inventory by 20 percent, while Brian wants to increase the budget for local advertising by 15 percent.</a:t>
            </a:r>
            <a:endParaRPr lang="en-GB" dirty="0">
              <a:latin typeface="Calibri" panose="020F0502020204030204" pitchFamily="34" charset="0"/>
              <a:cs typeface="Calibri" panose="020F0502020204030204" pitchFamily="34" charset="0"/>
            </a:endParaRPr>
          </a:p>
          <a:p>
            <a:r>
              <a:rPr lang="en-GB" i="1" dirty="0">
                <a:latin typeface="Calibri" panose="020F0502020204030204" pitchFamily="34" charset="0"/>
                <a:cs typeface="Calibri" panose="020F0502020204030204" pitchFamily="34" charset="0"/>
              </a:rPr>
              <a:t>After arguing for several days, Brian suggests that they increase both budgets by just 10 percent. Neither party is particularly satisfied with this option, but they compromise to quickly move past the conflict.</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971136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a:bodyPr>
          <a:lstStyle/>
          <a:p>
            <a:r>
              <a:rPr lang="en-GB" dirty="0">
                <a:latin typeface="Calibri" panose="020F0502020204030204" pitchFamily="34" charset="0"/>
                <a:cs typeface="Calibri" panose="020F0502020204030204" pitchFamily="34" charset="0"/>
              </a:rPr>
              <a:t>5. Collaborating Conflict Management Styles</a:t>
            </a:r>
          </a:p>
        </p:txBody>
      </p:sp>
      <p:sp>
        <p:nvSpPr>
          <p:cNvPr id="3" name="Content Placeholder 2"/>
          <p:cNvSpPr>
            <a:spLocks noGrp="1"/>
          </p:cNvSpPr>
          <p:nvPr>
            <p:ph idx="1"/>
          </p:nvPr>
        </p:nvSpPr>
        <p:spPr>
          <a:xfrm>
            <a:off x="762000" y="1700011"/>
            <a:ext cx="10668000" cy="4842457"/>
          </a:xfrm>
        </p:spPr>
        <p:txBody>
          <a:bodyPr>
            <a:normAutofit fontScale="85000" lnSpcReduction="20000"/>
          </a:bodyPr>
          <a:lstStyle/>
          <a:p>
            <a:r>
              <a:rPr lang="en-GB" dirty="0" smtClean="0">
                <a:latin typeface="Calibri" panose="020F0502020204030204" pitchFamily="34" charset="0"/>
                <a:cs typeface="Calibri" panose="020F0502020204030204" pitchFamily="34" charset="0"/>
              </a:rPr>
              <a:t>Needs</a:t>
            </a:r>
            <a:r>
              <a:rPr lang="en-GB" dirty="0" smtClean="0">
                <a:latin typeface="Calibri" panose="020F0502020204030204" pitchFamily="34" charset="0"/>
                <a:cs typeface="Calibri" panose="020F0502020204030204" pitchFamily="34" charset="0"/>
              </a:rPr>
              <a:t> </a:t>
            </a:r>
            <a:r>
              <a:rPr lang="en-GB" dirty="0">
                <a:latin typeface="Calibri" panose="020F0502020204030204" pitchFamily="34" charset="0"/>
                <a:cs typeface="Calibri" panose="020F0502020204030204" pitchFamily="34" charset="0"/>
              </a:rPr>
              <a:t>a high level of cooperation from all parties involved. </a:t>
            </a:r>
          </a:p>
          <a:p>
            <a:r>
              <a:rPr lang="en-GB" dirty="0">
                <a:latin typeface="Calibri" panose="020F0502020204030204" pitchFamily="34" charset="0"/>
                <a:cs typeface="Calibri" panose="020F0502020204030204" pitchFamily="34" charset="0"/>
              </a:rPr>
              <a:t>As opposed to the compromising style’s “lose-lose” solutions, the collaborating style seeks to produce “win-win” results. The collaborating style tries to find a solution that truly satisfies everyone involved. If you want to use collaborating style, you will need to listen and communicate with both parties involved in the conflict.</a:t>
            </a:r>
          </a:p>
          <a:p>
            <a:r>
              <a:rPr lang="en-GB" dirty="0">
                <a:latin typeface="Calibri" panose="020F0502020204030204" pitchFamily="34" charset="0"/>
                <a:cs typeface="Calibri" panose="020F0502020204030204" pitchFamily="34" charset="0"/>
              </a:rPr>
              <a:t>After taking the time to understand both sides of the issue, you will need to facilitate both parties negotiating a solution together. Implementing this style can often be </a:t>
            </a:r>
            <a:r>
              <a:rPr lang="en-GB" dirty="0" smtClean="0">
                <a:latin typeface="Calibri" panose="020F0502020204030204" pitchFamily="34" charset="0"/>
                <a:cs typeface="Calibri" panose="020F0502020204030204" pitchFamily="34" charset="0"/>
              </a:rPr>
              <a:t>time </a:t>
            </a:r>
            <a:r>
              <a:rPr lang="en-GB" dirty="0">
                <a:latin typeface="Calibri" panose="020F0502020204030204" pitchFamily="34" charset="0"/>
                <a:cs typeface="Calibri" panose="020F0502020204030204" pitchFamily="34" charset="0"/>
              </a:rPr>
              <a:t>and labour-intensive, but it frequently produces the most satisfying long-term results. The collaborating style is an important asset if you are seeking to create and maintain successful professional relationships.</a:t>
            </a:r>
          </a:p>
          <a:p>
            <a:endParaRPr lang="en-GB" dirty="0"/>
          </a:p>
        </p:txBody>
      </p:sp>
    </p:spTree>
    <p:extLst>
      <p:ext uri="{BB962C8B-B14F-4D97-AF65-F5344CB8AC3E}">
        <p14:creationId xmlns:p14="http://schemas.microsoft.com/office/powerpoint/2010/main" val="962512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fontScale="90000"/>
          </a:bodyPr>
          <a:lstStyle/>
          <a:p>
            <a:r>
              <a:rPr lang="en-GB" dirty="0">
                <a:latin typeface="Calibri" panose="020F0502020204030204" pitchFamily="34" charset="0"/>
                <a:cs typeface="Calibri" panose="020F0502020204030204" pitchFamily="34" charset="0"/>
              </a:rPr>
              <a:t>5. When to consider using the Collaborating Style</a:t>
            </a:r>
          </a:p>
        </p:txBody>
      </p:sp>
      <p:sp>
        <p:nvSpPr>
          <p:cNvPr id="3" name="Content Placeholder 2"/>
          <p:cNvSpPr>
            <a:spLocks noGrp="1"/>
          </p:cNvSpPr>
          <p:nvPr>
            <p:ph idx="1"/>
          </p:nvPr>
        </p:nvSpPr>
        <p:spPr>
          <a:xfrm>
            <a:off x="762000" y="1700011"/>
            <a:ext cx="10668000" cy="4597757"/>
          </a:xfrm>
        </p:spPr>
        <p:txBody>
          <a:bodyPr>
            <a:normAutofit fontScale="62500" lnSpcReduction="20000"/>
          </a:bodyPr>
          <a:lstStyle/>
          <a:p>
            <a:r>
              <a:rPr lang="en-GB" dirty="0">
                <a:latin typeface="Calibri" panose="020F0502020204030204" pitchFamily="34" charset="0"/>
                <a:cs typeface="Calibri" panose="020F0502020204030204" pitchFamily="34" charset="0"/>
              </a:rPr>
              <a:t>When several people will be impacted by the resolution</a:t>
            </a:r>
          </a:p>
          <a:p>
            <a:r>
              <a:rPr lang="en-GB" dirty="0">
                <a:latin typeface="Calibri" panose="020F0502020204030204" pitchFamily="34" charset="0"/>
                <a:cs typeface="Calibri" panose="020F0502020204030204" pitchFamily="34" charset="0"/>
              </a:rPr>
              <a:t>When all parties have the same power level</a:t>
            </a:r>
          </a:p>
          <a:p>
            <a:r>
              <a:rPr lang="en-GB" dirty="0">
                <a:latin typeface="Calibri" panose="020F0502020204030204" pitchFamily="34" charset="0"/>
                <a:cs typeface="Calibri" panose="020F0502020204030204" pitchFamily="34" charset="0"/>
              </a:rPr>
              <a:t>When it involves an important relationship</a:t>
            </a:r>
          </a:p>
          <a:p>
            <a:r>
              <a:rPr lang="en-GB" dirty="0">
                <a:latin typeface="Calibri" panose="020F0502020204030204" pitchFamily="34" charset="0"/>
                <a:cs typeface="Calibri" panose="020F0502020204030204" pitchFamily="34" charset="0"/>
              </a:rPr>
              <a:t>When you have time  </a:t>
            </a:r>
          </a:p>
          <a:p>
            <a:r>
              <a:rPr lang="en-GB" dirty="0">
                <a:latin typeface="Calibri" panose="020F0502020204030204" pitchFamily="34" charset="0"/>
                <a:cs typeface="Calibri" panose="020F0502020204030204" pitchFamily="34" charset="0"/>
              </a:rPr>
              <a:t>When the interests of all involved parties need to be </a:t>
            </a:r>
            <a:r>
              <a:rPr lang="en-GB" dirty="0" smtClean="0">
                <a:latin typeface="Calibri" panose="020F0502020204030204" pitchFamily="34" charset="0"/>
                <a:cs typeface="Calibri" panose="020F0502020204030204" pitchFamily="34" charset="0"/>
              </a:rPr>
              <a:t>considered</a:t>
            </a:r>
          </a:p>
          <a:p>
            <a:endParaRPr lang="en-GB"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Example:</a:t>
            </a:r>
            <a:r>
              <a:rPr lang="en-GB" dirty="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Maggie owns a ballet studio that is managed by her best friend Pat. Maggie and Pat usually agree on almost all business-related decisions. However, Pat disagrees with Maggie regarding which job applicant they should hire as the new dance teacher.</a:t>
            </a:r>
            <a:endParaRPr lang="en-GB" dirty="0">
              <a:latin typeface="Calibri" panose="020F0502020204030204" pitchFamily="34" charset="0"/>
              <a:cs typeface="Calibri" panose="020F0502020204030204" pitchFamily="34" charset="0"/>
            </a:endParaRPr>
          </a:p>
          <a:p>
            <a:r>
              <a:rPr lang="en-GB" i="1" dirty="0">
                <a:latin typeface="Calibri" panose="020F0502020204030204" pitchFamily="34" charset="0"/>
                <a:cs typeface="Calibri" panose="020F0502020204030204" pitchFamily="34" charset="0"/>
              </a:rPr>
              <a:t>As the owner, Maggie has the authority to overrule Pat’s opinion. However, she chooses to sit down with Pat and discuss a solution that will please them both. After several weeks of negotiation and open communication, they hire two of the applicants for a trial period.</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32193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10668000" cy="938011"/>
          </a:xfrm>
        </p:spPr>
        <p:txBody>
          <a:bodyPr>
            <a:normAutofit/>
          </a:bodyPr>
          <a:lstStyle/>
          <a:p>
            <a:r>
              <a:rPr lang="en-GB" dirty="0">
                <a:latin typeface="Calibri" panose="020F0502020204030204" pitchFamily="34" charset="0"/>
                <a:cs typeface="Calibri" panose="020F0502020204030204" pitchFamily="34" charset="0"/>
              </a:rPr>
              <a:t>Choosing a Conflict Management Styles</a:t>
            </a:r>
          </a:p>
        </p:txBody>
      </p:sp>
      <p:sp>
        <p:nvSpPr>
          <p:cNvPr id="3" name="Content Placeholder 2"/>
          <p:cNvSpPr>
            <a:spLocks noGrp="1"/>
          </p:cNvSpPr>
          <p:nvPr>
            <p:ph idx="1"/>
          </p:nvPr>
        </p:nvSpPr>
        <p:spPr>
          <a:xfrm>
            <a:off x="257577" y="1700011"/>
            <a:ext cx="11578108" cy="4855335"/>
          </a:xfrm>
        </p:spPr>
        <p:txBody>
          <a:bodyPr>
            <a:normAutofit fontScale="62500" lnSpcReduction="20000"/>
          </a:bodyPr>
          <a:lstStyle/>
          <a:p>
            <a:r>
              <a:rPr lang="en-GB" sz="3600" dirty="0">
                <a:latin typeface="Calibri" panose="020F0502020204030204" pitchFamily="34" charset="0"/>
                <a:cs typeface="Calibri" panose="020F0502020204030204" pitchFamily="34" charset="0"/>
              </a:rPr>
              <a:t>The key to successfully managing conflict is choosing the right style for each situation. For instance, it might make sense to use avoidance or accommodation to deal with minor issues, while critical disputes may call for a more assertive approach, like a competitive conflict management style. </a:t>
            </a:r>
          </a:p>
          <a:p>
            <a:r>
              <a:rPr lang="en-GB" sz="3600" dirty="0">
                <a:latin typeface="Calibri" panose="020F0502020204030204" pitchFamily="34" charset="0"/>
                <a:cs typeface="Calibri" panose="020F0502020204030204" pitchFamily="34" charset="0"/>
              </a:rPr>
              <a:t>When you're wondering which method of conflict management to choose, ask yourself the following questions:</a:t>
            </a:r>
          </a:p>
          <a:p>
            <a:pPr lvl="1"/>
            <a:r>
              <a:rPr lang="en-GB" sz="3200" dirty="0">
                <a:latin typeface="Calibri" panose="020F0502020204030204" pitchFamily="34" charset="0"/>
                <a:cs typeface="Calibri" panose="020F0502020204030204" pitchFamily="34" charset="0"/>
              </a:rPr>
              <a:t>How important are your needs and wants?</a:t>
            </a:r>
          </a:p>
          <a:p>
            <a:pPr lvl="1"/>
            <a:r>
              <a:rPr lang="en-GB" sz="3200" dirty="0">
                <a:latin typeface="Calibri" panose="020F0502020204030204" pitchFamily="34" charset="0"/>
                <a:cs typeface="Calibri" panose="020F0502020204030204" pitchFamily="34" charset="0"/>
              </a:rPr>
              <a:t>What will happen if your needs and wants aren't met?</a:t>
            </a:r>
          </a:p>
          <a:p>
            <a:pPr lvl="1"/>
            <a:r>
              <a:rPr lang="en-GB" sz="3200" dirty="0">
                <a:latin typeface="Calibri" panose="020F0502020204030204" pitchFamily="34" charset="0"/>
                <a:cs typeface="Calibri" panose="020F0502020204030204" pitchFamily="34" charset="0"/>
              </a:rPr>
              <a:t>How much do you value the other person/people involved?</a:t>
            </a:r>
          </a:p>
          <a:p>
            <a:pPr lvl="1"/>
            <a:r>
              <a:rPr lang="en-GB" sz="3200" dirty="0">
                <a:latin typeface="Calibri" panose="020F0502020204030204" pitchFamily="34" charset="0"/>
                <a:cs typeface="Calibri" panose="020F0502020204030204" pitchFamily="34" charset="0"/>
              </a:rPr>
              <a:t>How much value do you place on the issue involved?</a:t>
            </a:r>
          </a:p>
          <a:p>
            <a:pPr lvl="1"/>
            <a:r>
              <a:rPr lang="en-GB" sz="3200" dirty="0">
                <a:latin typeface="Calibri" panose="020F0502020204030204" pitchFamily="34" charset="0"/>
                <a:cs typeface="Calibri" panose="020F0502020204030204" pitchFamily="34" charset="0"/>
              </a:rPr>
              <a:t>Have you thought through the consequences of using differing styles?</a:t>
            </a:r>
          </a:p>
          <a:p>
            <a:pPr lvl="1"/>
            <a:r>
              <a:rPr lang="en-GB" sz="3200" dirty="0">
                <a:latin typeface="Calibri" panose="020F0502020204030204" pitchFamily="34" charset="0"/>
                <a:cs typeface="Calibri" panose="020F0502020204030204" pitchFamily="34" charset="0"/>
              </a:rPr>
              <a:t>Do you have the time and energy to address the situation right now?</a:t>
            </a:r>
          </a:p>
        </p:txBody>
      </p:sp>
    </p:spTree>
    <p:extLst>
      <p:ext uri="{BB962C8B-B14F-4D97-AF65-F5344CB8AC3E}">
        <p14:creationId xmlns:p14="http://schemas.microsoft.com/office/powerpoint/2010/main" val="4051556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Class Task</a:t>
            </a:r>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Think of your personal conflict example from earlier</a:t>
            </a:r>
          </a:p>
          <a:p>
            <a:endParaRPr lang="en-GB" sz="10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Could you have found a better solution by adopting a different conflict management style?</a:t>
            </a:r>
          </a:p>
          <a:p>
            <a:endParaRPr lang="en-GB" sz="10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Which style do you think would have worked best?</a:t>
            </a:r>
          </a:p>
        </p:txBody>
      </p:sp>
    </p:spTree>
    <p:extLst>
      <p:ext uri="{BB962C8B-B14F-4D97-AF65-F5344CB8AC3E}">
        <p14:creationId xmlns:p14="http://schemas.microsoft.com/office/powerpoint/2010/main" val="18755766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730" y="762000"/>
            <a:ext cx="11082270" cy="938011"/>
          </a:xfrm>
        </p:spPr>
        <p:txBody>
          <a:bodyPr>
            <a:normAutofit/>
          </a:bodyPr>
          <a:lstStyle/>
          <a:p>
            <a:r>
              <a:rPr lang="en-GB" dirty="0">
                <a:latin typeface="Calibri" panose="020F0502020204030204" pitchFamily="34" charset="0"/>
                <a:cs typeface="Calibri" panose="020F0502020204030204" pitchFamily="34" charset="0"/>
              </a:rPr>
              <a:t>Strategies for Conflict Management</a:t>
            </a:r>
          </a:p>
        </p:txBody>
      </p:sp>
      <p:sp>
        <p:nvSpPr>
          <p:cNvPr id="3" name="Content Placeholder 2"/>
          <p:cNvSpPr>
            <a:spLocks noGrp="1"/>
          </p:cNvSpPr>
          <p:nvPr>
            <p:ph idx="1"/>
          </p:nvPr>
        </p:nvSpPr>
        <p:spPr>
          <a:xfrm>
            <a:off x="257577" y="1700011"/>
            <a:ext cx="11578108" cy="4855335"/>
          </a:xfrm>
        </p:spPr>
        <p:txBody>
          <a:bodyPr>
            <a:normAutofit/>
          </a:bodyPr>
          <a:lstStyle/>
          <a:p>
            <a:r>
              <a:rPr lang="en-GB" sz="2000" dirty="0">
                <a:latin typeface="Calibri" panose="020F0502020204030204" pitchFamily="34" charset="0"/>
                <a:cs typeface="Calibri" panose="020F0502020204030204" pitchFamily="34" charset="0"/>
              </a:rPr>
              <a:t>Techniques below aim to help managers to understand the complexities of conflict management. –</a:t>
            </a:r>
          </a:p>
          <a:p>
            <a:pPr marL="0" indent="0" algn="r">
              <a:buNone/>
            </a:pPr>
            <a:r>
              <a:rPr lang="en-GB" sz="2000" dirty="0">
                <a:latin typeface="Calibri" panose="020F0502020204030204" pitchFamily="34" charset="0"/>
                <a:cs typeface="Calibri" panose="020F0502020204030204" pitchFamily="34" charset="0"/>
              </a:rPr>
              <a:t> The Chartered Management Institute (CMI)</a:t>
            </a:r>
          </a:p>
          <a:p>
            <a:r>
              <a:rPr lang="en-GB" sz="2000" dirty="0">
                <a:latin typeface="Calibri" panose="020F0502020204030204" pitchFamily="34" charset="0"/>
                <a:cs typeface="Calibri" panose="020F0502020204030204" pitchFamily="34" charset="0"/>
              </a:rPr>
              <a:t>1. Be aware of conflict</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2. Take a considered and rational approach to conflict</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3. Investigate the situation</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4. Decide how to tackle the conflict</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5. Let everyone have their say</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6. Identify options and agree on a way forward</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7. Implement what has been agreed</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8. Evaluate how things are going</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9. Consider preventative strategies for the future</a:t>
            </a:r>
          </a:p>
        </p:txBody>
      </p:sp>
    </p:spTree>
    <p:extLst>
      <p:ext uri="{BB962C8B-B14F-4D97-AF65-F5344CB8AC3E}">
        <p14:creationId xmlns:p14="http://schemas.microsoft.com/office/powerpoint/2010/main" val="271692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anose="020F0502020204030204" pitchFamily="34" charset="0"/>
                <a:cs typeface="Calibri" panose="020F0502020204030204" pitchFamily="34" charset="0"/>
              </a:rPr>
              <a:t>Class Task</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W</a:t>
            </a:r>
            <a:r>
              <a:rPr lang="en-GB" dirty="0" smtClean="0">
                <a:latin typeface="Calibri" panose="020F0502020204030204" pitchFamily="34" charset="0"/>
                <a:cs typeface="Calibri" panose="020F0502020204030204" pitchFamily="34" charset="0"/>
              </a:rPr>
              <a:t>hat skills you would need to develop your conflict management capabilities?</a:t>
            </a:r>
          </a:p>
          <a:p>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Discuss with the class</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673579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Skills that can help you become better at managing conflict in the workplace:</a:t>
            </a:r>
          </a:p>
        </p:txBody>
      </p:sp>
      <p:sp>
        <p:nvSpPr>
          <p:cNvPr id="3" name="Content Placeholder 2"/>
          <p:cNvSpPr>
            <a:spLocks noGrp="1"/>
          </p:cNvSpPr>
          <p:nvPr>
            <p:ph idx="1"/>
          </p:nvPr>
        </p:nvSpPr>
        <p:spPr/>
        <p:txBody>
          <a:bodyPr>
            <a:normAutofit fontScale="85000" lnSpcReduction="20000"/>
          </a:bodyPr>
          <a:lstStyle/>
          <a:p>
            <a:pPr marL="0" indent="0">
              <a:buNone/>
            </a:pPr>
            <a:r>
              <a:rPr lang="en-GB" b="1" dirty="0"/>
              <a:t>Communication skills</a:t>
            </a:r>
          </a:p>
          <a:p>
            <a:r>
              <a:rPr lang="en-GB" dirty="0"/>
              <a:t>Communication </a:t>
            </a:r>
            <a:r>
              <a:rPr lang="en-GB" dirty="0" smtClean="0"/>
              <a:t>skills</a:t>
            </a:r>
            <a:r>
              <a:rPr lang="en-GB" dirty="0"/>
              <a:t>:</a:t>
            </a:r>
            <a:r>
              <a:rPr lang="en-GB" dirty="0" smtClean="0"/>
              <a:t> </a:t>
            </a:r>
            <a:r>
              <a:rPr lang="en-GB" dirty="0"/>
              <a:t>Your word choice, your tone of voice and how attentive you are as a listener will impact how effective you are at managing conflict.</a:t>
            </a:r>
          </a:p>
          <a:p>
            <a:r>
              <a:rPr lang="en-GB" dirty="0"/>
              <a:t>Communication skills also involve nonverbal communication. The way you stand, the gestures you use and your facial expressions also affect how others perceive you. If you show yourself to be genuine, considerate and competent through your body language, others will be more likely to work with you toward resolving conflict.</a:t>
            </a:r>
          </a:p>
          <a:p>
            <a:endParaRPr lang="en-GB" dirty="0"/>
          </a:p>
        </p:txBody>
      </p:sp>
    </p:spTree>
    <p:extLst>
      <p:ext uri="{BB962C8B-B14F-4D97-AF65-F5344CB8AC3E}">
        <p14:creationId xmlns:p14="http://schemas.microsoft.com/office/powerpoint/2010/main" val="2151841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Skills that can help you become better at managing conflict in the workplace:</a:t>
            </a:r>
          </a:p>
        </p:txBody>
      </p:sp>
      <p:sp>
        <p:nvSpPr>
          <p:cNvPr id="3" name="Content Placeholder 2"/>
          <p:cNvSpPr>
            <a:spLocks noGrp="1"/>
          </p:cNvSpPr>
          <p:nvPr>
            <p:ph idx="1"/>
          </p:nvPr>
        </p:nvSpPr>
        <p:spPr>
          <a:xfrm>
            <a:off x="762000" y="2286000"/>
            <a:ext cx="10668000" cy="4089042"/>
          </a:xfrm>
        </p:spPr>
        <p:txBody>
          <a:bodyPr>
            <a:normAutofit fontScale="92500" lnSpcReduction="10000"/>
          </a:bodyPr>
          <a:lstStyle/>
          <a:p>
            <a:pPr marL="0" indent="0">
              <a:buNone/>
            </a:pPr>
            <a:r>
              <a:rPr lang="en-GB" b="1" dirty="0">
                <a:latin typeface="Calibri" panose="020F0502020204030204" pitchFamily="34" charset="0"/>
                <a:cs typeface="Calibri" panose="020F0502020204030204" pitchFamily="34" charset="0"/>
              </a:rPr>
              <a:t>Negotiating skills</a:t>
            </a:r>
          </a:p>
          <a:p>
            <a:r>
              <a:rPr lang="en-GB" dirty="0">
                <a:latin typeface="Calibri" panose="020F0502020204030204" pitchFamily="34" charset="0"/>
                <a:cs typeface="Calibri" panose="020F0502020204030204" pitchFamily="34" charset="0"/>
              </a:rPr>
              <a:t>One of the most critical parts of conflict management is knowing how to negotiate. Negotiating involves talking, listening and finally, finding the middle ground between opposing parties. </a:t>
            </a:r>
          </a:p>
          <a:p>
            <a:r>
              <a:rPr lang="en-GB" dirty="0">
                <a:latin typeface="Calibri" panose="020F0502020204030204" pitchFamily="34" charset="0"/>
                <a:cs typeface="Calibri" panose="020F0502020204030204" pitchFamily="34" charset="0"/>
              </a:rPr>
              <a:t>To negotiate a solution acceptable for both sides, the parties must be willing to consider all perspectives. You may need to encourage communication, research additional information or call on an objective observer to help productive negotiations.</a:t>
            </a:r>
          </a:p>
          <a:p>
            <a:endParaRPr lang="en-GB" dirty="0"/>
          </a:p>
        </p:txBody>
      </p:sp>
    </p:spTree>
    <p:extLst>
      <p:ext uri="{BB962C8B-B14F-4D97-AF65-F5344CB8AC3E}">
        <p14:creationId xmlns:p14="http://schemas.microsoft.com/office/powerpoint/2010/main" val="20920513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987A0FBA-CC04-4256-A8EB-BB3C543E98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xmlns="" id="{66FC6F62-FEC6-45C4-B697-39FDA62A96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10653162" y="-776838"/>
            <a:ext cx="762001"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prstClr val="white"/>
              </a:solidFill>
              <a:latin typeface="Avenir Next LT Pro" panose="020B0504020202020204" pitchFamily="34" charset="0"/>
            </a:endParaRPr>
          </a:p>
        </p:txBody>
      </p:sp>
      <p:pic>
        <p:nvPicPr>
          <p:cNvPr id="4" name="Picture 4" descr="Text&#10;&#10;Description automatically generated">
            <a:extLst>
              <a:ext uri="{FF2B5EF4-FFF2-40B4-BE49-F238E27FC236}">
                <a16:creationId xmlns:a16="http://schemas.microsoft.com/office/drawing/2014/main" xmlns="" id="{F9843935-3C0B-4132-AFCB-CBBF2FE87DFD}"/>
              </a:ext>
            </a:extLst>
          </p:cNvPr>
          <p:cNvPicPr>
            <a:picLocks noGrp="1" noChangeAspect="1"/>
          </p:cNvPicPr>
          <p:nvPr>
            <p:ph idx="1"/>
          </p:nvPr>
        </p:nvPicPr>
        <p:blipFill rotWithShape="1">
          <a:blip r:embed="rId2"/>
          <a:srcRect l="26857" r="16105" b="2"/>
          <a:stretch/>
        </p:blipFill>
        <p:spPr>
          <a:xfrm>
            <a:off x="762000" y="762001"/>
            <a:ext cx="4572000" cy="5334000"/>
          </a:xfrm>
          <a:prstGeom prst="rect">
            <a:avLst/>
          </a:prstGeom>
        </p:spPr>
      </p:pic>
      <p:grpSp>
        <p:nvGrpSpPr>
          <p:cNvPr id="26" name="Group 25">
            <a:extLst>
              <a:ext uri="{FF2B5EF4-FFF2-40B4-BE49-F238E27FC236}">
                <a16:creationId xmlns:a16="http://schemas.microsoft.com/office/drawing/2014/main" xmlns="" id="{F8D7210F-BCFD-46C1-9A2C-3717368B1A7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flipH="1">
            <a:off x="-1" y="5829359"/>
            <a:ext cx="4333875" cy="1028642"/>
            <a:chOff x="7153921" y="5829359"/>
            <a:chExt cx="5038079" cy="1028642"/>
          </a:xfrm>
        </p:grpSpPr>
        <p:sp>
          <p:nvSpPr>
            <p:cNvPr id="27" name="Freeform: Shape 26">
              <a:extLst>
                <a:ext uri="{FF2B5EF4-FFF2-40B4-BE49-F238E27FC236}">
                  <a16:creationId xmlns:a16="http://schemas.microsoft.com/office/drawing/2014/main" xmlns="" id="{2C96BB9F-FD85-4689-A888-9A5AA0A145B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963906" y="5913098"/>
              <a:ext cx="4228094" cy="944903"/>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500">
                <a:solidFill>
                  <a:schemeClr val="bg1"/>
                </a:solidFill>
                <a:latin typeface="Avenir Next LT Pro" panose="020B0504020202020204" pitchFamily="34" charset="0"/>
              </a:endParaRPr>
            </a:p>
          </p:txBody>
        </p:sp>
        <p:sp>
          <p:nvSpPr>
            <p:cNvPr id="28" name="Freeform: Shape 27">
              <a:extLst>
                <a:ext uri="{FF2B5EF4-FFF2-40B4-BE49-F238E27FC236}">
                  <a16:creationId xmlns:a16="http://schemas.microsoft.com/office/drawing/2014/main" xmlns="" id="{78545FC7-27EF-4BF9-A88F-35F089DF697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7153921" y="5829359"/>
              <a:ext cx="5038078" cy="1028642"/>
            </a:xfrm>
            <a:custGeom>
              <a:avLst/>
              <a:gdLst>
                <a:gd name="connsiteX0" fmla="*/ 1576991 w 5038078"/>
                <a:gd name="connsiteY0" fmla="*/ 210 h 1238015"/>
                <a:gd name="connsiteX1" fmla="*/ 3403320 w 5038078"/>
                <a:gd name="connsiteY1" fmla="*/ 272125 h 1238015"/>
                <a:gd name="connsiteX2" fmla="*/ 4672870 w 5038078"/>
                <a:gd name="connsiteY2" fmla="*/ 693604 h 1238015"/>
                <a:gd name="connsiteX3" fmla="*/ 5038078 w 5038078"/>
                <a:gd name="connsiteY3" fmla="*/ 795929 h 1238015"/>
                <a:gd name="connsiteX4" fmla="*/ 5038078 w 5038078"/>
                <a:gd name="connsiteY4" fmla="*/ 1238015 h 1238015"/>
                <a:gd name="connsiteX5" fmla="*/ 0 w 5038078"/>
                <a:gd name="connsiteY5" fmla="*/ 1238015 h 1238015"/>
                <a:gd name="connsiteX6" fmla="*/ 19230 w 5038078"/>
                <a:gd name="connsiteY6" fmla="*/ 1159819 h 1238015"/>
                <a:gd name="connsiteX7" fmla="*/ 382219 w 5038078"/>
                <a:gd name="connsiteY7" fmla="*/ 334180 h 1238015"/>
                <a:gd name="connsiteX8" fmla="*/ 1315784 w 5038078"/>
                <a:gd name="connsiteY8" fmla="*/ 1388 h 1238015"/>
                <a:gd name="connsiteX9" fmla="*/ 1576991 w 5038078"/>
                <a:gd name="connsiteY9" fmla="*/ 210 h 123801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049689"/>
                <a:gd name="connsiteY0" fmla="*/ 1237805 h 1423588"/>
                <a:gd name="connsiteX1" fmla="*/ 19230 w 5049689"/>
                <a:gd name="connsiteY1" fmla="*/ 1159609 h 1423588"/>
                <a:gd name="connsiteX2" fmla="*/ 382219 w 5049689"/>
                <a:gd name="connsiteY2" fmla="*/ 333970 h 1423588"/>
                <a:gd name="connsiteX3" fmla="*/ 1315784 w 5049689"/>
                <a:gd name="connsiteY3" fmla="*/ 1178 h 1423588"/>
                <a:gd name="connsiteX4" fmla="*/ 1576991 w 5049689"/>
                <a:gd name="connsiteY4" fmla="*/ 0 h 1423588"/>
                <a:gd name="connsiteX5" fmla="*/ 3403320 w 5049689"/>
                <a:gd name="connsiteY5" fmla="*/ 271915 h 1423588"/>
                <a:gd name="connsiteX6" fmla="*/ 4672870 w 5049689"/>
                <a:gd name="connsiteY6" fmla="*/ 693394 h 1423588"/>
                <a:gd name="connsiteX7" fmla="*/ 5038078 w 5049689"/>
                <a:gd name="connsiteY7" fmla="*/ 795719 h 1423588"/>
                <a:gd name="connsiteX8" fmla="*/ 5049689 w 5049689"/>
                <a:gd name="connsiteY8" fmla="*/ 1423588 h 1423588"/>
                <a:gd name="connsiteX0" fmla="*/ 0 w 5038078"/>
                <a:gd name="connsiteY0" fmla="*/ 1237805 h 1237805"/>
                <a:gd name="connsiteX1" fmla="*/ 19230 w 5038078"/>
                <a:gd name="connsiteY1" fmla="*/ 1159609 h 1237805"/>
                <a:gd name="connsiteX2" fmla="*/ 382219 w 5038078"/>
                <a:gd name="connsiteY2" fmla="*/ 333970 h 1237805"/>
                <a:gd name="connsiteX3" fmla="*/ 1315784 w 5038078"/>
                <a:gd name="connsiteY3" fmla="*/ 1178 h 1237805"/>
                <a:gd name="connsiteX4" fmla="*/ 1576991 w 5038078"/>
                <a:gd name="connsiteY4" fmla="*/ 0 h 1237805"/>
                <a:gd name="connsiteX5" fmla="*/ 3403320 w 5038078"/>
                <a:gd name="connsiteY5" fmla="*/ 271915 h 1237805"/>
                <a:gd name="connsiteX6" fmla="*/ 4672870 w 5038078"/>
                <a:gd name="connsiteY6" fmla="*/ 693394 h 1237805"/>
                <a:gd name="connsiteX7" fmla="*/ 5038078 w 5038078"/>
                <a:gd name="connsiteY7" fmla="*/ 795719 h 123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8078" h="1237805">
                  <a:moveTo>
                    <a:pt x="0" y="1237805"/>
                  </a:moveTo>
                  <a:lnTo>
                    <a:pt x="19230" y="1159609"/>
                  </a:lnTo>
                  <a:cubicBezTo>
                    <a:pt x="96961" y="850027"/>
                    <a:pt x="191605" y="533778"/>
                    <a:pt x="382219" y="333970"/>
                  </a:cubicBezTo>
                  <a:cubicBezTo>
                    <a:pt x="619171" y="85526"/>
                    <a:pt x="977934" y="5774"/>
                    <a:pt x="1315784" y="1178"/>
                  </a:cubicBezTo>
                  <a:lnTo>
                    <a:pt x="1576991" y="0"/>
                  </a:lnTo>
                  <a:cubicBezTo>
                    <a:pt x="2190813" y="3698"/>
                    <a:pt x="2830589" y="57744"/>
                    <a:pt x="3403320" y="271915"/>
                  </a:cubicBezTo>
                  <a:cubicBezTo>
                    <a:pt x="3828046" y="430728"/>
                    <a:pt x="4248519" y="568281"/>
                    <a:pt x="4672870" y="693394"/>
                  </a:cubicBezTo>
                  <a:lnTo>
                    <a:pt x="5038078" y="795719"/>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grpSp>
      <p:sp>
        <p:nvSpPr>
          <p:cNvPr id="3" name="TextBox 2">
            <a:extLst>
              <a:ext uri="{FF2B5EF4-FFF2-40B4-BE49-F238E27FC236}">
                <a16:creationId xmlns:a16="http://schemas.microsoft.com/office/drawing/2014/main" xmlns="" id="{FF6F5D7D-2DE8-4496-A36F-0BD3730CF4F9}"/>
              </a:ext>
            </a:extLst>
          </p:cNvPr>
          <p:cNvSpPr txBox="1"/>
          <p:nvPr/>
        </p:nvSpPr>
        <p:spPr>
          <a:xfrm>
            <a:off x="6096000" y="2286001"/>
            <a:ext cx="5334000" cy="283979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125000"/>
              </a:lnSpc>
              <a:spcAft>
                <a:spcPts val="600"/>
              </a:spcAft>
            </a:pPr>
            <a:r>
              <a:rPr lang="en-US" sz="2400" dirty="0">
                <a:solidFill>
                  <a:schemeClr val="tx1">
                    <a:alpha val="70000"/>
                  </a:schemeClr>
                </a:solidFill>
                <a:latin typeface="Calibri" panose="020F0502020204030204" pitchFamily="34" charset="0"/>
                <a:cs typeface="Calibri" panose="020F0502020204030204" pitchFamily="34" charset="0"/>
              </a:rPr>
              <a:t>Based on your learning from Unit 2, evaluate the skills you will need to be successful in your chosen field. Identify those you think are the most significant and justify your selection. </a:t>
            </a:r>
            <a:endParaRPr lang="en-US" dirty="0">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xmlns="" id="{A03390C4-F255-4CC4-82A4-63CB21ABC439}"/>
              </a:ext>
            </a:extLst>
          </p:cNvPr>
          <p:cNvSpPr>
            <a:spLocks noGrp="1"/>
          </p:cNvSpPr>
          <p:nvPr>
            <p:ph type="title"/>
          </p:nvPr>
        </p:nvSpPr>
        <p:spPr>
          <a:xfrm>
            <a:off x="6096000" y="762000"/>
            <a:ext cx="5334000" cy="1524000"/>
          </a:xfrm>
        </p:spPr>
        <p:txBody>
          <a:bodyPr vert="horz" lIns="91440" tIns="45720" rIns="91440" bIns="45720" rtlCol="0" anchor="ctr">
            <a:normAutofit/>
          </a:bodyPr>
          <a:lstStyle/>
          <a:p>
            <a:r>
              <a:rPr lang="en-US" sz="3200" dirty="0">
                <a:latin typeface="Calibri" panose="020F0502020204030204" pitchFamily="34" charset="0"/>
                <a:cs typeface="Calibri" panose="020F0502020204030204" pitchFamily="34" charset="0"/>
              </a:rPr>
              <a:t>Unit 2 Assessment</a:t>
            </a:r>
          </a:p>
        </p:txBody>
      </p:sp>
    </p:spTree>
    <p:extLst>
      <p:ext uri="{BB962C8B-B14F-4D97-AF65-F5344CB8AC3E}">
        <p14:creationId xmlns:p14="http://schemas.microsoft.com/office/powerpoint/2010/main" val="3687539382"/>
      </p:ext>
    </p:extLst>
  </p:cSld>
  <p:clrMapOvr>
    <a:masterClrMapping/>
  </p:clrMapOvr>
</p:sld>
</file>

<file path=ppt/theme/theme1.xml><?xml version="1.0" encoding="utf-8"?>
<a:theme xmlns:a="http://schemas.openxmlformats.org/drawingml/2006/main" name="PebbleVTI">
  <a:themeElements>
    <a:clrScheme name="AnalogousFromLightSeedRightStep">
      <a:dk1>
        <a:srgbClr val="000000"/>
      </a:dk1>
      <a:lt1>
        <a:srgbClr val="FFFFFF"/>
      </a:lt1>
      <a:dk2>
        <a:srgbClr val="272441"/>
      </a:dk2>
      <a:lt2>
        <a:srgbClr val="E2E8E8"/>
      </a:lt2>
      <a:accent1>
        <a:srgbClr val="EE776E"/>
      </a:accent1>
      <a:accent2>
        <a:srgbClr val="E98E39"/>
      </a:accent2>
      <a:accent3>
        <a:srgbClr val="AEA54B"/>
      </a:accent3>
      <a:accent4>
        <a:srgbClr val="8BB13A"/>
      </a:accent4>
      <a:accent5>
        <a:srgbClr val="59B937"/>
      </a:accent5>
      <a:accent6>
        <a:srgbClr val="2EBA43"/>
      </a:accent6>
      <a:hlink>
        <a:srgbClr val="578D90"/>
      </a:hlink>
      <a:folHlink>
        <a:srgbClr val="7F7F7F"/>
      </a:folHlink>
    </a:clrScheme>
    <a:fontScheme name="Custom 4">
      <a:majorFont>
        <a:latin typeface="Sitka Subhead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ebbleVTI" id="{8B4DB91D-6BB4-4BA3-973A-733D3AF2680E}" vid="{9A19CF0D-2077-4BF4-BAA5-86934C336D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1111</TotalTime>
  <Words>1853</Words>
  <Application>Microsoft Office PowerPoint</Application>
  <PresentationFormat>Widescreen</PresentationFormat>
  <Paragraphs>184</Paragraphs>
  <Slides>37</Slides>
  <Notes>0</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Avenir Next LT Pro</vt:lpstr>
      <vt:lpstr>Avenir Next LT Pro Light</vt:lpstr>
      <vt:lpstr>Calibri</vt:lpstr>
      <vt:lpstr>Calibri Light</vt:lpstr>
      <vt:lpstr>Sitka Subheading</vt:lpstr>
      <vt:lpstr>PebbleVTI</vt:lpstr>
      <vt:lpstr>The Future is Human</vt:lpstr>
      <vt:lpstr>The Future is Human</vt:lpstr>
      <vt:lpstr>Human Skills</vt:lpstr>
      <vt:lpstr>Topic 2 – Why are we Yelling</vt:lpstr>
      <vt:lpstr>What is conflict?</vt:lpstr>
      <vt:lpstr>PowerPoint Presentation</vt:lpstr>
      <vt:lpstr>Conflict</vt:lpstr>
      <vt:lpstr>Where is conflict likely to occur in a business setting?</vt:lpstr>
      <vt:lpstr>Where is conflict likely to occur in a business setting?</vt:lpstr>
      <vt:lpstr>Consequences of Conflict</vt:lpstr>
      <vt:lpstr>Conflict Management</vt:lpstr>
      <vt:lpstr>What is conflict management?</vt:lpstr>
      <vt:lpstr>Class Task</vt:lpstr>
      <vt:lpstr>Conflict Management Styles</vt:lpstr>
      <vt:lpstr>Conflict Management Styles</vt:lpstr>
      <vt:lpstr>Conflict Management Styles</vt:lpstr>
      <vt:lpstr>Thomas, Kilmann Conflict Management Styles</vt:lpstr>
      <vt:lpstr>Task: Two chefs are fighting over the last lemon in the kitchen. Both need the lemon to make their dish. How could the conflict be solved using each of the Thomas, Kilmann Conflict Management Styles? </vt:lpstr>
      <vt:lpstr>PowerPoint Presentation</vt:lpstr>
      <vt:lpstr>Two Chef’s and a Lemon</vt:lpstr>
      <vt:lpstr>1. Avoiding Style</vt:lpstr>
      <vt:lpstr>1. When to consider using the Avoiding Style</vt:lpstr>
      <vt:lpstr>2. Competing Style</vt:lpstr>
      <vt:lpstr>2. When to Consider Using the Competing Style</vt:lpstr>
      <vt:lpstr>3. Accommodating Conflict Management Styles</vt:lpstr>
      <vt:lpstr>3. When to consider using the Accommodating Style</vt:lpstr>
      <vt:lpstr>4. Compromising Conflict Management Styles</vt:lpstr>
      <vt:lpstr>4. When to consider using the Compromising Style</vt:lpstr>
      <vt:lpstr>5. Collaborating Conflict Management Styles</vt:lpstr>
      <vt:lpstr>5. When to consider using the Collaborating Style</vt:lpstr>
      <vt:lpstr>Choosing a Conflict Management Styles</vt:lpstr>
      <vt:lpstr>Class Task</vt:lpstr>
      <vt:lpstr>Strategies for Conflict Management</vt:lpstr>
      <vt:lpstr>Class Task</vt:lpstr>
      <vt:lpstr>Skills that can help you become better at managing conflict in the workplace:</vt:lpstr>
      <vt:lpstr>Skills that can help you become better at managing conflict in the workplace:</vt:lpstr>
      <vt:lpstr>Unit 2 Assessment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Ub</dc:title>
  <dc:creator>Julie Hayward</dc:creator>
  <cp:lastModifiedBy>Gwyneth Jones</cp:lastModifiedBy>
  <cp:revision>352</cp:revision>
  <dcterms:created xsi:type="dcterms:W3CDTF">2021-02-03T13:42:26Z</dcterms:created>
  <dcterms:modified xsi:type="dcterms:W3CDTF">2023-03-02T17:32:56Z</dcterms:modified>
</cp:coreProperties>
</file>