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Lst>
  <p:sldSz cx="18288000" cy="10287000"/>
  <p:notesSz cx="6858000" cy="9144000"/>
  <p:embeddedFontLst>
    <p:embeddedFont>
      <p:font typeface="Agrandir" panose="020B0604020202020204" charset="0"/>
      <p:regular r:id="rId27"/>
    </p:embeddedFont>
    <p:embeddedFont>
      <p:font typeface="Agrandir Bold" panose="020B0604020202020204" charset="0"/>
      <p:regular r:id="rId28"/>
    </p:embeddedFont>
    <p:embeddedFont>
      <p:font typeface="Gagalin" panose="020B0604020202020204" charset="0"/>
      <p:regular r:id="rId2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30" autoAdjust="0"/>
    <p:restoredTop sz="94622" autoAdjust="0"/>
  </p:normalViewPr>
  <p:slideViewPr>
    <p:cSldViewPr>
      <p:cViewPr varScale="1">
        <p:scale>
          <a:sx n="42" d="100"/>
          <a:sy n="42" d="100"/>
        </p:scale>
        <p:origin x="402" y="5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1.fntdata"/><Relationship Id="rId30" Type="http://schemas.openxmlformats.org/officeDocument/2006/relationships/presProps" Target="pres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lly Morton-Lewis" userId="2c4e89fc25796500" providerId="LiveId" clId="{6368AD46-563C-49CC-83F4-311249BBA54F}"/>
    <pc:docChg chg="custSel modSld">
      <pc:chgData name="Tilly Morton-Lewis" userId="2c4e89fc25796500" providerId="LiveId" clId="{6368AD46-563C-49CC-83F4-311249BBA54F}" dt="2025-01-16T22:09:53.449" v="0" actId="478"/>
      <pc:docMkLst>
        <pc:docMk/>
      </pc:docMkLst>
      <pc:sldChg chg="delSp mod">
        <pc:chgData name="Tilly Morton-Lewis" userId="2c4e89fc25796500" providerId="LiveId" clId="{6368AD46-563C-49CC-83F4-311249BBA54F}" dt="2025-01-16T22:09:53.449" v="0" actId="478"/>
        <pc:sldMkLst>
          <pc:docMk/>
          <pc:sldMk cId="0" sldId="274"/>
        </pc:sldMkLst>
        <pc:picChg chg="del">
          <ac:chgData name="Tilly Morton-Lewis" userId="2c4e89fc25796500" providerId="LiveId" clId="{6368AD46-563C-49CC-83F4-311249BBA54F}" dt="2025-01-16T22:09:53.449" v="0" actId="478"/>
          <ac:picMkLst>
            <pc:docMk/>
            <pc:sldMk cId="0" sldId="274"/>
            <ac:picMk id="14" creationId="{BB5C921E-0EF3-FC5F-9C83-F4A45791F27A}"/>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1/16/2025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svg"/><Relationship Id="rId13" Type="http://schemas.openxmlformats.org/officeDocument/2006/relationships/image" Target="../media/image12.png"/><Relationship Id="rId18" Type="http://schemas.openxmlformats.org/officeDocument/2006/relationships/image" Target="../media/image17.svg"/><Relationship Id="rId26" Type="http://schemas.openxmlformats.org/officeDocument/2006/relationships/image" Target="../media/image25.svg"/><Relationship Id="rId3" Type="http://schemas.openxmlformats.org/officeDocument/2006/relationships/image" Target="../media/image2.png"/><Relationship Id="rId21" Type="http://schemas.openxmlformats.org/officeDocument/2006/relationships/image" Target="../media/image20.png"/><Relationship Id="rId7" Type="http://schemas.openxmlformats.org/officeDocument/2006/relationships/image" Target="../media/image6.png"/><Relationship Id="rId12" Type="http://schemas.openxmlformats.org/officeDocument/2006/relationships/image" Target="../media/image11.svg"/><Relationship Id="rId17" Type="http://schemas.openxmlformats.org/officeDocument/2006/relationships/image" Target="../media/image16.png"/><Relationship Id="rId25" Type="http://schemas.openxmlformats.org/officeDocument/2006/relationships/image" Target="../media/image24.png"/><Relationship Id="rId2" Type="http://schemas.openxmlformats.org/officeDocument/2006/relationships/image" Target="../media/image1.png"/><Relationship Id="rId16" Type="http://schemas.openxmlformats.org/officeDocument/2006/relationships/image" Target="../media/image15.svg"/><Relationship Id="rId20" Type="http://schemas.openxmlformats.org/officeDocument/2006/relationships/image" Target="../media/image19.svg"/><Relationship Id="rId1" Type="http://schemas.openxmlformats.org/officeDocument/2006/relationships/slideLayout" Target="../slideLayouts/slideLayout7.xml"/><Relationship Id="rId6" Type="http://schemas.openxmlformats.org/officeDocument/2006/relationships/image" Target="../media/image5.svg"/><Relationship Id="rId11" Type="http://schemas.openxmlformats.org/officeDocument/2006/relationships/image" Target="../media/image10.png"/><Relationship Id="rId24" Type="http://schemas.openxmlformats.org/officeDocument/2006/relationships/image" Target="../media/image23.svg"/><Relationship Id="rId5" Type="http://schemas.openxmlformats.org/officeDocument/2006/relationships/image" Target="../media/image4.png"/><Relationship Id="rId15" Type="http://schemas.openxmlformats.org/officeDocument/2006/relationships/image" Target="../media/image14.png"/><Relationship Id="rId23" Type="http://schemas.openxmlformats.org/officeDocument/2006/relationships/image" Target="../media/image22.png"/><Relationship Id="rId10" Type="http://schemas.openxmlformats.org/officeDocument/2006/relationships/image" Target="../media/image9.svg"/><Relationship Id="rId19" Type="http://schemas.openxmlformats.org/officeDocument/2006/relationships/image" Target="../media/image18.png"/><Relationship Id="rId4" Type="http://schemas.openxmlformats.org/officeDocument/2006/relationships/image" Target="../media/image3.svg"/><Relationship Id="rId9" Type="http://schemas.openxmlformats.org/officeDocument/2006/relationships/image" Target="../media/image8.png"/><Relationship Id="rId14" Type="http://schemas.openxmlformats.org/officeDocument/2006/relationships/image" Target="../media/image13.svg"/><Relationship Id="rId22" Type="http://schemas.openxmlformats.org/officeDocument/2006/relationships/image" Target="../media/image21.svg"/></Relationships>
</file>

<file path=ppt/slides/_rels/slide2.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29.svg"/><Relationship Id="rId11" Type="http://schemas.openxmlformats.org/officeDocument/2006/relationships/image" Target="../media/image32.png"/><Relationship Id="rId5" Type="http://schemas.openxmlformats.org/officeDocument/2006/relationships/image" Target="../media/image28.png"/><Relationship Id="rId10" Type="http://schemas.openxmlformats.org/officeDocument/2006/relationships/image" Target="../media/image19.svg"/><Relationship Id="rId4" Type="http://schemas.openxmlformats.org/officeDocument/2006/relationships/image" Target="../media/image27.svg"/><Relationship Id="rId9" Type="http://schemas.openxmlformats.org/officeDocument/2006/relationships/image" Target="../media/image18.png"/></Relationships>
</file>

<file path=ppt/slides/_rels/slide3.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12" Type="http://schemas.openxmlformats.org/officeDocument/2006/relationships/image" Target="../media/image15.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6.svg"/><Relationship Id="rId11" Type="http://schemas.openxmlformats.org/officeDocument/2006/relationships/image" Target="../media/image14.png"/><Relationship Id="rId5" Type="http://schemas.openxmlformats.org/officeDocument/2006/relationships/image" Target="../media/image35.png"/><Relationship Id="rId10" Type="http://schemas.openxmlformats.org/officeDocument/2006/relationships/image" Target="../media/image40.svg"/><Relationship Id="rId4" Type="http://schemas.openxmlformats.org/officeDocument/2006/relationships/image" Target="../media/image34.svg"/><Relationship Id="rId9" Type="http://schemas.openxmlformats.org/officeDocument/2006/relationships/image" Target="../media/image39.png"/></Relationships>
</file>

<file path=ppt/slides/_rels/slide4.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slides/_rels/slide5.xml.rels><?xml version="1.0" encoding="UTF-8" standalone="yes"?>
<Relationships xmlns="http://schemas.openxmlformats.org/package/2006/relationships"><Relationship Id="rId8" Type="http://schemas.openxmlformats.org/officeDocument/2006/relationships/image" Target="../media/image3.svg"/><Relationship Id="rId13" Type="http://schemas.openxmlformats.org/officeDocument/2006/relationships/image" Target="../media/image51.png"/><Relationship Id="rId3" Type="http://schemas.openxmlformats.org/officeDocument/2006/relationships/image" Target="../media/image47.png"/><Relationship Id="rId7" Type="http://schemas.openxmlformats.org/officeDocument/2006/relationships/image" Target="../media/image2.png"/><Relationship Id="rId12" Type="http://schemas.openxmlformats.org/officeDocument/2006/relationships/image" Target="../media/image50.svg"/><Relationship Id="rId2" Type="http://schemas.openxmlformats.org/officeDocument/2006/relationships/image" Target="../media/image1.png"/><Relationship Id="rId16" Type="http://schemas.openxmlformats.org/officeDocument/2006/relationships/hyperlink" Target="https://www.octopusbi.com" TargetMode="External"/><Relationship Id="rId1" Type="http://schemas.openxmlformats.org/officeDocument/2006/relationships/slideLayout" Target="../slideLayouts/slideLayout7.xml"/><Relationship Id="rId6" Type="http://schemas.openxmlformats.org/officeDocument/2006/relationships/image" Target="../media/image9.svg"/><Relationship Id="rId11" Type="http://schemas.openxmlformats.org/officeDocument/2006/relationships/image" Target="../media/image49.png"/><Relationship Id="rId5" Type="http://schemas.openxmlformats.org/officeDocument/2006/relationships/image" Target="../media/image8.png"/><Relationship Id="rId15" Type="http://schemas.openxmlformats.org/officeDocument/2006/relationships/image" Target="../media/image53.svg"/><Relationship Id="rId10" Type="http://schemas.openxmlformats.org/officeDocument/2006/relationships/image" Target="../media/image23.svg"/><Relationship Id="rId4" Type="http://schemas.openxmlformats.org/officeDocument/2006/relationships/image" Target="../media/image48.svg"/><Relationship Id="rId9" Type="http://schemas.openxmlformats.org/officeDocument/2006/relationships/image" Target="../media/image22.png"/><Relationship Id="rId14" Type="http://schemas.openxmlformats.org/officeDocument/2006/relationships/image" Target="../media/image52.png"/></Relationships>
</file>

<file path=ppt/slides/_rels/slide6.xml.rels><?xml version="1.0" encoding="UTF-8" standalone="yes"?>
<Relationships xmlns="http://schemas.openxmlformats.org/package/2006/relationships"><Relationship Id="rId8" Type="http://schemas.openxmlformats.org/officeDocument/2006/relationships/image" Target="../media/image55.svg"/><Relationship Id="rId3" Type="http://schemas.openxmlformats.org/officeDocument/2006/relationships/image" Target="../media/image33.png"/><Relationship Id="rId7" Type="http://schemas.openxmlformats.org/officeDocument/2006/relationships/image" Target="../media/image54.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34.svg"/></Relationships>
</file>

<file path=ppt/slides/_rels/slide7.xml.rels><?xml version="1.0" encoding="UTF-8" standalone="yes"?>
<Relationships xmlns="http://schemas.openxmlformats.org/package/2006/relationships"><Relationship Id="rId8" Type="http://schemas.openxmlformats.org/officeDocument/2006/relationships/image" Target="../media/image57.svg"/><Relationship Id="rId13" Type="http://schemas.openxmlformats.org/officeDocument/2006/relationships/image" Target="../media/image58.png"/><Relationship Id="rId3" Type="http://schemas.openxmlformats.org/officeDocument/2006/relationships/image" Target="../media/image37.png"/><Relationship Id="rId7" Type="http://schemas.openxmlformats.org/officeDocument/2006/relationships/image" Target="../media/image56.png"/><Relationship Id="rId12" Type="http://schemas.openxmlformats.org/officeDocument/2006/relationships/image" Target="../media/image25.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27.svg"/><Relationship Id="rId11" Type="http://schemas.openxmlformats.org/officeDocument/2006/relationships/image" Target="../media/image24.png"/><Relationship Id="rId5" Type="http://schemas.openxmlformats.org/officeDocument/2006/relationships/image" Target="../media/image26.png"/><Relationship Id="rId10" Type="http://schemas.openxmlformats.org/officeDocument/2006/relationships/image" Target="../media/image15.svg"/><Relationship Id="rId4" Type="http://schemas.openxmlformats.org/officeDocument/2006/relationships/image" Target="../media/image38.svg"/><Relationship Id="rId9" Type="http://schemas.openxmlformats.org/officeDocument/2006/relationships/image" Target="../media/image14.png"/><Relationship Id="rId14" Type="http://schemas.openxmlformats.org/officeDocument/2006/relationships/image" Target="../media/image59.svg"/></Relationships>
</file>

<file path=ppt/slides/_rels/slide8.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image" Target="../media/image10.png"/><Relationship Id="rId7"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61.svg"/><Relationship Id="rId4" Type="http://schemas.openxmlformats.org/officeDocument/2006/relationships/image" Target="../media/image11.svg"/><Relationship Id="rId9" Type="http://schemas.openxmlformats.org/officeDocument/2006/relationships/image" Target="../media/image60.png"/></Relationships>
</file>

<file path=ppt/slides/_rels/slide9.xml.rels><?xml version="1.0" encoding="UTF-8" standalone="yes"?>
<Relationships xmlns="http://schemas.openxmlformats.org/package/2006/relationships"><Relationship Id="rId8" Type="http://schemas.openxmlformats.org/officeDocument/2006/relationships/image" Target="../media/image63.svg"/><Relationship Id="rId3" Type="http://schemas.openxmlformats.org/officeDocument/2006/relationships/image" Target="../media/image2.png"/><Relationship Id="rId7" Type="http://schemas.openxmlformats.org/officeDocument/2006/relationships/image" Target="../media/image62.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3.svg"/><Relationship Id="rId9" Type="http://schemas.openxmlformats.org/officeDocument/2006/relationships/image" Target="../media/image64.png"/></Relationships>
</file>

<file path=ppt/slides/_rels/slide10.xml.rels><?xml version="1.0" encoding="UTF-8" standalone="yes"?>
<Relationships xmlns="http://schemas.openxmlformats.org/package/2006/relationships"><Relationship Id="rId8" Type="http://schemas.openxmlformats.org/officeDocument/2006/relationships/image" Target="../media/image3.svg"/><Relationship Id="rId13" Type="http://schemas.openxmlformats.org/officeDocument/2006/relationships/image" Target="../media/image52.png"/><Relationship Id="rId3" Type="http://schemas.openxmlformats.org/officeDocument/2006/relationships/image" Target="../media/image47.png"/><Relationship Id="rId7" Type="http://schemas.openxmlformats.org/officeDocument/2006/relationships/image" Target="../media/image2.png"/><Relationship Id="rId12" Type="http://schemas.openxmlformats.org/officeDocument/2006/relationships/image" Target="../media/image50.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9.svg"/><Relationship Id="rId11" Type="http://schemas.openxmlformats.org/officeDocument/2006/relationships/image" Target="../media/image49.png"/><Relationship Id="rId5" Type="http://schemas.openxmlformats.org/officeDocument/2006/relationships/image" Target="../media/image8.png"/><Relationship Id="rId10" Type="http://schemas.openxmlformats.org/officeDocument/2006/relationships/image" Target="../media/image23.svg"/><Relationship Id="rId4" Type="http://schemas.openxmlformats.org/officeDocument/2006/relationships/image" Target="../media/image48.svg"/><Relationship Id="rId9" Type="http://schemas.openxmlformats.org/officeDocument/2006/relationships/image" Target="../media/image22.png"/><Relationship Id="rId14" Type="http://schemas.openxmlformats.org/officeDocument/2006/relationships/image" Target="../media/image53.svg"/></Relationships>
</file>

<file path=ppt/slides/_rels/slide11.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37.png"/><Relationship Id="rId7" Type="http://schemas.openxmlformats.org/officeDocument/2006/relationships/image" Target="../media/image56.png"/><Relationship Id="rId12" Type="http://schemas.openxmlformats.org/officeDocument/2006/relationships/image" Target="../media/image59.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27.svg"/><Relationship Id="rId11" Type="http://schemas.openxmlformats.org/officeDocument/2006/relationships/image" Target="../media/image58.png"/><Relationship Id="rId5" Type="http://schemas.openxmlformats.org/officeDocument/2006/relationships/image" Target="../media/image26.png"/><Relationship Id="rId10" Type="http://schemas.openxmlformats.org/officeDocument/2006/relationships/image" Target="../media/image15.svg"/><Relationship Id="rId4" Type="http://schemas.openxmlformats.org/officeDocument/2006/relationships/image" Target="../media/image38.svg"/><Relationship Id="rId9" Type="http://schemas.openxmlformats.org/officeDocument/2006/relationships/image" Target="../media/image14.png"/></Relationships>
</file>

<file path=ppt/slides/_rels/slide12.xml.rels><?xml version="1.0" encoding="UTF-8" standalone="yes"?>
<Relationships xmlns="http://schemas.openxmlformats.org/package/2006/relationships"><Relationship Id="rId8" Type="http://schemas.openxmlformats.org/officeDocument/2006/relationships/image" Target="../media/image3.svg"/><Relationship Id="rId13" Type="http://schemas.openxmlformats.org/officeDocument/2006/relationships/image" Target="../media/image65.png"/><Relationship Id="rId3" Type="http://schemas.openxmlformats.org/officeDocument/2006/relationships/image" Target="../media/image47.png"/><Relationship Id="rId7" Type="http://schemas.openxmlformats.org/officeDocument/2006/relationships/image" Target="../media/image2.png"/><Relationship Id="rId12" Type="http://schemas.openxmlformats.org/officeDocument/2006/relationships/image" Target="../media/image50.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9.svg"/><Relationship Id="rId11" Type="http://schemas.openxmlformats.org/officeDocument/2006/relationships/image" Target="../media/image49.png"/><Relationship Id="rId5" Type="http://schemas.openxmlformats.org/officeDocument/2006/relationships/image" Target="../media/image8.png"/><Relationship Id="rId10" Type="http://schemas.openxmlformats.org/officeDocument/2006/relationships/image" Target="../media/image23.svg"/><Relationship Id="rId4" Type="http://schemas.openxmlformats.org/officeDocument/2006/relationships/image" Target="../media/image48.svg"/><Relationship Id="rId9" Type="http://schemas.openxmlformats.org/officeDocument/2006/relationships/image" Target="../media/image22.png"/><Relationship Id="rId14" Type="http://schemas.openxmlformats.org/officeDocument/2006/relationships/image" Target="../media/image66.svg"/></Relationships>
</file>

<file path=ppt/slides/_rels/slide13.xml.rels><?xml version="1.0" encoding="UTF-8" standalone="yes"?>
<Relationships xmlns="http://schemas.openxmlformats.org/package/2006/relationships"><Relationship Id="rId8" Type="http://schemas.openxmlformats.org/officeDocument/2006/relationships/image" Target="../media/image68.svg"/><Relationship Id="rId3" Type="http://schemas.openxmlformats.org/officeDocument/2006/relationships/image" Target="../media/image41.png"/><Relationship Id="rId7" Type="http://schemas.openxmlformats.org/officeDocument/2006/relationships/image" Target="../media/image67.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44.svg"/><Relationship Id="rId11" Type="http://schemas.openxmlformats.org/officeDocument/2006/relationships/image" Target="../media/image71.png"/><Relationship Id="rId5" Type="http://schemas.openxmlformats.org/officeDocument/2006/relationships/image" Target="../media/image43.png"/><Relationship Id="rId10" Type="http://schemas.openxmlformats.org/officeDocument/2006/relationships/image" Target="../media/image70.svg"/><Relationship Id="rId4" Type="http://schemas.openxmlformats.org/officeDocument/2006/relationships/image" Target="../media/image42.svg"/><Relationship Id="rId9" Type="http://schemas.openxmlformats.org/officeDocument/2006/relationships/image" Target="../media/image69.png"/></Relationships>
</file>

<file path=ppt/slides/_rels/slide14.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8.png"/><Relationship Id="rId7" Type="http://schemas.openxmlformats.org/officeDocument/2006/relationships/image" Target="../media/image47.png"/><Relationship Id="rId12" Type="http://schemas.openxmlformats.org/officeDocument/2006/relationships/image" Target="../media/image57.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42.svg"/><Relationship Id="rId11" Type="http://schemas.openxmlformats.org/officeDocument/2006/relationships/image" Target="../media/image56.png"/><Relationship Id="rId5" Type="http://schemas.openxmlformats.org/officeDocument/2006/relationships/image" Target="../media/image41.png"/><Relationship Id="rId10" Type="http://schemas.openxmlformats.org/officeDocument/2006/relationships/image" Target="../media/image73.svg"/><Relationship Id="rId4" Type="http://schemas.openxmlformats.org/officeDocument/2006/relationships/image" Target="../media/image9.svg"/><Relationship Id="rId9" Type="http://schemas.openxmlformats.org/officeDocument/2006/relationships/image" Target="../media/image72.png"/></Relationships>
</file>

<file path=ppt/slides/_rels/slide15.xml.rels><?xml version="1.0" encoding="UTF-8" standalone="yes"?>
<Relationships xmlns="http://schemas.openxmlformats.org/package/2006/relationships"><Relationship Id="rId8" Type="http://schemas.openxmlformats.org/officeDocument/2006/relationships/image" Target="../media/image63.svg"/><Relationship Id="rId13" Type="http://schemas.openxmlformats.org/officeDocument/2006/relationships/image" Target="../media/image78.png"/><Relationship Id="rId3" Type="http://schemas.openxmlformats.org/officeDocument/2006/relationships/image" Target="../media/image2.png"/><Relationship Id="rId7" Type="http://schemas.openxmlformats.org/officeDocument/2006/relationships/image" Target="../media/image62.png"/><Relationship Id="rId12" Type="http://schemas.openxmlformats.org/officeDocument/2006/relationships/image" Target="../media/image77.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9.svg"/><Relationship Id="rId11" Type="http://schemas.openxmlformats.org/officeDocument/2006/relationships/image" Target="../media/image76.png"/><Relationship Id="rId5" Type="http://schemas.openxmlformats.org/officeDocument/2006/relationships/image" Target="../media/image8.png"/><Relationship Id="rId10" Type="http://schemas.openxmlformats.org/officeDocument/2006/relationships/image" Target="../media/image75.svg"/><Relationship Id="rId4" Type="http://schemas.openxmlformats.org/officeDocument/2006/relationships/image" Target="../media/image3.svg"/><Relationship Id="rId9" Type="http://schemas.openxmlformats.org/officeDocument/2006/relationships/image" Target="../media/image74.png"/></Relationships>
</file>

<file path=ppt/slides/_rels/slide16.xml.rels><?xml version="1.0" encoding="UTF-8" standalone="yes"?>
<Relationships xmlns="http://schemas.openxmlformats.org/package/2006/relationships"><Relationship Id="rId8" Type="http://schemas.openxmlformats.org/officeDocument/2006/relationships/image" Target="../media/image3.svg"/><Relationship Id="rId13" Type="http://schemas.openxmlformats.org/officeDocument/2006/relationships/image" Target="../media/image52.png"/><Relationship Id="rId3" Type="http://schemas.openxmlformats.org/officeDocument/2006/relationships/image" Target="../media/image47.png"/><Relationship Id="rId7" Type="http://schemas.openxmlformats.org/officeDocument/2006/relationships/image" Target="../media/image2.png"/><Relationship Id="rId12" Type="http://schemas.openxmlformats.org/officeDocument/2006/relationships/image" Target="../media/image50.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9.svg"/><Relationship Id="rId11" Type="http://schemas.openxmlformats.org/officeDocument/2006/relationships/image" Target="../media/image49.png"/><Relationship Id="rId5" Type="http://schemas.openxmlformats.org/officeDocument/2006/relationships/image" Target="../media/image8.png"/><Relationship Id="rId10" Type="http://schemas.openxmlformats.org/officeDocument/2006/relationships/image" Target="../media/image23.svg"/><Relationship Id="rId4" Type="http://schemas.openxmlformats.org/officeDocument/2006/relationships/image" Target="../media/image48.svg"/><Relationship Id="rId9" Type="http://schemas.openxmlformats.org/officeDocument/2006/relationships/image" Target="../media/image22.png"/><Relationship Id="rId14" Type="http://schemas.openxmlformats.org/officeDocument/2006/relationships/image" Target="../media/image53.svg"/></Relationships>
</file>

<file path=ppt/slides/_rels/slide17.xml.rels><?xml version="1.0" encoding="UTF-8" standalone="yes"?>
<Relationships xmlns="http://schemas.openxmlformats.org/package/2006/relationships"><Relationship Id="rId8" Type="http://schemas.openxmlformats.org/officeDocument/2006/relationships/image" Target="../media/image68.svg"/><Relationship Id="rId3" Type="http://schemas.openxmlformats.org/officeDocument/2006/relationships/image" Target="../media/image41.png"/><Relationship Id="rId7" Type="http://schemas.openxmlformats.org/officeDocument/2006/relationships/image" Target="../media/image67.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44.svg"/><Relationship Id="rId5" Type="http://schemas.openxmlformats.org/officeDocument/2006/relationships/image" Target="../media/image43.png"/><Relationship Id="rId10" Type="http://schemas.openxmlformats.org/officeDocument/2006/relationships/image" Target="../media/image77.svg"/><Relationship Id="rId4" Type="http://schemas.openxmlformats.org/officeDocument/2006/relationships/image" Target="../media/image42.svg"/><Relationship Id="rId9" Type="http://schemas.openxmlformats.org/officeDocument/2006/relationships/image" Target="../media/image76.png"/></Relationships>
</file>

<file path=ppt/slides/_rels/slide18.xml.rels><?xml version="1.0" encoding="UTF-8" standalone="yes"?>
<Relationships xmlns="http://schemas.openxmlformats.org/package/2006/relationships"><Relationship Id="rId8" Type="http://schemas.openxmlformats.org/officeDocument/2006/relationships/image" Target="../media/image73.svg"/><Relationship Id="rId3" Type="http://schemas.openxmlformats.org/officeDocument/2006/relationships/image" Target="../media/image41.png"/><Relationship Id="rId7" Type="http://schemas.openxmlformats.org/officeDocument/2006/relationships/image" Target="../media/image72.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48.svg"/><Relationship Id="rId5" Type="http://schemas.openxmlformats.org/officeDocument/2006/relationships/image" Target="../media/image47.png"/><Relationship Id="rId4" Type="http://schemas.openxmlformats.org/officeDocument/2006/relationships/image" Target="../media/image42.svg"/><Relationship Id="rId9" Type="http://schemas.openxmlformats.org/officeDocument/2006/relationships/image" Target="../media/image79.png"/></Relationships>
</file>

<file path=ppt/slides/_rels/slide19.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44.svg"/><Relationship Id="rId11" Type="http://schemas.openxmlformats.org/officeDocument/2006/relationships/image" Target="../media/image82.png"/><Relationship Id="rId5" Type="http://schemas.openxmlformats.org/officeDocument/2006/relationships/image" Target="../media/image43.png"/><Relationship Id="rId10" Type="http://schemas.openxmlformats.org/officeDocument/2006/relationships/image" Target="../media/image81.svg"/><Relationship Id="rId4" Type="http://schemas.openxmlformats.org/officeDocument/2006/relationships/image" Target="../media/image42.svg"/><Relationship Id="rId9" Type="http://schemas.openxmlformats.org/officeDocument/2006/relationships/image" Target="../media/image80.png"/></Relationships>
</file>

<file path=ppt/slides/_rels/slide20.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44.svg"/><Relationship Id="rId11" Type="http://schemas.openxmlformats.org/officeDocument/2006/relationships/image" Target="../media/image83.png"/><Relationship Id="rId5" Type="http://schemas.openxmlformats.org/officeDocument/2006/relationships/image" Target="../media/image43.png"/><Relationship Id="rId10" Type="http://schemas.openxmlformats.org/officeDocument/2006/relationships/image" Target="../media/image81.svg"/><Relationship Id="rId4" Type="http://schemas.openxmlformats.org/officeDocument/2006/relationships/image" Target="../media/image42.svg"/><Relationship Id="rId9" Type="http://schemas.openxmlformats.org/officeDocument/2006/relationships/image" Target="../media/image80.png"/></Relationships>
</file>

<file path=ppt/slides/_rels/slide21.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12" Type="http://schemas.openxmlformats.org/officeDocument/2006/relationships/image" Target="../media/image4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6.svg"/><Relationship Id="rId11" Type="http://schemas.openxmlformats.org/officeDocument/2006/relationships/image" Target="../media/image45.png"/><Relationship Id="rId5" Type="http://schemas.openxmlformats.org/officeDocument/2006/relationships/image" Target="../media/image35.png"/><Relationship Id="rId10" Type="http://schemas.openxmlformats.org/officeDocument/2006/relationships/image" Target="../media/image15.svg"/><Relationship Id="rId4" Type="http://schemas.openxmlformats.org/officeDocument/2006/relationships/image" Target="../media/image34.svg"/><Relationship Id="rId9" Type="http://schemas.openxmlformats.org/officeDocument/2006/relationships/image" Target="../media/image14.png"/></Relationships>
</file>

<file path=ppt/slides/_rels/slide22.xml.rels><?xml version="1.0" encoding="UTF-8" standalone="yes"?>
<Relationships xmlns="http://schemas.openxmlformats.org/package/2006/relationships"><Relationship Id="rId8" Type="http://schemas.openxmlformats.org/officeDocument/2006/relationships/image" Target="../media/image7.svg"/><Relationship Id="rId13" Type="http://schemas.openxmlformats.org/officeDocument/2006/relationships/image" Target="../media/image12.png"/><Relationship Id="rId18" Type="http://schemas.openxmlformats.org/officeDocument/2006/relationships/image" Target="../media/image17.svg"/><Relationship Id="rId26" Type="http://schemas.openxmlformats.org/officeDocument/2006/relationships/image" Target="../media/image25.svg"/><Relationship Id="rId3" Type="http://schemas.openxmlformats.org/officeDocument/2006/relationships/image" Target="../media/image2.png"/><Relationship Id="rId21" Type="http://schemas.openxmlformats.org/officeDocument/2006/relationships/image" Target="../media/image20.png"/><Relationship Id="rId7" Type="http://schemas.openxmlformats.org/officeDocument/2006/relationships/image" Target="../media/image6.png"/><Relationship Id="rId12" Type="http://schemas.openxmlformats.org/officeDocument/2006/relationships/image" Target="../media/image11.svg"/><Relationship Id="rId17" Type="http://schemas.openxmlformats.org/officeDocument/2006/relationships/image" Target="../media/image16.png"/><Relationship Id="rId25" Type="http://schemas.openxmlformats.org/officeDocument/2006/relationships/image" Target="../media/image24.png"/><Relationship Id="rId2" Type="http://schemas.openxmlformats.org/officeDocument/2006/relationships/image" Target="../media/image1.png"/><Relationship Id="rId16" Type="http://schemas.openxmlformats.org/officeDocument/2006/relationships/image" Target="../media/image15.svg"/><Relationship Id="rId20" Type="http://schemas.openxmlformats.org/officeDocument/2006/relationships/image" Target="../media/image19.svg"/><Relationship Id="rId1" Type="http://schemas.openxmlformats.org/officeDocument/2006/relationships/slideLayout" Target="../slideLayouts/slideLayout7.xml"/><Relationship Id="rId6" Type="http://schemas.openxmlformats.org/officeDocument/2006/relationships/image" Target="../media/image5.svg"/><Relationship Id="rId11" Type="http://schemas.openxmlformats.org/officeDocument/2006/relationships/image" Target="../media/image10.png"/><Relationship Id="rId24" Type="http://schemas.openxmlformats.org/officeDocument/2006/relationships/image" Target="../media/image23.svg"/><Relationship Id="rId5" Type="http://schemas.openxmlformats.org/officeDocument/2006/relationships/image" Target="../media/image4.png"/><Relationship Id="rId15" Type="http://schemas.openxmlformats.org/officeDocument/2006/relationships/image" Target="../media/image14.png"/><Relationship Id="rId23" Type="http://schemas.openxmlformats.org/officeDocument/2006/relationships/image" Target="../media/image22.png"/><Relationship Id="rId10" Type="http://schemas.openxmlformats.org/officeDocument/2006/relationships/image" Target="../media/image9.svg"/><Relationship Id="rId19" Type="http://schemas.openxmlformats.org/officeDocument/2006/relationships/image" Target="../media/image18.png"/><Relationship Id="rId4" Type="http://schemas.openxmlformats.org/officeDocument/2006/relationships/image" Target="../media/image3.svg"/><Relationship Id="rId9" Type="http://schemas.openxmlformats.org/officeDocument/2006/relationships/image" Target="../media/image8.png"/><Relationship Id="rId14" Type="http://schemas.openxmlformats.org/officeDocument/2006/relationships/image" Target="../media/image13.svg"/><Relationship Id="rId22" Type="http://schemas.openxmlformats.org/officeDocument/2006/relationships/image" Target="../media/image21.svg"/></Relationships>
</file>

<file path=ppt/slides/_rels/slide23.xml.rels><?xml version="1.0" encoding="UTF-8" standalone="yes"?>
<Relationships xmlns="http://schemas.openxmlformats.org/package/2006/relationships"><Relationship Id="rId8" Type="http://schemas.openxmlformats.org/officeDocument/2006/relationships/image" Target="../media/image48.svg"/><Relationship Id="rId13" Type="http://schemas.openxmlformats.org/officeDocument/2006/relationships/hyperlink" Target="https://learning-theories.com/cognitive-theory-of-multimedia-learning-mayer.html" TargetMode="External"/><Relationship Id="rId18" Type="http://schemas.openxmlformats.org/officeDocument/2006/relationships/hyperlink" Target="https://doi.org/10.1080/13664530500200251" TargetMode="External"/><Relationship Id="rId26" Type="http://schemas.openxmlformats.org/officeDocument/2006/relationships/hyperlink" Target="https://doi.org/10.3109/0142159X.2014.973388" TargetMode="External"/><Relationship Id="rId3" Type="http://schemas.openxmlformats.org/officeDocument/2006/relationships/image" Target="../media/image8.png"/><Relationship Id="rId21" Type="http://schemas.openxmlformats.org/officeDocument/2006/relationships/hyperlink" Target="https://improvingteaching.co.uk/2017/03/26/formative-assessment-flawed-confusing-learning-performance/" TargetMode="External"/><Relationship Id="rId7" Type="http://schemas.openxmlformats.org/officeDocument/2006/relationships/image" Target="../media/image47.png"/><Relationship Id="rId12" Type="http://schemas.openxmlformats.org/officeDocument/2006/relationships/image" Target="../media/image57.svg"/><Relationship Id="rId17" Type="http://schemas.openxmlformats.org/officeDocument/2006/relationships/hyperlink" Target="https://files.eric.ed.gov/fulltext/ED336049.pdf" TargetMode="External"/><Relationship Id="rId25" Type="http://schemas.openxmlformats.org/officeDocument/2006/relationships/hyperlink" Target="https://taps.pstt.org.uk/responsive-teaching/t5/use-of-mini-plenaries/" TargetMode="External"/><Relationship Id="rId2" Type="http://schemas.openxmlformats.org/officeDocument/2006/relationships/image" Target="../media/image1.png"/><Relationship Id="rId16" Type="http://schemas.openxmlformats.org/officeDocument/2006/relationships/hyperlink" Target="http://amzn.to/2obKh1w" TargetMode="External"/><Relationship Id="rId20" Type="http://schemas.openxmlformats.org/officeDocument/2006/relationships/hyperlink" Target="https://zonofeducation.com/the-importance-of-assessment-in-teaching-and-learning/#:~:text=By%20evaluating%20students%E2%80%99%20performance%20through%20assessments%2C%20teachers%20can,learning%20experience%20and%20promotes%20their%20overall%20academic%20growth." TargetMode="External"/><Relationship Id="rId1" Type="http://schemas.openxmlformats.org/officeDocument/2006/relationships/slideLayout" Target="../slideLayouts/slideLayout7.xml"/><Relationship Id="rId6" Type="http://schemas.openxmlformats.org/officeDocument/2006/relationships/image" Target="../media/image42.svg"/><Relationship Id="rId11" Type="http://schemas.openxmlformats.org/officeDocument/2006/relationships/image" Target="../media/image56.png"/><Relationship Id="rId24" Type="http://schemas.openxmlformats.org/officeDocument/2006/relationships/hyperlink" Target="https://www.tandfonline.com/doi/full/10.1080/0969594X.2014.999643" TargetMode="External"/><Relationship Id="rId5" Type="http://schemas.openxmlformats.org/officeDocument/2006/relationships/image" Target="../media/image41.png"/><Relationship Id="rId15" Type="http://schemas.openxmlformats.org/officeDocument/2006/relationships/hyperlink" Target="https://hwb.gov.wales/api/storage/b447d1fe-5463-4382-9726-e68623a05dd2/assessment-for-learning-and-the-national-literacy-and-numeracy-framework.pdf" TargetMode="External"/><Relationship Id="rId23" Type="http://schemas.openxmlformats.org/officeDocument/2006/relationships/hyperlink" Target="https://doi.org/10.5040/9781472541369" TargetMode="External"/><Relationship Id="rId28" Type="http://schemas.openxmlformats.org/officeDocument/2006/relationships/hyperlink" Target="https://learningspy.co.uk/myths/afl-might-wrong/" TargetMode="External"/><Relationship Id="rId10" Type="http://schemas.openxmlformats.org/officeDocument/2006/relationships/image" Target="../media/image73.svg"/><Relationship Id="rId19" Type="http://schemas.openxmlformats.org/officeDocument/2006/relationships/hyperlink" Target="https://octopusbi.com/how-bi-can-bridge-the-gap-between-parents-teachers/" TargetMode="External"/><Relationship Id="rId4" Type="http://schemas.openxmlformats.org/officeDocument/2006/relationships/image" Target="../media/image9.svg"/><Relationship Id="rId9" Type="http://schemas.openxmlformats.org/officeDocument/2006/relationships/image" Target="../media/image72.png"/><Relationship Id="rId14" Type="http://schemas.openxmlformats.org/officeDocument/2006/relationships/hyperlink" Target="https://estyn.gov.wales/improvement-resources/assessment-for-learning-and-thinking-skills/" TargetMode="External"/><Relationship Id="rId22" Type="http://schemas.openxmlformats.org/officeDocument/2006/relationships/hyperlink" Target="https://doi.org/10.1093/applin/amx006" TargetMode="External"/><Relationship Id="rId27" Type="http://schemas.openxmlformats.org/officeDocument/2006/relationships/hyperlink" Target="https://thirdspacelearning.com/blog/what-is-assessment-for-learning/#:~:text=When%20did%20assessment%20for%20learning%20originate%3F%20In%201989%2C,introduced%20the%20term%20%E2%80%98Assessment%20for%20Learning%E2%80%99%20in%201994."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r="-48" b="-38974"/>
            </a:stretch>
          </a:blipFill>
        </p:spPr>
        <p:txBody>
          <a:bodyPr/>
          <a:lstStyle/>
          <a:p>
            <a:endParaRPr lang="en-GB"/>
          </a:p>
        </p:txBody>
      </p:sp>
      <p:sp>
        <p:nvSpPr>
          <p:cNvPr id="3" name="Freeform 3"/>
          <p:cNvSpPr/>
          <p:nvPr/>
        </p:nvSpPr>
        <p:spPr>
          <a:xfrm rot="3649572">
            <a:off x="13905010" y="4377341"/>
            <a:ext cx="7530117" cy="6918465"/>
          </a:xfrm>
          <a:custGeom>
            <a:avLst/>
            <a:gdLst/>
            <a:ahLst/>
            <a:cxnLst/>
            <a:rect l="l" t="t" r="r" b="b"/>
            <a:pathLst>
              <a:path w="7530117" h="6918465">
                <a:moveTo>
                  <a:pt x="0" y="0"/>
                </a:moveTo>
                <a:lnTo>
                  <a:pt x="7530117" y="0"/>
                </a:lnTo>
                <a:lnTo>
                  <a:pt x="7530117" y="6918466"/>
                </a:lnTo>
                <a:lnTo>
                  <a:pt x="0" y="691846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TextBox 4"/>
          <p:cNvSpPr txBox="1"/>
          <p:nvPr/>
        </p:nvSpPr>
        <p:spPr>
          <a:xfrm>
            <a:off x="4073351" y="8027762"/>
            <a:ext cx="10156016" cy="1733550"/>
          </a:xfrm>
          <a:prstGeom prst="rect">
            <a:avLst/>
          </a:prstGeom>
        </p:spPr>
        <p:txBody>
          <a:bodyPr lIns="0" tIns="0" rIns="0" bIns="0" rtlCol="0" anchor="t">
            <a:spAutoFit/>
          </a:bodyPr>
          <a:lstStyle/>
          <a:p>
            <a:pPr algn="r">
              <a:lnSpc>
                <a:spcPts val="4499"/>
              </a:lnSpc>
            </a:pPr>
            <a:r>
              <a:rPr lang="en-US" sz="2999" spc="59">
                <a:solidFill>
                  <a:srgbClr val="000000"/>
                </a:solidFill>
                <a:latin typeface="Agrandir"/>
                <a:ea typeface="Agrandir"/>
                <a:cs typeface="Agrandir"/>
                <a:sym typeface="Agrandir"/>
              </a:rPr>
              <a:t>Tillly Morton-Lewis</a:t>
            </a:r>
          </a:p>
          <a:p>
            <a:pPr algn="r">
              <a:lnSpc>
                <a:spcPts val="4499"/>
              </a:lnSpc>
            </a:pPr>
            <a:r>
              <a:rPr lang="en-US" sz="2999" spc="59">
                <a:solidFill>
                  <a:srgbClr val="000000"/>
                </a:solidFill>
                <a:latin typeface="Agrandir"/>
                <a:ea typeface="Agrandir"/>
                <a:cs typeface="Agrandir"/>
                <a:sym typeface="Agrandir"/>
              </a:rPr>
              <a:t>2100296</a:t>
            </a:r>
          </a:p>
          <a:p>
            <a:pPr marL="0" lvl="0" indent="0" algn="r">
              <a:lnSpc>
                <a:spcPts val="4499"/>
              </a:lnSpc>
              <a:spcBef>
                <a:spcPct val="0"/>
              </a:spcBef>
            </a:pPr>
            <a:r>
              <a:rPr lang="en-US" sz="2999" spc="59">
                <a:solidFill>
                  <a:srgbClr val="000000"/>
                </a:solidFill>
                <a:latin typeface="Agrandir"/>
                <a:ea typeface="Agrandir"/>
                <a:cs typeface="Agrandir"/>
                <a:sym typeface="Agrandir"/>
              </a:rPr>
              <a:t>ECAD5012</a:t>
            </a:r>
          </a:p>
        </p:txBody>
      </p:sp>
      <p:sp>
        <p:nvSpPr>
          <p:cNvPr id="5" name="Freeform 5"/>
          <p:cNvSpPr/>
          <p:nvPr/>
        </p:nvSpPr>
        <p:spPr>
          <a:xfrm rot="-6802992">
            <a:off x="-1245989" y="-3362067"/>
            <a:ext cx="6320685" cy="6724133"/>
          </a:xfrm>
          <a:custGeom>
            <a:avLst/>
            <a:gdLst/>
            <a:ahLst/>
            <a:cxnLst/>
            <a:rect l="l" t="t" r="r" b="b"/>
            <a:pathLst>
              <a:path w="6320685" h="6724133">
                <a:moveTo>
                  <a:pt x="0" y="0"/>
                </a:moveTo>
                <a:lnTo>
                  <a:pt x="6320685" y="0"/>
                </a:lnTo>
                <a:lnTo>
                  <a:pt x="6320685" y="6724134"/>
                </a:lnTo>
                <a:lnTo>
                  <a:pt x="0" y="67241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a:off x="14728116" y="6015904"/>
            <a:ext cx="3941664" cy="3662164"/>
          </a:xfrm>
          <a:custGeom>
            <a:avLst/>
            <a:gdLst/>
            <a:ahLst/>
            <a:cxnLst/>
            <a:rect l="l" t="t" r="r" b="b"/>
            <a:pathLst>
              <a:path w="3941664" h="3662164">
                <a:moveTo>
                  <a:pt x="0" y="0"/>
                </a:moveTo>
                <a:lnTo>
                  <a:pt x="3941663" y="0"/>
                </a:lnTo>
                <a:lnTo>
                  <a:pt x="3941663" y="3662164"/>
                </a:lnTo>
                <a:lnTo>
                  <a:pt x="0" y="366216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Freeform 7"/>
          <p:cNvSpPr/>
          <p:nvPr/>
        </p:nvSpPr>
        <p:spPr>
          <a:xfrm>
            <a:off x="5382868" y="8694512"/>
            <a:ext cx="2656101" cy="2574003"/>
          </a:xfrm>
          <a:custGeom>
            <a:avLst/>
            <a:gdLst/>
            <a:ahLst/>
            <a:cxnLst/>
            <a:rect l="l" t="t" r="r" b="b"/>
            <a:pathLst>
              <a:path w="2656101" h="2574003">
                <a:moveTo>
                  <a:pt x="0" y="0"/>
                </a:moveTo>
                <a:lnTo>
                  <a:pt x="2656101" y="0"/>
                </a:lnTo>
                <a:lnTo>
                  <a:pt x="2656101" y="2574003"/>
                </a:lnTo>
                <a:lnTo>
                  <a:pt x="0" y="257400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8" name="Freeform 8"/>
          <p:cNvSpPr/>
          <p:nvPr/>
        </p:nvSpPr>
        <p:spPr>
          <a:xfrm>
            <a:off x="-3454998" y="5279153"/>
            <a:ext cx="6249851" cy="5742191"/>
          </a:xfrm>
          <a:custGeom>
            <a:avLst/>
            <a:gdLst/>
            <a:ahLst/>
            <a:cxnLst/>
            <a:rect l="l" t="t" r="r" b="b"/>
            <a:pathLst>
              <a:path w="6249851" h="5742191">
                <a:moveTo>
                  <a:pt x="0" y="0"/>
                </a:moveTo>
                <a:lnTo>
                  <a:pt x="6249850" y="0"/>
                </a:lnTo>
                <a:lnTo>
                  <a:pt x="6249850" y="5742191"/>
                </a:lnTo>
                <a:lnTo>
                  <a:pt x="0" y="5742191"/>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9" name="Freeform 9"/>
          <p:cNvSpPr/>
          <p:nvPr/>
        </p:nvSpPr>
        <p:spPr>
          <a:xfrm rot="2237146">
            <a:off x="-315172" y="6923252"/>
            <a:ext cx="4459052" cy="3210518"/>
          </a:xfrm>
          <a:custGeom>
            <a:avLst/>
            <a:gdLst/>
            <a:ahLst/>
            <a:cxnLst/>
            <a:rect l="l" t="t" r="r" b="b"/>
            <a:pathLst>
              <a:path w="4459052" h="3210518">
                <a:moveTo>
                  <a:pt x="0" y="0"/>
                </a:moveTo>
                <a:lnTo>
                  <a:pt x="4459052" y="0"/>
                </a:lnTo>
                <a:lnTo>
                  <a:pt x="4459052" y="3210518"/>
                </a:lnTo>
                <a:lnTo>
                  <a:pt x="0" y="3210518"/>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0" name="Freeform 10"/>
          <p:cNvSpPr/>
          <p:nvPr/>
        </p:nvSpPr>
        <p:spPr>
          <a:xfrm>
            <a:off x="9021057" y="-1370502"/>
            <a:ext cx="2656101" cy="2574003"/>
          </a:xfrm>
          <a:custGeom>
            <a:avLst/>
            <a:gdLst/>
            <a:ahLst/>
            <a:cxnLst/>
            <a:rect l="l" t="t" r="r" b="b"/>
            <a:pathLst>
              <a:path w="2656101" h="2574003">
                <a:moveTo>
                  <a:pt x="0" y="0"/>
                </a:moveTo>
                <a:lnTo>
                  <a:pt x="2656101" y="0"/>
                </a:lnTo>
                <a:lnTo>
                  <a:pt x="2656101" y="2574004"/>
                </a:lnTo>
                <a:lnTo>
                  <a:pt x="0" y="2574004"/>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GB"/>
          </a:p>
        </p:txBody>
      </p:sp>
      <p:sp>
        <p:nvSpPr>
          <p:cNvPr id="11" name="Freeform 11"/>
          <p:cNvSpPr/>
          <p:nvPr/>
        </p:nvSpPr>
        <p:spPr>
          <a:xfrm rot="7670037">
            <a:off x="13383024" y="-2542762"/>
            <a:ext cx="5974748" cy="5489435"/>
          </a:xfrm>
          <a:custGeom>
            <a:avLst/>
            <a:gdLst/>
            <a:ahLst/>
            <a:cxnLst/>
            <a:rect l="l" t="t" r="r" b="b"/>
            <a:pathLst>
              <a:path w="5974748" h="5489435">
                <a:moveTo>
                  <a:pt x="0" y="0"/>
                </a:moveTo>
                <a:lnTo>
                  <a:pt x="5974748" y="0"/>
                </a:lnTo>
                <a:lnTo>
                  <a:pt x="5974748" y="5489435"/>
                </a:lnTo>
                <a:lnTo>
                  <a:pt x="0" y="5489435"/>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2" name="Freeform 12"/>
          <p:cNvSpPr/>
          <p:nvPr/>
        </p:nvSpPr>
        <p:spPr>
          <a:xfrm>
            <a:off x="13767542" y="-372656"/>
            <a:ext cx="3902526" cy="3235549"/>
          </a:xfrm>
          <a:custGeom>
            <a:avLst/>
            <a:gdLst/>
            <a:ahLst/>
            <a:cxnLst/>
            <a:rect l="l" t="t" r="r" b="b"/>
            <a:pathLst>
              <a:path w="3902526" h="3235549">
                <a:moveTo>
                  <a:pt x="0" y="0"/>
                </a:moveTo>
                <a:lnTo>
                  <a:pt x="3902526" y="0"/>
                </a:lnTo>
                <a:lnTo>
                  <a:pt x="3902526" y="3235549"/>
                </a:lnTo>
                <a:lnTo>
                  <a:pt x="0" y="3235549"/>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GB"/>
          </a:p>
        </p:txBody>
      </p:sp>
      <p:sp>
        <p:nvSpPr>
          <p:cNvPr id="13" name="Freeform 13"/>
          <p:cNvSpPr/>
          <p:nvPr/>
        </p:nvSpPr>
        <p:spPr>
          <a:xfrm rot="-1789354">
            <a:off x="575474" y="-347429"/>
            <a:ext cx="2725139" cy="3833315"/>
          </a:xfrm>
          <a:custGeom>
            <a:avLst/>
            <a:gdLst/>
            <a:ahLst/>
            <a:cxnLst/>
            <a:rect l="l" t="t" r="r" b="b"/>
            <a:pathLst>
              <a:path w="2725139" h="3833315">
                <a:moveTo>
                  <a:pt x="0" y="0"/>
                </a:moveTo>
                <a:lnTo>
                  <a:pt x="2725139" y="0"/>
                </a:lnTo>
                <a:lnTo>
                  <a:pt x="2725139" y="3833316"/>
                </a:lnTo>
                <a:lnTo>
                  <a:pt x="0" y="3833316"/>
                </a:lnTo>
                <a:lnTo>
                  <a:pt x="0" y="0"/>
                </a:lnTo>
                <a:close/>
              </a:path>
            </a:pathLst>
          </a:custGeom>
          <a:blipFill>
            <a:blip r:embed="rId19">
              <a:extLst>
                <a:ext uri="{96DAC541-7B7A-43D3-8B79-37D633B846F1}">
                  <asvg:svgBlip xmlns:asvg="http://schemas.microsoft.com/office/drawing/2016/SVG/main" r:embed="rId20"/>
                </a:ext>
              </a:extLst>
            </a:blip>
            <a:stretch>
              <a:fillRect/>
            </a:stretch>
          </a:blipFill>
        </p:spPr>
        <p:txBody>
          <a:bodyPr/>
          <a:lstStyle/>
          <a:p>
            <a:endParaRPr lang="en-GB"/>
          </a:p>
        </p:txBody>
      </p:sp>
      <p:sp>
        <p:nvSpPr>
          <p:cNvPr id="14" name="Freeform 14"/>
          <p:cNvSpPr/>
          <p:nvPr/>
        </p:nvSpPr>
        <p:spPr>
          <a:xfrm>
            <a:off x="5833552" y="-1855444"/>
            <a:ext cx="4515556" cy="4114800"/>
          </a:xfrm>
          <a:custGeom>
            <a:avLst/>
            <a:gdLst/>
            <a:ahLst/>
            <a:cxnLst/>
            <a:rect l="l" t="t" r="r" b="b"/>
            <a:pathLst>
              <a:path w="4515556" h="4114800">
                <a:moveTo>
                  <a:pt x="0" y="0"/>
                </a:moveTo>
                <a:lnTo>
                  <a:pt x="4515555" y="0"/>
                </a:lnTo>
                <a:lnTo>
                  <a:pt x="4515555" y="4114800"/>
                </a:lnTo>
                <a:lnTo>
                  <a:pt x="0" y="4114800"/>
                </a:lnTo>
                <a:lnTo>
                  <a:pt x="0" y="0"/>
                </a:lnTo>
                <a:close/>
              </a:path>
            </a:pathLst>
          </a:custGeom>
          <a:blipFill>
            <a:blip r:embed="rId21">
              <a:extLst>
                <a:ext uri="{96DAC541-7B7A-43D3-8B79-37D633B846F1}">
                  <asvg:svgBlip xmlns:asvg="http://schemas.microsoft.com/office/drawing/2016/SVG/main" r:embed="rId22"/>
                </a:ext>
              </a:extLst>
            </a:blip>
            <a:stretch>
              <a:fillRect/>
            </a:stretch>
          </a:blipFill>
        </p:spPr>
        <p:txBody>
          <a:bodyPr/>
          <a:lstStyle/>
          <a:p>
            <a:endParaRPr lang="en-GB"/>
          </a:p>
        </p:txBody>
      </p:sp>
      <p:sp>
        <p:nvSpPr>
          <p:cNvPr id="15" name="TextBox 15"/>
          <p:cNvSpPr txBox="1"/>
          <p:nvPr/>
        </p:nvSpPr>
        <p:spPr>
          <a:xfrm>
            <a:off x="4153234" y="3835754"/>
            <a:ext cx="9483217" cy="1621571"/>
          </a:xfrm>
          <a:prstGeom prst="rect">
            <a:avLst/>
          </a:prstGeom>
        </p:spPr>
        <p:txBody>
          <a:bodyPr lIns="0" tIns="0" rIns="0" bIns="0" rtlCol="0" anchor="t">
            <a:spAutoFit/>
          </a:bodyPr>
          <a:lstStyle/>
          <a:p>
            <a:pPr marL="0" lvl="0" indent="0" algn="l">
              <a:lnSpc>
                <a:spcPts val="12108"/>
              </a:lnSpc>
            </a:pPr>
            <a:r>
              <a:rPr lang="en-US" sz="12355" spc="247">
                <a:solidFill>
                  <a:srgbClr val="000000"/>
                </a:solidFill>
                <a:latin typeface="Gagalin"/>
                <a:ea typeface="Gagalin"/>
                <a:cs typeface="Gagalin"/>
                <a:sym typeface="Gagalin"/>
              </a:rPr>
              <a:t>ASSESSMENT</a:t>
            </a:r>
          </a:p>
        </p:txBody>
      </p:sp>
      <p:sp>
        <p:nvSpPr>
          <p:cNvPr id="16" name="TextBox 16"/>
          <p:cNvSpPr txBox="1"/>
          <p:nvPr/>
        </p:nvSpPr>
        <p:spPr>
          <a:xfrm>
            <a:off x="4153234" y="5423278"/>
            <a:ext cx="9807930" cy="1621571"/>
          </a:xfrm>
          <a:prstGeom prst="rect">
            <a:avLst/>
          </a:prstGeom>
        </p:spPr>
        <p:txBody>
          <a:bodyPr lIns="0" tIns="0" rIns="0" bIns="0" rtlCol="0" anchor="t">
            <a:spAutoFit/>
          </a:bodyPr>
          <a:lstStyle/>
          <a:p>
            <a:pPr marL="0" lvl="0" indent="0" algn="l">
              <a:lnSpc>
                <a:spcPts val="12108"/>
              </a:lnSpc>
            </a:pPr>
            <a:r>
              <a:rPr lang="en-US" sz="12355" spc="247">
                <a:solidFill>
                  <a:srgbClr val="000000"/>
                </a:solidFill>
                <a:latin typeface="Gagalin"/>
                <a:ea typeface="Gagalin"/>
                <a:cs typeface="Gagalin"/>
                <a:sym typeface="Gagalin"/>
              </a:rPr>
              <a:t>LEARNING</a:t>
            </a:r>
          </a:p>
        </p:txBody>
      </p:sp>
      <p:sp>
        <p:nvSpPr>
          <p:cNvPr id="17" name="TextBox 17"/>
          <p:cNvSpPr txBox="1"/>
          <p:nvPr/>
        </p:nvSpPr>
        <p:spPr>
          <a:xfrm>
            <a:off x="12960082" y="4059166"/>
            <a:ext cx="1502173" cy="1103542"/>
          </a:xfrm>
          <a:prstGeom prst="rect">
            <a:avLst/>
          </a:prstGeom>
        </p:spPr>
        <p:txBody>
          <a:bodyPr lIns="0" tIns="0" rIns="0" bIns="0" rtlCol="0" anchor="t">
            <a:spAutoFit/>
          </a:bodyPr>
          <a:lstStyle/>
          <a:p>
            <a:pPr marL="0" lvl="0" indent="0" algn="ctr">
              <a:lnSpc>
                <a:spcPts val="7928"/>
              </a:lnSpc>
              <a:spcBef>
                <a:spcPct val="0"/>
              </a:spcBef>
            </a:pPr>
            <a:r>
              <a:rPr lang="en-US" sz="5285" b="1" spc="105">
                <a:solidFill>
                  <a:srgbClr val="000000"/>
                </a:solidFill>
                <a:latin typeface="Agrandir Bold"/>
                <a:ea typeface="Agrandir Bold"/>
                <a:cs typeface="Agrandir Bold"/>
                <a:sym typeface="Agrandir Bold"/>
              </a:rPr>
              <a:t>for</a:t>
            </a:r>
          </a:p>
        </p:txBody>
      </p:sp>
      <p:sp>
        <p:nvSpPr>
          <p:cNvPr id="18" name="TextBox 18"/>
          <p:cNvSpPr txBox="1"/>
          <p:nvPr/>
        </p:nvSpPr>
        <p:spPr>
          <a:xfrm>
            <a:off x="4173663" y="6743444"/>
            <a:ext cx="2761594" cy="1103542"/>
          </a:xfrm>
          <a:prstGeom prst="rect">
            <a:avLst/>
          </a:prstGeom>
        </p:spPr>
        <p:txBody>
          <a:bodyPr lIns="0" tIns="0" rIns="0" bIns="0" rtlCol="0" anchor="t">
            <a:spAutoFit/>
          </a:bodyPr>
          <a:lstStyle/>
          <a:p>
            <a:pPr marL="0" lvl="0" indent="0" algn="l">
              <a:lnSpc>
                <a:spcPts val="7928"/>
              </a:lnSpc>
              <a:spcBef>
                <a:spcPct val="0"/>
              </a:spcBef>
            </a:pPr>
            <a:r>
              <a:rPr lang="en-US" sz="5285" spc="105">
                <a:solidFill>
                  <a:srgbClr val="000000"/>
                </a:solidFill>
                <a:latin typeface="Agrandir"/>
                <a:ea typeface="Agrandir"/>
                <a:cs typeface="Agrandir"/>
                <a:sym typeface="Agrandir"/>
              </a:rPr>
              <a:t>AFL</a:t>
            </a:r>
          </a:p>
        </p:txBody>
      </p:sp>
      <p:sp>
        <p:nvSpPr>
          <p:cNvPr id="19" name="Freeform 19"/>
          <p:cNvSpPr/>
          <p:nvPr/>
        </p:nvSpPr>
        <p:spPr>
          <a:xfrm>
            <a:off x="6115669" y="9157421"/>
            <a:ext cx="3028331" cy="3997797"/>
          </a:xfrm>
          <a:custGeom>
            <a:avLst/>
            <a:gdLst/>
            <a:ahLst/>
            <a:cxnLst/>
            <a:rect l="l" t="t" r="r" b="b"/>
            <a:pathLst>
              <a:path w="3028331" h="3997797">
                <a:moveTo>
                  <a:pt x="0" y="0"/>
                </a:moveTo>
                <a:lnTo>
                  <a:pt x="3028331" y="0"/>
                </a:lnTo>
                <a:lnTo>
                  <a:pt x="3028331" y="3997797"/>
                </a:lnTo>
                <a:lnTo>
                  <a:pt x="0" y="3997797"/>
                </a:lnTo>
                <a:lnTo>
                  <a:pt x="0" y="0"/>
                </a:lnTo>
                <a:close/>
              </a:path>
            </a:pathLst>
          </a:custGeom>
          <a:blipFill>
            <a:blip r:embed="rId23">
              <a:extLst>
                <a:ext uri="{96DAC541-7B7A-43D3-8B79-37D633B846F1}">
                  <asvg:svgBlip xmlns:asvg="http://schemas.microsoft.com/office/drawing/2016/SVG/main" r:embed="rId24"/>
                </a:ext>
              </a:extLst>
            </a:blip>
            <a:stretch>
              <a:fillRect/>
            </a:stretch>
          </a:blipFill>
        </p:spPr>
        <p:txBody>
          <a:bodyPr/>
          <a:lstStyle/>
          <a:p>
            <a:endParaRPr lang="en-GB"/>
          </a:p>
        </p:txBody>
      </p:sp>
      <p:sp>
        <p:nvSpPr>
          <p:cNvPr id="20" name="Freeform 20"/>
          <p:cNvSpPr/>
          <p:nvPr/>
        </p:nvSpPr>
        <p:spPr>
          <a:xfrm>
            <a:off x="11677158" y="1028700"/>
            <a:ext cx="1577381" cy="1528625"/>
          </a:xfrm>
          <a:custGeom>
            <a:avLst/>
            <a:gdLst/>
            <a:ahLst/>
            <a:cxnLst/>
            <a:rect l="l" t="t" r="r" b="b"/>
            <a:pathLst>
              <a:path w="1577381" h="1528625">
                <a:moveTo>
                  <a:pt x="0" y="0"/>
                </a:moveTo>
                <a:lnTo>
                  <a:pt x="1577381" y="0"/>
                </a:lnTo>
                <a:lnTo>
                  <a:pt x="1577381" y="1528625"/>
                </a:lnTo>
                <a:lnTo>
                  <a:pt x="0" y="152862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21" name="Freeform 21"/>
          <p:cNvSpPr/>
          <p:nvPr/>
        </p:nvSpPr>
        <p:spPr>
          <a:xfrm rot="4065037">
            <a:off x="11095644" y="9610088"/>
            <a:ext cx="2417198" cy="2342484"/>
          </a:xfrm>
          <a:custGeom>
            <a:avLst/>
            <a:gdLst/>
            <a:ahLst/>
            <a:cxnLst/>
            <a:rect l="l" t="t" r="r" b="b"/>
            <a:pathLst>
              <a:path w="2417198" h="2342484">
                <a:moveTo>
                  <a:pt x="0" y="0"/>
                </a:moveTo>
                <a:lnTo>
                  <a:pt x="2417198" y="0"/>
                </a:lnTo>
                <a:lnTo>
                  <a:pt x="2417198" y="2342484"/>
                </a:lnTo>
                <a:lnTo>
                  <a:pt x="0" y="2342484"/>
                </a:lnTo>
                <a:lnTo>
                  <a:pt x="0" y="0"/>
                </a:lnTo>
                <a:close/>
              </a:path>
            </a:pathLst>
          </a:custGeom>
          <a:blipFill>
            <a:blip r:embed="rId25">
              <a:extLst>
                <a:ext uri="{96DAC541-7B7A-43D3-8B79-37D633B846F1}">
                  <asvg:svgBlip xmlns:asvg="http://schemas.microsoft.com/office/drawing/2016/SVG/main" r:embed="rId26"/>
                </a:ext>
              </a:extLst>
            </a:blip>
            <a:stretch>
              <a:fillRect/>
            </a:stretch>
          </a:blipFill>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r="-48" b="-38974"/>
            </a:stretch>
          </a:blipFill>
        </p:spPr>
        <p:txBody>
          <a:bodyPr/>
          <a:lstStyle/>
          <a:p>
            <a:endParaRPr lang="en-GB"/>
          </a:p>
        </p:txBody>
      </p:sp>
      <p:sp>
        <p:nvSpPr>
          <p:cNvPr id="3" name="Freeform 3"/>
          <p:cNvSpPr/>
          <p:nvPr/>
        </p:nvSpPr>
        <p:spPr>
          <a:xfrm rot="4029577">
            <a:off x="-6924757" y="-2168809"/>
            <a:ext cx="11022365" cy="10127047"/>
          </a:xfrm>
          <a:custGeom>
            <a:avLst/>
            <a:gdLst/>
            <a:ahLst/>
            <a:cxnLst/>
            <a:rect l="l" t="t" r="r" b="b"/>
            <a:pathLst>
              <a:path w="11022365" h="10127047">
                <a:moveTo>
                  <a:pt x="0" y="0"/>
                </a:moveTo>
                <a:lnTo>
                  <a:pt x="11022365" y="0"/>
                </a:lnTo>
                <a:lnTo>
                  <a:pt x="11022365" y="10127047"/>
                </a:lnTo>
                <a:lnTo>
                  <a:pt x="0" y="1012704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1198783" y="3671502"/>
            <a:ext cx="3545358" cy="5449706"/>
            <a:chOff x="0" y="0"/>
            <a:chExt cx="4727143" cy="7266274"/>
          </a:xfrm>
        </p:grpSpPr>
        <p:grpSp>
          <p:nvGrpSpPr>
            <p:cNvPr id="5" name="Group 5"/>
            <p:cNvGrpSpPr/>
            <p:nvPr/>
          </p:nvGrpSpPr>
          <p:grpSpPr>
            <a:xfrm>
              <a:off x="2737" y="0"/>
              <a:ext cx="4724406" cy="7266274"/>
              <a:chOff x="0" y="0"/>
              <a:chExt cx="1261742" cy="1940596"/>
            </a:xfrm>
          </p:grpSpPr>
          <p:sp>
            <p:nvSpPr>
              <p:cNvPr id="6" name="Freeform 6"/>
              <p:cNvSpPr/>
              <p:nvPr/>
            </p:nvSpPr>
            <p:spPr>
              <a:xfrm>
                <a:off x="0" y="0"/>
                <a:ext cx="1261742" cy="1940596"/>
              </a:xfrm>
              <a:custGeom>
                <a:avLst/>
                <a:gdLst/>
                <a:ahLst/>
                <a:cxnLst/>
                <a:rect l="l" t="t" r="r" b="b"/>
                <a:pathLst>
                  <a:path w="1261742" h="1940596">
                    <a:moveTo>
                      <a:pt x="0" y="0"/>
                    </a:moveTo>
                    <a:lnTo>
                      <a:pt x="1261742" y="0"/>
                    </a:lnTo>
                    <a:lnTo>
                      <a:pt x="1261742" y="1940596"/>
                    </a:lnTo>
                    <a:lnTo>
                      <a:pt x="0" y="1940596"/>
                    </a:lnTo>
                    <a:close/>
                  </a:path>
                </a:pathLst>
              </a:custGeom>
              <a:solidFill>
                <a:srgbClr val="FFFFFF">
                  <a:alpha val="40000"/>
                </a:srgbClr>
              </a:solidFill>
              <a:ln w="28575" cap="sq">
                <a:solidFill>
                  <a:srgbClr val="000000">
                    <a:alpha val="40000"/>
                  </a:srgbClr>
                </a:solidFill>
                <a:prstDash val="solid"/>
                <a:miter/>
              </a:ln>
            </p:spPr>
            <p:txBody>
              <a:bodyPr/>
              <a:lstStyle/>
              <a:p>
                <a:endParaRPr lang="en-GB"/>
              </a:p>
            </p:txBody>
          </p:sp>
          <p:sp>
            <p:nvSpPr>
              <p:cNvPr id="7" name="TextBox 7"/>
              <p:cNvSpPr txBox="1"/>
              <p:nvPr/>
            </p:nvSpPr>
            <p:spPr>
              <a:xfrm>
                <a:off x="0" y="-85725"/>
                <a:ext cx="1261742" cy="2026321"/>
              </a:xfrm>
              <a:prstGeom prst="rect">
                <a:avLst/>
              </a:prstGeom>
            </p:spPr>
            <p:txBody>
              <a:bodyPr lIns="37573" tIns="37573" rIns="37573" bIns="37573" rtlCol="0" anchor="ctr"/>
              <a:lstStyle/>
              <a:p>
                <a:pPr algn="ctr">
                  <a:lnSpc>
                    <a:spcPts val="2660"/>
                  </a:lnSpc>
                </a:pPr>
                <a:endParaRPr/>
              </a:p>
            </p:txBody>
          </p:sp>
        </p:grpSp>
        <p:grpSp>
          <p:nvGrpSpPr>
            <p:cNvPr id="8" name="Group 8"/>
            <p:cNvGrpSpPr/>
            <p:nvPr/>
          </p:nvGrpSpPr>
          <p:grpSpPr>
            <a:xfrm>
              <a:off x="0" y="0"/>
              <a:ext cx="4724406" cy="7266274"/>
              <a:chOff x="0" y="0"/>
              <a:chExt cx="1261742" cy="1940596"/>
            </a:xfrm>
          </p:grpSpPr>
          <p:sp>
            <p:nvSpPr>
              <p:cNvPr id="9" name="Freeform 9"/>
              <p:cNvSpPr/>
              <p:nvPr/>
            </p:nvSpPr>
            <p:spPr>
              <a:xfrm>
                <a:off x="0" y="0"/>
                <a:ext cx="1261742" cy="1940596"/>
              </a:xfrm>
              <a:custGeom>
                <a:avLst/>
                <a:gdLst/>
                <a:ahLst/>
                <a:cxnLst/>
                <a:rect l="l" t="t" r="r" b="b"/>
                <a:pathLst>
                  <a:path w="1261742" h="1940596">
                    <a:moveTo>
                      <a:pt x="0" y="0"/>
                    </a:moveTo>
                    <a:lnTo>
                      <a:pt x="1261742" y="0"/>
                    </a:lnTo>
                    <a:lnTo>
                      <a:pt x="1261742" y="1940596"/>
                    </a:lnTo>
                    <a:lnTo>
                      <a:pt x="0" y="1940596"/>
                    </a:lnTo>
                    <a:close/>
                  </a:path>
                </a:pathLst>
              </a:custGeom>
              <a:solidFill>
                <a:srgbClr val="000000">
                  <a:alpha val="0"/>
                </a:srgbClr>
              </a:solidFill>
              <a:ln w="28575" cap="sq">
                <a:solidFill>
                  <a:srgbClr val="000000"/>
                </a:solidFill>
                <a:prstDash val="solid"/>
                <a:miter/>
              </a:ln>
            </p:spPr>
            <p:txBody>
              <a:bodyPr/>
              <a:lstStyle/>
              <a:p>
                <a:endParaRPr lang="en-GB"/>
              </a:p>
            </p:txBody>
          </p:sp>
          <p:sp>
            <p:nvSpPr>
              <p:cNvPr id="10" name="TextBox 10"/>
              <p:cNvSpPr txBox="1"/>
              <p:nvPr/>
            </p:nvSpPr>
            <p:spPr>
              <a:xfrm>
                <a:off x="0" y="-85725"/>
                <a:ext cx="1261742" cy="2026321"/>
              </a:xfrm>
              <a:prstGeom prst="rect">
                <a:avLst/>
              </a:prstGeom>
            </p:spPr>
            <p:txBody>
              <a:bodyPr lIns="37573" tIns="37573" rIns="37573" bIns="37573" rtlCol="0" anchor="ctr"/>
              <a:lstStyle/>
              <a:p>
                <a:pPr algn="ctr">
                  <a:lnSpc>
                    <a:spcPts val="2660"/>
                  </a:lnSpc>
                </a:pPr>
                <a:endParaRPr/>
              </a:p>
            </p:txBody>
          </p:sp>
        </p:grpSp>
      </p:grpSp>
      <p:grpSp>
        <p:nvGrpSpPr>
          <p:cNvPr id="11" name="Group 11"/>
          <p:cNvGrpSpPr/>
          <p:nvPr/>
        </p:nvGrpSpPr>
        <p:grpSpPr>
          <a:xfrm>
            <a:off x="5978297" y="3671502"/>
            <a:ext cx="3543305" cy="5449706"/>
            <a:chOff x="0" y="0"/>
            <a:chExt cx="1261742" cy="1940596"/>
          </a:xfrm>
        </p:grpSpPr>
        <p:sp>
          <p:nvSpPr>
            <p:cNvPr id="12" name="Freeform 12"/>
            <p:cNvSpPr/>
            <p:nvPr/>
          </p:nvSpPr>
          <p:spPr>
            <a:xfrm>
              <a:off x="0" y="0"/>
              <a:ext cx="1261742" cy="1940596"/>
            </a:xfrm>
            <a:custGeom>
              <a:avLst/>
              <a:gdLst/>
              <a:ahLst/>
              <a:cxnLst/>
              <a:rect l="l" t="t" r="r" b="b"/>
              <a:pathLst>
                <a:path w="1261742" h="1940596">
                  <a:moveTo>
                    <a:pt x="0" y="0"/>
                  </a:moveTo>
                  <a:lnTo>
                    <a:pt x="1261742" y="0"/>
                  </a:lnTo>
                  <a:lnTo>
                    <a:pt x="1261742" y="1940596"/>
                  </a:lnTo>
                  <a:lnTo>
                    <a:pt x="0" y="1940596"/>
                  </a:lnTo>
                  <a:close/>
                </a:path>
              </a:pathLst>
            </a:custGeom>
            <a:solidFill>
              <a:srgbClr val="FFFFFF">
                <a:alpha val="40000"/>
              </a:srgbClr>
            </a:solidFill>
            <a:ln w="28575" cap="sq">
              <a:solidFill>
                <a:srgbClr val="000000">
                  <a:alpha val="40000"/>
                </a:srgbClr>
              </a:solidFill>
              <a:prstDash val="solid"/>
              <a:miter/>
            </a:ln>
          </p:spPr>
          <p:txBody>
            <a:bodyPr/>
            <a:lstStyle/>
            <a:p>
              <a:endParaRPr lang="en-GB"/>
            </a:p>
          </p:txBody>
        </p:sp>
        <p:sp>
          <p:nvSpPr>
            <p:cNvPr id="13" name="TextBox 13"/>
            <p:cNvSpPr txBox="1"/>
            <p:nvPr/>
          </p:nvSpPr>
          <p:spPr>
            <a:xfrm>
              <a:off x="0" y="-85725"/>
              <a:ext cx="1261742" cy="2026321"/>
            </a:xfrm>
            <a:prstGeom prst="rect">
              <a:avLst/>
            </a:prstGeom>
          </p:spPr>
          <p:txBody>
            <a:bodyPr lIns="37573" tIns="37573" rIns="37573" bIns="37573" rtlCol="0" anchor="ctr"/>
            <a:lstStyle/>
            <a:p>
              <a:pPr algn="ctr">
                <a:lnSpc>
                  <a:spcPts val="2660"/>
                </a:lnSpc>
              </a:pPr>
              <a:endParaRPr/>
            </a:p>
          </p:txBody>
        </p:sp>
      </p:grpSp>
      <p:grpSp>
        <p:nvGrpSpPr>
          <p:cNvPr id="14" name="Group 14"/>
          <p:cNvGrpSpPr/>
          <p:nvPr/>
        </p:nvGrpSpPr>
        <p:grpSpPr>
          <a:xfrm>
            <a:off x="5978297" y="3671502"/>
            <a:ext cx="3543305" cy="5449706"/>
            <a:chOff x="0" y="0"/>
            <a:chExt cx="1261742" cy="1940596"/>
          </a:xfrm>
        </p:grpSpPr>
        <p:sp>
          <p:nvSpPr>
            <p:cNvPr id="15" name="Freeform 15"/>
            <p:cNvSpPr/>
            <p:nvPr/>
          </p:nvSpPr>
          <p:spPr>
            <a:xfrm>
              <a:off x="0" y="0"/>
              <a:ext cx="1261742" cy="1940596"/>
            </a:xfrm>
            <a:custGeom>
              <a:avLst/>
              <a:gdLst/>
              <a:ahLst/>
              <a:cxnLst/>
              <a:rect l="l" t="t" r="r" b="b"/>
              <a:pathLst>
                <a:path w="1261742" h="1940596">
                  <a:moveTo>
                    <a:pt x="0" y="0"/>
                  </a:moveTo>
                  <a:lnTo>
                    <a:pt x="1261742" y="0"/>
                  </a:lnTo>
                  <a:lnTo>
                    <a:pt x="1261742" y="1940596"/>
                  </a:lnTo>
                  <a:lnTo>
                    <a:pt x="0" y="1940596"/>
                  </a:lnTo>
                  <a:close/>
                </a:path>
              </a:pathLst>
            </a:custGeom>
            <a:solidFill>
              <a:srgbClr val="000000">
                <a:alpha val="0"/>
              </a:srgbClr>
            </a:solidFill>
            <a:ln w="28575" cap="sq">
              <a:solidFill>
                <a:srgbClr val="000000"/>
              </a:solidFill>
              <a:prstDash val="solid"/>
              <a:miter/>
            </a:ln>
          </p:spPr>
          <p:txBody>
            <a:bodyPr/>
            <a:lstStyle/>
            <a:p>
              <a:endParaRPr lang="en-GB"/>
            </a:p>
          </p:txBody>
        </p:sp>
        <p:sp>
          <p:nvSpPr>
            <p:cNvPr id="16" name="TextBox 16"/>
            <p:cNvSpPr txBox="1"/>
            <p:nvPr/>
          </p:nvSpPr>
          <p:spPr>
            <a:xfrm>
              <a:off x="0" y="-85725"/>
              <a:ext cx="1261742" cy="2026321"/>
            </a:xfrm>
            <a:prstGeom prst="rect">
              <a:avLst/>
            </a:prstGeom>
          </p:spPr>
          <p:txBody>
            <a:bodyPr lIns="37573" tIns="37573" rIns="37573" bIns="37573" rtlCol="0" anchor="ctr"/>
            <a:lstStyle/>
            <a:p>
              <a:pPr algn="ctr">
                <a:lnSpc>
                  <a:spcPts val="2660"/>
                </a:lnSpc>
              </a:pPr>
              <a:endParaRPr/>
            </a:p>
          </p:txBody>
        </p:sp>
      </p:grpSp>
      <p:grpSp>
        <p:nvGrpSpPr>
          <p:cNvPr id="17" name="Group 17"/>
          <p:cNvGrpSpPr/>
          <p:nvPr/>
        </p:nvGrpSpPr>
        <p:grpSpPr>
          <a:xfrm>
            <a:off x="11068050" y="3671502"/>
            <a:ext cx="3543305" cy="5449706"/>
            <a:chOff x="0" y="0"/>
            <a:chExt cx="1261742" cy="1940596"/>
          </a:xfrm>
        </p:grpSpPr>
        <p:sp>
          <p:nvSpPr>
            <p:cNvPr id="18" name="Freeform 18"/>
            <p:cNvSpPr/>
            <p:nvPr/>
          </p:nvSpPr>
          <p:spPr>
            <a:xfrm>
              <a:off x="0" y="0"/>
              <a:ext cx="1261742" cy="1940596"/>
            </a:xfrm>
            <a:custGeom>
              <a:avLst/>
              <a:gdLst/>
              <a:ahLst/>
              <a:cxnLst/>
              <a:rect l="l" t="t" r="r" b="b"/>
              <a:pathLst>
                <a:path w="1261742" h="1940596">
                  <a:moveTo>
                    <a:pt x="0" y="0"/>
                  </a:moveTo>
                  <a:lnTo>
                    <a:pt x="1261742" y="0"/>
                  </a:lnTo>
                  <a:lnTo>
                    <a:pt x="1261742" y="1940596"/>
                  </a:lnTo>
                  <a:lnTo>
                    <a:pt x="0" y="1940596"/>
                  </a:lnTo>
                  <a:close/>
                </a:path>
              </a:pathLst>
            </a:custGeom>
            <a:solidFill>
              <a:srgbClr val="FFFFFF">
                <a:alpha val="40000"/>
              </a:srgbClr>
            </a:solidFill>
            <a:ln w="28575" cap="sq">
              <a:solidFill>
                <a:srgbClr val="000000">
                  <a:alpha val="40000"/>
                </a:srgbClr>
              </a:solidFill>
              <a:prstDash val="solid"/>
              <a:miter/>
            </a:ln>
          </p:spPr>
          <p:txBody>
            <a:bodyPr/>
            <a:lstStyle/>
            <a:p>
              <a:endParaRPr lang="en-GB"/>
            </a:p>
          </p:txBody>
        </p:sp>
        <p:sp>
          <p:nvSpPr>
            <p:cNvPr id="19" name="TextBox 19"/>
            <p:cNvSpPr txBox="1"/>
            <p:nvPr/>
          </p:nvSpPr>
          <p:spPr>
            <a:xfrm>
              <a:off x="0" y="-85725"/>
              <a:ext cx="1261742" cy="2026321"/>
            </a:xfrm>
            <a:prstGeom prst="rect">
              <a:avLst/>
            </a:prstGeom>
          </p:spPr>
          <p:txBody>
            <a:bodyPr lIns="37573" tIns="37573" rIns="37573" bIns="37573" rtlCol="0" anchor="ctr"/>
            <a:lstStyle/>
            <a:p>
              <a:pPr algn="ctr">
                <a:lnSpc>
                  <a:spcPts val="2660"/>
                </a:lnSpc>
              </a:pPr>
              <a:endParaRPr/>
            </a:p>
          </p:txBody>
        </p:sp>
      </p:grpSp>
      <p:grpSp>
        <p:nvGrpSpPr>
          <p:cNvPr id="20" name="Group 20"/>
          <p:cNvGrpSpPr/>
          <p:nvPr/>
        </p:nvGrpSpPr>
        <p:grpSpPr>
          <a:xfrm>
            <a:off x="11068050" y="3671502"/>
            <a:ext cx="3543305" cy="5449706"/>
            <a:chOff x="0" y="0"/>
            <a:chExt cx="1261742" cy="1940596"/>
          </a:xfrm>
        </p:grpSpPr>
        <p:sp>
          <p:nvSpPr>
            <p:cNvPr id="21" name="Freeform 21"/>
            <p:cNvSpPr/>
            <p:nvPr/>
          </p:nvSpPr>
          <p:spPr>
            <a:xfrm>
              <a:off x="0" y="0"/>
              <a:ext cx="1261742" cy="1940596"/>
            </a:xfrm>
            <a:custGeom>
              <a:avLst/>
              <a:gdLst/>
              <a:ahLst/>
              <a:cxnLst/>
              <a:rect l="l" t="t" r="r" b="b"/>
              <a:pathLst>
                <a:path w="1261742" h="1940596">
                  <a:moveTo>
                    <a:pt x="0" y="0"/>
                  </a:moveTo>
                  <a:lnTo>
                    <a:pt x="1261742" y="0"/>
                  </a:lnTo>
                  <a:lnTo>
                    <a:pt x="1261742" y="1940596"/>
                  </a:lnTo>
                  <a:lnTo>
                    <a:pt x="0" y="1940596"/>
                  </a:lnTo>
                  <a:close/>
                </a:path>
              </a:pathLst>
            </a:custGeom>
            <a:solidFill>
              <a:srgbClr val="000000">
                <a:alpha val="0"/>
              </a:srgbClr>
            </a:solidFill>
            <a:ln w="28575" cap="sq">
              <a:solidFill>
                <a:srgbClr val="000000"/>
              </a:solidFill>
              <a:prstDash val="solid"/>
              <a:miter/>
            </a:ln>
          </p:spPr>
          <p:txBody>
            <a:bodyPr/>
            <a:lstStyle/>
            <a:p>
              <a:endParaRPr lang="en-GB"/>
            </a:p>
          </p:txBody>
        </p:sp>
        <p:sp>
          <p:nvSpPr>
            <p:cNvPr id="22" name="TextBox 22"/>
            <p:cNvSpPr txBox="1"/>
            <p:nvPr/>
          </p:nvSpPr>
          <p:spPr>
            <a:xfrm>
              <a:off x="0" y="-85725"/>
              <a:ext cx="1261742" cy="2026321"/>
            </a:xfrm>
            <a:prstGeom prst="rect">
              <a:avLst/>
            </a:prstGeom>
          </p:spPr>
          <p:txBody>
            <a:bodyPr lIns="37573" tIns="37573" rIns="37573" bIns="37573" rtlCol="0" anchor="ctr"/>
            <a:lstStyle/>
            <a:p>
              <a:pPr algn="ctr">
                <a:lnSpc>
                  <a:spcPts val="2660"/>
                </a:lnSpc>
              </a:pPr>
              <a:endParaRPr/>
            </a:p>
          </p:txBody>
        </p:sp>
      </p:grpSp>
      <p:sp>
        <p:nvSpPr>
          <p:cNvPr id="23" name="Freeform 23"/>
          <p:cNvSpPr/>
          <p:nvPr/>
        </p:nvSpPr>
        <p:spPr>
          <a:xfrm rot="-5875420">
            <a:off x="13461378" y="6233797"/>
            <a:ext cx="8151990" cy="7410900"/>
          </a:xfrm>
          <a:custGeom>
            <a:avLst/>
            <a:gdLst/>
            <a:ahLst/>
            <a:cxnLst/>
            <a:rect l="l" t="t" r="r" b="b"/>
            <a:pathLst>
              <a:path w="8151990" h="7410900">
                <a:moveTo>
                  <a:pt x="0" y="0"/>
                </a:moveTo>
                <a:lnTo>
                  <a:pt x="8151991" y="0"/>
                </a:lnTo>
                <a:lnTo>
                  <a:pt x="8151991" y="7410900"/>
                </a:lnTo>
                <a:lnTo>
                  <a:pt x="0" y="74109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4" name="Freeform 24"/>
          <p:cNvSpPr/>
          <p:nvPr/>
        </p:nvSpPr>
        <p:spPr>
          <a:xfrm rot="2403298">
            <a:off x="15657171" y="7844421"/>
            <a:ext cx="3204258" cy="2827758"/>
          </a:xfrm>
          <a:custGeom>
            <a:avLst/>
            <a:gdLst/>
            <a:ahLst/>
            <a:cxnLst/>
            <a:rect l="l" t="t" r="r" b="b"/>
            <a:pathLst>
              <a:path w="3204258" h="2827758">
                <a:moveTo>
                  <a:pt x="0" y="0"/>
                </a:moveTo>
                <a:lnTo>
                  <a:pt x="3204258" y="0"/>
                </a:lnTo>
                <a:lnTo>
                  <a:pt x="3204258" y="2827758"/>
                </a:lnTo>
                <a:lnTo>
                  <a:pt x="0" y="282775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5" name="Freeform 25"/>
          <p:cNvSpPr/>
          <p:nvPr/>
        </p:nvSpPr>
        <p:spPr>
          <a:xfrm rot="1086393">
            <a:off x="-873500" y="52865"/>
            <a:ext cx="3220996" cy="4528641"/>
          </a:xfrm>
          <a:custGeom>
            <a:avLst/>
            <a:gdLst/>
            <a:ahLst/>
            <a:cxnLst/>
            <a:rect l="l" t="t" r="r" b="b"/>
            <a:pathLst>
              <a:path w="3220996" h="4528641">
                <a:moveTo>
                  <a:pt x="0" y="0"/>
                </a:moveTo>
                <a:lnTo>
                  <a:pt x="3220996" y="0"/>
                </a:lnTo>
                <a:lnTo>
                  <a:pt x="3220996" y="4528642"/>
                </a:lnTo>
                <a:lnTo>
                  <a:pt x="0" y="452864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26" name="Freeform 26"/>
          <p:cNvSpPr/>
          <p:nvPr/>
        </p:nvSpPr>
        <p:spPr>
          <a:xfrm>
            <a:off x="736998" y="8525535"/>
            <a:ext cx="15681218" cy="1191347"/>
          </a:xfrm>
          <a:custGeom>
            <a:avLst/>
            <a:gdLst/>
            <a:ahLst/>
            <a:cxnLst/>
            <a:rect l="l" t="t" r="r" b="b"/>
            <a:pathLst>
              <a:path w="15681218" h="1191347">
                <a:moveTo>
                  <a:pt x="0" y="0"/>
                </a:moveTo>
                <a:lnTo>
                  <a:pt x="15681218" y="0"/>
                </a:lnTo>
                <a:lnTo>
                  <a:pt x="15681218" y="1191346"/>
                </a:lnTo>
                <a:lnTo>
                  <a:pt x="0" y="1191346"/>
                </a:lnTo>
                <a:lnTo>
                  <a:pt x="0" y="0"/>
                </a:lnTo>
                <a:close/>
              </a:path>
            </a:pathLst>
          </a:custGeom>
          <a:blipFill>
            <a:blip r:embed="rId11"/>
            <a:stretch>
              <a:fillRect l="-1691" t="-7208" r="-345" b="-27099"/>
            </a:stretch>
          </a:blipFill>
        </p:spPr>
        <p:txBody>
          <a:bodyPr/>
          <a:lstStyle/>
          <a:p>
            <a:endParaRPr lang="en-GB"/>
          </a:p>
        </p:txBody>
      </p:sp>
      <p:sp>
        <p:nvSpPr>
          <p:cNvPr id="27" name="TextBox 27"/>
          <p:cNvSpPr txBox="1"/>
          <p:nvPr/>
        </p:nvSpPr>
        <p:spPr>
          <a:xfrm>
            <a:off x="1613922" y="4643824"/>
            <a:ext cx="2715079" cy="3919855"/>
          </a:xfrm>
          <a:prstGeom prst="rect">
            <a:avLst/>
          </a:prstGeom>
        </p:spPr>
        <p:txBody>
          <a:bodyPr lIns="0" tIns="0" rIns="0" bIns="0" rtlCol="0" anchor="t">
            <a:spAutoFit/>
          </a:bodyPr>
          <a:lstStyle/>
          <a:p>
            <a:pPr algn="l">
              <a:lnSpc>
                <a:spcPts val="3380"/>
              </a:lnSpc>
            </a:pPr>
            <a:r>
              <a:rPr lang="en-US" sz="2600" spc="52">
                <a:solidFill>
                  <a:srgbClr val="000000"/>
                </a:solidFill>
                <a:latin typeface="Agrandir"/>
                <a:ea typeface="Agrandir"/>
                <a:cs typeface="Agrandir"/>
                <a:sym typeface="Agrandir"/>
              </a:rPr>
              <a:t>A year 6 class of 26 children mixed ability.</a:t>
            </a:r>
          </a:p>
          <a:p>
            <a:pPr algn="l">
              <a:lnSpc>
                <a:spcPts val="3380"/>
              </a:lnSpc>
            </a:pPr>
            <a:r>
              <a:rPr lang="en-US" sz="2600" spc="52">
                <a:solidFill>
                  <a:srgbClr val="000000"/>
                </a:solidFill>
                <a:latin typeface="Agrandir"/>
                <a:ea typeface="Agrandir"/>
                <a:cs typeface="Agrandir"/>
                <a:sym typeface="Agrandir"/>
              </a:rPr>
              <a:t>This is their 3rd lesson on building upon their knowledge on addition</a:t>
            </a:r>
          </a:p>
          <a:p>
            <a:pPr marL="0" lvl="0" indent="0" algn="l">
              <a:lnSpc>
                <a:spcPts val="3380"/>
              </a:lnSpc>
              <a:spcBef>
                <a:spcPct val="0"/>
              </a:spcBef>
            </a:pPr>
            <a:endParaRPr lang="en-US" sz="2600" spc="52">
              <a:solidFill>
                <a:srgbClr val="000000"/>
              </a:solidFill>
              <a:latin typeface="Agrandir"/>
              <a:ea typeface="Agrandir"/>
              <a:cs typeface="Agrandir"/>
              <a:sym typeface="Agrandir"/>
            </a:endParaRPr>
          </a:p>
        </p:txBody>
      </p:sp>
      <p:sp>
        <p:nvSpPr>
          <p:cNvPr id="28" name="TextBox 28"/>
          <p:cNvSpPr txBox="1"/>
          <p:nvPr/>
        </p:nvSpPr>
        <p:spPr>
          <a:xfrm>
            <a:off x="1331446" y="3589519"/>
            <a:ext cx="731749" cy="1127760"/>
          </a:xfrm>
          <a:prstGeom prst="rect">
            <a:avLst/>
          </a:prstGeom>
        </p:spPr>
        <p:txBody>
          <a:bodyPr lIns="0" tIns="0" rIns="0" bIns="0" rtlCol="0" anchor="t">
            <a:spAutoFit/>
          </a:bodyPr>
          <a:lstStyle/>
          <a:p>
            <a:pPr marL="0" lvl="1" indent="0" algn="l">
              <a:lnSpc>
                <a:spcPts val="9420"/>
              </a:lnSpc>
              <a:spcBef>
                <a:spcPct val="0"/>
              </a:spcBef>
            </a:pPr>
            <a:r>
              <a:rPr lang="en-US" sz="6000" u="none">
                <a:solidFill>
                  <a:srgbClr val="000000"/>
                </a:solidFill>
                <a:latin typeface="Gagalin"/>
                <a:ea typeface="Gagalin"/>
                <a:cs typeface="Gagalin"/>
                <a:sym typeface="Gagalin"/>
              </a:rPr>
              <a:t>01</a:t>
            </a:r>
          </a:p>
        </p:txBody>
      </p:sp>
      <p:sp>
        <p:nvSpPr>
          <p:cNvPr id="29" name="TextBox 29"/>
          <p:cNvSpPr txBox="1"/>
          <p:nvPr/>
        </p:nvSpPr>
        <p:spPr>
          <a:xfrm>
            <a:off x="6340986" y="4622029"/>
            <a:ext cx="2715079" cy="3062605"/>
          </a:xfrm>
          <a:prstGeom prst="rect">
            <a:avLst/>
          </a:prstGeom>
        </p:spPr>
        <p:txBody>
          <a:bodyPr lIns="0" tIns="0" rIns="0" bIns="0" rtlCol="0" anchor="t">
            <a:spAutoFit/>
          </a:bodyPr>
          <a:lstStyle/>
          <a:p>
            <a:pPr marL="0" lvl="0" indent="0" algn="l">
              <a:lnSpc>
                <a:spcPts val="3380"/>
              </a:lnSpc>
              <a:spcBef>
                <a:spcPct val="0"/>
              </a:spcBef>
            </a:pPr>
            <a:r>
              <a:rPr lang="en-US" sz="2600" spc="52">
                <a:solidFill>
                  <a:srgbClr val="000000"/>
                </a:solidFill>
                <a:latin typeface="Agrandir"/>
                <a:ea typeface="Agrandir"/>
                <a:cs typeface="Agrandir"/>
                <a:sym typeface="Agrandir"/>
              </a:rPr>
              <a:t>Mathematical concepts often build upon one another. Its important to combat misconceptions.</a:t>
            </a:r>
          </a:p>
        </p:txBody>
      </p:sp>
      <p:sp>
        <p:nvSpPr>
          <p:cNvPr id="30" name="TextBox 30"/>
          <p:cNvSpPr txBox="1"/>
          <p:nvPr/>
        </p:nvSpPr>
        <p:spPr>
          <a:xfrm>
            <a:off x="11396986" y="3589519"/>
            <a:ext cx="731749" cy="1127760"/>
          </a:xfrm>
          <a:prstGeom prst="rect">
            <a:avLst/>
          </a:prstGeom>
        </p:spPr>
        <p:txBody>
          <a:bodyPr lIns="0" tIns="0" rIns="0" bIns="0" rtlCol="0" anchor="t">
            <a:spAutoFit/>
          </a:bodyPr>
          <a:lstStyle/>
          <a:p>
            <a:pPr marL="0" lvl="1" indent="0" algn="l">
              <a:lnSpc>
                <a:spcPts val="9420"/>
              </a:lnSpc>
              <a:spcBef>
                <a:spcPct val="0"/>
              </a:spcBef>
            </a:pPr>
            <a:r>
              <a:rPr lang="en-US" sz="6000" u="none">
                <a:solidFill>
                  <a:srgbClr val="000000"/>
                </a:solidFill>
                <a:latin typeface="Gagalin"/>
                <a:ea typeface="Gagalin"/>
                <a:cs typeface="Gagalin"/>
                <a:sym typeface="Gagalin"/>
              </a:rPr>
              <a:t>03</a:t>
            </a:r>
          </a:p>
        </p:txBody>
      </p:sp>
      <p:sp>
        <p:nvSpPr>
          <p:cNvPr id="31" name="TextBox 31"/>
          <p:cNvSpPr txBox="1"/>
          <p:nvPr/>
        </p:nvSpPr>
        <p:spPr>
          <a:xfrm>
            <a:off x="11275106" y="4880209"/>
            <a:ext cx="3129192" cy="2536720"/>
          </a:xfrm>
          <a:prstGeom prst="rect">
            <a:avLst/>
          </a:prstGeom>
        </p:spPr>
        <p:txBody>
          <a:bodyPr lIns="0" tIns="0" rIns="0" bIns="0" rtlCol="0" anchor="t">
            <a:spAutoFit/>
          </a:bodyPr>
          <a:lstStyle/>
          <a:p>
            <a:pPr marL="0" lvl="0" indent="0" algn="l">
              <a:lnSpc>
                <a:spcPts val="3895"/>
              </a:lnSpc>
              <a:spcBef>
                <a:spcPct val="0"/>
              </a:spcBef>
            </a:pPr>
            <a:r>
              <a:rPr lang="en-US" sz="2996" spc="59">
                <a:solidFill>
                  <a:srgbClr val="000000"/>
                </a:solidFill>
                <a:latin typeface="Agrandir"/>
                <a:ea typeface="Agrandir"/>
                <a:cs typeface="Agrandir"/>
                <a:sym typeface="Agrandir"/>
              </a:rPr>
              <a:t>Students are working on the objectives set in SOWM 1 PS3 and SOWM1 PS2</a:t>
            </a:r>
          </a:p>
        </p:txBody>
      </p:sp>
      <p:sp>
        <p:nvSpPr>
          <p:cNvPr id="32" name="TextBox 32"/>
          <p:cNvSpPr txBox="1"/>
          <p:nvPr/>
        </p:nvSpPr>
        <p:spPr>
          <a:xfrm>
            <a:off x="6153300" y="3589519"/>
            <a:ext cx="1153580" cy="1127760"/>
          </a:xfrm>
          <a:prstGeom prst="rect">
            <a:avLst/>
          </a:prstGeom>
        </p:spPr>
        <p:txBody>
          <a:bodyPr lIns="0" tIns="0" rIns="0" bIns="0" rtlCol="0" anchor="t">
            <a:spAutoFit/>
          </a:bodyPr>
          <a:lstStyle/>
          <a:p>
            <a:pPr marL="0" lvl="1" indent="0" algn="l">
              <a:lnSpc>
                <a:spcPts val="9420"/>
              </a:lnSpc>
              <a:spcBef>
                <a:spcPct val="0"/>
              </a:spcBef>
            </a:pPr>
            <a:r>
              <a:rPr lang="en-US" sz="6000" u="none">
                <a:solidFill>
                  <a:srgbClr val="000000"/>
                </a:solidFill>
                <a:latin typeface="Gagalin"/>
                <a:ea typeface="Gagalin"/>
                <a:cs typeface="Gagalin"/>
                <a:sym typeface="Gagalin"/>
              </a:rPr>
              <a:t>02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r="-48" b="-38974"/>
            </a:stretch>
          </a:blipFill>
        </p:spPr>
        <p:txBody>
          <a:bodyPr/>
          <a:lstStyle/>
          <a:p>
            <a:endParaRPr lang="en-GB"/>
          </a:p>
        </p:txBody>
      </p:sp>
      <p:sp>
        <p:nvSpPr>
          <p:cNvPr id="3" name="Freeform 3"/>
          <p:cNvSpPr/>
          <p:nvPr/>
        </p:nvSpPr>
        <p:spPr>
          <a:xfrm>
            <a:off x="-2965721" y="4089393"/>
            <a:ext cx="8022190" cy="9004499"/>
          </a:xfrm>
          <a:custGeom>
            <a:avLst/>
            <a:gdLst/>
            <a:ahLst/>
            <a:cxnLst/>
            <a:rect l="l" t="t" r="r" b="b"/>
            <a:pathLst>
              <a:path w="8022190" h="9004499">
                <a:moveTo>
                  <a:pt x="0" y="0"/>
                </a:moveTo>
                <a:lnTo>
                  <a:pt x="8022190" y="0"/>
                </a:lnTo>
                <a:lnTo>
                  <a:pt x="8022190" y="9004499"/>
                </a:lnTo>
                <a:lnTo>
                  <a:pt x="0" y="900449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708578">
            <a:off x="-1267102" y="6977379"/>
            <a:ext cx="3471112" cy="4126136"/>
          </a:xfrm>
          <a:custGeom>
            <a:avLst/>
            <a:gdLst/>
            <a:ahLst/>
            <a:cxnLst/>
            <a:rect l="l" t="t" r="r" b="b"/>
            <a:pathLst>
              <a:path w="3471112" h="4126136">
                <a:moveTo>
                  <a:pt x="0" y="0"/>
                </a:moveTo>
                <a:lnTo>
                  <a:pt x="3471111" y="0"/>
                </a:lnTo>
                <a:lnTo>
                  <a:pt x="3471111" y="4126135"/>
                </a:lnTo>
                <a:lnTo>
                  <a:pt x="0" y="412613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rot="-10604382">
            <a:off x="13406245" y="-2401045"/>
            <a:ext cx="6912691" cy="7353926"/>
          </a:xfrm>
          <a:custGeom>
            <a:avLst/>
            <a:gdLst/>
            <a:ahLst/>
            <a:cxnLst/>
            <a:rect l="l" t="t" r="r" b="b"/>
            <a:pathLst>
              <a:path w="6912691" h="7353926">
                <a:moveTo>
                  <a:pt x="0" y="0"/>
                </a:moveTo>
                <a:lnTo>
                  <a:pt x="6912691" y="0"/>
                </a:lnTo>
                <a:lnTo>
                  <a:pt x="6912691" y="7353926"/>
                </a:lnTo>
                <a:lnTo>
                  <a:pt x="0" y="735392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rot="-964863">
            <a:off x="14680504" y="-713297"/>
            <a:ext cx="4478694" cy="4114800"/>
          </a:xfrm>
          <a:custGeom>
            <a:avLst/>
            <a:gdLst/>
            <a:ahLst/>
            <a:cxnLst/>
            <a:rect l="l" t="t" r="r" b="b"/>
            <a:pathLst>
              <a:path w="4478694" h="4114800">
                <a:moveTo>
                  <a:pt x="0" y="0"/>
                </a:moveTo>
                <a:lnTo>
                  <a:pt x="4478694" y="0"/>
                </a:lnTo>
                <a:lnTo>
                  <a:pt x="4478694" y="4114800"/>
                </a:lnTo>
                <a:lnTo>
                  <a:pt x="0" y="411480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grpSp>
        <p:nvGrpSpPr>
          <p:cNvPr id="7" name="Group 7"/>
          <p:cNvGrpSpPr/>
          <p:nvPr/>
        </p:nvGrpSpPr>
        <p:grpSpPr>
          <a:xfrm>
            <a:off x="1305877" y="2307140"/>
            <a:ext cx="4793454" cy="6503114"/>
            <a:chOff x="0" y="0"/>
            <a:chExt cx="6391272" cy="8670818"/>
          </a:xfrm>
        </p:grpSpPr>
        <p:grpSp>
          <p:nvGrpSpPr>
            <p:cNvPr id="8" name="Group 8"/>
            <p:cNvGrpSpPr/>
            <p:nvPr/>
          </p:nvGrpSpPr>
          <p:grpSpPr>
            <a:xfrm>
              <a:off x="3701" y="0"/>
              <a:ext cx="6387571" cy="8670818"/>
              <a:chOff x="0" y="0"/>
              <a:chExt cx="1261742" cy="1712754"/>
            </a:xfrm>
          </p:grpSpPr>
          <p:sp>
            <p:nvSpPr>
              <p:cNvPr id="9" name="Freeform 9"/>
              <p:cNvSpPr/>
              <p:nvPr/>
            </p:nvSpPr>
            <p:spPr>
              <a:xfrm>
                <a:off x="0" y="0"/>
                <a:ext cx="1261742" cy="1712754"/>
              </a:xfrm>
              <a:custGeom>
                <a:avLst/>
                <a:gdLst/>
                <a:ahLst/>
                <a:cxnLst/>
                <a:rect l="l" t="t" r="r" b="b"/>
                <a:pathLst>
                  <a:path w="1261742" h="1712754">
                    <a:moveTo>
                      <a:pt x="0" y="0"/>
                    </a:moveTo>
                    <a:lnTo>
                      <a:pt x="1261742" y="0"/>
                    </a:lnTo>
                    <a:lnTo>
                      <a:pt x="1261742" y="1712754"/>
                    </a:lnTo>
                    <a:lnTo>
                      <a:pt x="0" y="1712754"/>
                    </a:lnTo>
                    <a:close/>
                  </a:path>
                </a:pathLst>
              </a:custGeom>
              <a:solidFill>
                <a:srgbClr val="FFFFFF">
                  <a:alpha val="40000"/>
                </a:srgbClr>
              </a:solidFill>
              <a:ln w="38100" cap="sq">
                <a:solidFill>
                  <a:srgbClr val="000000">
                    <a:alpha val="40000"/>
                  </a:srgbClr>
                </a:solidFill>
                <a:prstDash val="solid"/>
                <a:miter/>
              </a:ln>
            </p:spPr>
            <p:txBody>
              <a:bodyPr/>
              <a:lstStyle/>
              <a:p>
                <a:endParaRPr lang="en-GB"/>
              </a:p>
            </p:txBody>
          </p:sp>
          <p:sp>
            <p:nvSpPr>
              <p:cNvPr id="10" name="TextBox 10"/>
              <p:cNvSpPr txBox="1"/>
              <p:nvPr/>
            </p:nvSpPr>
            <p:spPr>
              <a:xfrm>
                <a:off x="0" y="-85725"/>
                <a:ext cx="1261742" cy="1798479"/>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0" y="0"/>
              <a:ext cx="6387571" cy="8670818"/>
              <a:chOff x="0" y="0"/>
              <a:chExt cx="1261742" cy="1712754"/>
            </a:xfrm>
          </p:grpSpPr>
          <p:sp>
            <p:nvSpPr>
              <p:cNvPr id="12" name="Freeform 12"/>
              <p:cNvSpPr/>
              <p:nvPr/>
            </p:nvSpPr>
            <p:spPr>
              <a:xfrm>
                <a:off x="0" y="0"/>
                <a:ext cx="1261742" cy="1712754"/>
              </a:xfrm>
              <a:custGeom>
                <a:avLst/>
                <a:gdLst/>
                <a:ahLst/>
                <a:cxnLst/>
                <a:rect l="l" t="t" r="r" b="b"/>
                <a:pathLst>
                  <a:path w="1261742" h="1712754">
                    <a:moveTo>
                      <a:pt x="0" y="0"/>
                    </a:moveTo>
                    <a:lnTo>
                      <a:pt x="1261742" y="0"/>
                    </a:lnTo>
                    <a:lnTo>
                      <a:pt x="1261742" y="1712754"/>
                    </a:lnTo>
                    <a:lnTo>
                      <a:pt x="0" y="1712754"/>
                    </a:lnTo>
                    <a:close/>
                  </a:path>
                </a:pathLst>
              </a:custGeom>
              <a:solidFill>
                <a:srgbClr val="000000">
                  <a:alpha val="0"/>
                </a:srgbClr>
              </a:solidFill>
              <a:ln w="38100" cap="sq">
                <a:solidFill>
                  <a:srgbClr val="000000"/>
                </a:solidFill>
                <a:prstDash val="solid"/>
                <a:miter/>
              </a:ln>
            </p:spPr>
            <p:txBody>
              <a:bodyPr/>
              <a:lstStyle/>
              <a:p>
                <a:endParaRPr lang="en-GB"/>
              </a:p>
            </p:txBody>
          </p:sp>
          <p:sp>
            <p:nvSpPr>
              <p:cNvPr id="13" name="TextBox 13"/>
              <p:cNvSpPr txBox="1"/>
              <p:nvPr/>
            </p:nvSpPr>
            <p:spPr>
              <a:xfrm>
                <a:off x="0" y="-85725"/>
                <a:ext cx="1261742" cy="1798479"/>
              </a:xfrm>
              <a:prstGeom prst="rect">
                <a:avLst/>
              </a:prstGeom>
            </p:spPr>
            <p:txBody>
              <a:bodyPr lIns="50800" tIns="50800" rIns="50800" bIns="50800" rtlCol="0" anchor="ctr"/>
              <a:lstStyle/>
              <a:p>
                <a:pPr algn="ctr">
                  <a:lnSpc>
                    <a:spcPts val="2659"/>
                  </a:lnSpc>
                </a:pPr>
                <a:endParaRPr/>
              </a:p>
            </p:txBody>
          </p:sp>
        </p:grpSp>
      </p:grpSp>
      <p:sp>
        <p:nvSpPr>
          <p:cNvPr id="14" name="TextBox 14"/>
          <p:cNvSpPr txBox="1"/>
          <p:nvPr/>
        </p:nvSpPr>
        <p:spPr>
          <a:xfrm>
            <a:off x="1305877" y="409575"/>
            <a:ext cx="10189510" cy="1228725"/>
          </a:xfrm>
          <a:prstGeom prst="rect">
            <a:avLst/>
          </a:prstGeom>
        </p:spPr>
        <p:txBody>
          <a:bodyPr lIns="0" tIns="0" rIns="0" bIns="0" rtlCol="0" anchor="t">
            <a:spAutoFit/>
          </a:bodyPr>
          <a:lstStyle/>
          <a:p>
            <a:pPr marL="0" lvl="0" indent="0" algn="l">
              <a:lnSpc>
                <a:spcPts val="9600"/>
              </a:lnSpc>
              <a:spcBef>
                <a:spcPct val="0"/>
              </a:spcBef>
            </a:pPr>
            <a:r>
              <a:rPr lang="en-US" sz="8000" spc="160">
                <a:solidFill>
                  <a:srgbClr val="000000"/>
                </a:solidFill>
                <a:latin typeface="Gagalin"/>
                <a:ea typeface="Gagalin"/>
                <a:cs typeface="Gagalin"/>
                <a:sym typeface="Gagalin"/>
              </a:rPr>
              <a:t>AFL TIMELINE</a:t>
            </a:r>
          </a:p>
        </p:txBody>
      </p:sp>
      <p:sp>
        <p:nvSpPr>
          <p:cNvPr id="15" name="Freeform 15"/>
          <p:cNvSpPr/>
          <p:nvPr/>
        </p:nvSpPr>
        <p:spPr>
          <a:xfrm rot="3191312">
            <a:off x="10587496" y="-1345599"/>
            <a:ext cx="2539093" cy="2460612"/>
          </a:xfrm>
          <a:custGeom>
            <a:avLst/>
            <a:gdLst/>
            <a:ahLst/>
            <a:cxnLst/>
            <a:rect l="l" t="t" r="r" b="b"/>
            <a:pathLst>
              <a:path w="2539093" h="2460612">
                <a:moveTo>
                  <a:pt x="0" y="0"/>
                </a:moveTo>
                <a:lnTo>
                  <a:pt x="2539093" y="0"/>
                </a:lnTo>
                <a:lnTo>
                  <a:pt x="2539093" y="2460612"/>
                </a:lnTo>
                <a:lnTo>
                  <a:pt x="0" y="2460612"/>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6" name="TextBox 16"/>
          <p:cNvSpPr txBox="1"/>
          <p:nvPr/>
        </p:nvSpPr>
        <p:spPr>
          <a:xfrm>
            <a:off x="1868045" y="2740022"/>
            <a:ext cx="3669118" cy="771525"/>
          </a:xfrm>
          <a:prstGeom prst="rect">
            <a:avLst/>
          </a:prstGeom>
        </p:spPr>
        <p:txBody>
          <a:bodyPr lIns="0" tIns="0" rIns="0" bIns="0" rtlCol="0" anchor="t">
            <a:spAutoFit/>
          </a:bodyPr>
          <a:lstStyle/>
          <a:p>
            <a:pPr algn="ctr">
              <a:lnSpc>
                <a:spcPts val="6299"/>
              </a:lnSpc>
            </a:pPr>
            <a:r>
              <a:rPr lang="en-US" sz="4500" spc="225">
                <a:solidFill>
                  <a:srgbClr val="000000"/>
                </a:solidFill>
                <a:latin typeface="Gagalin"/>
                <a:ea typeface="Gagalin"/>
                <a:cs typeface="Gagalin"/>
                <a:sym typeface="Gagalin"/>
              </a:rPr>
              <a:t>1998</a:t>
            </a:r>
          </a:p>
        </p:txBody>
      </p:sp>
      <p:sp>
        <p:nvSpPr>
          <p:cNvPr id="17" name="TextBox 17"/>
          <p:cNvSpPr txBox="1"/>
          <p:nvPr/>
        </p:nvSpPr>
        <p:spPr>
          <a:xfrm>
            <a:off x="1450176" y="3617914"/>
            <a:ext cx="4813313" cy="3755798"/>
          </a:xfrm>
          <a:prstGeom prst="rect">
            <a:avLst/>
          </a:prstGeom>
        </p:spPr>
        <p:txBody>
          <a:bodyPr lIns="0" tIns="0" rIns="0" bIns="0" rtlCol="0" anchor="t">
            <a:spAutoFit/>
          </a:bodyPr>
          <a:lstStyle/>
          <a:p>
            <a:pPr algn="l">
              <a:lnSpc>
                <a:spcPts val="3673"/>
              </a:lnSpc>
            </a:pPr>
            <a:r>
              <a:rPr lang="en-US" sz="2623" spc="131">
                <a:solidFill>
                  <a:srgbClr val="000000"/>
                </a:solidFill>
                <a:latin typeface="Agrandir"/>
                <a:ea typeface="Agrandir"/>
                <a:cs typeface="Agrandir"/>
                <a:sym typeface="Agrandir"/>
              </a:rPr>
              <a:t>Paul Black &amp; Dylan Wiliam published a paper called  assessment and classroom learning. Where they argued that formative assessment is one of the most way to improve a children learning.</a:t>
            </a:r>
          </a:p>
        </p:txBody>
      </p:sp>
      <p:grpSp>
        <p:nvGrpSpPr>
          <p:cNvPr id="18" name="Group 18"/>
          <p:cNvGrpSpPr/>
          <p:nvPr/>
        </p:nvGrpSpPr>
        <p:grpSpPr>
          <a:xfrm>
            <a:off x="7063589" y="2307140"/>
            <a:ext cx="4793454" cy="6503114"/>
            <a:chOff x="0" y="0"/>
            <a:chExt cx="6391272" cy="8670818"/>
          </a:xfrm>
        </p:grpSpPr>
        <p:grpSp>
          <p:nvGrpSpPr>
            <p:cNvPr id="19" name="Group 19"/>
            <p:cNvGrpSpPr/>
            <p:nvPr/>
          </p:nvGrpSpPr>
          <p:grpSpPr>
            <a:xfrm>
              <a:off x="3701" y="0"/>
              <a:ext cx="6387571" cy="8670818"/>
              <a:chOff x="0" y="0"/>
              <a:chExt cx="1261742" cy="1712754"/>
            </a:xfrm>
          </p:grpSpPr>
          <p:sp>
            <p:nvSpPr>
              <p:cNvPr id="20" name="Freeform 20"/>
              <p:cNvSpPr/>
              <p:nvPr/>
            </p:nvSpPr>
            <p:spPr>
              <a:xfrm>
                <a:off x="0" y="0"/>
                <a:ext cx="1261742" cy="1712754"/>
              </a:xfrm>
              <a:custGeom>
                <a:avLst/>
                <a:gdLst/>
                <a:ahLst/>
                <a:cxnLst/>
                <a:rect l="l" t="t" r="r" b="b"/>
                <a:pathLst>
                  <a:path w="1261742" h="1712754">
                    <a:moveTo>
                      <a:pt x="0" y="0"/>
                    </a:moveTo>
                    <a:lnTo>
                      <a:pt x="1261742" y="0"/>
                    </a:lnTo>
                    <a:lnTo>
                      <a:pt x="1261742" y="1712754"/>
                    </a:lnTo>
                    <a:lnTo>
                      <a:pt x="0" y="1712754"/>
                    </a:lnTo>
                    <a:close/>
                  </a:path>
                </a:pathLst>
              </a:custGeom>
              <a:solidFill>
                <a:srgbClr val="FFFFFF">
                  <a:alpha val="40000"/>
                </a:srgbClr>
              </a:solidFill>
              <a:ln w="38100" cap="sq">
                <a:solidFill>
                  <a:srgbClr val="000000">
                    <a:alpha val="40000"/>
                  </a:srgbClr>
                </a:solidFill>
                <a:prstDash val="solid"/>
                <a:miter/>
              </a:ln>
            </p:spPr>
            <p:txBody>
              <a:bodyPr/>
              <a:lstStyle/>
              <a:p>
                <a:endParaRPr lang="en-GB"/>
              </a:p>
            </p:txBody>
          </p:sp>
          <p:sp>
            <p:nvSpPr>
              <p:cNvPr id="21" name="TextBox 21"/>
              <p:cNvSpPr txBox="1"/>
              <p:nvPr/>
            </p:nvSpPr>
            <p:spPr>
              <a:xfrm>
                <a:off x="0" y="-85725"/>
                <a:ext cx="1261742" cy="1798479"/>
              </a:xfrm>
              <a:prstGeom prst="rect">
                <a:avLst/>
              </a:prstGeom>
            </p:spPr>
            <p:txBody>
              <a:bodyPr lIns="50800" tIns="50800" rIns="50800" bIns="50800" rtlCol="0" anchor="ctr"/>
              <a:lstStyle/>
              <a:p>
                <a:pPr algn="ctr">
                  <a:lnSpc>
                    <a:spcPts val="2659"/>
                  </a:lnSpc>
                </a:pPr>
                <a:endParaRPr/>
              </a:p>
            </p:txBody>
          </p:sp>
        </p:grpSp>
        <p:grpSp>
          <p:nvGrpSpPr>
            <p:cNvPr id="22" name="Group 22"/>
            <p:cNvGrpSpPr/>
            <p:nvPr/>
          </p:nvGrpSpPr>
          <p:grpSpPr>
            <a:xfrm>
              <a:off x="0" y="0"/>
              <a:ext cx="6387571" cy="8670818"/>
              <a:chOff x="0" y="0"/>
              <a:chExt cx="1261742" cy="1712754"/>
            </a:xfrm>
          </p:grpSpPr>
          <p:sp>
            <p:nvSpPr>
              <p:cNvPr id="23" name="Freeform 23"/>
              <p:cNvSpPr/>
              <p:nvPr/>
            </p:nvSpPr>
            <p:spPr>
              <a:xfrm>
                <a:off x="0" y="0"/>
                <a:ext cx="1261742" cy="1712754"/>
              </a:xfrm>
              <a:custGeom>
                <a:avLst/>
                <a:gdLst/>
                <a:ahLst/>
                <a:cxnLst/>
                <a:rect l="l" t="t" r="r" b="b"/>
                <a:pathLst>
                  <a:path w="1261742" h="1712754">
                    <a:moveTo>
                      <a:pt x="0" y="0"/>
                    </a:moveTo>
                    <a:lnTo>
                      <a:pt x="1261742" y="0"/>
                    </a:lnTo>
                    <a:lnTo>
                      <a:pt x="1261742" y="1712754"/>
                    </a:lnTo>
                    <a:lnTo>
                      <a:pt x="0" y="1712754"/>
                    </a:lnTo>
                    <a:close/>
                  </a:path>
                </a:pathLst>
              </a:custGeom>
              <a:solidFill>
                <a:srgbClr val="000000">
                  <a:alpha val="0"/>
                </a:srgbClr>
              </a:solidFill>
              <a:ln w="38100" cap="sq">
                <a:solidFill>
                  <a:srgbClr val="000000"/>
                </a:solidFill>
                <a:prstDash val="solid"/>
                <a:miter/>
              </a:ln>
            </p:spPr>
            <p:txBody>
              <a:bodyPr/>
              <a:lstStyle/>
              <a:p>
                <a:endParaRPr lang="en-GB"/>
              </a:p>
            </p:txBody>
          </p:sp>
          <p:sp>
            <p:nvSpPr>
              <p:cNvPr id="24" name="TextBox 24"/>
              <p:cNvSpPr txBox="1"/>
              <p:nvPr/>
            </p:nvSpPr>
            <p:spPr>
              <a:xfrm>
                <a:off x="0" y="-85725"/>
                <a:ext cx="1261742" cy="1798479"/>
              </a:xfrm>
              <a:prstGeom prst="rect">
                <a:avLst/>
              </a:prstGeom>
            </p:spPr>
            <p:txBody>
              <a:bodyPr lIns="50800" tIns="50800" rIns="50800" bIns="50800" rtlCol="0" anchor="ctr"/>
              <a:lstStyle/>
              <a:p>
                <a:pPr algn="ctr">
                  <a:lnSpc>
                    <a:spcPts val="2659"/>
                  </a:lnSpc>
                </a:pPr>
                <a:endParaRPr/>
              </a:p>
            </p:txBody>
          </p:sp>
        </p:grpSp>
      </p:grpSp>
      <p:sp>
        <p:nvSpPr>
          <p:cNvPr id="25" name="TextBox 25"/>
          <p:cNvSpPr txBox="1"/>
          <p:nvPr/>
        </p:nvSpPr>
        <p:spPr>
          <a:xfrm>
            <a:off x="7625757" y="2740022"/>
            <a:ext cx="3669118" cy="771525"/>
          </a:xfrm>
          <a:prstGeom prst="rect">
            <a:avLst/>
          </a:prstGeom>
        </p:spPr>
        <p:txBody>
          <a:bodyPr lIns="0" tIns="0" rIns="0" bIns="0" rtlCol="0" anchor="t">
            <a:spAutoFit/>
          </a:bodyPr>
          <a:lstStyle/>
          <a:p>
            <a:pPr algn="ctr">
              <a:lnSpc>
                <a:spcPts val="6299"/>
              </a:lnSpc>
            </a:pPr>
            <a:r>
              <a:rPr lang="en-US" sz="4500" spc="225">
                <a:solidFill>
                  <a:srgbClr val="000000"/>
                </a:solidFill>
                <a:latin typeface="Gagalin"/>
                <a:ea typeface="Gagalin"/>
                <a:cs typeface="Gagalin"/>
                <a:sym typeface="Gagalin"/>
              </a:rPr>
              <a:t>2003</a:t>
            </a:r>
          </a:p>
        </p:txBody>
      </p:sp>
      <p:sp>
        <p:nvSpPr>
          <p:cNvPr id="26" name="TextBox 26"/>
          <p:cNvSpPr txBox="1"/>
          <p:nvPr/>
        </p:nvSpPr>
        <p:spPr>
          <a:xfrm>
            <a:off x="7199166" y="3975093"/>
            <a:ext cx="4522299" cy="2657935"/>
          </a:xfrm>
          <a:prstGeom prst="rect">
            <a:avLst/>
          </a:prstGeom>
        </p:spPr>
        <p:txBody>
          <a:bodyPr lIns="0" tIns="0" rIns="0" bIns="0" rtlCol="0" anchor="t">
            <a:spAutoFit/>
          </a:bodyPr>
          <a:lstStyle/>
          <a:p>
            <a:pPr algn="l">
              <a:lnSpc>
                <a:spcPts val="3451"/>
              </a:lnSpc>
            </a:pPr>
            <a:r>
              <a:rPr lang="en-US" sz="2465" spc="123">
                <a:solidFill>
                  <a:srgbClr val="000000"/>
                </a:solidFill>
                <a:latin typeface="Agrandir"/>
                <a:ea typeface="Agrandir"/>
                <a:cs typeface="Agrandir"/>
                <a:sym typeface="Agrandir"/>
              </a:rPr>
              <a:t>Black and Wiliam published their famous follow-up report, "Inside the Black Box: Raising Standards Through Classroom Assessment." </a:t>
            </a:r>
          </a:p>
        </p:txBody>
      </p:sp>
      <p:grpSp>
        <p:nvGrpSpPr>
          <p:cNvPr id="27" name="Group 27"/>
          <p:cNvGrpSpPr/>
          <p:nvPr/>
        </p:nvGrpSpPr>
        <p:grpSpPr>
          <a:xfrm>
            <a:off x="12523793" y="2307140"/>
            <a:ext cx="4793454" cy="6503114"/>
            <a:chOff x="0" y="0"/>
            <a:chExt cx="6391272" cy="8670818"/>
          </a:xfrm>
        </p:grpSpPr>
        <p:grpSp>
          <p:nvGrpSpPr>
            <p:cNvPr id="28" name="Group 28"/>
            <p:cNvGrpSpPr/>
            <p:nvPr/>
          </p:nvGrpSpPr>
          <p:grpSpPr>
            <a:xfrm>
              <a:off x="3701" y="0"/>
              <a:ext cx="6387571" cy="8670818"/>
              <a:chOff x="0" y="0"/>
              <a:chExt cx="1261742" cy="1712754"/>
            </a:xfrm>
          </p:grpSpPr>
          <p:sp>
            <p:nvSpPr>
              <p:cNvPr id="29" name="Freeform 29"/>
              <p:cNvSpPr/>
              <p:nvPr/>
            </p:nvSpPr>
            <p:spPr>
              <a:xfrm>
                <a:off x="0" y="0"/>
                <a:ext cx="1261742" cy="1712754"/>
              </a:xfrm>
              <a:custGeom>
                <a:avLst/>
                <a:gdLst/>
                <a:ahLst/>
                <a:cxnLst/>
                <a:rect l="l" t="t" r="r" b="b"/>
                <a:pathLst>
                  <a:path w="1261742" h="1712754">
                    <a:moveTo>
                      <a:pt x="0" y="0"/>
                    </a:moveTo>
                    <a:lnTo>
                      <a:pt x="1261742" y="0"/>
                    </a:lnTo>
                    <a:lnTo>
                      <a:pt x="1261742" y="1712754"/>
                    </a:lnTo>
                    <a:lnTo>
                      <a:pt x="0" y="1712754"/>
                    </a:lnTo>
                    <a:close/>
                  </a:path>
                </a:pathLst>
              </a:custGeom>
              <a:solidFill>
                <a:srgbClr val="FFFFFF">
                  <a:alpha val="40000"/>
                </a:srgbClr>
              </a:solidFill>
              <a:ln w="38100" cap="sq">
                <a:solidFill>
                  <a:srgbClr val="000000">
                    <a:alpha val="40000"/>
                  </a:srgbClr>
                </a:solidFill>
                <a:prstDash val="solid"/>
                <a:miter/>
              </a:ln>
            </p:spPr>
            <p:txBody>
              <a:bodyPr/>
              <a:lstStyle/>
              <a:p>
                <a:endParaRPr lang="en-GB"/>
              </a:p>
            </p:txBody>
          </p:sp>
          <p:sp>
            <p:nvSpPr>
              <p:cNvPr id="30" name="TextBox 30"/>
              <p:cNvSpPr txBox="1"/>
              <p:nvPr/>
            </p:nvSpPr>
            <p:spPr>
              <a:xfrm>
                <a:off x="0" y="-85725"/>
                <a:ext cx="1261742" cy="1798479"/>
              </a:xfrm>
              <a:prstGeom prst="rect">
                <a:avLst/>
              </a:prstGeom>
            </p:spPr>
            <p:txBody>
              <a:bodyPr lIns="50800" tIns="50800" rIns="50800" bIns="50800" rtlCol="0" anchor="ctr"/>
              <a:lstStyle/>
              <a:p>
                <a:pPr algn="ctr">
                  <a:lnSpc>
                    <a:spcPts val="2659"/>
                  </a:lnSpc>
                </a:pPr>
                <a:endParaRPr/>
              </a:p>
            </p:txBody>
          </p:sp>
        </p:grpSp>
        <p:grpSp>
          <p:nvGrpSpPr>
            <p:cNvPr id="31" name="Group 31"/>
            <p:cNvGrpSpPr/>
            <p:nvPr/>
          </p:nvGrpSpPr>
          <p:grpSpPr>
            <a:xfrm>
              <a:off x="0" y="0"/>
              <a:ext cx="6387571" cy="8670818"/>
              <a:chOff x="0" y="0"/>
              <a:chExt cx="1261742" cy="1712754"/>
            </a:xfrm>
          </p:grpSpPr>
          <p:sp>
            <p:nvSpPr>
              <p:cNvPr id="32" name="Freeform 32"/>
              <p:cNvSpPr/>
              <p:nvPr/>
            </p:nvSpPr>
            <p:spPr>
              <a:xfrm>
                <a:off x="0" y="0"/>
                <a:ext cx="1261742" cy="1712754"/>
              </a:xfrm>
              <a:custGeom>
                <a:avLst/>
                <a:gdLst/>
                <a:ahLst/>
                <a:cxnLst/>
                <a:rect l="l" t="t" r="r" b="b"/>
                <a:pathLst>
                  <a:path w="1261742" h="1712754">
                    <a:moveTo>
                      <a:pt x="0" y="0"/>
                    </a:moveTo>
                    <a:lnTo>
                      <a:pt x="1261742" y="0"/>
                    </a:lnTo>
                    <a:lnTo>
                      <a:pt x="1261742" y="1712754"/>
                    </a:lnTo>
                    <a:lnTo>
                      <a:pt x="0" y="1712754"/>
                    </a:lnTo>
                    <a:close/>
                  </a:path>
                </a:pathLst>
              </a:custGeom>
              <a:solidFill>
                <a:srgbClr val="000000">
                  <a:alpha val="0"/>
                </a:srgbClr>
              </a:solidFill>
              <a:ln w="38100" cap="sq">
                <a:solidFill>
                  <a:srgbClr val="000000"/>
                </a:solidFill>
                <a:prstDash val="solid"/>
                <a:miter/>
              </a:ln>
            </p:spPr>
            <p:txBody>
              <a:bodyPr/>
              <a:lstStyle/>
              <a:p>
                <a:endParaRPr lang="en-GB"/>
              </a:p>
            </p:txBody>
          </p:sp>
          <p:sp>
            <p:nvSpPr>
              <p:cNvPr id="33" name="TextBox 33"/>
              <p:cNvSpPr txBox="1"/>
              <p:nvPr/>
            </p:nvSpPr>
            <p:spPr>
              <a:xfrm>
                <a:off x="0" y="-85725"/>
                <a:ext cx="1261742" cy="1798479"/>
              </a:xfrm>
              <a:prstGeom prst="rect">
                <a:avLst/>
              </a:prstGeom>
            </p:spPr>
            <p:txBody>
              <a:bodyPr lIns="50800" tIns="50800" rIns="50800" bIns="50800" rtlCol="0" anchor="ctr"/>
              <a:lstStyle/>
              <a:p>
                <a:pPr algn="ctr">
                  <a:lnSpc>
                    <a:spcPts val="2659"/>
                  </a:lnSpc>
                </a:pPr>
                <a:endParaRPr/>
              </a:p>
            </p:txBody>
          </p:sp>
        </p:grpSp>
      </p:grpSp>
      <p:sp>
        <p:nvSpPr>
          <p:cNvPr id="34" name="TextBox 34"/>
          <p:cNvSpPr txBox="1"/>
          <p:nvPr/>
        </p:nvSpPr>
        <p:spPr>
          <a:xfrm>
            <a:off x="12659370" y="3397247"/>
            <a:ext cx="4522299" cy="3092309"/>
          </a:xfrm>
          <a:prstGeom prst="rect">
            <a:avLst/>
          </a:prstGeom>
        </p:spPr>
        <p:txBody>
          <a:bodyPr lIns="0" tIns="0" rIns="0" bIns="0" rtlCol="0" anchor="t">
            <a:spAutoFit/>
          </a:bodyPr>
          <a:lstStyle/>
          <a:p>
            <a:pPr algn="l">
              <a:lnSpc>
                <a:spcPts val="3451"/>
              </a:lnSpc>
            </a:pPr>
            <a:r>
              <a:rPr lang="en-US" sz="2465" spc="123">
                <a:solidFill>
                  <a:srgbClr val="000000"/>
                </a:solidFill>
                <a:latin typeface="Agrandir"/>
                <a:ea typeface="Agrandir"/>
                <a:cs typeface="Agrandir"/>
                <a:sym typeface="Agrandir"/>
              </a:rPr>
              <a:t>The ideas from their report helped shift the focus from traditional testing to more continuous and inclusive assessment practices that benefit students and teachers alike.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r="-48" b="-38974"/>
            </a:stretch>
          </a:blipFill>
        </p:spPr>
        <p:txBody>
          <a:bodyPr/>
          <a:lstStyle/>
          <a:p>
            <a:endParaRPr lang="en-GB"/>
          </a:p>
        </p:txBody>
      </p:sp>
      <p:sp>
        <p:nvSpPr>
          <p:cNvPr id="3" name="Freeform 3"/>
          <p:cNvSpPr/>
          <p:nvPr/>
        </p:nvSpPr>
        <p:spPr>
          <a:xfrm rot="9001677">
            <a:off x="-3456345" y="5990278"/>
            <a:ext cx="6912691" cy="7353926"/>
          </a:xfrm>
          <a:custGeom>
            <a:avLst/>
            <a:gdLst/>
            <a:ahLst/>
            <a:cxnLst/>
            <a:rect l="l" t="t" r="r" b="b"/>
            <a:pathLst>
              <a:path w="6912691" h="7353926">
                <a:moveTo>
                  <a:pt x="0" y="0"/>
                </a:moveTo>
                <a:lnTo>
                  <a:pt x="6912690" y="0"/>
                </a:lnTo>
                <a:lnTo>
                  <a:pt x="6912690" y="7353927"/>
                </a:lnTo>
                <a:lnTo>
                  <a:pt x="0" y="735392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1028700" y="3244473"/>
            <a:ext cx="7829166" cy="6013827"/>
            <a:chOff x="0" y="0"/>
            <a:chExt cx="2062002" cy="1583889"/>
          </a:xfrm>
        </p:grpSpPr>
        <p:sp>
          <p:nvSpPr>
            <p:cNvPr id="5" name="Freeform 5"/>
            <p:cNvSpPr/>
            <p:nvPr/>
          </p:nvSpPr>
          <p:spPr>
            <a:xfrm>
              <a:off x="0" y="0"/>
              <a:ext cx="2062002" cy="1583889"/>
            </a:xfrm>
            <a:custGeom>
              <a:avLst/>
              <a:gdLst/>
              <a:ahLst/>
              <a:cxnLst/>
              <a:rect l="l" t="t" r="r" b="b"/>
              <a:pathLst>
                <a:path w="2062002" h="1583889">
                  <a:moveTo>
                    <a:pt x="0" y="0"/>
                  </a:moveTo>
                  <a:lnTo>
                    <a:pt x="2062002" y="0"/>
                  </a:lnTo>
                  <a:lnTo>
                    <a:pt x="2062002" y="1583889"/>
                  </a:lnTo>
                  <a:lnTo>
                    <a:pt x="0" y="1583889"/>
                  </a:lnTo>
                  <a:close/>
                </a:path>
              </a:pathLst>
            </a:custGeom>
            <a:solidFill>
              <a:srgbClr val="FFFFFF">
                <a:alpha val="40000"/>
              </a:srgbClr>
            </a:solidFill>
            <a:ln w="38100" cap="sq">
              <a:solidFill>
                <a:srgbClr val="000000">
                  <a:alpha val="40000"/>
                </a:srgbClr>
              </a:solidFill>
              <a:prstDash val="solid"/>
              <a:miter/>
            </a:ln>
          </p:spPr>
          <p:txBody>
            <a:bodyPr/>
            <a:lstStyle/>
            <a:p>
              <a:endParaRPr lang="en-GB"/>
            </a:p>
          </p:txBody>
        </p:sp>
        <p:sp>
          <p:nvSpPr>
            <p:cNvPr id="6" name="TextBox 6"/>
            <p:cNvSpPr txBox="1"/>
            <p:nvPr/>
          </p:nvSpPr>
          <p:spPr>
            <a:xfrm>
              <a:off x="0" y="-85725"/>
              <a:ext cx="2062002" cy="1669614"/>
            </a:xfrm>
            <a:prstGeom prst="rect">
              <a:avLst/>
            </a:prstGeom>
          </p:spPr>
          <p:txBody>
            <a:bodyPr lIns="50800" tIns="50800" rIns="50800" bIns="50800" rtlCol="0" anchor="ctr"/>
            <a:lstStyle/>
            <a:p>
              <a:pPr algn="ctr">
                <a:lnSpc>
                  <a:spcPts val="2659"/>
                </a:lnSpc>
              </a:pPr>
              <a:endParaRPr/>
            </a:p>
          </p:txBody>
        </p:sp>
      </p:grpSp>
      <p:sp>
        <p:nvSpPr>
          <p:cNvPr id="7" name="Freeform 7"/>
          <p:cNvSpPr/>
          <p:nvPr/>
        </p:nvSpPr>
        <p:spPr>
          <a:xfrm>
            <a:off x="13145969" y="-2716135"/>
            <a:ext cx="9738642" cy="9384510"/>
          </a:xfrm>
          <a:custGeom>
            <a:avLst/>
            <a:gdLst/>
            <a:ahLst/>
            <a:cxnLst/>
            <a:rect l="l" t="t" r="r" b="b"/>
            <a:pathLst>
              <a:path w="9738642" h="9384510">
                <a:moveTo>
                  <a:pt x="0" y="0"/>
                </a:moveTo>
                <a:lnTo>
                  <a:pt x="9738642" y="0"/>
                </a:lnTo>
                <a:lnTo>
                  <a:pt x="9738642" y="9384510"/>
                </a:lnTo>
                <a:lnTo>
                  <a:pt x="0" y="938451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8" name="Freeform 8"/>
          <p:cNvSpPr/>
          <p:nvPr/>
        </p:nvSpPr>
        <p:spPr>
          <a:xfrm rot="1093412">
            <a:off x="14315174" y="14176"/>
            <a:ext cx="4439711" cy="4017939"/>
          </a:xfrm>
          <a:custGeom>
            <a:avLst/>
            <a:gdLst/>
            <a:ahLst/>
            <a:cxnLst/>
            <a:rect l="l" t="t" r="r" b="b"/>
            <a:pathLst>
              <a:path w="4439711" h="4017939">
                <a:moveTo>
                  <a:pt x="0" y="0"/>
                </a:moveTo>
                <a:lnTo>
                  <a:pt x="4439711" y="0"/>
                </a:lnTo>
                <a:lnTo>
                  <a:pt x="4439711" y="4017939"/>
                </a:lnTo>
                <a:lnTo>
                  <a:pt x="0" y="401793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9" name="Group 9"/>
          <p:cNvGrpSpPr/>
          <p:nvPr/>
        </p:nvGrpSpPr>
        <p:grpSpPr>
          <a:xfrm>
            <a:off x="9430134" y="3244473"/>
            <a:ext cx="7829166" cy="6013827"/>
            <a:chOff x="0" y="0"/>
            <a:chExt cx="10438888" cy="8018436"/>
          </a:xfrm>
        </p:grpSpPr>
        <p:grpSp>
          <p:nvGrpSpPr>
            <p:cNvPr id="10" name="Group 10"/>
            <p:cNvGrpSpPr/>
            <p:nvPr/>
          </p:nvGrpSpPr>
          <p:grpSpPr>
            <a:xfrm>
              <a:off x="0" y="0"/>
              <a:ext cx="10438888" cy="8018436"/>
              <a:chOff x="0" y="0"/>
              <a:chExt cx="2062002" cy="1583889"/>
            </a:xfrm>
          </p:grpSpPr>
          <p:sp>
            <p:nvSpPr>
              <p:cNvPr id="11" name="Freeform 11"/>
              <p:cNvSpPr/>
              <p:nvPr/>
            </p:nvSpPr>
            <p:spPr>
              <a:xfrm>
                <a:off x="0" y="0"/>
                <a:ext cx="2062002" cy="1583889"/>
              </a:xfrm>
              <a:custGeom>
                <a:avLst/>
                <a:gdLst/>
                <a:ahLst/>
                <a:cxnLst/>
                <a:rect l="l" t="t" r="r" b="b"/>
                <a:pathLst>
                  <a:path w="2062002" h="1583889">
                    <a:moveTo>
                      <a:pt x="0" y="0"/>
                    </a:moveTo>
                    <a:lnTo>
                      <a:pt x="2062002" y="0"/>
                    </a:lnTo>
                    <a:lnTo>
                      <a:pt x="2062002" y="1583889"/>
                    </a:lnTo>
                    <a:lnTo>
                      <a:pt x="0" y="1583889"/>
                    </a:lnTo>
                    <a:close/>
                  </a:path>
                </a:pathLst>
              </a:custGeom>
              <a:solidFill>
                <a:srgbClr val="FFFFFF">
                  <a:alpha val="40000"/>
                </a:srgbClr>
              </a:solidFill>
              <a:ln w="38100" cap="sq">
                <a:solidFill>
                  <a:srgbClr val="000000">
                    <a:alpha val="40000"/>
                  </a:srgbClr>
                </a:solidFill>
                <a:prstDash val="solid"/>
                <a:miter/>
              </a:ln>
            </p:spPr>
            <p:txBody>
              <a:bodyPr/>
              <a:lstStyle/>
              <a:p>
                <a:endParaRPr lang="en-GB"/>
              </a:p>
            </p:txBody>
          </p:sp>
          <p:sp>
            <p:nvSpPr>
              <p:cNvPr id="12" name="TextBox 12"/>
              <p:cNvSpPr txBox="1"/>
              <p:nvPr/>
            </p:nvSpPr>
            <p:spPr>
              <a:xfrm>
                <a:off x="0" y="-85725"/>
                <a:ext cx="2062002" cy="1669614"/>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a:off x="0" y="0"/>
              <a:ext cx="10438888" cy="8018436"/>
              <a:chOff x="0" y="0"/>
              <a:chExt cx="2062002" cy="1583889"/>
            </a:xfrm>
          </p:grpSpPr>
          <p:sp>
            <p:nvSpPr>
              <p:cNvPr id="14" name="Freeform 14"/>
              <p:cNvSpPr/>
              <p:nvPr/>
            </p:nvSpPr>
            <p:spPr>
              <a:xfrm>
                <a:off x="0" y="0"/>
                <a:ext cx="2062002" cy="1583889"/>
              </a:xfrm>
              <a:custGeom>
                <a:avLst/>
                <a:gdLst/>
                <a:ahLst/>
                <a:cxnLst/>
                <a:rect l="l" t="t" r="r" b="b"/>
                <a:pathLst>
                  <a:path w="2062002" h="1583889">
                    <a:moveTo>
                      <a:pt x="0" y="0"/>
                    </a:moveTo>
                    <a:lnTo>
                      <a:pt x="2062002" y="0"/>
                    </a:lnTo>
                    <a:lnTo>
                      <a:pt x="2062002" y="1583889"/>
                    </a:lnTo>
                    <a:lnTo>
                      <a:pt x="0" y="1583889"/>
                    </a:lnTo>
                    <a:close/>
                  </a:path>
                </a:pathLst>
              </a:custGeom>
              <a:solidFill>
                <a:srgbClr val="000000">
                  <a:alpha val="0"/>
                </a:srgbClr>
              </a:solidFill>
              <a:ln w="38100" cap="sq">
                <a:solidFill>
                  <a:srgbClr val="000000"/>
                </a:solidFill>
                <a:prstDash val="solid"/>
                <a:miter/>
              </a:ln>
            </p:spPr>
            <p:txBody>
              <a:bodyPr/>
              <a:lstStyle/>
              <a:p>
                <a:endParaRPr lang="en-GB"/>
              </a:p>
            </p:txBody>
          </p:sp>
          <p:sp>
            <p:nvSpPr>
              <p:cNvPr id="15" name="TextBox 15"/>
              <p:cNvSpPr txBox="1"/>
              <p:nvPr/>
            </p:nvSpPr>
            <p:spPr>
              <a:xfrm>
                <a:off x="0" y="-85725"/>
                <a:ext cx="2062002" cy="1669614"/>
              </a:xfrm>
              <a:prstGeom prst="rect">
                <a:avLst/>
              </a:prstGeom>
            </p:spPr>
            <p:txBody>
              <a:bodyPr lIns="50800" tIns="50800" rIns="50800" bIns="50800" rtlCol="0" anchor="ctr"/>
              <a:lstStyle/>
              <a:p>
                <a:pPr algn="ctr">
                  <a:lnSpc>
                    <a:spcPts val="2659"/>
                  </a:lnSpc>
                </a:pPr>
                <a:endParaRPr/>
              </a:p>
            </p:txBody>
          </p:sp>
        </p:grpSp>
      </p:grpSp>
      <p:grpSp>
        <p:nvGrpSpPr>
          <p:cNvPr id="16" name="Group 16"/>
          <p:cNvGrpSpPr/>
          <p:nvPr/>
        </p:nvGrpSpPr>
        <p:grpSpPr>
          <a:xfrm rot="8820000">
            <a:off x="6766654" y="7017822"/>
            <a:ext cx="2495777" cy="4093514"/>
            <a:chOff x="0" y="0"/>
            <a:chExt cx="812800" cy="1333135"/>
          </a:xfrm>
        </p:grpSpPr>
        <p:sp>
          <p:nvSpPr>
            <p:cNvPr id="17" name="Freeform 17"/>
            <p:cNvSpPr/>
            <p:nvPr/>
          </p:nvSpPr>
          <p:spPr>
            <a:xfrm>
              <a:off x="0" y="0"/>
              <a:ext cx="812800" cy="1333135"/>
            </a:xfrm>
            <a:custGeom>
              <a:avLst/>
              <a:gdLst/>
              <a:ahLst/>
              <a:cxnLst/>
              <a:rect l="l" t="t" r="r" b="b"/>
              <a:pathLst>
                <a:path w="812800" h="1333135">
                  <a:moveTo>
                    <a:pt x="406400" y="1333135"/>
                  </a:moveTo>
                  <a:lnTo>
                    <a:pt x="0" y="926735"/>
                  </a:lnTo>
                  <a:lnTo>
                    <a:pt x="203200" y="926735"/>
                  </a:lnTo>
                  <a:lnTo>
                    <a:pt x="203200" y="0"/>
                  </a:lnTo>
                  <a:lnTo>
                    <a:pt x="609600" y="0"/>
                  </a:lnTo>
                  <a:lnTo>
                    <a:pt x="609600" y="926735"/>
                  </a:lnTo>
                  <a:lnTo>
                    <a:pt x="812800" y="926735"/>
                  </a:lnTo>
                  <a:lnTo>
                    <a:pt x="406400" y="1333135"/>
                  </a:lnTo>
                  <a:close/>
                </a:path>
              </a:pathLst>
            </a:custGeom>
            <a:solidFill>
              <a:srgbClr val="C6E284"/>
            </a:solidFill>
            <a:ln cap="sq">
              <a:noFill/>
              <a:prstDash val="solid"/>
              <a:miter/>
            </a:ln>
          </p:spPr>
          <p:txBody>
            <a:bodyPr/>
            <a:lstStyle/>
            <a:p>
              <a:endParaRPr lang="en-GB"/>
            </a:p>
          </p:txBody>
        </p:sp>
        <p:sp>
          <p:nvSpPr>
            <p:cNvPr id="18" name="TextBox 18"/>
            <p:cNvSpPr txBox="1"/>
            <p:nvPr/>
          </p:nvSpPr>
          <p:spPr>
            <a:xfrm>
              <a:off x="203200" y="-85725"/>
              <a:ext cx="406400" cy="1317260"/>
            </a:xfrm>
            <a:prstGeom prst="rect">
              <a:avLst/>
            </a:prstGeom>
          </p:spPr>
          <p:txBody>
            <a:bodyPr lIns="50800" tIns="50800" rIns="50800" bIns="50800" rtlCol="0" anchor="ctr"/>
            <a:lstStyle/>
            <a:p>
              <a:pPr algn="ctr">
                <a:lnSpc>
                  <a:spcPts val="2659"/>
                </a:lnSpc>
              </a:pPr>
              <a:endParaRPr/>
            </a:p>
          </p:txBody>
        </p:sp>
      </p:grpSp>
      <p:sp>
        <p:nvSpPr>
          <p:cNvPr id="19" name="TextBox 19"/>
          <p:cNvSpPr txBox="1"/>
          <p:nvPr/>
        </p:nvSpPr>
        <p:spPr>
          <a:xfrm>
            <a:off x="1028700" y="1019175"/>
            <a:ext cx="16230600" cy="1228725"/>
          </a:xfrm>
          <a:prstGeom prst="rect">
            <a:avLst/>
          </a:prstGeom>
        </p:spPr>
        <p:txBody>
          <a:bodyPr lIns="0" tIns="0" rIns="0" bIns="0" rtlCol="0" anchor="t">
            <a:spAutoFit/>
          </a:bodyPr>
          <a:lstStyle/>
          <a:p>
            <a:pPr marL="0" lvl="0" indent="0" algn="l">
              <a:lnSpc>
                <a:spcPts val="9600"/>
              </a:lnSpc>
              <a:spcBef>
                <a:spcPct val="0"/>
              </a:spcBef>
            </a:pPr>
            <a:r>
              <a:rPr lang="en-US" sz="8000" spc="160">
                <a:solidFill>
                  <a:srgbClr val="000000"/>
                </a:solidFill>
                <a:latin typeface="Gagalin"/>
                <a:ea typeface="Gagalin"/>
                <a:cs typeface="Gagalin"/>
                <a:sym typeface="Gagalin"/>
              </a:rPr>
              <a:t>Types of assessment</a:t>
            </a:r>
          </a:p>
        </p:txBody>
      </p:sp>
      <p:sp>
        <p:nvSpPr>
          <p:cNvPr id="20" name="TextBox 20"/>
          <p:cNvSpPr txBox="1"/>
          <p:nvPr/>
        </p:nvSpPr>
        <p:spPr>
          <a:xfrm>
            <a:off x="1746219" y="3521412"/>
            <a:ext cx="6394127" cy="771525"/>
          </a:xfrm>
          <a:prstGeom prst="rect">
            <a:avLst/>
          </a:prstGeom>
        </p:spPr>
        <p:txBody>
          <a:bodyPr lIns="0" tIns="0" rIns="0" bIns="0" rtlCol="0" anchor="t">
            <a:spAutoFit/>
          </a:bodyPr>
          <a:lstStyle/>
          <a:p>
            <a:pPr algn="ctr">
              <a:lnSpc>
                <a:spcPts val="6299"/>
              </a:lnSpc>
            </a:pPr>
            <a:r>
              <a:rPr lang="en-US" sz="4500" spc="225">
                <a:solidFill>
                  <a:srgbClr val="000000"/>
                </a:solidFill>
                <a:latin typeface="Gagalin"/>
                <a:ea typeface="Gagalin"/>
                <a:cs typeface="Gagalin"/>
                <a:sym typeface="Gagalin"/>
              </a:rPr>
              <a:t>Formative assessment</a:t>
            </a:r>
          </a:p>
        </p:txBody>
      </p:sp>
      <p:sp>
        <p:nvSpPr>
          <p:cNvPr id="21" name="TextBox 21"/>
          <p:cNvSpPr txBox="1"/>
          <p:nvPr/>
        </p:nvSpPr>
        <p:spPr>
          <a:xfrm>
            <a:off x="1510420" y="4650514"/>
            <a:ext cx="6629926" cy="2520950"/>
          </a:xfrm>
          <a:prstGeom prst="rect">
            <a:avLst/>
          </a:prstGeom>
        </p:spPr>
        <p:txBody>
          <a:bodyPr lIns="0" tIns="0" rIns="0" bIns="0" rtlCol="0" anchor="t">
            <a:spAutoFit/>
          </a:bodyPr>
          <a:lstStyle/>
          <a:p>
            <a:pPr algn="l">
              <a:lnSpc>
                <a:spcPts val="2800"/>
              </a:lnSpc>
            </a:pPr>
            <a:r>
              <a:rPr lang="en-US" sz="2000" spc="100">
                <a:solidFill>
                  <a:srgbClr val="000000"/>
                </a:solidFill>
                <a:latin typeface="Agrandir"/>
                <a:ea typeface="Agrandir"/>
                <a:cs typeface="Agrandir"/>
                <a:sym typeface="Agrandir"/>
              </a:rPr>
              <a:t>AfL is a formative assessment approach aimed at</a:t>
            </a:r>
            <a:r>
              <a:rPr lang="en-US" sz="2000" b="1" spc="100">
                <a:solidFill>
                  <a:srgbClr val="000000"/>
                </a:solidFill>
                <a:latin typeface="Agrandir Bold"/>
                <a:ea typeface="Agrandir Bold"/>
                <a:cs typeface="Agrandir Bold"/>
                <a:sym typeface="Agrandir Bold"/>
              </a:rPr>
              <a:t> enhancing</a:t>
            </a:r>
            <a:r>
              <a:rPr lang="en-US" sz="2000" spc="100">
                <a:solidFill>
                  <a:srgbClr val="000000"/>
                </a:solidFill>
                <a:latin typeface="Agrandir"/>
                <a:ea typeface="Agrandir"/>
                <a:cs typeface="Agrandir"/>
                <a:sym typeface="Agrandir"/>
              </a:rPr>
              <a:t> the learning process by using assessment to provide </a:t>
            </a:r>
            <a:r>
              <a:rPr lang="en-US" sz="2000" b="1" spc="100">
                <a:solidFill>
                  <a:srgbClr val="000000"/>
                </a:solidFill>
                <a:latin typeface="Agrandir Bold"/>
                <a:ea typeface="Agrandir Bold"/>
                <a:cs typeface="Agrandir Bold"/>
                <a:sym typeface="Agrandir Bold"/>
              </a:rPr>
              <a:t>continuous </a:t>
            </a:r>
            <a:r>
              <a:rPr lang="en-US" sz="2000" spc="100">
                <a:solidFill>
                  <a:srgbClr val="000000"/>
                </a:solidFill>
                <a:latin typeface="Agrandir"/>
                <a:ea typeface="Agrandir"/>
                <a:cs typeface="Agrandir"/>
                <a:sym typeface="Agrandir"/>
              </a:rPr>
              <a:t>feedback and guide instructional practices. </a:t>
            </a:r>
          </a:p>
          <a:p>
            <a:pPr algn="l">
              <a:lnSpc>
                <a:spcPts val="2800"/>
              </a:lnSpc>
            </a:pPr>
            <a:endParaRPr lang="en-US" sz="2000" spc="100">
              <a:solidFill>
                <a:srgbClr val="000000"/>
              </a:solidFill>
              <a:latin typeface="Agrandir"/>
              <a:ea typeface="Agrandir"/>
              <a:cs typeface="Agrandir"/>
              <a:sym typeface="Agrandir"/>
            </a:endParaRPr>
          </a:p>
          <a:p>
            <a:pPr algn="l">
              <a:lnSpc>
                <a:spcPts val="2800"/>
              </a:lnSpc>
            </a:pPr>
            <a:endParaRPr lang="en-US" sz="2000" spc="100">
              <a:solidFill>
                <a:srgbClr val="000000"/>
              </a:solidFill>
              <a:latin typeface="Agrandir"/>
              <a:ea typeface="Agrandir"/>
              <a:cs typeface="Agrandir"/>
              <a:sym typeface="Agrandir"/>
            </a:endParaRPr>
          </a:p>
          <a:p>
            <a:pPr algn="l">
              <a:lnSpc>
                <a:spcPts val="2800"/>
              </a:lnSpc>
            </a:pPr>
            <a:endParaRPr lang="en-US" sz="2000" spc="100">
              <a:solidFill>
                <a:srgbClr val="000000"/>
              </a:solidFill>
              <a:latin typeface="Agrandir"/>
              <a:ea typeface="Agrandir"/>
              <a:cs typeface="Agrandir"/>
              <a:sym typeface="Agrandir"/>
            </a:endParaRPr>
          </a:p>
        </p:txBody>
      </p:sp>
      <p:sp>
        <p:nvSpPr>
          <p:cNvPr id="22" name="TextBox 22"/>
          <p:cNvSpPr txBox="1"/>
          <p:nvPr/>
        </p:nvSpPr>
        <p:spPr>
          <a:xfrm>
            <a:off x="10147654" y="3521412"/>
            <a:ext cx="6394127" cy="771525"/>
          </a:xfrm>
          <a:prstGeom prst="rect">
            <a:avLst/>
          </a:prstGeom>
        </p:spPr>
        <p:txBody>
          <a:bodyPr lIns="0" tIns="0" rIns="0" bIns="0" rtlCol="0" anchor="t">
            <a:spAutoFit/>
          </a:bodyPr>
          <a:lstStyle/>
          <a:p>
            <a:pPr algn="ctr">
              <a:lnSpc>
                <a:spcPts val="6299"/>
              </a:lnSpc>
            </a:pPr>
            <a:r>
              <a:rPr lang="en-US" sz="4500" spc="225">
                <a:solidFill>
                  <a:srgbClr val="000000"/>
                </a:solidFill>
                <a:latin typeface="Gagalin"/>
                <a:ea typeface="Gagalin"/>
                <a:cs typeface="Gagalin"/>
                <a:sym typeface="Gagalin"/>
              </a:rPr>
              <a:t>Summative Asessment</a:t>
            </a:r>
          </a:p>
        </p:txBody>
      </p:sp>
      <p:sp>
        <p:nvSpPr>
          <p:cNvPr id="23" name="TextBox 23"/>
          <p:cNvSpPr txBox="1"/>
          <p:nvPr/>
        </p:nvSpPr>
        <p:spPr>
          <a:xfrm>
            <a:off x="9670995" y="4660039"/>
            <a:ext cx="7347445" cy="2680951"/>
          </a:xfrm>
          <a:prstGeom prst="rect">
            <a:avLst/>
          </a:prstGeom>
        </p:spPr>
        <p:txBody>
          <a:bodyPr lIns="0" tIns="0" rIns="0" bIns="0" rtlCol="0" anchor="t">
            <a:spAutoFit/>
          </a:bodyPr>
          <a:lstStyle/>
          <a:p>
            <a:pPr algn="l">
              <a:lnSpc>
                <a:spcPts val="2996"/>
              </a:lnSpc>
            </a:pPr>
            <a:r>
              <a:rPr lang="en-US" sz="2140" spc="107">
                <a:solidFill>
                  <a:srgbClr val="000000"/>
                </a:solidFill>
                <a:latin typeface="Agrandir"/>
                <a:ea typeface="Agrandir"/>
                <a:cs typeface="Agrandir"/>
                <a:sym typeface="Agrandir"/>
              </a:rPr>
              <a:t>Summative assessment is a method for evaluating what students have learned at the end of a lesson or unit of work. It is usually used to assign a final grade or score, but it does not provide ongoing feedback; instead, it shows the extent of a student's overall learning.</a:t>
            </a:r>
          </a:p>
          <a:p>
            <a:pPr algn="l">
              <a:lnSpc>
                <a:spcPts val="2996"/>
              </a:lnSpc>
            </a:pPr>
            <a:endParaRPr lang="en-US" sz="2140" spc="107">
              <a:solidFill>
                <a:srgbClr val="000000"/>
              </a:solidFill>
              <a:latin typeface="Agrandir"/>
              <a:ea typeface="Agrandir"/>
              <a:cs typeface="Agrandir"/>
              <a:sym typeface="Agrandi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r="-48" b="-38974"/>
            </a:stretch>
          </a:blipFill>
        </p:spPr>
        <p:txBody>
          <a:bodyPr/>
          <a:lstStyle/>
          <a:p>
            <a:endParaRPr lang="en-GB"/>
          </a:p>
        </p:txBody>
      </p:sp>
      <p:sp>
        <p:nvSpPr>
          <p:cNvPr id="3" name="Freeform 3"/>
          <p:cNvSpPr/>
          <p:nvPr/>
        </p:nvSpPr>
        <p:spPr>
          <a:xfrm rot="-2272947">
            <a:off x="13553100" y="-2371378"/>
            <a:ext cx="8106813" cy="8725533"/>
          </a:xfrm>
          <a:custGeom>
            <a:avLst/>
            <a:gdLst/>
            <a:ahLst/>
            <a:cxnLst/>
            <a:rect l="l" t="t" r="r" b="b"/>
            <a:pathLst>
              <a:path w="8106813" h="8725533">
                <a:moveTo>
                  <a:pt x="0" y="0"/>
                </a:moveTo>
                <a:lnTo>
                  <a:pt x="8106813" y="0"/>
                </a:lnTo>
                <a:lnTo>
                  <a:pt x="8106813" y="8725533"/>
                </a:lnTo>
                <a:lnTo>
                  <a:pt x="0" y="872553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15374744" y="7682326"/>
            <a:ext cx="3252480" cy="3151948"/>
          </a:xfrm>
          <a:custGeom>
            <a:avLst/>
            <a:gdLst/>
            <a:ahLst/>
            <a:cxnLst/>
            <a:rect l="l" t="t" r="r" b="b"/>
            <a:pathLst>
              <a:path w="3252480" h="3151948">
                <a:moveTo>
                  <a:pt x="0" y="0"/>
                </a:moveTo>
                <a:lnTo>
                  <a:pt x="3252479" y="0"/>
                </a:lnTo>
                <a:lnTo>
                  <a:pt x="3252479" y="3151948"/>
                </a:lnTo>
                <a:lnTo>
                  <a:pt x="0" y="315194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rot="3649572">
            <a:off x="-3765059" y="5277923"/>
            <a:ext cx="7530117" cy="6918465"/>
          </a:xfrm>
          <a:custGeom>
            <a:avLst/>
            <a:gdLst/>
            <a:ahLst/>
            <a:cxnLst/>
            <a:rect l="l" t="t" r="r" b="b"/>
            <a:pathLst>
              <a:path w="7530117" h="6918465">
                <a:moveTo>
                  <a:pt x="0" y="0"/>
                </a:moveTo>
                <a:lnTo>
                  <a:pt x="7530118" y="0"/>
                </a:lnTo>
                <a:lnTo>
                  <a:pt x="7530118" y="6918466"/>
                </a:lnTo>
                <a:lnTo>
                  <a:pt x="0" y="691846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rot="-1882822">
            <a:off x="15329165" y="-215633"/>
            <a:ext cx="3343637" cy="4414042"/>
          </a:xfrm>
          <a:custGeom>
            <a:avLst/>
            <a:gdLst/>
            <a:ahLst/>
            <a:cxnLst/>
            <a:rect l="l" t="t" r="r" b="b"/>
            <a:pathLst>
              <a:path w="3343637" h="4414042">
                <a:moveTo>
                  <a:pt x="0" y="0"/>
                </a:moveTo>
                <a:lnTo>
                  <a:pt x="3343637" y="0"/>
                </a:lnTo>
                <a:lnTo>
                  <a:pt x="3343637" y="4414042"/>
                </a:lnTo>
                <a:lnTo>
                  <a:pt x="0" y="441404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7" name="Freeform 7"/>
          <p:cNvSpPr/>
          <p:nvPr/>
        </p:nvSpPr>
        <p:spPr>
          <a:xfrm rot="1772112">
            <a:off x="-1176621" y="6761333"/>
            <a:ext cx="3375450" cy="4072941"/>
          </a:xfrm>
          <a:custGeom>
            <a:avLst/>
            <a:gdLst/>
            <a:ahLst/>
            <a:cxnLst/>
            <a:rect l="l" t="t" r="r" b="b"/>
            <a:pathLst>
              <a:path w="3375450" h="4072941">
                <a:moveTo>
                  <a:pt x="0" y="0"/>
                </a:moveTo>
                <a:lnTo>
                  <a:pt x="3375451" y="0"/>
                </a:lnTo>
                <a:lnTo>
                  <a:pt x="3375451" y="4072941"/>
                </a:lnTo>
                <a:lnTo>
                  <a:pt x="0" y="4072941"/>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grpSp>
        <p:nvGrpSpPr>
          <p:cNvPr id="8" name="Group 8"/>
          <p:cNvGrpSpPr/>
          <p:nvPr/>
        </p:nvGrpSpPr>
        <p:grpSpPr>
          <a:xfrm>
            <a:off x="1373818" y="3763475"/>
            <a:ext cx="7362277" cy="2321230"/>
            <a:chOff x="0" y="0"/>
            <a:chExt cx="9816370" cy="3094974"/>
          </a:xfrm>
        </p:grpSpPr>
        <p:grpSp>
          <p:nvGrpSpPr>
            <p:cNvPr id="9" name="Group 9"/>
            <p:cNvGrpSpPr/>
            <p:nvPr/>
          </p:nvGrpSpPr>
          <p:grpSpPr>
            <a:xfrm>
              <a:off x="0" y="0"/>
              <a:ext cx="9816370" cy="3094974"/>
              <a:chOff x="0" y="0"/>
              <a:chExt cx="2495814" cy="786898"/>
            </a:xfrm>
          </p:grpSpPr>
          <p:sp>
            <p:nvSpPr>
              <p:cNvPr id="10" name="Freeform 10"/>
              <p:cNvSpPr/>
              <p:nvPr/>
            </p:nvSpPr>
            <p:spPr>
              <a:xfrm>
                <a:off x="0" y="0"/>
                <a:ext cx="2495814" cy="786898"/>
              </a:xfrm>
              <a:custGeom>
                <a:avLst/>
                <a:gdLst/>
                <a:ahLst/>
                <a:cxnLst/>
                <a:rect l="l" t="t" r="r" b="b"/>
                <a:pathLst>
                  <a:path w="2495814" h="786898">
                    <a:moveTo>
                      <a:pt x="0" y="0"/>
                    </a:moveTo>
                    <a:lnTo>
                      <a:pt x="2495814" y="0"/>
                    </a:lnTo>
                    <a:lnTo>
                      <a:pt x="2495814" y="786898"/>
                    </a:lnTo>
                    <a:lnTo>
                      <a:pt x="0" y="786898"/>
                    </a:lnTo>
                    <a:close/>
                  </a:path>
                </a:pathLst>
              </a:custGeom>
              <a:solidFill>
                <a:srgbClr val="FFFFFF">
                  <a:alpha val="40000"/>
                </a:srgbClr>
              </a:solidFill>
              <a:ln w="38100" cap="sq">
                <a:solidFill>
                  <a:srgbClr val="000000">
                    <a:alpha val="40000"/>
                  </a:srgbClr>
                </a:solidFill>
                <a:prstDash val="solid"/>
                <a:miter/>
              </a:ln>
            </p:spPr>
            <p:txBody>
              <a:bodyPr/>
              <a:lstStyle/>
              <a:p>
                <a:endParaRPr lang="en-GB"/>
              </a:p>
            </p:txBody>
          </p:sp>
          <p:sp>
            <p:nvSpPr>
              <p:cNvPr id="11" name="TextBox 11"/>
              <p:cNvSpPr txBox="1"/>
              <p:nvPr/>
            </p:nvSpPr>
            <p:spPr>
              <a:xfrm>
                <a:off x="0" y="-85725"/>
                <a:ext cx="2495814" cy="872623"/>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0" y="0"/>
              <a:ext cx="9816370" cy="3094974"/>
              <a:chOff x="0" y="0"/>
              <a:chExt cx="2495814" cy="786898"/>
            </a:xfrm>
          </p:grpSpPr>
          <p:sp>
            <p:nvSpPr>
              <p:cNvPr id="13" name="Freeform 13"/>
              <p:cNvSpPr/>
              <p:nvPr/>
            </p:nvSpPr>
            <p:spPr>
              <a:xfrm>
                <a:off x="0" y="0"/>
                <a:ext cx="2495814" cy="786898"/>
              </a:xfrm>
              <a:custGeom>
                <a:avLst/>
                <a:gdLst/>
                <a:ahLst/>
                <a:cxnLst/>
                <a:rect l="l" t="t" r="r" b="b"/>
                <a:pathLst>
                  <a:path w="2495814" h="786898">
                    <a:moveTo>
                      <a:pt x="0" y="0"/>
                    </a:moveTo>
                    <a:lnTo>
                      <a:pt x="2495814" y="0"/>
                    </a:lnTo>
                    <a:lnTo>
                      <a:pt x="2495814" y="786898"/>
                    </a:lnTo>
                    <a:lnTo>
                      <a:pt x="0" y="786898"/>
                    </a:lnTo>
                    <a:close/>
                  </a:path>
                </a:pathLst>
              </a:custGeom>
              <a:solidFill>
                <a:srgbClr val="000000">
                  <a:alpha val="0"/>
                </a:srgbClr>
              </a:solidFill>
              <a:ln w="38100" cap="sq">
                <a:solidFill>
                  <a:srgbClr val="000000"/>
                </a:solidFill>
                <a:prstDash val="solid"/>
                <a:miter/>
              </a:ln>
            </p:spPr>
            <p:txBody>
              <a:bodyPr/>
              <a:lstStyle/>
              <a:p>
                <a:endParaRPr lang="en-GB"/>
              </a:p>
            </p:txBody>
          </p:sp>
          <p:sp>
            <p:nvSpPr>
              <p:cNvPr id="14" name="TextBox 14"/>
              <p:cNvSpPr txBox="1"/>
              <p:nvPr/>
            </p:nvSpPr>
            <p:spPr>
              <a:xfrm>
                <a:off x="0" y="-85725"/>
                <a:ext cx="2495814" cy="872623"/>
              </a:xfrm>
              <a:prstGeom prst="rect">
                <a:avLst/>
              </a:prstGeom>
            </p:spPr>
            <p:txBody>
              <a:bodyPr lIns="50800" tIns="50800" rIns="50800" bIns="50800" rtlCol="0" anchor="ctr"/>
              <a:lstStyle/>
              <a:p>
                <a:pPr algn="ctr">
                  <a:lnSpc>
                    <a:spcPts val="2659"/>
                  </a:lnSpc>
                </a:pPr>
                <a:endParaRPr/>
              </a:p>
            </p:txBody>
          </p:sp>
        </p:grpSp>
      </p:grpSp>
      <p:sp>
        <p:nvSpPr>
          <p:cNvPr id="15" name="Freeform 15"/>
          <p:cNvSpPr/>
          <p:nvPr/>
        </p:nvSpPr>
        <p:spPr>
          <a:xfrm>
            <a:off x="1373818" y="5746695"/>
            <a:ext cx="3245535" cy="1882410"/>
          </a:xfrm>
          <a:custGeom>
            <a:avLst/>
            <a:gdLst/>
            <a:ahLst/>
            <a:cxnLst/>
            <a:rect l="l" t="t" r="r" b="b"/>
            <a:pathLst>
              <a:path w="3245535" h="1882410">
                <a:moveTo>
                  <a:pt x="0" y="0"/>
                </a:moveTo>
                <a:lnTo>
                  <a:pt x="3245535" y="0"/>
                </a:lnTo>
                <a:lnTo>
                  <a:pt x="3245535" y="1882411"/>
                </a:lnTo>
                <a:lnTo>
                  <a:pt x="0" y="1882411"/>
                </a:lnTo>
                <a:lnTo>
                  <a:pt x="0" y="0"/>
                </a:lnTo>
                <a:close/>
              </a:path>
            </a:pathLst>
          </a:custGeom>
          <a:blipFill>
            <a:blip r:embed="rId13"/>
            <a:stretch>
              <a:fillRect/>
            </a:stretch>
          </a:blipFill>
        </p:spPr>
        <p:txBody>
          <a:bodyPr/>
          <a:lstStyle/>
          <a:p>
            <a:endParaRPr lang="en-GB"/>
          </a:p>
        </p:txBody>
      </p:sp>
      <p:sp>
        <p:nvSpPr>
          <p:cNvPr id="16" name="TextBox 16"/>
          <p:cNvSpPr txBox="1"/>
          <p:nvPr/>
        </p:nvSpPr>
        <p:spPr>
          <a:xfrm>
            <a:off x="1373818" y="1095375"/>
            <a:ext cx="11381592" cy="2263775"/>
          </a:xfrm>
          <a:prstGeom prst="rect">
            <a:avLst/>
          </a:prstGeom>
        </p:spPr>
        <p:txBody>
          <a:bodyPr lIns="0" tIns="0" rIns="0" bIns="0" rtlCol="0" anchor="t">
            <a:spAutoFit/>
          </a:bodyPr>
          <a:lstStyle/>
          <a:p>
            <a:pPr marL="0" lvl="0" indent="0" algn="l">
              <a:lnSpc>
                <a:spcPts val="8800"/>
              </a:lnSpc>
            </a:pPr>
            <a:r>
              <a:rPr lang="en-US" sz="8000" spc="160">
                <a:solidFill>
                  <a:srgbClr val="000000"/>
                </a:solidFill>
                <a:latin typeface="Gagalin"/>
                <a:ea typeface="Gagalin"/>
                <a:cs typeface="Gagalin"/>
                <a:sym typeface="Gagalin"/>
              </a:rPr>
              <a:t>What does literature suggest?</a:t>
            </a:r>
          </a:p>
        </p:txBody>
      </p:sp>
      <p:sp>
        <p:nvSpPr>
          <p:cNvPr id="17" name="TextBox 17"/>
          <p:cNvSpPr txBox="1"/>
          <p:nvPr/>
        </p:nvSpPr>
        <p:spPr>
          <a:xfrm>
            <a:off x="1488284" y="3824633"/>
            <a:ext cx="7247811" cy="1600427"/>
          </a:xfrm>
          <a:prstGeom prst="rect">
            <a:avLst/>
          </a:prstGeom>
        </p:spPr>
        <p:txBody>
          <a:bodyPr lIns="0" tIns="0" rIns="0" bIns="0" rtlCol="0" anchor="t">
            <a:spAutoFit/>
          </a:bodyPr>
          <a:lstStyle/>
          <a:p>
            <a:pPr algn="l">
              <a:lnSpc>
                <a:spcPts val="3452"/>
              </a:lnSpc>
            </a:pPr>
            <a:r>
              <a:rPr lang="en-US" sz="2466">
                <a:solidFill>
                  <a:srgbClr val="000000"/>
                </a:solidFill>
                <a:latin typeface="Agrandir"/>
                <a:ea typeface="Agrandir"/>
                <a:cs typeface="Agrandir"/>
                <a:sym typeface="Agrandir"/>
              </a:rPr>
              <a:t>Dylan Wiliam comments that teaching is the bridge between teaching and learning  </a:t>
            </a:r>
          </a:p>
          <a:p>
            <a:pPr algn="l">
              <a:lnSpc>
                <a:spcPts val="1772"/>
              </a:lnSpc>
            </a:pPr>
            <a:endParaRPr lang="en-US" sz="2466">
              <a:solidFill>
                <a:srgbClr val="000000"/>
              </a:solidFill>
              <a:latin typeface="Agrandir"/>
              <a:ea typeface="Agrandir"/>
              <a:cs typeface="Agrandir"/>
              <a:sym typeface="Agrandir"/>
            </a:endParaRPr>
          </a:p>
          <a:p>
            <a:pPr algn="l">
              <a:lnSpc>
                <a:spcPts val="1772"/>
              </a:lnSpc>
            </a:pPr>
            <a:endParaRPr lang="en-US" sz="2466">
              <a:solidFill>
                <a:srgbClr val="000000"/>
              </a:solidFill>
              <a:latin typeface="Agrandir"/>
              <a:ea typeface="Agrandir"/>
              <a:cs typeface="Agrandir"/>
              <a:sym typeface="Agrandir"/>
            </a:endParaRPr>
          </a:p>
          <a:p>
            <a:pPr marL="0" lvl="0" indent="0" algn="l">
              <a:lnSpc>
                <a:spcPts val="1772"/>
              </a:lnSpc>
            </a:pPr>
            <a:endParaRPr lang="en-US" sz="2466">
              <a:solidFill>
                <a:srgbClr val="000000"/>
              </a:solidFill>
              <a:latin typeface="Agrandir"/>
              <a:ea typeface="Agrandir"/>
              <a:cs typeface="Agrandir"/>
              <a:sym typeface="Agrandir"/>
            </a:endParaRPr>
          </a:p>
        </p:txBody>
      </p:sp>
      <p:grpSp>
        <p:nvGrpSpPr>
          <p:cNvPr id="18" name="Group 18"/>
          <p:cNvGrpSpPr/>
          <p:nvPr/>
        </p:nvGrpSpPr>
        <p:grpSpPr>
          <a:xfrm>
            <a:off x="9587041" y="3763475"/>
            <a:ext cx="7362277" cy="2321230"/>
            <a:chOff x="0" y="0"/>
            <a:chExt cx="9816370" cy="3094974"/>
          </a:xfrm>
        </p:grpSpPr>
        <p:grpSp>
          <p:nvGrpSpPr>
            <p:cNvPr id="19" name="Group 19"/>
            <p:cNvGrpSpPr/>
            <p:nvPr/>
          </p:nvGrpSpPr>
          <p:grpSpPr>
            <a:xfrm>
              <a:off x="0" y="0"/>
              <a:ext cx="9816370" cy="3094974"/>
              <a:chOff x="0" y="0"/>
              <a:chExt cx="2495814" cy="786898"/>
            </a:xfrm>
          </p:grpSpPr>
          <p:sp>
            <p:nvSpPr>
              <p:cNvPr id="20" name="Freeform 20"/>
              <p:cNvSpPr/>
              <p:nvPr/>
            </p:nvSpPr>
            <p:spPr>
              <a:xfrm>
                <a:off x="0" y="0"/>
                <a:ext cx="2495814" cy="786898"/>
              </a:xfrm>
              <a:custGeom>
                <a:avLst/>
                <a:gdLst/>
                <a:ahLst/>
                <a:cxnLst/>
                <a:rect l="l" t="t" r="r" b="b"/>
                <a:pathLst>
                  <a:path w="2495814" h="786898">
                    <a:moveTo>
                      <a:pt x="0" y="0"/>
                    </a:moveTo>
                    <a:lnTo>
                      <a:pt x="2495814" y="0"/>
                    </a:lnTo>
                    <a:lnTo>
                      <a:pt x="2495814" y="786898"/>
                    </a:lnTo>
                    <a:lnTo>
                      <a:pt x="0" y="786898"/>
                    </a:lnTo>
                    <a:close/>
                  </a:path>
                </a:pathLst>
              </a:custGeom>
              <a:solidFill>
                <a:srgbClr val="FFFFFF">
                  <a:alpha val="40000"/>
                </a:srgbClr>
              </a:solidFill>
              <a:ln w="38100" cap="sq">
                <a:solidFill>
                  <a:srgbClr val="000000">
                    <a:alpha val="40000"/>
                  </a:srgbClr>
                </a:solidFill>
                <a:prstDash val="solid"/>
                <a:miter/>
              </a:ln>
            </p:spPr>
            <p:txBody>
              <a:bodyPr/>
              <a:lstStyle/>
              <a:p>
                <a:endParaRPr lang="en-GB"/>
              </a:p>
            </p:txBody>
          </p:sp>
          <p:sp>
            <p:nvSpPr>
              <p:cNvPr id="21" name="TextBox 21"/>
              <p:cNvSpPr txBox="1"/>
              <p:nvPr/>
            </p:nvSpPr>
            <p:spPr>
              <a:xfrm>
                <a:off x="0" y="-85725"/>
                <a:ext cx="2495814" cy="872623"/>
              </a:xfrm>
              <a:prstGeom prst="rect">
                <a:avLst/>
              </a:prstGeom>
            </p:spPr>
            <p:txBody>
              <a:bodyPr lIns="50800" tIns="50800" rIns="50800" bIns="50800" rtlCol="0" anchor="ctr"/>
              <a:lstStyle/>
              <a:p>
                <a:pPr algn="ctr">
                  <a:lnSpc>
                    <a:spcPts val="2659"/>
                  </a:lnSpc>
                </a:pPr>
                <a:endParaRPr/>
              </a:p>
            </p:txBody>
          </p:sp>
        </p:grpSp>
        <p:grpSp>
          <p:nvGrpSpPr>
            <p:cNvPr id="22" name="Group 22"/>
            <p:cNvGrpSpPr/>
            <p:nvPr/>
          </p:nvGrpSpPr>
          <p:grpSpPr>
            <a:xfrm>
              <a:off x="0" y="0"/>
              <a:ext cx="9816370" cy="3094974"/>
              <a:chOff x="0" y="0"/>
              <a:chExt cx="2495814" cy="786898"/>
            </a:xfrm>
          </p:grpSpPr>
          <p:sp>
            <p:nvSpPr>
              <p:cNvPr id="23" name="Freeform 23"/>
              <p:cNvSpPr/>
              <p:nvPr/>
            </p:nvSpPr>
            <p:spPr>
              <a:xfrm>
                <a:off x="0" y="0"/>
                <a:ext cx="2495814" cy="786898"/>
              </a:xfrm>
              <a:custGeom>
                <a:avLst/>
                <a:gdLst/>
                <a:ahLst/>
                <a:cxnLst/>
                <a:rect l="l" t="t" r="r" b="b"/>
                <a:pathLst>
                  <a:path w="2495814" h="786898">
                    <a:moveTo>
                      <a:pt x="0" y="0"/>
                    </a:moveTo>
                    <a:lnTo>
                      <a:pt x="2495814" y="0"/>
                    </a:lnTo>
                    <a:lnTo>
                      <a:pt x="2495814" y="786898"/>
                    </a:lnTo>
                    <a:lnTo>
                      <a:pt x="0" y="786898"/>
                    </a:lnTo>
                    <a:close/>
                  </a:path>
                </a:pathLst>
              </a:custGeom>
              <a:solidFill>
                <a:srgbClr val="000000">
                  <a:alpha val="0"/>
                </a:srgbClr>
              </a:solidFill>
              <a:ln w="38100" cap="sq">
                <a:solidFill>
                  <a:srgbClr val="000000"/>
                </a:solidFill>
                <a:prstDash val="solid"/>
                <a:miter/>
              </a:ln>
            </p:spPr>
            <p:txBody>
              <a:bodyPr/>
              <a:lstStyle/>
              <a:p>
                <a:endParaRPr lang="en-GB"/>
              </a:p>
            </p:txBody>
          </p:sp>
          <p:sp>
            <p:nvSpPr>
              <p:cNvPr id="24" name="TextBox 24"/>
              <p:cNvSpPr txBox="1"/>
              <p:nvPr/>
            </p:nvSpPr>
            <p:spPr>
              <a:xfrm>
                <a:off x="0" y="-85725"/>
                <a:ext cx="2495814" cy="872623"/>
              </a:xfrm>
              <a:prstGeom prst="rect">
                <a:avLst/>
              </a:prstGeom>
            </p:spPr>
            <p:txBody>
              <a:bodyPr lIns="50800" tIns="50800" rIns="50800" bIns="50800" rtlCol="0" anchor="ctr"/>
              <a:lstStyle/>
              <a:p>
                <a:pPr algn="ctr">
                  <a:lnSpc>
                    <a:spcPts val="2659"/>
                  </a:lnSpc>
                </a:pPr>
                <a:endParaRPr/>
              </a:p>
            </p:txBody>
          </p:sp>
        </p:grpSp>
      </p:grpSp>
      <p:sp>
        <p:nvSpPr>
          <p:cNvPr id="25" name="Freeform 25"/>
          <p:cNvSpPr/>
          <p:nvPr/>
        </p:nvSpPr>
        <p:spPr>
          <a:xfrm>
            <a:off x="7064614" y="6084705"/>
            <a:ext cx="4455344" cy="1725433"/>
          </a:xfrm>
          <a:custGeom>
            <a:avLst/>
            <a:gdLst/>
            <a:ahLst/>
            <a:cxnLst/>
            <a:rect l="l" t="t" r="r" b="b"/>
            <a:pathLst>
              <a:path w="4455344" h="1725433">
                <a:moveTo>
                  <a:pt x="0" y="0"/>
                </a:moveTo>
                <a:lnTo>
                  <a:pt x="4455344" y="0"/>
                </a:lnTo>
                <a:lnTo>
                  <a:pt x="4455344" y="1725433"/>
                </a:lnTo>
                <a:lnTo>
                  <a:pt x="0" y="1725433"/>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p>
        </p:txBody>
      </p:sp>
      <p:sp>
        <p:nvSpPr>
          <p:cNvPr id="26" name="TextBox 26"/>
          <p:cNvSpPr txBox="1"/>
          <p:nvPr/>
        </p:nvSpPr>
        <p:spPr>
          <a:xfrm>
            <a:off x="10041957" y="4056295"/>
            <a:ext cx="7564549" cy="3942521"/>
          </a:xfrm>
          <a:prstGeom prst="rect">
            <a:avLst/>
          </a:prstGeom>
        </p:spPr>
        <p:txBody>
          <a:bodyPr lIns="0" tIns="0" rIns="0" bIns="0" rtlCol="0" anchor="t">
            <a:spAutoFit/>
          </a:bodyPr>
          <a:lstStyle/>
          <a:p>
            <a:pPr algn="l">
              <a:lnSpc>
                <a:spcPts val="3405"/>
              </a:lnSpc>
            </a:pPr>
            <a:r>
              <a:rPr lang="en-US" sz="2432">
                <a:solidFill>
                  <a:srgbClr val="000000"/>
                </a:solidFill>
                <a:latin typeface="Agrandir"/>
                <a:ea typeface="Agrandir"/>
                <a:cs typeface="Agrandir"/>
                <a:sym typeface="Agrandir"/>
              </a:rPr>
              <a:t>Hattie and Clarke agree, emphasizing the importance of feedback in learning and its significant impact on student achievement.</a:t>
            </a:r>
          </a:p>
          <a:p>
            <a:pPr algn="l">
              <a:lnSpc>
                <a:spcPts val="2985"/>
              </a:lnSpc>
            </a:pPr>
            <a:endParaRPr lang="en-US" sz="2432">
              <a:solidFill>
                <a:srgbClr val="000000"/>
              </a:solidFill>
              <a:latin typeface="Agrandir"/>
              <a:ea typeface="Agrandir"/>
              <a:cs typeface="Agrandir"/>
              <a:sym typeface="Agrandir"/>
            </a:endParaRPr>
          </a:p>
          <a:p>
            <a:pPr algn="l">
              <a:lnSpc>
                <a:spcPts val="2985"/>
              </a:lnSpc>
            </a:pPr>
            <a:endParaRPr lang="en-US" sz="2432">
              <a:solidFill>
                <a:srgbClr val="000000"/>
              </a:solidFill>
              <a:latin typeface="Agrandir"/>
              <a:ea typeface="Agrandir"/>
              <a:cs typeface="Agrandir"/>
              <a:sym typeface="Agrandir"/>
            </a:endParaRPr>
          </a:p>
          <a:p>
            <a:pPr algn="l">
              <a:lnSpc>
                <a:spcPts val="2985"/>
              </a:lnSpc>
            </a:pPr>
            <a:endParaRPr lang="en-US" sz="2432">
              <a:solidFill>
                <a:srgbClr val="000000"/>
              </a:solidFill>
              <a:latin typeface="Agrandir"/>
              <a:ea typeface="Agrandir"/>
              <a:cs typeface="Agrandir"/>
              <a:sym typeface="Agrandir"/>
            </a:endParaRPr>
          </a:p>
          <a:p>
            <a:pPr algn="l">
              <a:lnSpc>
                <a:spcPts val="2985"/>
              </a:lnSpc>
            </a:pPr>
            <a:endParaRPr lang="en-US" sz="2432">
              <a:solidFill>
                <a:srgbClr val="000000"/>
              </a:solidFill>
              <a:latin typeface="Agrandir"/>
              <a:ea typeface="Agrandir"/>
              <a:cs typeface="Agrandir"/>
              <a:sym typeface="Agrandir"/>
            </a:endParaRPr>
          </a:p>
          <a:p>
            <a:pPr algn="l">
              <a:lnSpc>
                <a:spcPts val="2985"/>
              </a:lnSpc>
            </a:pPr>
            <a:endParaRPr lang="en-US" sz="2432">
              <a:solidFill>
                <a:srgbClr val="000000"/>
              </a:solidFill>
              <a:latin typeface="Agrandir"/>
              <a:ea typeface="Agrandir"/>
              <a:cs typeface="Agrandir"/>
              <a:sym typeface="Agrandir"/>
            </a:endParaRPr>
          </a:p>
          <a:p>
            <a:pPr algn="l">
              <a:lnSpc>
                <a:spcPts val="2985"/>
              </a:lnSpc>
            </a:pPr>
            <a:endParaRPr lang="en-US" sz="2432">
              <a:solidFill>
                <a:srgbClr val="000000"/>
              </a:solidFill>
              <a:latin typeface="Agrandir"/>
              <a:ea typeface="Agrandir"/>
              <a:cs typeface="Agrandir"/>
              <a:sym typeface="Agrandir"/>
            </a:endParaRPr>
          </a:p>
          <a:p>
            <a:pPr algn="l">
              <a:lnSpc>
                <a:spcPts val="2985"/>
              </a:lnSpc>
              <a:spcBef>
                <a:spcPct val="0"/>
              </a:spcBef>
            </a:pPr>
            <a:endParaRPr lang="en-US" sz="2432">
              <a:solidFill>
                <a:srgbClr val="000000"/>
              </a:solidFill>
              <a:latin typeface="Agrandir"/>
              <a:ea typeface="Agrandir"/>
              <a:cs typeface="Agrandir"/>
              <a:sym typeface="Agrandir"/>
            </a:endParaRPr>
          </a:p>
        </p:txBody>
      </p:sp>
      <p:sp>
        <p:nvSpPr>
          <p:cNvPr id="27" name="TextBox 27"/>
          <p:cNvSpPr txBox="1"/>
          <p:nvPr/>
        </p:nvSpPr>
        <p:spPr>
          <a:xfrm>
            <a:off x="271874" y="7666055"/>
            <a:ext cx="5114281" cy="332761"/>
          </a:xfrm>
          <a:prstGeom prst="rect">
            <a:avLst/>
          </a:prstGeom>
        </p:spPr>
        <p:txBody>
          <a:bodyPr lIns="0" tIns="0" rIns="0" bIns="0" rtlCol="0" anchor="t">
            <a:spAutoFit/>
          </a:bodyPr>
          <a:lstStyle/>
          <a:p>
            <a:pPr algn="ctr">
              <a:lnSpc>
                <a:spcPts val="1264"/>
              </a:lnSpc>
              <a:spcBef>
                <a:spcPct val="0"/>
              </a:spcBef>
            </a:pPr>
            <a:r>
              <a:rPr lang="en-US" sz="903">
                <a:solidFill>
                  <a:srgbClr val="000000"/>
                </a:solidFill>
                <a:latin typeface="Agrandir"/>
                <a:ea typeface="Agrandir"/>
                <a:cs typeface="Agrandir"/>
                <a:sym typeface="Agrandir"/>
              </a:rPr>
              <a:t>OctopusBI, 2025. How BI can bridge the gap between parents &amp; teachers. [online] Available at: </a:t>
            </a:r>
            <a:r>
              <a:rPr lang="en-US" sz="903" u="sng">
                <a:solidFill>
                  <a:srgbClr val="000000"/>
                </a:solidFill>
                <a:latin typeface="Agrandir"/>
                <a:ea typeface="Agrandir"/>
                <a:cs typeface="Agrandir"/>
                <a:sym typeface="Agrandir"/>
                <a:hlinkClick r:id="rId16" tooltip="https://www.octopusbi.com"/>
              </a:rPr>
              <a:t>https://www.octopusbi.com</a:t>
            </a:r>
            <a:r>
              <a:rPr lang="en-US" sz="903">
                <a:solidFill>
                  <a:srgbClr val="000000"/>
                </a:solidFill>
                <a:latin typeface="Agrandir"/>
                <a:ea typeface="Agrandir"/>
                <a:cs typeface="Agrandir"/>
                <a:sym typeface="Agrandir"/>
              </a:rPr>
              <a:t> [Accessed 16 January 2025].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r="-48" b="-38974"/>
            </a:stretch>
          </a:blipFill>
        </p:spPr>
        <p:txBody>
          <a:bodyPr/>
          <a:lstStyle/>
          <a:p>
            <a:endParaRPr lang="en-GB"/>
          </a:p>
        </p:txBody>
      </p:sp>
      <p:sp>
        <p:nvSpPr>
          <p:cNvPr id="3" name="Freeform 3"/>
          <p:cNvSpPr/>
          <p:nvPr/>
        </p:nvSpPr>
        <p:spPr>
          <a:xfrm rot="3159373">
            <a:off x="-2170367" y="-955735"/>
            <a:ext cx="6398134" cy="7181579"/>
          </a:xfrm>
          <a:custGeom>
            <a:avLst/>
            <a:gdLst/>
            <a:ahLst/>
            <a:cxnLst/>
            <a:rect l="l" t="t" r="r" b="b"/>
            <a:pathLst>
              <a:path w="6398134" h="7181579">
                <a:moveTo>
                  <a:pt x="0" y="0"/>
                </a:moveTo>
                <a:lnTo>
                  <a:pt x="6398134" y="0"/>
                </a:lnTo>
                <a:lnTo>
                  <a:pt x="6398134" y="7181579"/>
                </a:lnTo>
                <a:lnTo>
                  <a:pt x="0" y="718157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3150108">
            <a:off x="13897761" y="4966955"/>
            <a:ext cx="6206444" cy="6602600"/>
          </a:xfrm>
          <a:custGeom>
            <a:avLst/>
            <a:gdLst/>
            <a:ahLst/>
            <a:cxnLst/>
            <a:rect l="l" t="t" r="r" b="b"/>
            <a:pathLst>
              <a:path w="6206444" h="6602600">
                <a:moveTo>
                  <a:pt x="0" y="0"/>
                </a:moveTo>
                <a:lnTo>
                  <a:pt x="6206445" y="0"/>
                </a:lnTo>
                <a:lnTo>
                  <a:pt x="6206445" y="6602600"/>
                </a:lnTo>
                <a:lnTo>
                  <a:pt x="0" y="66026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rot="841571">
            <a:off x="14209892" y="6273861"/>
            <a:ext cx="4620123" cy="3505518"/>
          </a:xfrm>
          <a:custGeom>
            <a:avLst/>
            <a:gdLst/>
            <a:ahLst/>
            <a:cxnLst/>
            <a:rect l="l" t="t" r="r" b="b"/>
            <a:pathLst>
              <a:path w="4620123" h="3505518">
                <a:moveTo>
                  <a:pt x="0" y="0"/>
                </a:moveTo>
                <a:lnTo>
                  <a:pt x="4620123" y="0"/>
                </a:lnTo>
                <a:lnTo>
                  <a:pt x="4620123" y="3505519"/>
                </a:lnTo>
                <a:lnTo>
                  <a:pt x="0" y="350551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6" name="Group 6"/>
          <p:cNvGrpSpPr/>
          <p:nvPr/>
        </p:nvGrpSpPr>
        <p:grpSpPr>
          <a:xfrm>
            <a:off x="1373818" y="2635055"/>
            <a:ext cx="15627165" cy="6623245"/>
            <a:chOff x="0" y="0"/>
            <a:chExt cx="20836220" cy="8830994"/>
          </a:xfrm>
        </p:grpSpPr>
        <p:grpSp>
          <p:nvGrpSpPr>
            <p:cNvPr id="7" name="Group 7"/>
            <p:cNvGrpSpPr/>
            <p:nvPr/>
          </p:nvGrpSpPr>
          <p:grpSpPr>
            <a:xfrm>
              <a:off x="0" y="0"/>
              <a:ext cx="20836220" cy="8830994"/>
              <a:chOff x="0" y="0"/>
              <a:chExt cx="4115797" cy="1744394"/>
            </a:xfrm>
          </p:grpSpPr>
          <p:sp>
            <p:nvSpPr>
              <p:cNvPr id="8" name="Freeform 8"/>
              <p:cNvSpPr/>
              <p:nvPr/>
            </p:nvSpPr>
            <p:spPr>
              <a:xfrm>
                <a:off x="0" y="0"/>
                <a:ext cx="4115797" cy="1744394"/>
              </a:xfrm>
              <a:custGeom>
                <a:avLst/>
                <a:gdLst/>
                <a:ahLst/>
                <a:cxnLst/>
                <a:rect l="l" t="t" r="r" b="b"/>
                <a:pathLst>
                  <a:path w="4115797" h="1744394">
                    <a:moveTo>
                      <a:pt x="0" y="0"/>
                    </a:moveTo>
                    <a:lnTo>
                      <a:pt x="4115797" y="0"/>
                    </a:lnTo>
                    <a:lnTo>
                      <a:pt x="4115797" y="1744394"/>
                    </a:lnTo>
                    <a:lnTo>
                      <a:pt x="0" y="1744394"/>
                    </a:lnTo>
                    <a:close/>
                  </a:path>
                </a:pathLst>
              </a:custGeom>
              <a:solidFill>
                <a:srgbClr val="FFFFFF">
                  <a:alpha val="40000"/>
                </a:srgbClr>
              </a:solidFill>
              <a:ln w="38100" cap="sq">
                <a:solidFill>
                  <a:srgbClr val="000000">
                    <a:alpha val="40000"/>
                  </a:srgbClr>
                </a:solidFill>
                <a:prstDash val="solid"/>
                <a:miter/>
              </a:ln>
            </p:spPr>
            <p:txBody>
              <a:bodyPr/>
              <a:lstStyle/>
              <a:p>
                <a:endParaRPr lang="en-GB"/>
              </a:p>
            </p:txBody>
          </p:sp>
          <p:sp>
            <p:nvSpPr>
              <p:cNvPr id="9" name="TextBox 9"/>
              <p:cNvSpPr txBox="1"/>
              <p:nvPr/>
            </p:nvSpPr>
            <p:spPr>
              <a:xfrm>
                <a:off x="0" y="-85725"/>
                <a:ext cx="4115797" cy="1830119"/>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0" y="0"/>
              <a:ext cx="20836220" cy="8830994"/>
              <a:chOff x="0" y="0"/>
              <a:chExt cx="4115797" cy="1744394"/>
            </a:xfrm>
          </p:grpSpPr>
          <p:sp>
            <p:nvSpPr>
              <p:cNvPr id="11" name="Freeform 11"/>
              <p:cNvSpPr/>
              <p:nvPr/>
            </p:nvSpPr>
            <p:spPr>
              <a:xfrm>
                <a:off x="0" y="0"/>
                <a:ext cx="4115797" cy="1744394"/>
              </a:xfrm>
              <a:custGeom>
                <a:avLst/>
                <a:gdLst/>
                <a:ahLst/>
                <a:cxnLst/>
                <a:rect l="l" t="t" r="r" b="b"/>
                <a:pathLst>
                  <a:path w="4115797" h="1744394">
                    <a:moveTo>
                      <a:pt x="0" y="0"/>
                    </a:moveTo>
                    <a:lnTo>
                      <a:pt x="4115797" y="0"/>
                    </a:lnTo>
                    <a:lnTo>
                      <a:pt x="4115797" y="1744394"/>
                    </a:lnTo>
                    <a:lnTo>
                      <a:pt x="0" y="1744394"/>
                    </a:lnTo>
                    <a:close/>
                  </a:path>
                </a:pathLst>
              </a:custGeom>
              <a:solidFill>
                <a:srgbClr val="000000">
                  <a:alpha val="0"/>
                </a:srgbClr>
              </a:solidFill>
              <a:ln w="38100" cap="sq">
                <a:solidFill>
                  <a:srgbClr val="000000"/>
                </a:solidFill>
                <a:prstDash val="solid"/>
                <a:miter/>
              </a:ln>
            </p:spPr>
            <p:txBody>
              <a:bodyPr/>
              <a:lstStyle/>
              <a:p>
                <a:endParaRPr lang="en-GB"/>
              </a:p>
            </p:txBody>
          </p:sp>
          <p:sp>
            <p:nvSpPr>
              <p:cNvPr id="12" name="TextBox 12"/>
              <p:cNvSpPr txBox="1"/>
              <p:nvPr/>
            </p:nvSpPr>
            <p:spPr>
              <a:xfrm>
                <a:off x="0" y="-85725"/>
                <a:ext cx="4115797" cy="1830119"/>
              </a:xfrm>
              <a:prstGeom prst="rect">
                <a:avLst/>
              </a:prstGeom>
            </p:spPr>
            <p:txBody>
              <a:bodyPr lIns="50800" tIns="50800" rIns="50800" bIns="50800" rtlCol="0" anchor="ctr"/>
              <a:lstStyle/>
              <a:p>
                <a:pPr algn="ctr">
                  <a:lnSpc>
                    <a:spcPts val="2659"/>
                  </a:lnSpc>
                </a:pPr>
                <a:endParaRPr/>
              </a:p>
            </p:txBody>
          </p:sp>
        </p:grpSp>
      </p:grpSp>
      <p:sp>
        <p:nvSpPr>
          <p:cNvPr id="13" name="TextBox 13"/>
          <p:cNvSpPr txBox="1"/>
          <p:nvPr/>
        </p:nvSpPr>
        <p:spPr>
          <a:xfrm>
            <a:off x="1951322" y="3483416"/>
            <a:ext cx="14385356" cy="4441825"/>
          </a:xfrm>
          <a:prstGeom prst="rect">
            <a:avLst/>
          </a:prstGeom>
        </p:spPr>
        <p:txBody>
          <a:bodyPr lIns="0" tIns="0" rIns="0" bIns="0" rtlCol="0" anchor="t">
            <a:spAutoFit/>
          </a:bodyPr>
          <a:lstStyle/>
          <a:p>
            <a:pPr algn="l">
              <a:lnSpc>
                <a:spcPts val="3500"/>
              </a:lnSpc>
            </a:pPr>
            <a:r>
              <a:rPr lang="en-US" sz="2500" spc="125">
                <a:solidFill>
                  <a:srgbClr val="000000"/>
                </a:solidFill>
                <a:latin typeface="Agrandir"/>
                <a:ea typeface="Agrandir"/>
                <a:cs typeface="Agrandir"/>
                <a:sym typeface="Agrandir"/>
              </a:rPr>
              <a:t>David Didau states that we cannot change our strategies based off one lesson as you cannot see learning only their performance.</a:t>
            </a:r>
          </a:p>
          <a:p>
            <a:pPr algn="l">
              <a:lnSpc>
                <a:spcPts val="3500"/>
              </a:lnSpc>
            </a:pPr>
            <a:endParaRPr lang="en-US" sz="2500" spc="125">
              <a:solidFill>
                <a:srgbClr val="000000"/>
              </a:solidFill>
              <a:latin typeface="Agrandir"/>
              <a:ea typeface="Agrandir"/>
              <a:cs typeface="Agrandir"/>
              <a:sym typeface="Agrandir"/>
            </a:endParaRPr>
          </a:p>
          <a:p>
            <a:pPr algn="l">
              <a:lnSpc>
                <a:spcPts val="3500"/>
              </a:lnSpc>
            </a:pPr>
            <a:r>
              <a:rPr lang="en-US" sz="2500" spc="125">
                <a:solidFill>
                  <a:srgbClr val="000000"/>
                </a:solidFill>
                <a:latin typeface="Agrandir"/>
                <a:ea typeface="Agrandir"/>
                <a:cs typeface="Agrandir"/>
                <a:sym typeface="Agrandir"/>
              </a:rPr>
              <a:t>Shirley Clark’s comment emphasizes that while Assessment for Learning (AFL) can significantly enhance the learning process, its successful implementation demands a considerable investment of both time and effort from educators.</a:t>
            </a:r>
          </a:p>
          <a:p>
            <a:pPr algn="l">
              <a:lnSpc>
                <a:spcPts val="3500"/>
              </a:lnSpc>
            </a:pPr>
            <a:endParaRPr lang="en-US" sz="2500" spc="125">
              <a:solidFill>
                <a:srgbClr val="000000"/>
              </a:solidFill>
              <a:latin typeface="Agrandir"/>
              <a:ea typeface="Agrandir"/>
              <a:cs typeface="Agrandir"/>
              <a:sym typeface="Agrandir"/>
            </a:endParaRPr>
          </a:p>
          <a:p>
            <a:pPr algn="l">
              <a:lnSpc>
                <a:spcPts val="3500"/>
              </a:lnSpc>
            </a:pPr>
            <a:r>
              <a:rPr lang="en-US" sz="2500" spc="125">
                <a:solidFill>
                  <a:srgbClr val="000000"/>
                </a:solidFill>
                <a:latin typeface="Agrandir"/>
                <a:ea typeface="Agrandir"/>
                <a:cs typeface="Agrandir"/>
                <a:sym typeface="Agrandir"/>
              </a:rPr>
              <a:t>While it’s true that learning is a process that unfolds over time, Performance in a single lesson, can still offer valuable insights. </a:t>
            </a:r>
          </a:p>
          <a:p>
            <a:pPr algn="l">
              <a:lnSpc>
                <a:spcPts val="3500"/>
              </a:lnSpc>
            </a:pPr>
            <a:endParaRPr lang="en-US" sz="2500" spc="125">
              <a:solidFill>
                <a:srgbClr val="000000"/>
              </a:solidFill>
              <a:latin typeface="Agrandir"/>
              <a:ea typeface="Agrandir"/>
              <a:cs typeface="Agrandir"/>
              <a:sym typeface="Agrandir"/>
            </a:endParaRPr>
          </a:p>
        </p:txBody>
      </p:sp>
      <p:sp>
        <p:nvSpPr>
          <p:cNvPr id="14" name="TextBox 14"/>
          <p:cNvSpPr txBox="1"/>
          <p:nvPr/>
        </p:nvSpPr>
        <p:spPr>
          <a:xfrm>
            <a:off x="1742799" y="1019175"/>
            <a:ext cx="14889204" cy="1228725"/>
          </a:xfrm>
          <a:prstGeom prst="rect">
            <a:avLst/>
          </a:prstGeom>
        </p:spPr>
        <p:txBody>
          <a:bodyPr lIns="0" tIns="0" rIns="0" bIns="0" rtlCol="0" anchor="t">
            <a:spAutoFit/>
          </a:bodyPr>
          <a:lstStyle/>
          <a:p>
            <a:pPr marL="0" lvl="0" indent="0" algn="l">
              <a:lnSpc>
                <a:spcPts val="9600"/>
              </a:lnSpc>
              <a:spcBef>
                <a:spcPct val="0"/>
              </a:spcBef>
            </a:pPr>
            <a:r>
              <a:rPr lang="en-US" sz="8000" spc="160">
                <a:solidFill>
                  <a:srgbClr val="000000"/>
                </a:solidFill>
                <a:latin typeface="Gagalin"/>
                <a:ea typeface="Gagalin"/>
                <a:cs typeface="Gagalin"/>
                <a:sym typeface="Gagalin"/>
              </a:rPr>
              <a:t>However.......</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r="-48" b="-38974"/>
            </a:stretch>
          </a:blipFill>
        </p:spPr>
        <p:txBody>
          <a:bodyPr/>
          <a:lstStyle/>
          <a:p>
            <a:endParaRPr lang="en-GB"/>
          </a:p>
        </p:txBody>
      </p:sp>
      <p:sp>
        <p:nvSpPr>
          <p:cNvPr id="3" name="Freeform 3"/>
          <p:cNvSpPr/>
          <p:nvPr/>
        </p:nvSpPr>
        <p:spPr>
          <a:xfrm rot="-6802992">
            <a:off x="-1092430" y="-2256521"/>
            <a:ext cx="4242260" cy="4513043"/>
          </a:xfrm>
          <a:custGeom>
            <a:avLst/>
            <a:gdLst/>
            <a:ahLst/>
            <a:cxnLst/>
            <a:rect l="l" t="t" r="r" b="b"/>
            <a:pathLst>
              <a:path w="4242260" h="4513043">
                <a:moveTo>
                  <a:pt x="0" y="0"/>
                </a:moveTo>
                <a:lnTo>
                  <a:pt x="4242260" y="0"/>
                </a:lnTo>
                <a:lnTo>
                  <a:pt x="4242260" y="4513042"/>
                </a:lnTo>
                <a:lnTo>
                  <a:pt x="0" y="451304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989142">
            <a:off x="-3994456" y="4198274"/>
            <a:ext cx="11022365" cy="10127047"/>
          </a:xfrm>
          <a:custGeom>
            <a:avLst/>
            <a:gdLst/>
            <a:ahLst/>
            <a:cxnLst/>
            <a:rect l="l" t="t" r="r" b="b"/>
            <a:pathLst>
              <a:path w="11022365" h="10127047">
                <a:moveTo>
                  <a:pt x="0" y="0"/>
                </a:moveTo>
                <a:lnTo>
                  <a:pt x="11022365" y="0"/>
                </a:lnTo>
                <a:lnTo>
                  <a:pt x="11022365" y="10127046"/>
                </a:lnTo>
                <a:lnTo>
                  <a:pt x="0" y="1012704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rot="-1197150">
            <a:off x="425819" y="4818414"/>
            <a:ext cx="5381103" cy="4990973"/>
          </a:xfrm>
          <a:custGeom>
            <a:avLst/>
            <a:gdLst/>
            <a:ahLst/>
            <a:cxnLst/>
            <a:rect l="l" t="t" r="r" b="b"/>
            <a:pathLst>
              <a:path w="5381103" h="4990973">
                <a:moveTo>
                  <a:pt x="0" y="0"/>
                </a:moveTo>
                <a:lnTo>
                  <a:pt x="5381103" y="0"/>
                </a:lnTo>
                <a:lnTo>
                  <a:pt x="5381103" y="4990973"/>
                </a:lnTo>
                <a:lnTo>
                  <a:pt x="0" y="499097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a:off x="15461674" y="-1231629"/>
            <a:ext cx="4204062" cy="4074119"/>
          </a:xfrm>
          <a:custGeom>
            <a:avLst/>
            <a:gdLst/>
            <a:ahLst/>
            <a:cxnLst/>
            <a:rect l="l" t="t" r="r" b="b"/>
            <a:pathLst>
              <a:path w="4204062" h="4074119">
                <a:moveTo>
                  <a:pt x="0" y="0"/>
                </a:moveTo>
                <a:lnTo>
                  <a:pt x="4204063" y="0"/>
                </a:lnTo>
                <a:lnTo>
                  <a:pt x="4204063" y="4074119"/>
                </a:lnTo>
                <a:lnTo>
                  <a:pt x="0" y="4074119"/>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7" name="TextBox 7"/>
          <p:cNvSpPr txBox="1"/>
          <p:nvPr/>
        </p:nvSpPr>
        <p:spPr>
          <a:xfrm>
            <a:off x="1028700" y="1954667"/>
            <a:ext cx="6873873" cy="3028950"/>
          </a:xfrm>
          <a:prstGeom prst="rect">
            <a:avLst/>
          </a:prstGeom>
        </p:spPr>
        <p:txBody>
          <a:bodyPr lIns="0" tIns="0" rIns="0" bIns="0" rtlCol="0" anchor="t">
            <a:spAutoFit/>
          </a:bodyPr>
          <a:lstStyle/>
          <a:p>
            <a:pPr algn="l">
              <a:lnSpc>
                <a:spcPts val="11999"/>
              </a:lnSpc>
            </a:pPr>
            <a:r>
              <a:rPr lang="en-US" sz="9999" spc="199">
                <a:solidFill>
                  <a:srgbClr val="000000"/>
                </a:solidFill>
                <a:latin typeface="Gagalin"/>
                <a:ea typeface="Gagalin"/>
                <a:cs typeface="Gagalin"/>
                <a:sym typeface="Gagalin"/>
              </a:rPr>
              <a:t>THE</a:t>
            </a:r>
          </a:p>
          <a:p>
            <a:pPr marL="0" lvl="0" indent="0" algn="l">
              <a:lnSpc>
                <a:spcPts val="11999"/>
              </a:lnSpc>
              <a:spcBef>
                <a:spcPct val="0"/>
              </a:spcBef>
            </a:pPr>
            <a:r>
              <a:rPr lang="en-US" sz="9999" spc="199">
                <a:solidFill>
                  <a:srgbClr val="000000"/>
                </a:solidFill>
                <a:latin typeface="Gagalin"/>
                <a:ea typeface="Gagalin"/>
                <a:cs typeface="Gagalin"/>
                <a:sym typeface="Gagalin"/>
              </a:rPr>
              <a:t>benefits</a:t>
            </a:r>
          </a:p>
        </p:txBody>
      </p:sp>
      <p:grpSp>
        <p:nvGrpSpPr>
          <p:cNvPr id="8" name="Group 8"/>
          <p:cNvGrpSpPr/>
          <p:nvPr/>
        </p:nvGrpSpPr>
        <p:grpSpPr>
          <a:xfrm>
            <a:off x="9028830" y="2488955"/>
            <a:ext cx="765441" cy="741782"/>
            <a:chOff x="0" y="0"/>
            <a:chExt cx="1020588" cy="989043"/>
          </a:xfrm>
        </p:grpSpPr>
        <p:sp>
          <p:nvSpPr>
            <p:cNvPr id="9" name="Freeform 9"/>
            <p:cNvSpPr/>
            <p:nvPr/>
          </p:nvSpPr>
          <p:spPr>
            <a:xfrm>
              <a:off x="0" y="0"/>
              <a:ext cx="1020588" cy="989043"/>
            </a:xfrm>
            <a:custGeom>
              <a:avLst/>
              <a:gdLst/>
              <a:ahLst/>
              <a:cxnLst/>
              <a:rect l="l" t="t" r="r" b="b"/>
              <a:pathLst>
                <a:path w="1020588" h="989043">
                  <a:moveTo>
                    <a:pt x="0" y="0"/>
                  </a:moveTo>
                  <a:lnTo>
                    <a:pt x="1020588" y="0"/>
                  </a:lnTo>
                  <a:lnTo>
                    <a:pt x="1020588" y="989043"/>
                  </a:lnTo>
                  <a:lnTo>
                    <a:pt x="0" y="989043"/>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0" name="TextBox 10"/>
            <p:cNvSpPr txBox="1"/>
            <p:nvPr/>
          </p:nvSpPr>
          <p:spPr>
            <a:xfrm>
              <a:off x="154216" y="-2505"/>
              <a:ext cx="712157" cy="946428"/>
            </a:xfrm>
            <a:prstGeom prst="rect">
              <a:avLst/>
            </a:prstGeom>
          </p:spPr>
          <p:txBody>
            <a:bodyPr lIns="0" tIns="0" rIns="0" bIns="0" rtlCol="0" anchor="t">
              <a:spAutoFit/>
            </a:bodyPr>
            <a:lstStyle/>
            <a:p>
              <a:pPr algn="ctr">
                <a:lnSpc>
                  <a:spcPts val="5777"/>
                </a:lnSpc>
              </a:pPr>
              <a:r>
                <a:rPr lang="en-US" sz="4443" spc="88">
                  <a:solidFill>
                    <a:srgbClr val="000000"/>
                  </a:solidFill>
                  <a:latin typeface="Gagalin"/>
                  <a:ea typeface="Gagalin"/>
                  <a:cs typeface="Gagalin"/>
                  <a:sym typeface="Gagalin"/>
                </a:rPr>
                <a:t>1.</a:t>
              </a:r>
            </a:p>
          </p:txBody>
        </p:sp>
      </p:grpSp>
      <p:grpSp>
        <p:nvGrpSpPr>
          <p:cNvPr id="11" name="Group 11"/>
          <p:cNvGrpSpPr/>
          <p:nvPr/>
        </p:nvGrpSpPr>
        <p:grpSpPr>
          <a:xfrm>
            <a:off x="9028830" y="5143500"/>
            <a:ext cx="765441" cy="741782"/>
            <a:chOff x="0" y="0"/>
            <a:chExt cx="1020588" cy="989043"/>
          </a:xfrm>
        </p:grpSpPr>
        <p:sp>
          <p:nvSpPr>
            <p:cNvPr id="12" name="Freeform 12"/>
            <p:cNvSpPr/>
            <p:nvPr/>
          </p:nvSpPr>
          <p:spPr>
            <a:xfrm>
              <a:off x="0" y="0"/>
              <a:ext cx="1020588" cy="989043"/>
            </a:xfrm>
            <a:custGeom>
              <a:avLst/>
              <a:gdLst/>
              <a:ahLst/>
              <a:cxnLst/>
              <a:rect l="l" t="t" r="r" b="b"/>
              <a:pathLst>
                <a:path w="1020588" h="989043">
                  <a:moveTo>
                    <a:pt x="0" y="0"/>
                  </a:moveTo>
                  <a:lnTo>
                    <a:pt x="1020588" y="0"/>
                  </a:lnTo>
                  <a:lnTo>
                    <a:pt x="1020588" y="989043"/>
                  </a:lnTo>
                  <a:lnTo>
                    <a:pt x="0" y="989043"/>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3" name="TextBox 13"/>
            <p:cNvSpPr txBox="1"/>
            <p:nvPr/>
          </p:nvSpPr>
          <p:spPr>
            <a:xfrm>
              <a:off x="154216" y="-2505"/>
              <a:ext cx="712157" cy="946428"/>
            </a:xfrm>
            <a:prstGeom prst="rect">
              <a:avLst/>
            </a:prstGeom>
          </p:spPr>
          <p:txBody>
            <a:bodyPr lIns="0" tIns="0" rIns="0" bIns="0" rtlCol="0" anchor="t">
              <a:spAutoFit/>
            </a:bodyPr>
            <a:lstStyle/>
            <a:p>
              <a:pPr algn="ctr">
                <a:lnSpc>
                  <a:spcPts val="5777"/>
                </a:lnSpc>
              </a:pPr>
              <a:r>
                <a:rPr lang="en-US" sz="4443" spc="88">
                  <a:solidFill>
                    <a:srgbClr val="000000"/>
                  </a:solidFill>
                  <a:latin typeface="Gagalin"/>
                  <a:ea typeface="Gagalin"/>
                  <a:cs typeface="Gagalin"/>
                  <a:sym typeface="Gagalin"/>
                </a:rPr>
                <a:t>2.</a:t>
              </a:r>
            </a:p>
          </p:txBody>
        </p:sp>
      </p:grpSp>
      <p:grpSp>
        <p:nvGrpSpPr>
          <p:cNvPr id="14" name="Group 14"/>
          <p:cNvGrpSpPr/>
          <p:nvPr/>
        </p:nvGrpSpPr>
        <p:grpSpPr>
          <a:xfrm>
            <a:off x="9144000" y="7963601"/>
            <a:ext cx="765441" cy="741782"/>
            <a:chOff x="0" y="0"/>
            <a:chExt cx="1020588" cy="989043"/>
          </a:xfrm>
        </p:grpSpPr>
        <p:sp>
          <p:nvSpPr>
            <p:cNvPr id="15" name="Freeform 15"/>
            <p:cNvSpPr/>
            <p:nvPr/>
          </p:nvSpPr>
          <p:spPr>
            <a:xfrm>
              <a:off x="0" y="0"/>
              <a:ext cx="1020588" cy="989043"/>
            </a:xfrm>
            <a:custGeom>
              <a:avLst/>
              <a:gdLst/>
              <a:ahLst/>
              <a:cxnLst/>
              <a:rect l="l" t="t" r="r" b="b"/>
              <a:pathLst>
                <a:path w="1020588" h="989043">
                  <a:moveTo>
                    <a:pt x="0" y="0"/>
                  </a:moveTo>
                  <a:lnTo>
                    <a:pt x="1020588" y="0"/>
                  </a:lnTo>
                  <a:lnTo>
                    <a:pt x="1020588" y="989043"/>
                  </a:lnTo>
                  <a:lnTo>
                    <a:pt x="0" y="989043"/>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6" name="TextBox 16"/>
            <p:cNvSpPr txBox="1"/>
            <p:nvPr/>
          </p:nvSpPr>
          <p:spPr>
            <a:xfrm>
              <a:off x="154216" y="-2505"/>
              <a:ext cx="712157" cy="946428"/>
            </a:xfrm>
            <a:prstGeom prst="rect">
              <a:avLst/>
            </a:prstGeom>
          </p:spPr>
          <p:txBody>
            <a:bodyPr lIns="0" tIns="0" rIns="0" bIns="0" rtlCol="0" anchor="t">
              <a:spAutoFit/>
            </a:bodyPr>
            <a:lstStyle/>
            <a:p>
              <a:pPr algn="ctr">
                <a:lnSpc>
                  <a:spcPts val="5777"/>
                </a:lnSpc>
              </a:pPr>
              <a:r>
                <a:rPr lang="en-US" sz="4443" spc="88">
                  <a:solidFill>
                    <a:srgbClr val="000000"/>
                  </a:solidFill>
                  <a:latin typeface="Gagalin"/>
                  <a:ea typeface="Gagalin"/>
                  <a:cs typeface="Gagalin"/>
                  <a:sym typeface="Gagalin"/>
                </a:rPr>
                <a:t>3.</a:t>
              </a:r>
            </a:p>
          </p:txBody>
        </p:sp>
      </p:grpSp>
      <p:sp>
        <p:nvSpPr>
          <p:cNvPr id="17" name="Freeform 17"/>
          <p:cNvSpPr/>
          <p:nvPr/>
        </p:nvSpPr>
        <p:spPr>
          <a:xfrm>
            <a:off x="15098631" y="-416990"/>
            <a:ext cx="4321338" cy="3424660"/>
          </a:xfrm>
          <a:custGeom>
            <a:avLst/>
            <a:gdLst/>
            <a:ahLst/>
            <a:cxnLst/>
            <a:rect l="l" t="t" r="r" b="b"/>
            <a:pathLst>
              <a:path w="4321338" h="3424660">
                <a:moveTo>
                  <a:pt x="0" y="0"/>
                </a:moveTo>
                <a:lnTo>
                  <a:pt x="4321338" y="0"/>
                </a:lnTo>
                <a:lnTo>
                  <a:pt x="4321338" y="3424660"/>
                </a:lnTo>
                <a:lnTo>
                  <a:pt x="0" y="3424660"/>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8" name="TextBox 18"/>
          <p:cNvSpPr txBox="1"/>
          <p:nvPr/>
        </p:nvSpPr>
        <p:spPr>
          <a:xfrm>
            <a:off x="10584847" y="2159864"/>
            <a:ext cx="6101196" cy="1231900"/>
          </a:xfrm>
          <a:prstGeom prst="rect">
            <a:avLst/>
          </a:prstGeom>
        </p:spPr>
        <p:txBody>
          <a:bodyPr lIns="0" tIns="0" rIns="0" bIns="0" rtlCol="0" anchor="t">
            <a:spAutoFit/>
          </a:bodyPr>
          <a:lstStyle/>
          <a:p>
            <a:pPr algn="l">
              <a:lnSpc>
                <a:spcPts val="4549"/>
              </a:lnSpc>
            </a:pPr>
            <a:r>
              <a:rPr lang="en-US" sz="3499" spc="69">
                <a:solidFill>
                  <a:srgbClr val="000000"/>
                </a:solidFill>
                <a:latin typeface="Agrandir"/>
                <a:ea typeface="Agrandir"/>
                <a:cs typeface="Agrandir"/>
                <a:sym typeface="Agrandir"/>
              </a:rPr>
              <a:t>Provides support and feedback</a:t>
            </a:r>
          </a:p>
        </p:txBody>
      </p:sp>
      <p:sp>
        <p:nvSpPr>
          <p:cNvPr id="19" name="TextBox 19"/>
          <p:cNvSpPr txBox="1"/>
          <p:nvPr/>
        </p:nvSpPr>
        <p:spPr>
          <a:xfrm>
            <a:off x="10584847" y="5222202"/>
            <a:ext cx="6101196" cy="660400"/>
          </a:xfrm>
          <a:prstGeom prst="rect">
            <a:avLst/>
          </a:prstGeom>
        </p:spPr>
        <p:txBody>
          <a:bodyPr lIns="0" tIns="0" rIns="0" bIns="0" rtlCol="0" anchor="t">
            <a:spAutoFit/>
          </a:bodyPr>
          <a:lstStyle/>
          <a:p>
            <a:pPr algn="l">
              <a:lnSpc>
                <a:spcPts val="4549"/>
              </a:lnSpc>
            </a:pPr>
            <a:r>
              <a:rPr lang="en-US" sz="3499" spc="69">
                <a:solidFill>
                  <a:srgbClr val="000000"/>
                </a:solidFill>
                <a:latin typeface="Agrandir"/>
                <a:ea typeface="Agrandir"/>
                <a:cs typeface="Agrandir"/>
                <a:sym typeface="Agrandir"/>
              </a:rPr>
              <a:t>academic growth</a:t>
            </a:r>
          </a:p>
        </p:txBody>
      </p:sp>
      <p:sp>
        <p:nvSpPr>
          <p:cNvPr id="20" name="TextBox 20"/>
          <p:cNvSpPr txBox="1"/>
          <p:nvPr/>
        </p:nvSpPr>
        <p:spPr>
          <a:xfrm>
            <a:off x="10584847" y="8092402"/>
            <a:ext cx="6508833" cy="642620"/>
          </a:xfrm>
          <a:prstGeom prst="rect">
            <a:avLst/>
          </a:prstGeom>
        </p:spPr>
        <p:txBody>
          <a:bodyPr lIns="0" tIns="0" rIns="0" bIns="0" rtlCol="0" anchor="t">
            <a:spAutoFit/>
          </a:bodyPr>
          <a:lstStyle/>
          <a:p>
            <a:pPr algn="l">
              <a:lnSpc>
                <a:spcPts val="4419"/>
              </a:lnSpc>
            </a:pPr>
            <a:r>
              <a:rPr lang="en-US" sz="3399" spc="67">
                <a:solidFill>
                  <a:srgbClr val="000000"/>
                </a:solidFill>
                <a:latin typeface="Agrandir"/>
                <a:ea typeface="Agrandir"/>
                <a:cs typeface="Agrandir"/>
                <a:sym typeface="Agrandir"/>
              </a:rPr>
              <a:t>better classroom experience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r="-48" b="-38974"/>
            </a:stretch>
          </a:blipFill>
        </p:spPr>
        <p:txBody>
          <a:bodyPr/>
          <a:lstStyle/>
          <a:p>
            <a:endParaRPr lang="en-GB"/>
          </a:p>
        </p:txBody>
      </p:sp>
      <p:sp>
        <p:nvSpPr>
          <p:cNvPr id="3" name="Freeform 3"/>
          <p:cNvSpPr/>
          <p:nvPr/>
        </p:nvSpPr>
        <p:spPr>
          <a:xfrm rot="863002">
            <a:off x="12332139" y="-2695826"/>
            <a:ext cx="8511101" cy="7819766"/>
          </a:xfrm>
          <a:custGeom>
            <a:avLst/>
            <a:gdLst/>
            <a:ahLst/>
            <a:cxnLst/>
            <a:rect l="l" t="t" r="r" b="b"/>
            <a:pathLst>
              <a:path w="8511101" h="7819766">
                <a:moveTo>
                  <a:pt x="0" y="0"/>
                </a:moveTo>
                <a:lnTo>
                  <a:pt x="8511101" y="0"/>
                </a:lnTo>
                <a:lnTo>
                  <a:pt x="8511101" y="7819766"/>
                </a:lnTo>
                <a:lnTo>
                  <a:pt x="0" y="781976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1945587" y="4802783"/>
            <a:ext cx="3891174" cy="3770901"/>
          </a:xfrm>
          <a:custGeom>
            <a:avLst/>
            <a:gdLst/>
            <a:ahLst/>
            <a:cxnLst/>
            <a:rect l="l" t="t" r="r" b="b"/>
            <a:pathLst>
              <a:path w="3891174" h="3770901">
                <a:moveTo>
                  <a:pt x="0" y="0"/>
                </a:moveTo>
                <a:lnTo>
                  <a:pt x="3891174" y="0"/>
                </a:lnTo>
                <a:lnTo>
                  <a:pt x="3891174" y="3770901"/>
                </a:lnTo>
                <a:lnTo>
                  <a:pt x="0" y="377090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a:off x="2112328" y="7946321"/>
            <a:ext cx="5052305" cy="5374792"/>
          </a:xfrm>
          <a:custGeom>
            <a:avLst/>
            <a:gdLst/>
            <a:ahLst/>
            <a:cxnLst/>
            <a:rect l="l" t="t" r="r" b="b"/>
            <a:pathLst>
              <a:path w="5052305" h="5374792">
                <a:moveTo>
                  <a:pt x="0" y="0"/>
                </a:moveTo>
                <a:lnTo>
                  <a:pt x="5052305" y="0"/>
                </a:lnTo>
                <a:lnTo>
                  <a:pt x="5052305" y="5374792"/>
                </a:lnTo>
                <a:lnTo>
                  <a:pt x="0" y="537479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6" name="Group 6"/>
          <p:cNvGrpSpPr/>
          <p:nvPr/>
        </p:nvGrpSpPr>
        <p:grpSpPr>
          <a:xfrm>
            <a:off x="1330417" y="2570758"/>
            <a:ext cx="16271783" cy="5932328"/>
            <a:chOff x="0" y="0"/>
            <a:chExt cx="21238510" cy="6860646"/>
          </a:xfrm>
        </p:grpSpPr>
        <p:grpSp>
          <p:nvGrpSpPr>
            <p:cNvPr id="7" name="Group 7"/>
            <p:cNvGrpSpPr/>
            <p:nvPr/>
          </p:nvGrpSpPr>
          <p:grpSpPr>
            <a:xfrm>
              <a:off x="0" y="0"/>
              <a:ext cx="21238510" cy="6860646"/>
              <a:chOff x="0" y="0"/>
              <a:chExt cx="4115797" cy="1329520"/>
            </a:xfrm>
          </p:grpSpPr>
          <p:sp>
            <p:nvSpPr>
              <p:cNvPr id="8" name="Freeform 8"/>
              <p:cNvSpPr/>
              <p:nvPr/>
            </p:nvSpPr>
            <p:spPr>
              <a:xfrm>
                <a:off x="0" y="0"/>
                <a:ext cx="4115797" cy="1329520"/>
              </a:xfrm>
              <a:custGeom>
                <a:avLst/>
                <a:gdLst/>
                <a:ahLst/>
                <a:cxnLst/>
                <a:rect l="l" t="t" r="r" b="b"/>
                <a:pathLst>
                  <a:path w="4115797" h="1329520">
                    <a:moveTo>
                      <a:pt x="0" y="0"/>
                    </a:moveTo>
                    <a:lnTo>
                      <a:pt x="4115797" y="0"/>
                    </a:lnTo>
                    <a:lnTo>
                      <a:pt x="4115797" y="1329520"/>
                    </a:lnTo>
                    <a:lnTo>
                      <a:pt x="0" y="1329520"/>
                    </a:lnTo>
                    <a:close/>
                  </a:path>
                </a:pathLst>
              </a:custGeom>
              <a:solidFill>
                <a:srgbClr val="FFFFFF">
                  <a:alpha val="40000"/>
                </a:srgbClr>
              </a:solidFill>
              <a:ln w="38100" cap="sq">
                <a:solidFill>
                  <a:srgbClr val="000000">
                    <a:alpha val="40000"/>
                  </a:srgbClr>
                </a:solidFill>
                <a:prstDash val="solid"/>
                <a:miter/>
              </a:ln>
            </p:spPr>
            <p:txBody>
              <a:bodyPr/>
              <a:lstStyle/>
              <a:p>
                <a:endParaRPr lang="en-GB"/>
              </a:p>
            </p:txBody>
          </p:sp>
          <p:sp>
            <p:nvSpPr>
              <p:cNvPr id="9" name="TextBox 9"/>
              <p:cNvSpPr txBox="1"/>
              <p:nvPr/>
            </p:nvSpPr>
            <p:spPr>
              <a:xfrm>
                <a:off x="0" y="-85725"/>
                <a:ext cx="4115797" cy="1415245"/>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0" y="0"/>
              <a:ext cx="21238510" cy="6860646"/>
              <a:chOff x="0" y="0"/>
              <a:chExt cx="4115797" cy="1329520"/>
            </a:xfrm>
          </p:grpSpPr>
          <p:sp>
            <p:nvSpPr>
              <p:cNvPr id="11" name="Freeform 11"/>
              <p:cNvSpPr/>
              <p:nvPr/>
            </p:nvSpPr>
            <p:spPr>
              <a:xfrm>
                <a:off x="0" y="0"/>
                <a:ext cx="4115797" cy="1329520"/>
              </a:xfrm>
              <a:custGeom>
                <a:avLst/>
                <a:gdLst/>
                <a:ahLst/>
                <a:cxnLst/>
                <a:rect l="l" t="t" r="r" b="b"/>
                <a:pathLst>
                  <a:path w="4115797" h="1329520">
                    <a:moveTo>
                      <a:pt x="0" y="0"/>
                    </a:moveTo>
                    <a:lnTo>
                      <a:pt x="4115797" y="0"/>
                    </a:lnTo>
                    <a:lnTo>
                      <a:pt x="4115797" y="1329520"/>
                    </a:lnTo>
                    <a:lnTo>
                      <a:pt x="0" y="1329520"/>
                    </a:lnTo>
                    <a:close/>
                  </a:path>
                </a:pathLst>
              </a:custGeom>
              <a:solidFill>
                <a:srgbClr val="000000">
                  <a:alpha val="0"/>
                </a:srgbClr>
              </a:solidFill>
              <a:ln w="38100" cap="sq">
                <a:solidFill>
                  <a:srgbClr val="000000"/>
                </a:solidFill>
                <a:prstDash val="solid"/>
                <a:miter/>
              </a:ln>
            </p:spPr>
            <p:txBody>
              <a:bodyPr/>
              <a:lstStyle/>
              <a:p>
                <a:endParaRPr lang="en-GB"/>
              </a:p>
            </p:txBody>
          </p:sp>
          <p:sp>
            <p:nvSpPr>
              <p:cNvPr id="12" name="TextBox 12"/>
              <p:cNvSpPr txBox="1"/>
              <p:nvPr/>
            </p:nvSpPr>
            <p:spPr>
              <a:xfrm>
                <a:off x="0" y="-85725"/>
                <a:ext cx="4115797" cy="1415245"/>
              </a:xfrm>
              <a:prstGeom prst="rect">
                <a:avLst/>
              </a:prstGeom>
            </p:spPr>
            <p:txBody>
              <a:bodyPr lIns="50800" tIns="50800" rIns="50800" bIns="50800" rtlCol="0" anchor="ctr"/>
              <a:lstStyle/>
              <a:p>
                <a:pPr algn="ctr">
                  <a:lnSpc>
                    <a:spcPts val="2659"/>
                  </a:lnSpc>
                </a:pPr>
                <a:endParaRPr/>
              </a:p>
            </p:txBody>
          </p:sp>
        </p:grpSp>
      </p:grpSp>
      <p:sp>
        <p:nvSpPr>
          <p:cNvPr id="13" name="TextBox 13"/>
          <p:cNvSpPr txBox="1"/>
          <p:nvPr/>
        </p:nvSpPr>
        <p:spPr>
          <a:xfrm>
            <a:off x="1603609" y="2629856"/>
            <a:ext cx="14342819" cy="5756275"/>
          </a:xfrm>
          <a:prstGeom prst="rect">
            <a:avLst/>
          </a:prstGeom>
        </p:spPr>
        <p:txBody>
          <a:bodyPr lIns="0" tIns="0" rIns="0" bIns="0" rtlCol="0" anchor="t">
            <a:spAutoFit/>
          </a:bodyPr>
          <a:lstStyle/>
          <a:p>
            <a:pPr algn="l">
              <a:lnSpc>
                <a:spcPts val="3500"/>
              </a:lnSpc>
            </a:pPr>
            <a:r>
              <a:rPr lang="en-US" sz="2500" spc="125" dirty="0">
                <a:solidFill>
                  <a:srgbClr val="000000"/>
                </a:solidFill>
                <a:latin typeface="Agrandir"/>
                <a:ea typeface="Agrandir"/>
                <a:cs typeface="Agrandir"/>
                <a:sym typeface="Agrandir"/>
              </a:rPr>
              <a:t>In this lesson, the learners were working towards the objectives outlined in SOWM 1 PS3, focusing on adding numbers regrouping using the column method. This approach ensures that students understand the underlying principles, rather than just performing the calculation correctly.</a:t>
            </a:r>
          </a:p>
          <a:p>
            <a:pPr algn="l">
              <a:lnSpc>
                <a:spcPts val="3500"/>
              </a:lnSpc>
            </a:pPr>
            <a:endParaRPr lang="en-US" sz="2500" spc="125" dirty="0">
              <a:solidFill>
                <a:srgbClr val="000000"/>
              </a:solidFill>
              <a:latin typeface="Agrandir"/>
              <a:ea typeface="Agrandir"/>
              <a:cs typeface="Agrandir"/>
              <a:sym typeface="Agrandir"/>
            </a:endParaRPr>
          </a:p>
          <a:p>
            <a:pPr algn="l">
              <a:lnSpc>
                <a:spcPts val="3500"/>
              </a:lnSpc>
            </a:pPr>
            <a:r>
              <a:rPr lang="en-US" sz="2500" spc="125" dirty="0">
                <a:solidFill>
                  <a:srgbClr val="000000"/>
                </a:solidFill>
                <a:latin typeface="Agrandir"/>
                <a:ea typeface="Agrandir"/>
                <a:cs typeface="Agrandir"/>
                <a:sym typeface="Agrandir"/>
              </a:rPr>
              <a:t>The column method was chosen for teaching addition because it provides a clear and structured way to arrange numbers, helping students avoid errors and stay organized.</a:t>
            </a:r>
          </a:p>
          <a:p>
            <a:pPr algn="l">
              <a:lnSpc>
                <a:spcPts val="3500"/>
              </a:lnSpc>
            </a:pPr>
            <a:endParaRPr lang="en-US" sz="2500" spc="125" dirty="0">
              <a:solidFill>
                <a:srgbClr val="000000"/>
              </a:solidFill>
              <a:latin typeface="Agrandir"/>
              <a:ea typeface="Agrandir"/>
              <a:cs typeface="Agrandir"/>
              <a:sym typeface="Agrandir"/>
            </a:endParaRPr>
          </a:p>
          <a:p>
            <a:pPr algn="l">
              <a:lnSpc>
                <a:spcPts val="3500"/>
              </a:lnSpc>
            </a:pPr>
            <a:r>
              <a:rPr lang="en-US" sz="2500" spc="125" dirty="0">
                <a:solidFill>
                  <a:srgbClr val="000000"/>
                </a:solidFill>
                <a:latin typeface="Agrandir"/>
                <a:ea typeface="Agrandir"/>
                <a:cs typeface="Agrandir"/>
                <a:sym typeface="Agrandir"/>
              </a:rPr>
              <a:t>This was the third lesson on the topic, and the students worked in ability groups. I </a:t>
            </a:r>
          </a:p>
          <a:p>
            <a:pPr algn="l">
              <a:lnSpc>
                <a:spcPts val="3500"/>
              </a:lnSpc>
            </a:pPr>
            <a:r>
              <a:rPr lang="en-US" sz="2500" spc="125" dirty="0">
                <a:solidFill>
                  <a:srgbClr val="000000"/>
                </a:solidFill>
                <a:latin typeface="Agrandir"/>
                <a:ea typeface="Agrandir"/>
                <a:cs typeface="Agrandir"/>
                <a:sym typeface="Agrandir"/>
              </a:rPr>
              <a:t>chose to work with ability groups because the students are familiar with this format, and it allows me to tailor my teaching to meet the specific needs of different learners.</a:t>
            </a:r>
          </a:p>
          <a:p>
            <a:pPr algn="l">
              <a:lnSpc>
                <a:spcPts val="3500"/>
              </a:lnSpc>
            </a:pPr>
            <a:endParaRPr lang="en-US" sz="2500" spc="125" dirty="0">
              <a:solidFill>
                <a:srgbClr val="000000"/>
              </a:solidFill>
              <a:latin typeface="Agrandir"/>
              <a:ea typeface="Agrandir"/>
              <a:cs typeface="Agrandir"/>
              <a:sym typeface="Agrandir"/>
            </a:endParaRPr>
          </a:p>
          <a:p>
            <a:pPr algn="l">
              <a:lnSpc>
                <a:spcPts val="3500"/>
              </a:lnSpc>
            </a:pPr>
            <a:r>
              <a:rPr lang="en-US" sz="2500" spc="125" dirty="0">
                <a:solidFill>
                  <a:srgbClr val="000000"/>
                </a:solidFill>
                <a:latin typeface="Agrandir"/>
                <a:ea typeface="Agrandir"/>
                <a:cs typeface="Agrandir"/>
                <a:sym typeface="Agrandir"/>
              </a:rPr>
              <a:t> </a:t>
            </a:r>
          </a:p>
        </p:txBody>
      </p:sp>
      <p:sp>
        <p:nvSpPr>
          <p:cNvPr id="14" name="Freeform 14"/>
          <p:cNvSpPr/>
          <p:nvPr/>
        </p:nvSpPr>
        <p:spPr>
          <a:xfrm rot="1756330">
            <a:off x="14674440" y="-498333"/>
            <a:ext cx="3826499" cy="3884771"/>
          </a:xfrm>
          <a:custGeom>
            <a:avLst/>
            <a:gdLst/>
            <a:ahLst/>
            <a:cxnLst/>
            <a:rect l="l" t="t" r="r" b="b"/>
            <a:pathLst>
              <a:path w="3826499" h="3884771">
                <a:moveTo>
                  <a:pt x="0" y="0"/>
                </a:moveTo>
                <a:lnTo>
                  <a:pt x="3826499" y="0"/>
                </a:lnTo>
                <a:lnTo>
                  <a:pt x="3826499" y="3884770"/>
                </a:lnTo>
                <a:lnTo>
                  <a:pt x="0" y="388477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5" name="TextBox 15"/>
          <p:cNvSpPr txBox="1"/>
          <p:nvPr/>
        </p:nvSpPr>
        <p:spPr>
          <a:xfrm>
            <a:off x="1330417" y="215327"/>
            <a:ext cx="14889204" cy="1228725"/>
          </a:xfrm>
          <a:prstGeom prst="rect">
            <a:avLst/>
          </a:prstGeom>
        </p:spPr>
        <p:txBody>
          <a:bodyPr lIns="0" tIns="0" rIns="0" bIns="0" rtlCol="0" anchor="t">
            <a:spAutoFit/>
          </a:bodyPr>
          <a:lstStyle/>
          <a:p>
            <a:pPr marL="0" lvl="0" indent="0" algn="l">
              <a:lnSpc>
                <a:spcPts val="9600"/>
              </a:lnSpc>
              <a:spcBef>
                <a:spcPct val="0"/>
              </a:spcBef>
            </a:pPr>
            <a:r>
              <a:rPr lang="en-US" sz="8000" spc="160">
                <a:solidFill>
                  <a:srgbClr val="000000"/>
                </a:solidFill>
                <a:latin typeface="Gagalin"/>
                <a:ea typeface="Gagalin"/>
                <a:cs typeface="Gagalin"/>
                <a:sym typeface="Gagalin"/>
              </a:rPr>
              <a:t>The overview of the lesson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r="-48" b="-38974"/>
            </a:stretch>
          </a:blipFill>
        </p:spPr>
        <p:txBody>
          <a:bodyPr/>
          <a:lstStyle/>
          <a:p>
            <a:endParaRPr lang="en-GB"/>
          </a:p>
        </p:txBody>
      </p:sp>
      <p:sp>
        <p:nvSpPr>
          <p:cNvPr id="3" name="Freeform 3"/>
          <p:cNvSpPr/>
          <p:nvPr/>
        </p:nvSpPr>
        <p:spPr>
          <a:xfrm rot="-5180099">
            <a:off x="-2121109" y="-1728229"/>
            <a:ext cx="5404659" cy="4965653"/>
          </a:xfrm>
          <a:custGeom>
            <a:avLst/>
            <a:gdLst/>
            <a:ahLst/>
            <a:cxnLst/>
            <a:rect l="l" t="t" r="r" b="b"/>
            <a:pathLst>
              <a:path w="5404659" h="4965653">
                <a:moveTo>
                  <a:pt x="0" y="0"/>
                </a:moveTo>
                <a:lnTo>
                  <a:pt x="5404659" y="0"/>
                </a:lnTo>
                <a:lnTo>
                  <a:pt x="5404659" y="4965653"/>
                </a:lnTo>
                <a:lnTo>
                  <a:pt x="0" y="496565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17259300" y="2421473"/>
            <a:ext cx="2677253" cy="2594501"/>
          </a:xfrm>
          <a:custGeom>
            <a:avLst/>
            <a:gdLst/>
            <a:ahLst/>
            <a:cxnLst/>
            <a:rect l="l" t="t" r="r" b="b"/>
            <a:pathLst>
              <a:path w="2677253" h="2594501">
                <a:moveTo>
                  <a:pt x="0" y="0"/>
                </a:moveTo>
                <a:lnTo>
                  <a:pt x="2677253" y="0"/>
                </a:lnTo>
                <a:lnTo>
                  <a:pt x="2677253" y="2594501"/>
                </a:lnTo>
                <a:lnTo>
                  <a:pt x="0" y="259450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rot="-10675024">
            <a:off x="12627981" y="5394758"/>
            <a:ext cx="7260384" cy="7233983"/>
          </a:xfrm>
          <a:custGeom>
            <a:avLst/>
            <a:gdLst/>
            <a:ahLst/>
            <a:cxnLst/>
            <a:rect l="l" t="t" r="r" b="b"/>
            <a:pathLst>
              <a:path w="7260384" h="7233983">
                <a:moveTo>
                  <a:pt x="0" y="0"/>
                </a:moveTo>
                <a:lnTo>
                  <a:pt x="7260385" y="0"/>
                </a:lnTo>
                <a:lnTo>
                  <a:pt x="7260385" y="7233982"/>
                </a:lnTo>
                <a:lnTo>
                  <a:pt x="0" y="723398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a:off x="514350" y="5854051"/>
            <a:ext cx="17259300" cy="1946442"/>
          </a:xfrm>
          <a:custGeom>
            <a:avLst/>
            <a:gdLst/>
            <a:ahLst/>
            <a:cxnLst/>
            <a:rect l="l" t="t" r="r" b="b"/>
            <a:pathLst>
              <a:path w="17259300" h="1946442">
                <a:moveTo>
                  <a:pt x="0" y="0"/>
                </a:moveTo>
                <a:lnTo>
                  <a:pt x="17259300" y="0"/>
                </a:lnTo>
                <a:lnTo>
                  <a:pt x="17259300" y="1946442"/>
                </a:lnTo>
                <a:lnTo>
                  <a:pt x="0" y="1946442"/>
                </a:lnTo>
                <a:lnTo>
                  <a:pt x="0" y="0"/>
                </a:lnTo>
                <a:close/>
              </a:path>
            </a:pathLst>
          </a:custGeom>
          <a:blipFill>
            <a:blip r:embed="rId9"/>
            <a:stretch>
              <a:fillRect l="-19" r="-19" b="-20861"/>
            </a:stretch>
          </a:blipFill>
        </p:spPr>
        <p:txBody>
          <a:bodyPr/>
          <a:lstStyle/>
          <a:p>
            <a:endParaRPr lang="en-GB"/>
          </a:p>
        </p:txBody>
      </p:sp>
      <p:sp>
        <p:nvSpPr>
          <p:cNvPr id="7" name="TextBox 7"/>
          <p:cNvSpPr txBox="1"/>
          <p:nvPr/>
        </p:nvSpPr>
        <p:spPr>
          <a:xfrm>
            <a:off x="1578499" y="1019175"/>
            <a:ext cx="14050663" cy="1160061"/>
          </a:xfrm>
          <a:prstGeom prst="rect">
            <a:avLst/>
          </a:prstGeom>
        </p:spPr>
        <p:txBody>
          <a:bodyPr lIns="0" tIns="0" rIns="0" bIns="0" rtlCol="0" anchor="t">
            <a:spAutoFit/>
          </a:bodyPr>
          <a:lstStyle/>
          <a:p>
            <a:pPr marL="0" lvl="0" indent="0" algn="l">
              <a:lnSpc>
                <a:spcPts val="9059"/>
              </a:lnSpc>
              <a:spcBef>
                <a:spcPct val="0"/>
              </a:spcBef>
            </a:pPr>
            <a:r>
              <a:rPr lang="en-US" sz="7549" spc="150">
                <a:solidFill>
                  <a:srgbClr val="000000"/>
                </a:solidFill>
                <a:latin typeface="Gagalin"/>
                <a:ea typeface="Gagalin"/>
                <a:cs typeface="Gagalin"/>
                <a:sym typeface="Gagalin"/>
              </a:rPr>
              <a:t>MINI plenary/pitstops</a:t>
            </a:r>
          </a:p>
        </p:txBody>
      </p:sp>
      <p:sp>
        <p:nvSpPr>
          <p:cNvPr id="8" name="TextBox 8"/>
          <p:cNvSpPr txBox="1"/>
          <p:nvPr/>
        </p:nvSpPr>
        <p:spPr>
          <a:xfrm>
            <a:off x="514350" y="2931845"/>
            <a:ext cx="17259300" cy="2343786"/>
          </a:xfrm>
          <a:prstGeom prst="rect">
            <a:avLst/>
          </a:prstGeom>
        </p:spPr>
        <p:txBody>
          <a:bodyPr lIns="0" tIns="0" rIns="0" bIns="0" rtlCol="0" anchor="t">
            <a:spAutoFit/>
          </a:bodyPr>
          <a:lstStyle/>
          <a:p>
            <a:pPr algn="ctr">
              <a:lnSpc>
                <a:spcPts val="3639"/>
              </a:lnSpc>
              <a:spcBef>
                <a:spcPct val="0"/>
              </a:spcBef>
            </a:pPr>
            <a:r>
              <a:rPr lang="en-US" sz="2599">
                <a:solidFill>
                  <a:srgbClr val="000000"/>
                </a:solidFill>
                <a:latin typeface="Agrandir"/>
                <a:ea typeface="Agrandir"/>
                <a:cs typeface="Agrandir"/>
                <a:sym typeface="Agrandir"/>
              </a:rPr>
              <a:t>Pitstops in a classroom refer to brief, intentional pauses or check-ins during a lesson where students reflect on their learning, clarify understanding, or address misconceptions. Similar to pitstops in a race, these moments allow both the teacher and students to assess progress and make necessary adjustments before continuing. Pitstops are typically used as formative assessment strategies to gauge how well students are grasping concepts or to address issues before moving forward with more complex material.</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r="-48" b="-38974"/>
            </a:stretch>
          </a:blipFill>
        </p:spPr>
        <p:txBody>
          <a:bodyPr/>
          <a:lstStyle/>
          <a:p>
            <a:endParaRPr lang="en-GB"/>
          </a:p>
        </p:txBody>
      </p:sp>
      <p:sp>
        <p:nvSpPr>
          <p:cNvPr id="3" name="Freeform 3"/>
          <p:cNvSpPr/>
          <p:nvPr/>
        </p:nvSpPr>
        <p:spPr>
          <a:xfrm rot="-2272947">
            <a:off x="13553100" y="-2371378"/>
            <a:ext cx="8106813" cy="8725533"/>
          </a:xfrm>
          <a:custGeom>
            <a:avLst/>
            <a:gdLst/>
            <a:ahLst/>
            <a:cxnLst/>
            <a:rect l="l" t="t" r="r" b="b"/>
            <a:pathLst>
              <a:path w="8106813" h="8725533">
                <a:moveTo>
                  <a:pt x="0" y="0"/>
                </a:moveTo>
                <a:lnTo>
                  <a:pt x="8106813" y="0"/>
                </a:lnTo>
                <a:lnTo>
                  <a:pt x="8106813" y="8725533"/>
                </a:lnTo>
                <a:lnTo>
                  <a:pt x="0" y="872553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15374744" y="7682326"/>
            <a:ext cx="3252480" cy="3151948"/>
          </a:xfrm>
          <a:custGeom>
            <a:avLst/>
            <a:gdLst/>
            <a:ahLst/>
            <a:cxnLst/>
            <a:rect l="l" t="t" r="r" b="b"/>
            <a:pathLst>
              <a:path w="3252480" h="3151948">
                <a:moveTo>
                  <a:pt x="0" y="0"/>
                </a:moveTo>
                <a:lnTo>
                  <a:pt x="3252479" y="0"/>
                </a:lnTo>
                <a:lnTo>
                  <a:pt x="3252479" y="3151948"/>
                </a:lnTo>
                <a:lnTo>
                  <a:pt x="0" y="315194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rot="3649572">
            <a:off x="-3765059" y="5277923"/>
            <a:ext cx="7530117" cy="6918465"/>
          </a:xfrm>
          <a:custGeom>
            <a:avLst/>
            <a:gdLst/>
            <a:ahLst/>
            <a:cxnLst/>
            <a:rect l="l" t="t" r="r" b="b"/>
            <a:pathLst>
              <a:path w="7530117" h="6918465">
                <a:moveTo>
                  <a:pt x="0" y="0"/>
                </a:moveTo>
                <a:lnTo>
                  <a:pt x="7530118" y="0"/>
                </a:lnTo>
                <a:lnTo>
                  <a:pt x="7530118" y="6918466"/>
                </a:lnTo>
                <a:lnTo>
                  <a:pt x="0" y="691846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rot="-1882822">
            <a:off x="15329165" y="-215633"/>
            <a:ext cx="3343637" cy="4414042"/>
          </a:xfrm>
          <a:custGeom>
            <a:avLst/>
            <a:gdLst/>
            <a:ahLst/>
            <a:cxnLst/>
            <a:rect l="l" t="t" r="r" b="b"/>
            <a:pathLst>
              <a:path w="3343637" h="4414042">
                <a:moveTo>
                  <a:pt x="0" y="0"/>
                </a:moveTo>
                <a:lnTo>
                  <a:pt x="3343637" y="0"/>
                </a:lnTo>
                <a:lnTo>
                  <a:pt x="3343637" y="4414042"/>
                </a:lnTo>
                <a:lnTo>
                  <a:pt x="0" y="441404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7" name="Freeform 7"/>
          <p:cNvSpPr/>
          <p:nvPr/>
        </p:nvSpPr>
        <p:spPr>
          <a:xfrm rot="1772112">
            <a:off x="-1176621" y="6761333"/>
            <a:ext cx="3375450" cy="4072941"/>
          </a:xfrm>
          <a:custGeom>
            <a:avLst/>
            <a:gdLst/>
            <a:ahLst/>
            <a:cxnLst/>
            <a:rect l="l" t="t" r="r" b="b"/>
            <a:pathLst>
              <a:path w="3375450" h="4072941">
                <a:moveTo>
                  <a:pt x="0" y="0"/>
                </a:moveTo>
                <a:lnTo>
                  <a:pt x="3375451" y="0"/>
                </a:lnTo>
                <a:lnTo>
                  <a:pt x="3375451" y="4072941"/>
                </a:lnTo>
                <a:lnTo>
                  <a:pt x="0" y="4072941"/>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8" name="Freeform 8"/>
          <p:cNvSpPr/>
          <p:nvPr/>
        </p:nvSpPr>
        <p:spPr>
          <a:xfrm>
            <a:off x="6755254" y="5864828"/>
            <a:ext cx="4115141" cy="1593682"/>
          </a:xfrm>
          <a:custGeom>
            <a:avLst/>
            <a:gdLst/>
            <a:ahLst/>
            <a:cxnLst/>
            <a:rect l="l" t="t" r="r" b="b"/>
            <a:pathLst>
              <a:path w="4115141" h="1593682">
                <a:moveTo>
                  <a:pt x="0" y="0"/>
                </a:moveTo>
                <a:lnTo>
                  <a:pt x="4115141" y="0"/>
                </a:lnTo>
                <a:lnTo>
                  <a:pt x="4115141" y="1593682"/>
                </a:lnTo>
                <a:lnTo>
                  <a:pt x="0" y="1593682"/>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grpSp>
        <p:nvGrpSpPr>
          <p:cNvPr id="9" name="Group 9"/>
          <p:cNvGrpSpPr/>
          <p:nvPr/>
        </p:nvGrpSpPr>
        <p:grpSpPr>
          <a:xfrm>
            <a:off x="81265" y="3504273"/>
            <a:ext cx="7362277" cy="2360555"/>
            <a:chOff x="0" y="0"/>
            <a:chExt cx="9816370" cy="3147407"/>
          </a:xfrm>
        </p:grpSpPr>
        <p:grpSp>
          <p:nvGrpSpPr>
            <p:cNvPr id="10" name="Group 10"/>
            <p:cNvGrpSpPr/>
            <p:nvPr/>
          </p:nvGrpSpPr>
          <p:grpSpPr>
            <a:xfrm>
              <a:off x="0" y="0"/>
              <a:ext cx="9816370" cy="3147407"/>
              <a:chOff x="0" y="0"/>
              <a:chExt cx="2495814" cy="800229"/>
            </a:xfrm>
          </p:grpSpPr>
          <p:sp>
            <p:nvSpPr>
              <p:cNvPr id="11" name="Freeform 11"/>
              <p:cNvSpPr/>
              <p:nvPr/>
            </p:nvSpPr>
            <p:spPr>
              <a:xfrm>
                <a:off x="0" y="0"/>
                <a:ext cx="2495814" cy="800229"/>
              </a:xfrm>
              <a:custGeom>
                <a:avLst/>
                <a:gdLst/>
                <a:ahLst/>
                <a:cxnLst/>
                <a:rect l="l" t="t" r="r" b="b"/>
                <a:pathLst>
                  <a:path w="2495814" h="800229">
                    <a:moveTo>
                      <a:pt x="0" y="0"/>
                    </a:moveTo>
                    <a:lnTo>
                      <a:pt x="2495814" y="0"/>
                    </a:lnTo>
                    <a:lnTo>
                      <a:pt x="2495814" y="800229"/>
                    </a:lnTo>
                    <a:lnTo>
                      <a:pt x="0" y="800229"/>
                    </a:lnTo>
                    <a:close/>
                  </a:path>
                </a:pathLst>
              </a:custGeom>
              <a:solidFill>
                <a:srgbClr val="FFFFFF">
                  <a:alpha val="40000"/>
                </a:srgbClr>
              </a:solidFill>
              <a:ln w="38100" cap="sq">
                <a:solidFill>
                  <a:srgbClr val="000000">
                    <a:alpha val="40000"/>
                  </a:srgbClr>
                </a:solidFill>
                <a:prstDash val="solid"/>
                <a:miter/>
              </a:ln>
            </p:spPr>
            <p:txBody>
              <a:bodyPr/>
              <a:lstStyle/>
              <a:p>
                <a:endParaRPr lang="en-GB"/>
              </a:p>
            </p:txBody>
          </p:sp>
          <p:sp>
            <p:nvSpPr>
              <p:cNvPr id="12" name="TextBox 12"/>
              <p:cNvSpPr txBox="1"/>
              <p:nvPr/>
            </p:nvSpPr>
            <p:spPr>
              <a:xfrm>
                <a:off x="0" y="-85725"/>
                <a:ext cx="2495814" cy="885954"/>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a:off x="0" y="0"/>
              <a:ext cx="9816370" cy="3147407"/>
              <a:chOff x="0" y="0"/>
              <a:chExt cx="2495814" cy="800229"/>
            </a:xfrm>
          </p:grpSpPr>
          <p:sp>
            <p:nvSpPr>
              <p:cNvPr id="14" name="Freeform 14"/>
              <p:cNvSpPr/>
              <p:nvPr/>
            </p:nvSpPr>
            <p:spPr>
              <a:xfrm>
                <a:off x="0" y="0"/>
                <a:ext cx="2495814" cy="800229"/>
              </a:xfrm>
              <a:custGeom>
                <a:avLst/>
                <a:gdLst/>
                <a:ahLst/>
                <a:cxnLst/>
                <a:rect l="l" t="t" r="r" b="b"/>
                <a:pathLst>
                  <a:path w="2495814" h="800229">
                    <a:moveTo>
                      <a:pt x="0" y="0"/>
                    </a:moveTo>
                    <a:lnTo>
                      <a:pt x="2495814" y="0"/>
                    </a:lnTo>
                    <a:lnTo>
                      <a:pt x="2495814" y="800229"/>
                    </a:lnTo>
                    <a:lnTo>
                      <a:pt x="0" y="800229"/>
                    </a:lnTo>
                    <a:close/>
                  </a:path>
                </a:pathLst>
              </a:custGeom>
              <a:solidFill>
                <a:srgbClr val="000000">
                  <a:alpha val="0"/>
                </a:srgbClr>
              </a:solidFill>
              <a:ln w="38100" cap="sq">
                <a:solidFill>
                  <a:srgbClr val="000000"/>
                </a:solidFill>
                <a:prstDash val="solid"/>
                <a:miter/>
              </a:ln>
            </p:spPr>
            <p:txBody>
              <a:bodyPr/>
              <a:lstStyle/>
              <a:p>
                <a:endParaRPr lang="en-GB"/>
              </a:p>
            </p:txBody>
          </p:sp>
          <p:sp>
            <p:nvSpPr>
              <p:cNvPr id="15" name="TextBox 15"/>
              <p:cNvSpPr txBox="1"/>
              <p:nvPr/>
            </p:nvSpPr>
            <p:spPr>
              <a:xfrm>
                <a:off x="0" y="-85725"/>
                <a:ext cx="2495814" cy="885954"/>
              </a:xfrm>
              <a:prstGeom prst="rect">
                <a:avLst/>
              </a:prstGeom>
            </p:spPr>
            <p:txBody>
              <a:bodyPr lIns="50800" tIns="50800" rIns="50800" bIns="50800" rtlCol="0" anchor="ctr"/>
              <a:lstStyle/>
              <a:p>
                <a:pPr algn="ctr">
                  <a:lnSpc>
                    <a:spcPts val="2659"/>
                  </a:lnSpc>
                </a:pPr>
                <a:endParaRPr/>
              </a:p>
            </p:txBody>
          </p:sp>
        </p:grpSp>
      </p:grpSp>
      <p:grpSp>
        <p:nvGrpSpPr>
          <p:cNvPr id="16" name="Group 16"/>
          <p:cNvGrpSpPr/>
          <p:nvPr/>
        </p:nvGrpSpPr>
        <p:grpSpPr>
          <a:xfrm>
            <a:off x="9587041" y="3504273"/>
            <a:ext cx="7362277" cy="2360555"/>
            <a:chOff x="0" y="0"/>
            <a:chExt cx="9816370" cy="3147407"/>
          </a:xfrm>
        </p:grpSpPr>
        <p:grpSp>
          <p:nvGrpSpPr>
            <p:cNvPr id="17" name="Group 17"/>
            <p:cNvGrpSpPr/>
            <p:nvPr/>
          </p:nvGrpSpPr>
          <p:grpSpPr>
            <a:xfrm>
              <a:off x="0" y="0"/>
              <a:ext cx="9816370" cy="3147407"/>
              <a:chOff x="0" y="0"/>
              <a:chExt cx="2495814" cy="800229"/>
            </a:xfrm>
          </p:grpSpPr>
          <p:sp>
            <p:nvSpPr>
              <p:cNvPr id="18" name="Freeform 18"/>
              <p:cNvSpPr/>
              <p:nvPr/>
            </p:nvSpPr>
            <p:spPr>
              <a:xfrm>
                <a:off x="0" y="0"/>
                <a:ext cx="2495814" cy="800229"/>
              </a:xfrm>
              <a:custGeom>
                <a:avLst/>
                <a:gdLst/>
                <a:ahLst/>
                <a:cxnLst/>
                <a:rect l="l" t="t" r="r" b="b"/>
                <a:pathLst>
                  <a:path w="2495814" h="800229">
                    <a:moveTo>
                      <a:pt x="0" y="0"/>
                    </a:moveTo>
                    <a:lnTo>
                      <a:pt x="2495814" y="0"/>
                    </a:lnTo>
                    <a:lnTo>
                      <a:pt x="2495814" y="800229"/>
                    </a:lnTo>
                    <a:lnTo>
                      <a:pt x="0" y="800229"/>
                    </a:lnTo>
                    <a:close/>
                  </a:path>
                </a:pathLst>
              </a:custGeom>
              <a:solidFill>
                <a:srgbClr val="FFFFFF">
                  <a:alpha val="40000"/>
                </a:srgbClr>
              </a:solidFill>
              <a:ln w="38100" cap="sq">
                <a:solidFill>
                  <a:srgbClr val="000000">
                    <a:alpha val="40000"/>
                  </a:srgbClr>
                </a:solidFill>
                <a:prstDash val="solid"/>
                <a:miter/>
              </a:ln>
            </p:spPr>
            <p:txBody>
              <a:bodyPr/>
              <a:lstStyle/>
              <a:p>
                <a:endParaRPr lang="en-GB"/>
              </a:p>
            </p:txBody>
          </p:sp>
          <p:sp>
            <p:nvSpPr>
              <p:cNvPr id="19" name="TextBox 19"/>
              <p:cNvSpPr txBox="1"/>
              <p:nvPr/>
            </p:nvSpPr>
            <p:spPr>
              <a:xfrm>
                <a:off x="0" y="-85725"/>
                <a:ext cx="2495814" cy="885954"/>
              </a:xfrm>
              <a:prstGeom prst="rect">
                <a:avLst/>
              </a:prstGeom>
            </p:spPr>
            <p:txBody>
              <a:bodyPr lIns="50800" tIns="50800" rIns="50800" bIns="50800" rtlCol="0" anchor="ctr"/>
              <a:lstStyle/>
              <a:p>
                <a:pPr algn="ctr">
                  <a:lnSpc>
                    <a:spcPts val="2659"/>
                  </a:lnSpc>
                </a:pPr>
                <a:endParaRPr/>
              </a:p>
            </p:txBody>
          </p:sp>
        </p:grpSp>
        <p:grpSp>
          <p:nvGrpSpPr>
            <p:cNvPr id="20" name="Group 20"/>
            <p:cNvGrpSpPr/>
            <p:nvPr/>
          </p:nvGrpSpPr>
          <p:grpSpPr>
            <a:xfrm>
              <a:off x="0" y="0"/>
              <a:ext cx="9816370" cy="3147407"/>
              <a:chOff x="0" y="0"/>
              <a:chExt cx="2495814" cy="800229"/>
            </a:xfrm>
          </p:grpSpPr>
          <p:sp>
            <p:nvSpPr>
              <p:cNvPr id="21" name="Freeform 21"/>
              <p:cNvSpPr/>
              <p:nvPr/>
            </p:nvSpPr>
            <p:spPr>
              <a:xfrm>
                <a:off x="0" y="0"/>
                <a:ext cx="2495814" cy="800229"/>
              </a:xfrm>
              <a:custGeom>
                <a:avLst/>
                <a:gdLst/>
                <a:ahLst/>
                <a:cxnLst/>
                <a:rect l="l" t="t" r="r" b="b"/>
                <a:pathLst>
                  <a:path w="2495814" h="800229">
                    <a:moveTo>
                      <a:pt x="0" y="0"/>
                    </a:moveTo>
                    <a:lnTo>
                      <a:pt x="2495814" y="0"/>
                    </a:lnTo>
                    <a:lnTo>
                      <a:pt x="2495814" y="800229"/>
                    </a:lnTo>
                    <a:lnTo>
                      <a:pt x="0" y="800229"/>
                    </a:lnTo>
                    <a:close/>
                  </a:path>
                </a:pathLst>
              </a:custGeom>
              <a:solidFill>
                <a:srgbClr val="000000">
                  <a:alpha val="0"/>
                </a:srgbClr>
              </a:solidFill>
              <a:ln w="38100" cap="sq">
                <a:solidFill>
                  <a:srgbClr val="000000"/>
                </a:solidFill>
                <a:prstDash val="solid"/>
                <a:miter/>
              </a:ln>
            </p:spPr>
            <p:txBody>
              <a:bodyPr/>
              <a:lstStyle/>
              <a:p>
                <a:endParaRPr lang="en-GB"/>
              </a:p>
            </p:txBody>
          </p:sp>
          <p:sp>
            <p:nvSpPr>
              <p:cNvPr id="22" name="TextBox 22"/>
              <p:cNvSpPr txBox="1"/>
              <p:nvPr/>
            </p:nvSpPr>
            <p:spPr>
              <a:xfrm>
                <a:off x="0" y="-85725"/>
                <a:ext cx="2495814" cy="885954"/>
              </a:xfrm>
              <a:prstGeom prst="rect">
                <a:avLst/>
              </a:prstGeom>
            </p:spPr>
            <p:txBody>
              <a:bodyPr lIns="50800" tIns="50800" rIns="50800" bIns="50800" rtlCol="0" anchor="ctr"/>
              <a:lstStyle/>
              <a:p>
                <a:pPr algn="ctr">
                  <a:lnSpc>
                    <a:spcPts val="2659"/>
                  </a:lnSpc>
                </a:pPr>
                <a:endParaRPr/>
              </a:p>
            </p:txBody>
          </p:sp>
        </p:grpSp>
      </p:grpSp>
      <p:sp>
        <p:nvSpPr>
          <p:cNvPr id="23" name="TextBox 23"/>
          <p:cNvSpPr txBox="1"/>
          <p:nvPr/>
        </p:nvSpPr>
        <p:spPr>
          <a:xfrm>
            <a:off x="1537992" y="754723"/>
            <a:ext cx="11381592" cy="2263775"/>
          </a:xfrm>
          <a:prstGeom prst="rect">
            <a:avLst/>
          </a:prstGeom>
        </p:spPr>
        <p:txBody>
          <a:bodyPr lIns="0" tIns="0" rIns="0" bIns="0" rtlCol="0" anchor="t">
            <a:spAutoFit/>
          </a:bodyPr>
          <a:lstStyle/>
          <a:p>
            <a:pPr marL="0" lvl="0" indent="0" algn="l">
              <a:lnSpc>
                <a:spcPts val="8800"/>
              </a:lnSpc>
            </a:pPr>
            <a:r>
              <a:rPr lang="en-US" sz="8000" spc="160">
                <a:solidFill>
                  <a:srgbClr val="000000"/>
                </a:solidFill>
                <a:latin typeface="Gagalin"/>
                <a:ea typeface="Gagalin"/>
                <a:cs typeface="Gagalin"/>
                <a:sym typeface="Gagalin"/>
              </a:rPr>
              <a:t>What does literature suggest?</a:t>
            </a:r>
          </a:p>
        </p:txBody>
      </p:sp>
      <p:sp>
        <p:nvSpPr>
          <p:cNvPr id="24" name="TextBox 24"/>
          <p:cNvSpPr txBox="1"/>
          <p:nvPr/>
        </p:nvSpPr>
        <p:spPr>
          <a:xfrm>
            <a:off x="81265" y="3805583"/>
            <a:ext cx="7514930" cy="1575028"/>
          </a:xfrm>
          <a:prstGeom prst="rect">
            <a:avLst/>
          </a:prstGeom>
        </p:spPr>
        <p:txBody>
          <a:bodyPr lIns="0" tIns="0" rIns="0" bIns="0" rtlCol="0" anchor="t">
            <a:spAutoFit/>
          </a:bodyPr>
          <a:lstStyle/>
          <a:p>
            <a:pPr marL="0" lvl="0" indent="0" algn="l">
              <a:lnSpc>
                <a:spcPts val="4012"/>
              </a:lnSpc>
            </a:pPr>
            <a:r>
              <a:rPr lang="en-US" sz="2866">
                <a:solidFill>
                  <a:srgbClr val="000000"/>
                </a:solidFill>
                <a:latin typeface="Agrandir"/>
                <a:ea typeface="Agrandir"/>
                <a:cs typeface="Agrandir"/>
                <a:sym typeface="Agrandir"/>
              </a:rPr>
              <a:t>Bonwell and Eison (1991) argue that active learning involves engaging with material, discussion, and reflection.</a:t>
            </a:r>
          </a:p>
        </p:txBody>
      </p:sp>
      <p:sp>
        <p:nvSpPr>
          <p:cNvPr id="25" name="TextBox 25"/>
          <p:cNvSpPr txBox="1"/>
          <p:nvPr/>
        </p:nvSpPr>
        <p:spPr>
          <a:xfrm>
            <a:off x="9694751" y="3730280"/>
            <a:ext cx="7564549" cy="1457131"/>
          </a:xfrm>
          <a:prstGeom prst="rect">
            <a:avLst/>
          </a:prstGeom>
        </p:spPr>
        <p:txBody>
          <a:bodyPr lIns="0" tIns="0" rIns="0" bIns="0" rtlCol="0" anchor="t">
            <a:spAutoFit/>
          </a:bodyPr>
          <a:lstStyle/>
          <a:p>
            <a:pPr algn="l">
              <a:lnSpc>
                <a:spcPts val="3685"/>
              </a:lnSpc>
              <a:spcBef>
                <a:spcPct val="0"/>
              </a:spcBef>
            </a:pPr>
            <a:r>
              <a:rPr lang="en-US" sz="2632">
                <a:solidFill>
                  <a:srgbClr val="000000"/>
                </a:solidFill>
                <a:latin typeface="Agrandir"/>
                <a:ea typeface="Agrandir"/>
                <a:cs typeface="Agrandir"/>
                <a:sym typeface="Agrandir"/>
              </a:rPr>
              <a:t>Prince (2004) also highlights that interactive and reflective activities help students internalize information. </a:t>
            </a:r>
          </a:p>
        </p:txBody>
      </p:sp>
      <p:sp>
        <p:nvSpPr>
          <p:cNvPr id="26" name="TextBox 26"/>
          <p:cNvSpPr txBox="1"/>
          <p:nvPr/>
        </p:nvSpPr>
        <p:spPr>
          <a:xfrm>
            <a:off x="2837185" y="7799941"/>
            <a:ext cx="12613630" cy="531496"/>
          </a:xfrm>
          <a:prstGeom prst="rect">
            <a:avLst/>
          </a:prstGeom>
        </p:spPr>
        <p:txBody>
          <a:bodyPr lIns="0" tIns="0" rIns="0" bIns="0" rtlCol="0" anchor="t">
            <a:spAutoFit/>
          </a:bodyPr>
          <a:lstStyle/>
          <a:p>
            <a:pPr algn="ctr">
              <a:lnSpc>
                <a:spcPts val="3779"/>
              </a:lnSpc>
              <a:spcBef>
                <a:spcPct val="0"/>
              </a:spcBef>
            </a:pPr>
            <a:r>
              <a:rPr lang="en-US" sz="2699">
                <a:solidFill>
                  <a:srgbClr val="000000"/>
                </a:solidFill>
                <a:latin typeface="Agrandir"/>
                <a:ea typeface="Agrandir"/>
                <a:cs typeface="Agrandir"/>
                <a:sym typeface="Agrandir"/>
              </a:rPr>
              <a:t>Pitstops support this by providing moments for students to pause and reflect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r="-48" b="-38974"/>
            </a:stretch>
          </a:blipFill>
        </p:spPr>
        <p:txBody>
          <a:bodyPr/>
          <a:lstStyle/>
          <a:p>
            <a:endParaRPr lang="en-GB"/>
          </a:p>
        </p:txBody>
      </p:sp>
      <p:sp>
        <p:nvSpPr>
          <p:cNvPr id="3" name="Freeform 3"/>
          <p:cNvSpPr/>
          <p:nvPr/>
        </p:nvSpPr>
        <p:spPr>
          <a:xfrm rot="-6802992">
            <a:off x="-1092430" y="-2256521"/>
            <a:ext cx="4242260" cy="4513043"/>
          </a:xfrm>
          <a:custGeom>
            <a:avLst/>
            <a:gdLst/>
            <a:ahLst/>
            <a:cxnLst/>
            <a:rect l="l" t="t" r="r" b="b"/>
            <a:pathLst>
              <a:path w="4242260" h="4513043">
                <a:moveTo>
                  <a:pt x="0" y="0"/>
                </a:moveTo>
                <a:lnTo>
                  <a:pt x="4242260" y="0"/>
                </a:lnTo>
                <a:lnTo>
                  <a:pt x="4242260" y="4513042"/>
                </a:lnTo>
                <a:lnTo>
                  <a:pt x="0" y="451304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989142">
            <a:off x="-3994456" y="4198274"/>
            <a:ext cx="11022365" cy="10127047"/>
          </a:xfrm>
          <a:custGeom>
            <a:avLst/>
            <a:gdLst/>
            <a:ahLst/>
            <a:cxnLst/>
            <a:rect l="l" t="t" r="r" b="b"/>
            <a:pathLst>
              <a:path w="11022365" h="10127047">
                <a:moveTo>
                  <a:pt x="0" y="0"/>
                </a:moveTo>
                <a:lnTo>
                  <a:pt x="11022365" y="0"/>
                </a:lnTo>
                <a:lnTo>
                  <a:pt x="11022365" y="10127046"/>
                </a:lnTo>
                <a:lnTo>
                  <a:pt x="0" y="1012704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rot="-1197150">
            <a:off x="425819" y="4818414"/>
            <a:ext cx="5381103" cy="4990973"/>
          </a:xfrm>
          <a:custGeom>
            <a:avLst/>
            <a:gdLst/>
            <a:ahLst/>
            <a:cxnLst/>
            <a:rect l="l" t="t" r="r" b="b"/>
            <a:pathLst>
              <a:path w="5381103" h="4990973">
                <a:moveTo>
                  <a:pt x="0" y="0"/>
                </a:moveTo>
                <a:lnTo>
                  <a:pt x="5381103" y="0"/>
                </a:lnTo>
                <a:lnTo>
                  <a:pt x="5381103" y="4990973"/>
                </a:lnTo>
                <a:lnTo>
                  <a:pt x="0" y="499097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a:off x="15461674" y="-1231629"/>
            <a:ext cx="4204062" cy="4074119"/>
          </a:xfrm>
          <a:custGeom>
            <a:avLst/>
            <a:gdLst/>
            <a:ahLst/>
            <a:cxnLst/>
            <a:rect l="l" t="t" r="r" b="b"/>
            <a:pathLst>
              <a:path w="4204062" h="4074119">
                <a:moveTo>
                  <a:pt x="0" y="0"/>
                </a:moveTo>
                <a:lnTo>
                  <a:pt x="4204063" y="0"/>
                </a:lnTo>
                <a:lnTo>
                  <a:pt x="4204063" y="4074119"/>
                </a:lnTo>
                <a:lnTo>
                  <a:pt x="0" y="4074119"/>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7" name="Freeform 7"/>
          <p:cNvSpPr/>
          <p:nvPr/>
        </p:nvSpPr>
        <p:spPr>
          <a:xfrm>
            <a:off x="15098631" y="-416990"/>
            <a:ext cx="4321338" cy="3424660"/>
          </a:xfrm>
          <a:custGeom>
            <a:avLst/>
            <a:gdLst/>
            <a:ahLst/>
            <a:cxnLst/>
            <a:rect l="l" t="t" r="r" b="b"/>
            <a:pathLst>
              <a:path w="4321338" h="3424660">
                <a:moveTo>
                  <a:pt x="0" y="0"/>
                </a:moveTo>
                <a:lnTo>
                  <a:pt x="4321338" y="0"/>
                </a:lnTo>
                <a:lnTo>
                  <a:pt x="4321338" y="3424660"/>
                </a:lnTo>
                <a:lnTo>
                  <a:pt x="0" y="3424660"/>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grpSp>
        <p:nvGrpSpPr>
          <p:cNvPr id="8" name="Group 8"/>
          <p:cNvGrpSpPr/>
          <p:nvPr/>
        </p:nvGrpSpPr>
        <p:grpSpPr>
          <a:xfrm>
            <a:off x="8835089" y="3923056"/>
            <a:ext cx="9452911" cy="3086100"/>
            <a:chOff x="0" y="0"/>
            <a:chExt cx="2489655" cy="812800"/>
          </a:xfrm>
        </p:grpSpPr>
        <p:sp>
          <p:nvSpPr>
            <p:cNvPr id="9" name="Freeform 9"/>
            <p:cNvSpPr/>
            <p:nvPr/>
          </p:nvSpPr>
          <p:spPr>
            <a:xfrm>
              <a:off x="0" y="0"/>
              <a:ext cx="2489655" cy="812800"/>
            </a:xfrm>
            <a:custGeom>
              <a:avLst/>
              <a:gdLst/>
              <a:ahLst/>
              <a:cxnLst/>
              <a:rect l="l" t="t" r="r" b="b"/>
              <a:pathLst>
                <a:path w="2489655" h="812800">
                  <a:moveTo>
                    <a:pt x="2489655" y="406400"/>
                  </a:moveTo>
                  <a:lnTo>
                    <a:pt x="2083255" y="0"/>
                  </a:lnTo>
                  <a:lnTo>
                    <a:pt x="2083255" y="203200"/>
                  </a:lnTo>
                  <a:lnTo>
                    <a:pt x="0" y="203200"/>
                  </a:lnTo>
                  <a:lnTo>
                    <a:pt x="0" y="609600"/>
                  </a:lnTo>
                  <a:lnTo>
                    <a:pt x="2083255" y="609600"/>
                  </a:lnTo>
                  <a:lnTo>
                    <a:pt x="2083255" y="812800"/>
                  </a:lnTo>
                  <a:lnTo>
                    <a:pt x="2489655" y="406400"/>
                  </a:lnTo>
                  <a:close/>
                </a:path>
              </a:pathLst>
            </a:custGeom>
            <a:solidFill>
              <a:srgbClr val="C6E284"/>
            </a:solidFill>
          </p:spPr>
          <p:txBody>
            <a:bodyPr/>
            <a:lstStyle/>
            <a:p>
              <a:endParaRPr lang="en-GB"/>
            </a:p>
          </p:txBody>
        </p:sp>
        <p:sp>
          <p:nvSpPr>
            <p:cNvPr id="10" name="TextBox 10"/>
            <p:cNvSpPr txBox="1"/>
            <p:nvPr/>
          </p:nvSpPr>
          <p:spPr>
            <a:xfrm>
              <a:off x="0" y="88900"/>
              <a:ext cx="2388055" cy="520700"/>
            </a:xfrm>
            <a:prstGeom prst="rect">
              <a:avLst/>
            </a:prstGeom>
          </p:spPr>
          <p:txBody>
            <a:bodyPr lIns="50800" tIns="50800" rIns="50800" bIns="50800" rtlCol="0" anchor="ctr"/>
            <a:lstStyle/>
            <a:p>
              <a:pPr algn="ctr">
                <a:lnSpc>
                  <a:spcPts val="3423"/>
                </a:lnSpc>
              </a:pPr>
              <a:endParaRPr/>
            </a:p>
          </p:txBody>
        </p:sp>
      </p:grpSp>
      <p:sp>
        <p:nvSpPr>
          <p:cNvPr id="11" name="TextBox 11"/>
          <p:cNvSpPr txBox="1"/>
          <p:nvPr/>
        </p:nvSpPr>
        <p:spPr>
          <a:xfrm>
            <a:off x="4232183" y="3165818"/>
            <a:ext cx="12271314" cy="1514475"/>
          </a:xfrm>
          <a:prstGeom prst="rect">
            <a:avLst/>
          </a:prstGeom>
        </p:spPr>
        <p:txBody>
          <a:bodyPr lIns="0" tIns="0" rIns="0" bIns="0" rtlCol="0" anchor="t">
            <a:spAutoFit/>
          </a:bodyPr>
          <a:lstStyle/>
          <a:p>
            <a:pPr marL="0" lvl="0" indent="0" algn="l">
              <a:lnSpc>
                <a:spcPts val="11999"/>
              </a:lnSpc>
              <a:spcBef>
                <a:spcPct val="0"/>
              </a:spcBef>
            </a:pPr>
            <a:r>
              <a:rPr lang="en-US" sz="9999" spc="199">
                <a:solidFill>
                  <a:srgbClr val="000000"/>
                </a:solidFill>
                <a:latin typeface="Gagalin"/>
                <a:ea typeface="Gagalin"/>
                <a:cs typeface="Gagalin"/>
                <a:sym typeface="Gagalin"/>
              </a:rPr>
              <a:t>IN CONTRAST TO THIS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r="-48" b="-38974"/>
            </a:stretch>
          </a:blipFill>
        </p:spPr>
        <p:txBody>
          <a:bodyPr/>
          <a:lstStyle/>
          <a:p>
            <a:endParaRPr lang="en-GB"/>
          </a:p>
        </p:txBody>
      </p:sp>
      <p:sp>
        <p:nvSpPr>
          <p:cNvPr id="3" name="Freeform 3"/>
          <p:cNvSpPr/>
          <p:nvPr/>
        </p:nvSpPr>
        <p:spPr>
          <a:xfrm rot="-2272947">
            <a:off x="13553100" y="-2371378"/>
            <a:ext cx="8106813" cy="8725533"/>
          </a:xfrm>
          <a:custGeom>
            <a:avLst/>
            <a:gdLst/>
            <a:ahLst/>
            <a:cxnLst/>
            <a:rect l="l" t="t" r="r" b="b"/>
            <a:pathLst>
              <a:path w="8106813" h="8725533">
                <a:moveTo>
                  <a:pt x="0" y="0"/>
                </a:moveTo>
                <a:lnTo>
                  <a:pt x="8106813" y="0"/>
                </a:lnTo>
                <a:lnTo>
                  <a:pt x="8106813" y="8725533"/>
                </a:lnTo>
                <a:lnTo>
                  <a:pt x="0" y="872553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15374744" y="7682326"/>
            <a:ext cx="3252480" cy="3151948"/>
          </a:xfrm>
          <a:custGeom>
            <a:avLst/>
            <a:gdLst/>
            <a:ahLst/>
            <a:cxnLst/>
            <a:rect l="l" t="t" r="r" b="b"/>
            <a:pathLst>
              <a:path w="3252480" h="3151948">
                <a:moveTo>
                  <a:pt x="0" y="0"/>
                </a:moveTo>
                <a:lnTo>
                  <a:pt x="3252479" y="0"/>
                </a:lnTo>
                <a:lnTo>
                  <a:pt x="3252479" y="3151948"/>
                </a:lnTo>
                <a:lnTo>
                  <a:pt x="0" y="315194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rot="3649572">
            <a:off x="-3765059" y="5277923"/>
            <a:ext cx="7530117" cy="6918465"/>
          </a:xfrm>
          <a:custGeom>
            <a:avLst/>
            <a:gdLst/>
            <a:ahLst/>
            <a:cxnLst/>
            <a:rect l="l" t="t" r="r" b="b"/>
            <a:pathLst>
              <a:path w="7530117" h="6918465">
                <a:moveTo>
                  <a:pt x="0" y="0"/>
                </a:moveTo>
                <a:lnTo>
                  <a:pt x="7530118" y="0"/>
                </a:lnTo>
                <a:lnTo>
                  <a:pt x="7530118" y="6918466"/>
                </a:lnTo>
                <a:lnTo>
                  <a:pt x="0" y="691846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rot="-1882822">
            <a:off x="15329165" y="-215633"/>
            <a:ext cx="3343637" cy="4414042"/>
          </a:xfrm>
          <a:custGeom>
            <a:avLst/>
            <a:gdLst/>
            <a:ahLst/>
            <a:cxnLst/>
            <a:rect l="l" t="t" r="r" b="b"/>
            <a:pathLst>
              <a:path w="3343637" h="4414042">
                <a:moveTo>
                  <a:pt x="0" y="0"/>
                </a:moveTo>
                <a:lnTo>
                  <a:pt x="3343637" y="0"/>
                </a:lnTo>
                <a:lnTo>
                  <a:pt x="3343637" y="4414042"/>
                </a:lnTo>
                <a:lnTo>
                  <a:pt x="0" y="441404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7" name="Freeform 7"/>
          <p:cNvSpPr/>
          <p:nvPr/>
        </p:nvSpPr>
        <p:spPr>
          <a:xfrm rot="1772112">
            <a:off x="-1176621" y="6761333"/>
            <a:ext cx="3375450" cy="4072941"/>
          </a:xfrm>
          <a:custGeom>
            <a:avLst/>
            <a:gdLst/>
            <a:ahLst/>
            <a:cxnLst/>
            <a:rect l="l" t="t" r="r" b="b"/>
            <a:pathLst>
              <a:path w="3375450" h="4072941">
                <a:moveTo>
                  <a:pt x="0" y="0"/>
                </a:moveTo>
                <a:lnTo>
                  <a:pt x="3375451" y="0"/>
                </a:lnTo>
                <a:lnTo>
                  <a:pt x="3375451" y="4072941"/>
                </a:lnTo>
                <a:lnTo>
                  <a:pt x="0" y="4072941"/>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grpSp>
        <p:nvGrpSpPr>
          <p:cNvPr id="8" name="Group 8"/>
          <p:cNvGrpSpPr/>
          <p:nvPr/>
        </p:nvGrpSpPr>
        <p:grpSpPr>
          <a:xfrm>
            <a:off x="7064614" y="4674321"/>
            <a:ext cx="1710447" cy="2979253"/>
            <a:chOff x="0" y="0"/>
            <a:chExt cx="812800" cy="1415733"/>
          </a:xfrm>
        </p:grpSpPr>
        <p:sp>
          <p:nvSpPr>
            <p:cNvPr id="9" name="Freeform 9"/>
            <p:cNvSpPr/>
            <p:nvPr/>
          </p:nvSpPr>
          <p:spPr>
            <a:xfrm>
              <a:off x="0" y="0"/>
              <a:ext cx="812800" cy="1415733"/>
            </a:xfrm>
            <a:custGeom>
              <a:avLst/>
              <a:gdLst/>
              <a:ahLst/>
              <a:cxnLst/>
              <a:rect l="l" t="t" r="r" b="b"/>
              <a:pathLst>
                <a:path w="812800" h="1415733">
                  <a:moveTo>
                    <a:pt x="406400" y="1415733"/>
                  </a:moveTo>
                  <a:lnTo>
                    <a:pt x="0" y="1009333"/>
                  </a:lnTo>
                  <a:lnTo>
                    <a:pt x="203200" y="1009333"/>
                  </a:lnTo>
                  <a:lnTo>
                    <a:pt x="203200" y="0"/>
                  </a:lnTo>
                  <a:lnTo>
                    <a:pt x="609600" y="0"/>
                  </a:lnTo>
                  <a:lnTo>
                    <a:pt x="609600" y="1009333"/>
                  </a:lnTo>
                  <a:lnTo>
                    <a:pt x="812800" y="1009333"/>
                  </a:lnTo>
                  <a:lnTo>
                    <a:pt x="406400" y="1415733"/>
                  </a:lnTo>
                  <a:close/>
                </a:path>
              </a:pathLst>
            </a:custGeom>
            <a:solidFill>
              <a:srgbClr val="C6E284"/>
            </a:solidFill>
          </p:spPr>
          <p:txBody>
            <a:bodyPr/>
            <a:lstStyle/>
            <a:p>
              <a:endParaRPr lang="en-GB"/>
            </a:p>
          </p:txBody>
        </p:sp>
        <p:sp>
          <p:nvSpPr>
            <p:cNvPr id="10" name="TextBox 10"/>
            <p:cNvSpPr txBox="1"/>
            <p:nvPr/>
          </p:nvSpPr>
          <p:spPr>
            <a:xfrm>
              <a:off x="203200" y="-85725"/>
              <a:ext cx="406400" cy="1399858"/>
            </a:xfrm>
            <a:prstGeom prst="rect">
              <a:avLst/>
            </a:prstGeom>
          </p:spPr>
          <p:txBody>
            <a:bodyPr lIns="50800" tIns="50800" rIns="50800" bIns="50800" rtlCol="0" anchor="ctr"/>
            <a:lstStyle/>
            <a:p>
              <a:pPr algn="ctr">
                <a:lnSpc>
                  <a:spcPts val="2659"/>
                </a:lnSpc>
              </a:pPr>
              <a:endParaRPr/>
            </a:p>
          </p:txBody>
        </p:sp>
      </p:grpSp>
      <p:sp>
        <p:nvSpPr>
          <p:cNvPr id="11" name="Freeform 11"/>
          <p:cNvSpPr/>
          <p:nvPr/>
        </p:nvSpPr>
        <p:spPr>
          <a:xfrm>
            <a:off x="-67853" y="0"/>
            <a:ext cx="3028598" cy="2851746"/>
          </a:xfrm>
          <a:custGeom>
            <a:avLst/>
            <a:gdLst/>
            <a:ahLst/>
            <a:cxnLst/>
            <a:rect l="l" t="t" r="r" b="b"/>
            <a:pathLst>
              <a:path w="3028598" h="2851746">
                <a:moveTo>
                  <a:pt x="0" y="0"/>
                </a:moveTo>
                <a:lnTo>
                  <a:pt x="3028598" y="0"/>
                </a:lnTo>
                <a:lnTo>
                  <a:pt x="3028598" y="2851746"/>
                </a:lnTo>
                <a:lnTo>
                  <a:pt x="0" y="285174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2" name="TextBox 12"/>
          <p:cNvSpPr txBox="1"/>
          <p:nvPr/>
        </p:nvSpPr>
        <p:spPr>
          <a:xfrm>
            <a:off x="3410263" y="1263948"/>
            <a:ext cx="9918184" cy="3029178"/>
          </a:xfrm>
          <a:prstGeom prst="rect">
            <a:avLst/>
          </a:prstGeom>
        </p:spPr>
        <p:txBody>
          <a:bodyPr lIns="0" tIns="0" rIns="0" bIns="0" rtlCol="0" anchor="t">
            <a:spAutoFit/>
          </a:bodyPr>
          <a:lstStyle/>
          <a:p>
            <a:pPr marL="0" lvl="0" indent="0" algn="l">
              <a:lnSpc>
                <a:spcPts val="4712"/>
              </a:lnSpc>
            </a:pPr>
            <a:r>
              <a:rPr lang="en-US" sz="3366">
                <a:solidFill>
                  <a:srgbClr val="000000"/>
                </a:solidFill>
                <a:latin typeface="Agrandir"/>
                <a:ea typeface="Agrandir"/>
                <a:cs typeface="Agrandir"/>
                <a:sym typeface="Agrandir"/>
              </a:rPr>
              <a:t>Van der Vleuten and Miller both highlight concerns that pitstops can disrupt learning. . Both critiques suggest that poorly structured or too frequent pitstops can hinder meaningful reflection and long-term retention.</a:t>
            </a:r>
            <a:r>
              <a:rPr lang="en-US" sz="3366" b="1">
                <a:solidFill>
                  <a:srgbClr val="000000"/>
                </a:solidFill>
                <a:latin typeface="Agrandir Bold"/>
                <a:ea typeface="Agrandir Bold"/>
                <a:cs typeface="Agrandir Bold"/>
                <a:sym typeface="Agrandir Bold"/>
              </a:rPr>
              <a:t> </a:t>
            </a:r>
          </a:p>
        </p:txBody>
      </p:sp>
      <p:sp>
        <p:nvSpPr>
          <p:cNvPr id="13" name="TextBox 13"/>
          <p:cNvSpPr txBox="1"/>
          <p:nvPr/>
        </p:nvSpPr>
        <p:spPr>
          <a:xfrm>
            <a:off x="1852792" y="7491648"/>
            <a:ext cx="15304590" cy="1766571"/>
          </a:xfrm>
          <a:prstGeom prst="rect">
            <a:avLst/>
          </a:prstGeom>
        </p:spPr>
        <p:txBody>
          <a:bodyPr lIns="0" tIns="0" rIns="0" bIns="0" rtlCol="0" anchor="t">
            <a:spAutoFit/>
          </a:bodyPr>
          <a:lstStyle/>
          <a:p>
            <a:pPr algn="ctr">
              <a:lnSpc>
                <a:spcPts val="4479"/>
              </a:lnSpc>
            </a:pPr>
            <a:r>
              <a:rPr lang="en-US" sz="3199">
                <a:solidFill>
                  <a:srgbClr val="000000"/>
                </a:solidFill>
                <a:latin typeface="Agrandir"/>
                <a:ea typeface="Agrandir"/>
                <a:cs typeface="Agrandir"/>
                <a:sym typeface="Agrandir"/>
              </a:rPr>
              <a:t>However, when well-structured and used purposefully, pitstops can still be an effective tool for engaging students and enhancing learning.</a:t>
            </a:r>
          </a:p>
          <a:p>
            <a:pPr algn="ctr">
              <a:lnSpc>
                <a:spcPts val="4479"/>
              </a:lnSpc>
              <a:spcBef>
                <a:spcPct val="0"/>
              </a:spcBef>
            </a:pPr>
            <a:endParaRPr lang="en-US" sz="3199">
              <a:solidFill>
                <a:srgbClr val="000000"/>
              </a:solidFill>
              <a:latin typeface="Agrandir"/>
              <a:ea typeface="Agrandir"/>
              <a:cs typeface="Agrandir"/>
              <a:sym typeface="Agrandi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r="-48" b="-38974"/>
            </a:stretch>
          </a:blipFill>
        </p:spPr>
        <p:txBody>
          <a:bodyPr/>
          <a:lstStyle/>
          <a:p>
            <a:endParaRPr lang="en-GB"/>
          </a:p>
        </p:txBody>
      </p:sp>
      <p:sp>
        <p:nvSpPr>
          <p:cNvPr id="3" name="Freeform 3"/>
          <p:cNvSpPr/>
          <p:nvPr/>
        </p:nvSpPr>
        <p:spPr>
          <a:xfrm rot="9001677">
            <a:off x="-3456345" y="5990278"/>
            <a:ext cx="6912691" cy="7353926"/>
          </a:xfrm>
          <a:custGeom>
            <a:avLst/>
            <a:gdLst/>
            <a:ahLst/>
            <a:cxnLst/>
            <a:rect l="l" t="t" r="r" b="b"/>
            <a:pathLst>
              <a:path w="6912691" h="7353926">
                <a:moveTo>
                  <a:pt x="0" y="0"/>
                </a:moveTo>
                <a:lnTo>
                  <a:pt x="6912690" y="0"/>
                </a:lnTo>
                <a:lnTo>
                  <a:pt x="6912690" y="7353927"/>
                </a:lnTo>
                <a:lnTo>
                  <a:pt x="0" y="735392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1028700" y="2746186"/>
            <a:ext cx="12117269" cy="3792108"/>
            <a:chOff x="0" y="0"/>
            <a:chExt cx="3191380" cy="998745"/>
          </a:xfrm>
        </p:grpSpPr>
        <p:sp>
          <p:nvSpPr>
            <p:cNvPr id="5" name="Freeform 5"/>
            <p:cNvSpPr/>
            <p:nvPr/>
          </p:nvSpPr>
          <p:spPr>
            <a:xfrm>
              <a:off x="0" y="0"/>
              <a:ext cx="3191380" cy="998745"/>
            </a:xfrm>
            <a:custGeom>
              <a:avLst/>
              <a:gdLst/>
              <a:ahLst/>
              <a:cxnLst/>
              <a:rect l="l" t="t" r="r" b="b"/>
              <a:pathLst>
                <a:path w="3191380" h="998745">
                  <a:moveTo>
                    <a:pt x="0" y="0"/>
                  </a:moveTo>
                  <a:lnTo>
                    <a:pt x="3191380" y="0"/>
                  </a:lnTo>
                  <a:lnTo>
                    <a:pt x="3191380" y="998745"/>
                  </a:lnTo>
                  <a:lnTo>
                    <a:pt x="0" y="998745"/>
                  </a:lnTo>
                  <a:close/>
                </a:path>
              </a:pathLst>
            </a:custGeom>
            <a:solidFill>
              <a:srgbClr val="FFFFFF">
                <a:alpha val="40000"/>
              </a:srgbClr>
            </a:solidFill>
            <a:ln w="38100" cap="sq">
              <a:solidFill>
                <a:srgbClr val="000000">
                  <a:alpha val="40000"/>
                </a:srgbClr>
              </a:solidFill>
              <a:prstDash val="solid"/>
              <a:miter/>
            </a:ln>
          </p:spPr>
          <p:txBody>
            <a:bodyPr/>
            <a:lstStyle/>
            <a:p>
              <a:endParaRPr lang="en-GB"/>
            </a:p>
          </p:txBody>
        </p:sp>
        <p:sp>
          <p:nvSpPr>
            <p:cNvPr id="6" name="TextBox 6"/>
            <p:cNvSpPr txBox="1"/>
            <p:nvPr/>
          </p:nvSpPr>
          <p:spPr>
            <a:xfrm>
              <a:off x="0" y="-85725"/>
              <a:ext cx="3191380" cy="1084470"/>
            </a:xfrm>
            <a:prstGeom prst="rect">
              <a:avLst/>
            </a:prstGeom>
          </p:spPr>
          <p:txBody>
            <a:bodyPr lIns="50800" tIns="50800" rIns="50800" bIns="50800" rtlCol="0" anchor="ctr"/>
            <a:lstStyle/>
            <a:p>
              <a:pPr algn="ctr">
                <a:lnSpc>
                  <a:spcPts val="2659"/>
                </a:lnSpc>
              </a:pPr>
              <a:endParaRPr/>
            </a:p>
          </p:txBody>
        </p:sp>
      </p:grpSp>
      <p:sp>
        <p:nvSpPr>
          <p:cNvPr id="7" name="Freeform 7"/>
          <p:cNvSpPr/>
          <p:nvPr/>
        </p:nvSpPr>
        <p:spPr>
          <a:xfrm>
            <a:off x="13145969" y="-2716135"/>
            <a:ext cx="9738642" cy="9384510"/>
          </a:xfrm>
          <a:custGeom>
            <a:avLst/>
            <a:gdLst/>
            <a:ahLst/>
            <a:cxnLst/>
            <a:rect l="l" t="t" r="r" b="b"/>
            <a:pathLst>
              <a:path w="9738642" h="9384510">
                <a:moveTo>
                  <a:pt x="0" y="0"/>
                </a:moveTo>
                <a:lnTo>
                  <a:pt x="9738642" y="0"/>
                </a:lnTo>
                <a:lnTo>
                  <a:pt x="9738642" y="9384510"/>
                </a:lnTo>
                <a:lnTo>
                  <a:pt x="0" y="938451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8" name="Freeform 8"/>
          <p:cNvSpPr/>
          <p:nvPr/>
        </p:nvSpPr>
        <p:spPr>
          <a:xfrm>
            <a:off x="14558188" y="-333107"/>
            <a:ext cx="3177507" cy="3079293"/>
          </a:xfrm>
          <a:custGeom>
            <a:avLst/>
            <a:gdLst/>
            <a:ahLst/>
            <a:cxnLst/>
            <a:rect l="l" t="t" r="r" b="b"/>
            <a:pathLst>
              <a:path w="3177507" h="3079293">
                <a:moveTo>
                  <a:pt x="0" y="0"/>
                </a:moveTo>
                <a:lnTo>
                  <a:pt x="3177507" y="0"/>
                </a:lnTo>
                <a:lnTo>
                  <a:pt x="3177507" y="3079293"/>
                </a:lnTo>
                <a:lnTo>
                  <a:pt x="0" y="307929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9" name="Freeform 9"/>
          <p:cNvSpPr/>
          <p:nvPr/>
        </p:nvSpPr>
        <p:spPr>
          <a:xfrm>
            <a:off x="-190846" y="7372068"/>
            <a:ext cx="2713386" cy="1762623"/>
          </a:xfrm>
          <a:custGeom>
            <a:avLst/>
            <a:gdLst/>
            <a:ahLst/>
            <a:cxnLst/>
            <a:rect l="l" t="t" r="r" b="b"/>
            <a:pathLst>
              <a:path w="2713386" h="1762623">
                <a:moveTo>
                  <a:pt x="0" y="0"/>
                </a:moveTo>
                <a:lnTo>
                  <a:pt x="2713386" y="0"/>
                </a:lnTo>
                <a:lnTo>
                  <a:pt x="2713386" y="1762624"/>
                </a:lnTo>
                <a:lnTo>
                  <a:pt x="0" y="1762624"/>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0" name="Freeform 10"/>
          <p:cNvSpPr/>
          <p:nvPr/>
        </p:nvSpPr>
        <p:spPr>
          <a:xfrm>
            <a:off x="10549339" y="5610952"/>
            <a:ext cx="3906129" cy="3647348"/>
          </a:xfrm>
          <a:custGeom>
            <a:avLst/>
            <a:gdLst/>
            <a:ahLst/>
            <a:cxnLst/>
            <a:rect l="l" t="t" r="r" b="b"/>
            <a:pathLst>
              <a:path w="3906129" h="3647348">
                <a:moveTo>
                  <a:pt x="0" y="0"/>
                </a:moveTo>
                <a:lnTo>
                  <a:pt x="3906130" y="0"/>
                </a:lnTo>
                <a:lnTo>
                  <a:pt x="3906130" y="3647348"/>
                </a:lnTo>
                <a:lnTo>
                  <a:pt x="0" y="3647348"/>
                </a:lnTo>
                <a:lnTo>
                  <a:pt x="0" y="0"/>
                </a:lnTo>
                <a:close/>
              </a:path>
            </a:pathLst>
          </a:custGeom>
          <a:blipFill>
            <a:blip r:embed="rId11"/>
            <a:stretch>
              <a:fillRect/>
            </a:stretch>
          </a:blipFill>
        </p:spPr>
        <p:txBody>
          <a:bodyPr/>
          <a:lstStyle/>
          <a:p>
            <a:endParaRPr lang="en-GB"/>
          </a:p>
        </p:txBody>
      </p:sp>
      <p:sp>
        <p:nvSpPr>
          <p:cNvPr id="11" name="TextBox 11"/>
          <p:cNvSpPr txBox="1"/>
          <p:nvPr/>
        </p:nvSpPr>
        <p:spPr>
          <a:xfrm>
            <a:off x="1028700" y="1019175"/>
            <a:ext cx="16230600" cy="1228725"/>
          </a:xfrm>
          <a:prstGeom prst="rect">
            <a:avLst/>
          </a:prstGeom>
        </p:spPr>
        <p:txBody>
          <a:bodyPr lIns="0" tIns="0" rIns="0" bIns="0" rtlCol="0" anchor="t">
            <a:spAutoFit/>
          </a:bodyPr>
          <a:lstStyle/>
          <a:p>
            <a:pPr marL="0" lvl="0" indent="0" algn="l">
              <a:lnSpc>
                <a:spcPts val="9600"/>
              </a:lnSpc>
              <a:spcBef>
                <a:spcPct val="0"/>
              </a:spcBef>
            </a:pPr>
            <a:r>
              <a:rPr lang="en-US" sz="8000" spc="160">
                <a:solidFill>
                  <a:srgbClr val="000000"/>
                </a:solidFill>
                <a:latin typeface="Gagalin"/>
                <a:ea typeface="Gagalin"/>
                <a:cs typeface="Gagalin"/>
                <a:sym typeface="Gagalin"/>
              </a:rPr>
              <a:t>How did i use it?</a:t>
            </a:r>
          </a:p>
        </p:txBody>
      </p:sp>
      <p:sp>
        <p:nvSpPr>
          <p:cNvPr id="12" name="TextBox 12"/>
          <p:cNvSpPr txBox="1"/>
          <p:nvPr/>
        </p:nvSpPr>
        <p:spPr>
          <a:xfrm>
            <a:off x="3890271" y="2843593"/>
            <a:ext cx="6394127" cy="771525"/>
          </a:xfrm>
          <a:prstGeom prst="rect">
            <a:avLst/>
          </a:prstGeom>
        </p:spPr>
        <p:txBody>
          <a:bodyPr lIns="0" tIns="0" rIns="0" bIns="0" rtlCol="0" anchor="t">
            <a:spAutoFit/>
          </a:bodyPr>
          <a:lstStyle/>
          <a:p>
            <a:pPr algn="ctr">
              <a:lnSpc>
                <a:spcPts val="6299"/>
              </a:lnSpc>
            </a:pPr>
            <a:r>
              <a:rPr lang="en-US" sz="4500" spc="225">
                <a:solidFill>
                  <a:srgbClr val="000000"/>
                </a:solidFill>
                <a:latin typeface="Gagalin"/>
                <a:ea typeface="Gagalin"/>
                <a:cs typeface="Gagalin"/>
                <a:sym typeface="Gagalin"/>
              </a:rPr>
              <a:t>My class</a:t>
            </a:r>
          </a:p>
        </p:txBody>
      </p:sp>
      <p:sp>
        <p:nvSpPr>
          <p:cNvPr id="13" name="TextBox 13"/>
          <p:cNvSpPr txBox="1"/>
          <p:nvPr/>
        </p:nvSpPr>
        <p:spPr>
          <a:xfrm>
            <a:off x="1028700" y="3510343"/>
            <a:ext cx="11473704" cy="2782570"/>
          </a:xfrm>
          <a:prstGeom prst="rect">
            <a:avLst/>
          </a:prstGeom>
        </p:spPr>
        <p:txBody>
          <a:bodyPr lIns="0" tIns="0" rIns="0" bIns="0" rtlCol="0" anchor="t">
            <a:spAutoFit/>
          </a:bodyPr>
          <a:lstStyle/>
          <a:p>
            <a:pPr algn="ctr">
              <a:lnSpc>
                <a:spcPts val="3079"/>
              </a:lnSpc>
            </a:pPr>
            <a:r>
              <a:rPr lang="en-US" sz="2199">
                <a:solidFill>
                  <a:srgbClr val="000000"/>
                </a:solidFill>
                <a:latin typeface="Agrandir"/>
                <a:ea typeface="Agrandir"/>
                <a:cs typeface="Agrandir"/>
                <a:sym typeface="Agrandir"/>
              </a:rPr>
              <a:t>At key moments during the lesson, I would use the sound of a whistle and announce, "Half time.</a:t>
            </a:r>
          </a:p>
          <a:p>
            <a:pPr algn="ctr">
              <a:lnSpc>
                <a:spcPts val="3079"/>
              </a:lnSpc>
            </a:pPr>
            <a:r>
              <a:rPr lang="en-US" sz="2199">
                <a:solidFill>
                  <a:srgbClr val="000000"/>
                </a:solidFill>
                <a:latin typeface="Agrandir"/>
                <a:ea typeface="Agrandir"/>
                <a:cs typeface="Agrandir"/>
                <a:sym typeface="Agrandir"/>
              </a:rPr>
              <a:t>. Drawing from their passion for football, I decided to incorporate it into the mini plenary. </a:t>
            </a:r>
          </a:p>
          <a:p>
            <a:pPr algn="ctr">
              <a:lnSpc>
                <a:spcPts val="3079"/>
              </a:lnSpc>
              <a:spcBef>
                <a:spcPct val="0"/>
              </a:spcBef>
            </a:pPr>
            <a:r>
              <a:rPr lang="en-US" sz="2199">
                <a:solidFill>
                  <a:srgbClr val="000000"/>
                </a:solidFill>
                <a:latin typeface="Agrandir"/>
                <a:ea typeface="Agrandir"/>
                <a:cs typeface="Agrandir"/>
                <a:sym typeface="Agrandir"/>
              </a:rPr>
              <a:t>I adapted this concept for my lessons, when I called "Half time," the students knew it was time to come together as a team, and reflect on their learning, and address any concerns or questions they might have.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r="-48" b="-38974"/>
            </a:stretch>
          </a:blipFill>
        </p:spPr>
        <p:txBody>
          <a:bodyPr/>
          <a:lstStyle/>
          <a:p>
            <a:endParaRPr lang="en-GB"/>
          </a:p>
        </p:txBody>
      </p:sp>
      <p:sp>
        <p:nvSpPr>
          <p:cNvPr id="3" name="Freeform 3"/>
          <p:cNvSpPr/>
          <p:nvPr/>
        </p:nvSpPr>
        <p:spPr>
          <a:xfrm rot="3191312">
            <a:off x="4617629" y="8252624"/>
            <a:ext cx="3662577" cy="3549370"/>
          </a:xfrm>
          <a:custGeom>
            <a:avLst/>
            <a:gdLst/>
            <a:ahLst/>
            <a:cxnLst/>
            <a:rect l="l" t="t" r="r" b="b"/>
            <a:pathLst>
              <a:path w="3662577" h="3549370">
                <a:moveTo>
                  <a:pt x="0" y="0"/>
                </a:moveTo>
                <a:lnTo>
                  <a:pt x="3662578" y="0"/>
                </a:lnTo>
                <a:lnTo>
                  <a:pt x="3662578" y="3549370"/>
                </a:lnTo>
                <a:lnTo>
                  <a:pt x="0" y="354937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8277685">
            <a:off x="12239230" y="-2270134"/>
            <a:ext cx="6912691" cy="7353926"/>
          </a:xfrm>
          <a:custGeom>
            <a:avLst/>
            <a:gdLst/>
            <a:ahLst/>
            <a:cxnLst/>
            <a:rect l="l" t="t" r="r" b="b"/>
            <a:pathLst>
              <a:path w="6912691" h="7353926">
                <a:moveTo>
                  <a:pt x="0" y="0"/>
                </a:moveTo>
                <a:lnTo>
                  <a:pt x="6912691" y="0"/>
                </a:lnTo>
                <a:lnTo>
                  <a:pt x="6912691" y="7353926"/>
                </a:lnTo>
                <a:lnTo>
                  <a:pt x="0" y="735392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rot="-2272947">
            <a:off x="-2251249" y="4207028"/>
            <a:ext cx="6559898" cy="7060555"/>
          </a:xfrm>
          <a:custGeom>
            <a:avLst/>
            <a:gdLst/>
            <a:ahLst/>
            <a:cxnLst/>
            <a:rect l="l" t="t" r="r" b="b"/>
            <a:pathLst>
              <a:path w="6559898" h="7060555">
                <a:moveTo>
                  <a:pt x="0" y="0"/>
                </a:moveTo>
                <a:lnTo>
                  <a:pt x="6559898" y="0"/>
                </a:lnTo>
                <a:lnTo>
                  <a:pt x="6559898" y="7060556"/>
                </a:lnTo>
                <a:lnTo>
                  <a:pt x="0" y="706055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rot="-2855401">
            <a:off x="15298344" y="-578565"/>
            <a:ext cx="2675318" cy="3970788"/>
          </a:xfrm>
          <a:custGeom>
            <a:avLst/>
            <a:gdLst/>
            <a:ahLst/>
            <a:cxnLst/>
            <a:rect l="l" t="t" r="r" b="b"/>
            <a:pathLst>
              <a:path w="2675318" h="3970788">
                <a:moveTo>
                  <a:pt x="0" y="0"/>
                </a:moveTo>
                <a:lnTo>
                  <a:pt x="2675318" y="0"/>
                </a:lnTo>
                <a:lnTo>
                  <a:pt x="2675318" y="3970788"/>
                </a:lnTo>
                <a:lnTo>
                  <a:pt x="0" y="397078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7" name="Freeform 7"/>
          <p:cNvSpPr/>
          <p:nvPr/>
        </p:nvSpPr>
        <p:spPr>
          <a:xfrm>
            <a:off x="-2444549" y="7282872"/>
            <a:ext cx="4259682" cy="3950855"/>
          </a:xfrm>
          <a:custGeom>
            <a:avLst/>
            <a:gdLst/>
            <a:ahLst/>
            <a:cxnLst/>
            <a:rect l="l" t="t" r="r" b="b"/>
            <a:pathLst>
              <a:path w="4259682" h="3950855">
                <a:moveTo>
                  <a:pt x="0" y="0"/>
                </a:moveTo>
                <a:lnTo>
                  <a:pt x="4259682" y="0"/>
                </a:lnTo>
                <a:lnTo>
                  <a:pt x="4259682" y="3950856"/>
                </a:lnTo>
                <a:lnTo>
                  <a:pt x="0" y="3950856"/>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grpSp>
        <p:nvGrpSpPr>
          <p:cNvPr id="8" name="Group 8"/>
          <p:cNvGrpSpPr/>
          <p:nvPr/>
        </p:nvGrpSpPr>
        <p:grpSpPr>
          <a:xfrm>
            <a:off x="1373818" y="2635055"/>
            <a:ext cx="15627165" cy="6623245"/>
            <a:chOff x="0" y="0"/>
            <a:chExt cx="20836220" cy="8830994"/>
          </a:xfrm>
        </p:grpSpPr>
        <p:grpSp>
          <p:nvGrpSpPr>
            <p:cNvPr id="9" name="Group 9"/>
            <p:cNvGrpSpPr/>
            <p:nvPr/>
          </p:nvGrpSpPr>
          <p:grpSpPr>
            <a:xfrm>
              <a:off x="0" y="0"/>
              <a:ext cx="20836220" cy="8830994"/>
              <a:chOff x="0" y="0"/>
              <a:chExt cx="4115797" cy="1744394"/>
            </a:xfrm>
          </p:grpSpPr>
          <p:sp>
            <p:nvSpPr>
              <p:cNvPr id="10" name="Freeform 10"/>
              <p:cNvSpPr/>
              <p:nvPr/>
            </p:nvSpPr>
            <p:spPr>
              <a:xfrm>
                <a:off x="0" y="0"/>
                <a:ext cx="4115797" cy="1744394"/>
              </a:xfrm>
              <a:custGeom>
                <a:avLst/>
                <a:gdLst/>
                <a:ahLst/>
                <a:cxnLst/>
                <a:rect l="l" t="t" r="r" b="b"/>
                <a:pathLst>
                  <a:path w="4115797" h="1744394">
                    <a:moveTo>
                      <a:pt x="0" y="0"/>
                    </a:moveTo>
                    <a:lnTo>
                      <a:pt x="4115797" y="0"/>
                    </a:lnTo>
                    <a:lnTo>
                      <a:pt x="4115797" y="1744394"/>
                    </a:lnTo>
                    <a:lnTo>
                      <a:pt x="0" y="1744394"/>
                    </a:lnTo>
                    <a:close/>
                  </a:path>
                </a:pathLst>
              </a:custGeom>
              <a:solidFill>
                <a:srgbClr val="FFFFFF">
                  <a:alpha val="40000"/>
                </a:srgbClr>
              </a:solidFill>
              <a:ln w="38100" cap="sq">
                <a:solidFill>
                  <a:srgbClr val="000000">
                    <a:alpha val="40000"/>
                  </a:srgbClr>
                </a:solidFill>
                <a:prstDash val="solid"/>
                <a:miter/>
              </a:ln>
            </p:spPr>
            <p:txBody>
              <a:bodyPr/>
              <a:lstStyle/>
              <a:p>
                <a:endParaRPr lang="en-GB"/>
              </a:p>
            </p:txBody>
          </p:sp>
          <p:sp>
            <p:nvSpPr>
              <p:cNvPr id="11" name="TextBox 11"/>
              <p:cNvSpPr txBox="1"/>
              <p:nvPr/>
            </p:nvSpPr>
            <p:spPr>
              <a:xfrm>
                <a:off x="0" y="-85725"/>
                <a:ext cx="4115797" cy="1830119"/>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0" y="0"/>
              <a:ext cx="20836220" cy="8830994"/>
              <a:chOff x="0" y="0"/>
              <a:chExt cx="4115797" cy="1744394"/>
            </a:xfrm>
          </p:grpSpPr>
          <p:sp>
            <p:nvSpPr>
              <p:cNvPr id="13" name="Freeform 13"/>
              <p:cNvSpPr/>
              <p:nvPr/>
            </p:nvSpPr>
            <p:spPr>
              <a:xfrm>
                <a:off x="0" y="0"/>
                <a:ext cx="4115797" cy="1744394"/>
              </a:xfrm>
              <a:custGeom>
                <a:avLst/>
                <a:gdLst/>
                <a:ahLst/>
                <a:cxnLst/>
                <a:rect l="l" t="t" r="r" b="b"/>
                <a:pathLst>
                  <a:path w="4115797" h="1744394">
                    <a:moveTo>
                      <a:pt x="0" y="0"/>
                    </a:moveTo>
                    <a:lnTo>
                      <a:pt x="4115797" y="0"/>
                    </a:lnTo>
                    <a:lnTo>
                      <a:pt x="4115797" y="1744394"/>
                    </a:lnTo>
                    <a:lnTo>
                      <a:pt x="0" y="1744394"/>
                    </a:lnTo>
                    <a:close/>
                  </a:path>
                </a:pathLst>
              </a:custGeom>
              <a:solidFill>
                <a:srgbClr val="000000">
                  <a:alpha val="0"/>
                </a:srgbClr>
              </a:solidFill>
              <a:ln w="38100" cap="sq">
                <a:solidFill>
                  <a:srgbClr val="000000"/>
                </a:solidFill>
                <a:prstDash val="solid"/>
                <a:miter/>
              </a:ln>
            </p:spPr>
            <p:txBody>
              <a:bodyPr/>
              <a:lstStyle/>
              <a:p>
                <a:endParaRPr lang="en-GB"/>
              </a:p>
            </p:txBody>
          </p:sp>
          <p:sp>
            <p:nvSpPr>
              <p:cNvPr id="14" name="TextBox 14"/>
              <p:cNvSpPr txBox="1"/>
              <p:nvPr/>
            </p:nvSpPr>
            <p:spPr>
              <a:xfrm>
                <a:off x="0" y="-85725"/>
                <a:ext cx="4115797" cy="1830119"/>
              </a:xfrm>
              <a:prstGeom prst="rect">
                <a:avLst/>
              </a:prstGeom>
            </p:spPr>
            <p:txBody>
              <a:bodyPr lIns="50800" tIns="50800" rIns="50800" bIns="50800" rtlCol="0" anchor="ctr"/>
              <a:lstStyle/>
              <a:p>
                <a:pPr algn="ctr">
                  <a:lnSpc>
                    <a:spcPts val="2659"/>
                  </a:lnSpc>
                </a:pPr>
                <a:endParaRPr/>
              </a:p>
            </p:txBody>
          </p:sp>
        </p:grpSp>
      </p:grpSp>
      <p:grpSp>
        <p:nvGrpSpPr>
          <p:cNvPr id="15" name="Group 15"/>
          <p:cNvGrpSpPr/>
          <p:nvPr/>
        </p:nvGrpSpPr>
        <p:grpSpPr>
          <a:xfrm>
            <a:off x="8067356" y="4220358"/>
            <a:ext cx="1799348" cy="2884110"/>
            <a:chOff x="0" y="0"/>
            <a:chExt cx="812800" cy="1302808"/>
          </a:xfrm>
        </p:grpSpPr>
        <p:sp>
          <p:nvSpPr>
            <p:cNvPr id="16" name="Freeform 16"/>
            <p:cNvSpPr/>
            <p:nvPr/>
          </p:nvSpPr>
          <p:spPr>
            <a:xfrm>
              <a:off x="0" y="0"/>
              <a:ext cx="812800" cy="1302808"/>
            </a:xfrm>
            <a:custGeom>
              <a:avLst/>
              <a:gdLst/>
              <a:ahLst/>
              <a:cxnLst/>
              <a:rect l="l" t="t" r="r" b="b"/>
              <a:pathLst>
                <a:path w="812800" h="1302808">
                  <a:moveTo>
                    <a:pt x="406400" y="1302808"/>
                  </a:moveTo>
                  <a:lnTo>
                    <a:pt x="0" y="896408"/>
                  </a:lnTo>
                  <a:lnTo>
                    <a:pt x="203200" y="896408"/>
                  </a:lnTo>
                  <a:lnTo>
                    <a:pt x="203200" y="0"/>
                  </a:lnTo>
                  <a:lnTo>
                    <a:pt x="609600" y="0"/>
                  </a:lnTo>
                  <a:lnTo>
                    <a:pt x="609600" y="896408"/>
                  </a:lnTo>
                  <a:lnTo>
                    <a:pt x="812800" y="896408"/>
                  </a:lnTo>
                  <a:lnTo>
                    <a:pt x="406400" y="1302808"/>
                  </a:lnTo>
                  <a:close/>
                </a:path>
              </a:pathLst>
            </a:custGeom>
            <a:solidFill>
              <a:srgbClr val="C6E284"/>
            </a:solidFill>
          </p:spPr>
          <p:txBody>
            <a:bodyPr/>
            <a:lstStyle/>
            <a:p>
              <a:endParaRPr lang="en-GB"/>
            </a:p>
          </p:txBody>
        </p:sp>
        <p:sp>
          <p:nvSpPr>
            <p:cNvPr id="17" name="TextBox 17"/>
            <p:cNvSpPr txBox="1"/>
            <p:nvPr/>
          </p:nvSpPr>
          <p:spPr>
            <a:xfrm>
              <a:off x="203200" y="-85725"/>
              <a:ext cx="406400" cy="1286933"/>
            </a:xfrm>
            <a:prstGeom prst="rect">
              <a:avLst/>
            </a:prstGeom>
          </p:spPr>
          <p:txBody>
            <a:bodyPr lIns="50800" tIns="50800" rIns="50800" bIns="50800" rtlCol="0" anchor="ctr"/>
            <a:lstStyle/>
            <a:p>
              <a:pPr algn="ctr">
                <a:lnSpc>
                  <a:spcPts val="2659"/>
                </a:lnSpc>
              </a:pPr>
              <a:endParaRPr/>
            </a:p>
          </p:txBody>
        </p:sp>
      </p:grpSp>
      <p:sp>
        <p:nvSpPr>
          <p:cNvPr id="18" name="TextBox 18"/>
          <p:cNvSpPr txBox="1"/>
          <p:nvPr/>
        </p:nvSpPr>
        <p:spPr>
          <a:xfrm>
            <a:off x="1815133" y="3004511"/>
            <a:ext cx="14403525" cy="1946813"/>
          </a:xfrm>
          <a:prstGeom prst="rect">
            <a:avLst/>
          </a:prstGeom>
        </p:spPr>
        <p:txBody>
          <a:bodyPr lIns="0" tIns="0" rIns="0" bIns="0" rtlCol="0" anchor="t">
            <a:spAutoFit/>
          </a:bodyPr>
          <a:lstStyle/>
          <a:p>
            <a:pPr algn="l">
              <a:lnSpc>
                <a:spcPts val="4030"/>
              </a:lnSpc>
            </a:pPr>
            <a:r>
              <a:rPr lang="en-US" sz="2878" spc="143">
                <a:solidFill>
                  <a:srgbClr val="000000"/>
                </a:solidFill>
                <a:latin typeface="Agrandir"/>
                <a:ea typeface="Agrandir"/>
                <a:cs typeface="Agrandir"/>
                <a:sym typeface="Agrandir"/>
              </a:rPr>
              <a:t> After the "half-time" mini plenaries, some students struggled to re-engage with the lesson and refocus once the break was over. </a:t>
            </a:r>
          </a:p>
          <a:p>
            <a:pPr algn="l">
              <a:lnSpc>
                <a:spcPts val="4030"/>
              </a:lnSpc>
            </a:pPr>
            <a:r>
              <a:rPr lang="en-US" sz="2878" spc="143">
                <a:solidFill>
                  <a:srgbClr val="000000"/>
                </a:solidFill>
                <a:latin typeface="Agrandir"/>
                <a:ea typeface="Agrandir"/>
                <a:cs typeface="Agrandir"/>
                <a:sym typeface="Agrandir"/>
              </a:rPr>
              <a:t> </a:t>
            </a:r>
          </a:p>
          <a:p>
            <a:pPr algn="l">
              <a:lnSpc>
                <a:spcPts val="2910"/>
              </a:lnSpc>
            </a:pPr>
            <a:r>
              <a:rPr lang="en-US" sz="2078" spc="103">
                <a:solidFill>
                  <a:srgbClr val="000000"/>
                </a:solidFill>
                <a:latin typeface="Agrandir"/>
                <a:ea typeface="Agrandir"/>
                <a:cs typeface="Agrandir"/>
                <a:sym typeface="Agrandir"/>
              </a:rPr>
              <a:t>. </a:t>
            </a:r>
          </a:p>
        </p:txBody>
      </p:sp>
      <p:sp>
        <p:nvSpPr>
          <p:cNvPr id="19" name="TextBox 19"/>
          <p:cNvSpPr txBox="1"/>
          <p:nvPr/>
        </p:nvSpPr>
        <p:spPr>
          <a:xfrm>
            <a:off x="1028700" y="1019175"/>
            <a:ext cx="16230600" cy="1228725"/>
          </a:xfrm>
          <a:prstGeom prst="rect">
            <a:avLst/>
          </a:prstGeom>
        </p:spPr>
        <p:txBody>
          <a:bodyPr lIns="0" tIns="0" rIns="0" bIns="0" rtlCol="0" anchor="t">
            <a:spAutoFit/>
          </a:bodyPr>
          <a:lstStyle/>
          <a:p>
            <a:pPr marL="0" lvl="0" indent="0" algn="l">
              <a:lnSpc>
                <a:spcPts val="9600"/>
              </a:lnSpc>
              <a:spcBef>
                <a:spcPct val="0"/>
              </a:spcBef>
            </a:pPr>
            <a:r>
              <a:rPr lang="en-US" sz="8000" spc="160">
                <a:solidFill>
                  <a:srgbClr val="000000"/>
                </a:solidFill>
                <a:latin typeface="Gagalin"/>
                <a:ea typeface="Gagalin"/>
                <a:cs typeface="Gagalin"/>
                <a:sym typeface="Gagalin"/>
              </a:rPr>
              <a:t>The challenges/IMPROVEMENT</a:t>
            </a:r>
          </a:p>
        </p:txBody>
      </p:sp>
      <p:sp>
        <p:nvSpPr>
          <p:cNvPr id="20" name="TextBox 20"/>
          <p:cNvSpPr txBox="1"/>
          <p:nvPr/>
        </p:nvSpPr>
        <p:spPr>
          <a:xfrm>
            <a:off x="1330417" y="7149522"/>
            <a:ext cx="15627165" cy="574041"/>
          </a:xfrm>
          <a:prstGeom prst="rect">
            <a:avLst/>
          </a:prstGeom>
        </p:spPr>
        <p:txBody>
          <a:bodyPr lIns="0" tIns="0" rIns="0" bIns="0" rtlCol="0" anchor="t">
            <a:spAutoFit/>
          </a:bodyPr>
          <a:lstStyle/>
          <a:p>
            <a:pPr algn="ctr">
              <a:lnSpc>
                <a:spcPts val="4059"/>
              </a:lnSpc>
              <a:spcBef>
                <a:spcPct val="0"/>
              </a:spcBef>
            </a:pPr>
            <a:r>
              <a:rPr lang="en-US" sz="2899">
                <a:solidFill>
                  <a:srgbClr val="000000"/>
                </a:solidFill>
                <a:latin typeface="Agrandir"/>
                <a:ea typeface="Agrandir"/>
                <a:cs typeface="Agrandir"/>
                <a:sym typeface="Agrandir"/>
              </a:rPr>
              <a:t>Develop a routine for mini plenaries that students can anticipate.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r="-48" b="-38974"/>
            </a:stretch>
          </a:blipFill>
        </p:spPr>
        <p:txBody>
          <a:bodyPr/>
          <a:lstStyle/>
          <a:p>
            <a:endParaRPr lang="en-GB"/>
          </a:p>
        </p:txBody>
      </p:sp>
      <p:sp>
        <p:nvSpPr>
          <p:cNvPr id="3" name="Freeform 3"/>
          <p:cNvSpPr/>
          <p:nvPr/>
        </p:nvSpPr>
        <p:spPr>
          <a:xfrm rot="-5180099">
            <a:off x="-2121109" y="-1728229"/>
            <a:ext cx="5404659" cy="4965653"/>
          </a:xfrm>
          <a:custGeom>
            <a:avLst/>
            <a:gdLst/>
            <a:ahLst/>
            <a:cxnLst/>
            <a:rect l="l" t="t" r="r" b="b"/>
            <a:pathLst>
              <a:path w="5404659" h="4965653">
                <a:moveTo>
                  <a:pt x="0" y="0"/>
                </a:moveTo>
                <a:lnTo>
                  <a:pt x="5404659" y="0"/>
                </a:lnTo>
                <a:lnTo>
                  <a:pt x="5404659" y="4965653"/>
                </a:lnTo>
                <a:lnTo>
                  <a:pt x="0" y="496565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16427360" y="-689367"/>
            <a:ext cx="2677253" cy="2594501"/>
          </a:xfrm>
          <a:custGeom>
            <a:avLst/>
            <a:gdLst/>
            <a:ahLst/>
            <a:cxnLst/>
            <a:rect l="l" t="t" r="r" b="b"/>
            <a:pathLst>
              <a:path w="2677253" h="2594501">
                <a:moveTo>
                  <a:pt x="0" y="0"/>
                </a:moveTo>
                <a:lnTo>
                  <a:pt x="2677252" y="0"/>
                </a:lnTo>
                <a:lnTo>
                  <a:pt x="2677252" y="2594501"/>
                </a:lnTo>
                <a:lnTo>
                  <a:pt x="0" y="259450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rot="-10675024">
            <a:off x="12627981" y="5394758"/>
            <a:ext cx="7260384" cy="7233983"/>
          </a:xfrm>
          <a:custGeom>
            <a:avLst/>
            <a:gdLst/>
            <a:ahLst/>
            <a:cxnLst/>
            <a:rect l="l" t="t" r="r" b="b"/>
            <a:pathLst>
              <a:path w="7260384" h="7233983">
                <a:moveTo>
                  <a:pt x="0" y="0"/>
                </a:moveTo>
                <a:lnTo>
                  <a:pt x="7260385" y="0"/>
                </a:lnTo>
                <a:lnTo>
                  <a:pt x="7260385" y="7233982"/>
                </a:lnTo>
                <a:lnTo>
                  <a:pt x="0" y="723398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a:off x="230790" y="7105416"/>
            <a:ext cx="3000920" cy="3000920"/>
          </a:xfrm>
          <a:custGeom>
            <a:avLst/>
            <a:gdLst/>
            <a:ahLst/>
            <a:cxnLst/>
            <a:rect l="l" t="t" r="r" b="b"/>
            <a:pathLst>
              <a:path w="3000920" h="3000920">
                <a:moveTo>
                  <a:pt x="0" y="0"/>
                </a:moveTo>
                <a:lnTo>
                  <a:pt x="3000920" y="0"/>
                </a:lnTo>
                <a:lnTo>
                  <a:pt x="3000920" y="3000920"/>
                </a:lnTo>
                <a:lnTo>
                  <a:pt x="0" y="300092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7" name="TextBox 7"/>
          <p:cNvSpPr txBox="1"/>
          <p:nvPr/>
        </p:nvSpPr>
        <p:spPr>
          <a:xfrm>
            <a:off x="1731250" y="1019175"/>
            <a:ext cx="14050663" cy="1160061"/>
          </a:xfrm>
          <a:prstGeom prst="rect">
            <a:avLst/>
          </a:prstGeom>
        </p:spPr>
        <p:txBody>
          <a:bodyPr lIns="0" tIns="0" rIns="0" bIns="0" rtlCol="0" anchor="t">
            <a:spAutoFit/>
          </a:bodyPr>
          <a:lstStyle/>
          <a:p>
            <a:pPr marL="0" lvl="0" indent="0" algn="l">
              <a:lnSpc>
                <a:spcPts val="9059"/>
              </a:lnSpc>
              <a:spcBef>
                <a:spcPct val="0"/>
              </a:spcBef>
            </a:pPr>
            <a:r>
              <a:rPr lang="en-US" sz="7549" spc="150">
                <a:solidFill>
                  <a:srgbClr val="000000"/>
                </a:solidFill>
                <a:latin typeface="Gagalin"/>
                <a:ea typeface="Gagalin"/>
                <a:cs typeface="Gagalin"/>
                <a:sym typeface="Gagalin"/>
              </a:rPr>
              <a:t>EXIT tickets</a:t>
            </a:r>
          </a:p>
        </p:txBody>
      </p:sp>
      <p:sp>
        <p:nvSpPr>
          <p:cNvPr id="8" name="Freeform 8"/>
          <p:cNvSpPr/>
          <p:nvPr/>
        </p:nvSpPr>
        <p:spPr>
          <a:xfrm>
            <a:off x="14566719" y="0"/>
            <a:ext cx="3721281" cy="2631961"/>
          </a:xfrm>
          <a:custGeom>
            <a:avLst/>
            <a:gdLst/>
            <a:ahLst/>
            <a:cxnLst/>
            <a:rect l="l" t="t" r="r" b="b"/>
            <a:pathLst>
              <a:path w="3721281" h="2631961">
                <a:moveTo>
                  <a:pt x="0" y="0"/>
                </a:moveTo>
                <a:lnTo>
                  <a:pt x="3721281" y="0"/>
                </a:lnTo>
                <a:lnTo>
                  <a:pt x="3721281" y="2631961"/>
                </a:lnTo>
                <a:lnTo>
                  <a:pt x="0" y="2631961"/>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9" name="Freeform 9"/>
          <p:cNvSpPr/>
          <p:nvPr/>
        </p:nvSpPr>
        <p:spPr>
          <a:xfrm>
            <a:off x="3457342" y="6007901"/>
            <a:ext cx="11301259" cy="1751695"/>
          </a:xfrm>
          <a:custGeom>
            <a:avLst/>
            <a:gdLst/>
            <a:ahLst/>
            <a:cxnLst/>
            <a:rect l="l" t="t" r="r" b="b"/>
            <a:pathLst>
              <a:path w="11301259" h="1751695">
                <a:moveTo>
                  <a:pt x="0" y="0"/>
                </a:moveTo>
                <a:lnTo>
                  <a:pt x="11301259" y="0"/>
                </a:lnTo>
                <a:lnTo>
                  <a:pt x="11301259" y="1751695"/>
                </a:lnTo>
                <a:lnTo>
                  <a:pt x="0" y="1751695"/>
                </a:lnTo>
                <a:lnTo>
                  <a:pt x="0" y="0"/>
                </a:lnTo>
                <a:close/>
              </a:path>
            </a:pathLst>
          </a:custGeom>
          <a:blipFill>
            <a:blip r:embed="rId13"/>
            <a:stretch>
              <a:fillRect/>
            </a:stretch>
          </a:blipFill>
        </p:spPr>
        <p:txBody>
          <a:bodyPr/>
          <a:lstStyle/>
          <a:p>
            <a:endParaRPr lang="en-GB"/>
          </a:p>
        </p:txBody>
      </p:sp>
      <p:sp>
        <p:nvSpPr>
          <p:cNvPr id="10" name="TextBox 10"/>
          <p:cNvSpPr txBox="1"/>
          <p:nvPr/>
        </p:nvSpPr>
        <p:spPr>
          <a:xfrm>
            <a:off x="2754563" y="2865900"/>
            <a:ext cx="12004039" cy="2548256"/>
          </a:xfrm>
          <a:prstGeom prst="rect">
            <a:avLst/>
          </a:prstGeom>
        </p:spPr>
        <p:txBody>
          <a:bodyPr lIns="0" tIns="0" rIns="0" bIns="0" rtlCol="0" anchor="t">
            <a:spAutoFit/>
          </a:bodyPr>
          <a:lstStyle/>
          <a:p>
            <a:pPr algn="ctr">
              <a:lnSpc>
                <a:spcPts val="3919"/>
              </a:lnSpc>
              <a:spcBef>
                <a:spcPct val="0"/>
              </a:spcBef>
            </a:pPr>
            <a:r>
              <a:rPr lang="en-US" sz="2799">
                <a:solidFill>
                  <a:srgbClr val="000000"/>
                </a:solidFill>
                <a:latin typeface="Agrandir"/>
                <a:ea typeface="Agrandir"/>
                <a:cs typeface="Agrandir"/>
                <a:sym typeface="Agrandir"/>
              </a:rPr>
              <a:t>Exit tickets are a quick and effective formative assessment tool used at the end of a lesson to gather immediate feedback on student understanding. These brief, focused activities prompt students to reflect on what they've learned during the lesson, allowing teachers to assess comprehension and identify areas for improvement</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r="-48" b="-38974"/>
            </a:stretch>
          </a:blipFill>
        </p:spPr>
        <p:txBody>
          <a:bodyPr/>
          <a:lstStyle/>
          <a:p>
            <a:endParaRPr lang="en-GB"/>
          </a:p>
        </p:txBody>
      </p:sp>
      <p:sp>
        <p:nvSpPr>
          <p:cNvPr id="3" name="Freeform 3"/>
          <p:cNvSpPr/>
          <p:nvPr/>
        </p:nvSpPr>
        <p:spPr>
          <a:xfrm rot="-2272947">
            <a:off x="13553100" y="-2371378"/>
            <a:ext cx="8106813" cy="8725533"/>
          </a:xfrm>
          <a:custGeom>
            <a:avLst/>
            <a:gdLst/>
            <a:ahLst/>
            <a:cxnLst/>
            <a:rect l="l" t="t" r="r" b="b"/>
            <a:pathLst>
              <a:path w="8106813" h="8725533">
                <a:moveTo>
                  <a:pt x="0" y="0"/>
                </a:moveTo>
                <a:lnTo>
                  <a:pt x="8106813" y="0"/>
                </a:lnTo>
                <a:lnTo>
                  <a:pt x="8106813" y="8725533"/>
                </a:lnTo>
                <a:lnTo>
                  <a:pt x="0" y="872553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15980266" y="8240093"/>
            <a:ext cx="3252480" cy="3151948"/>
          </a:xfrm>
          <a:custGeom>
            <a:avLst/>
            <a:gdLst/>
            <a:ahLst/>
            <a:cxnLst/>
            <a:rect l="l" t="t" r="r" b="b"/>
            <a:pathLst>
              <a:path w="3252480" h="3151948">
                <a:moveTo>
                  <a:pt x="0" y="0"/>
                </a:moveTo>
                <a:lnTo>
                  <a:pt x="3252480" y="0"/>
                </a:lnTo>
                <a:lnTo>
                  <a:pt x="3252480" y="3151948"/>
                </a:lnTo>
                <a:lnTo>
                  <a:pt x="0" y="315194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rot="3649572">
            <a:off x="-3765059" y="5277923"/>
            <a:ext cx="7530117" cy="6918465"/>
          </a:xfrm>
          <a:custGeom>
            <a:avLst/>
            <a:gdLst/>
            <a:ahLst/>
            <a:cxnLst/>
            <a:rect l="l" t="t" r="r" b="b"/>
            <a:pathLst>
              <a:path w="7530117" h="6918465">
                <a:moveTo>
                  <a:pt x="0" y="0"/>
                </a:moveTo>
                <a:lnTo>
                  <a:pt x="7530118" y="0"/>
                </a:lnTo>
                <a:lnTo>
                  <a:pt x="7530118" y="6918466"/>
                </a:lnTo>
                <a:lnTo>
                  <a:pt x="0" y="691846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rot="-1882822">
            <a:off x="15329165" y="-215633"/>
            <a:ext cx="3343637" cy="4414042"/>
          </a:xfrm>
          <a:custGeom>
            <a:avLst/>
            <a:gdLst/>
            <a:ahLst/>
            <a:cxnLst/>
            <a:rect l="l" t="t" r="r" b="b"/>
            <a:pathLst>
              <a:path w="3343637" h="4414042">
                <a:moveTo>
                  <a:pt x="0" y="0"/>
                </a:moveTo>
                <a:lnTo>
                  <a:pt x="3343637" y="0"/>
                </a:lnTo>
                <a:lnTo>
                  <a:pt x="3343637" y="4414042"/>
                </a:lnTo>
                <a:lnTo>
                  <a:pt x="0" y="441404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7" name="Freeform 7"/>
          <p:cNvSpPr/>
          <p:nvPr/>
        </p:nvSpPr>
        <p:spPr>
          <a:xfrm rot="1772112">
            <a:off x="-1176621" y="6761333"/>
            <a:ext cx="3375450" cy="4072941"/>
          </a:xfrm>
          <a:custGeom>
            <a:avLst/>
            <a:gdLst/>
            <a:ahLst/>
            <a:cxnLst/>
            <a:rect l="l" t="t" r="r" b="b"/>
            <a:pathLst>
              <a:path w="3375450" h="4072941">
                <a:moveTo>
                  <a:pt x="0" y="0"/>
                </a:moveTo>
                <a:lnTo>
                  <a:pt x="3375451" y="0"/>
                </a:lnTo>
                <a:lnTo>
                  <a:pt x="3375451" y="4072941"/>
                </a:lnTo>
                <a:lnTo>
                  <a:pt x="0" y="4072941"/>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8" name="Freeform 8"/>
          <p:cNvSpPr/>
          <p:nvPr/>
        </p:nvSpPr>
        <p:spPr>
          <a:xfrm>
            <a:off x="6755254" y="5864828"/>
            <a:ext cx="4115141" cy="1593682"/>
          </a:xfrm>
          <a:custGeom>
            <a:avLst/>
            <a:gdLst/>
            <a:ahLst/>
            <a:cxnLst/>
            <a:rect l="l" t="t" r="r" b="b"/>
            <a:pathLst>
              <a:path w="4115141" h="1593682">
                <a:moveTo>
                  <a:pt x="0" y="0"/>
                </a:moveTo>
                <a:lnTo>
                  <a:pt x="4115141" y="0"/>
                </a:lnTo>
                <a:lnTo>
                  <a:pt x="4115141" y="1593682"/>
                </a:lnTo>
                <a:lnTo>
                  <a:pt x="0" y="1593682"/>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grpSp>
        <p:nvGrpSpPr>
          <p:cNvPr id="9" name="Group 9"/>
          <p:cNvGrpSpPr/>
          <p:nvPr/>
        </p:nvGrpSpPr>
        <p:grpSpPr>
          <a:xfrm>
            <a:off x="1028700" y="3256037"/>
            <a:ext cx="7478047" cy="2608791"/>
            <a:chOff x="0" y="0"/>
            <a:chExt cx="9970729" cy="3478388"/>
          </a:xfrm>
        </p:grpSpPr>
        <p:grpSp>
          <p:nvGrpSpPr>
            <p:cNvPr id="10" name="Group 10"/>
            <p:cNvGrpSpPr/>
            <p:nvPr/>
          </p:nvGrpSpPr>
          <p:grpSpPr>
            <a:xfrm>
              <a:off x="0" y="0"/>
              <a:ext cx="9970729" cy="3478388"/>
              <a:chOff x="0" y="0"/>
              <a:chExt cx="2495814" cy="870689"/>
            </a:xfrm>
          </p:grpSpPr>
          <p:sp>
            <p:nvSpPr>
              <p:cNvPr id="11" name="Freeform 11"/>
              <p:cNvSpPr/>
              <p:nvPr/>
            </p:nvSpPr>
            <p:spPr>
              <a:xfrm>
                <a:off x="0" y="0"/>
                <a:ext cx="2495814" cy="870689"/>
              </a:xfrm>
              <a:custGeom>
                <a:avLst/>
                <a:gdLst/>
                <a:ahLst/>
                <a:cxnLst/>
                <a:rect l="l" t="t" r="r" b="b"/>
                <a:pathLst>
                  <a:path w="2495814" h="870689">
                    <a:moveTo>
                      <a:pt x="0" y="0"/>
                    </a:moveTo>
                    <a:lnTo>
                      <a:pt x="2495814" y="0"/>
                    </a:lnTo>
                    <a:lnTo>
                      <a:pt x="2495814" y="870689"/>
                    </a:lnTo>
                    <a:lnTo>
                      <a:pt x="0" y="870689"/>
                    </a:lnTo>
                    <a:close/>
                  </a:path>
                </a:pathLst>
              </a:custGeom>
              <a:solidFill>
                <a:srgbClr val="FFFFFF">
                  <a:alpha val="40000"/>
                </a:srgbClr>
              </a:solidFill>
              <a:ln w="38100" cap="sq">
                <a:solidFill>
                  <a:srgbClr val="000000">
                    <a:alpha val="40000"/>
                  </a:srgbClr>
                </a:solidFill>
                <a:prstDash val="solid"/>
                <a:miter/>
              </a:ln>
            </p:spPr>
            <p:txBody>
              <a:bodyPr/>
              <a:lstStyle/>
              <a:p>
                <a:endParaRPr lang="en-GB"/>
              </a:p>
            </p:txBody>
          </p:sp>
          <p:sp>
            <p:nvSpPr>
              <p:cNvPr id="12" name="TextBox 12"/>
              <p:cNvSpPr txBox="1"/>
              <p:nvPr/>
            </p:nvSpPr>
            <p:spPr>
              <a:xfrm>
                <a:off x="0" y="-85725"/>
                <a:ext cx="2495814" cy="956414"/>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a:off x="0" y="0"/>
              <a:ext cx="9970729" cy="3478388"/>
              <a:chOff x="0" y="0"/>
              <a:chExt cx="2495814" cy="870689"/>
            </a:xfrm>
          </p:grpSpPr>
          <p:sp>
            <p:nvSpPr>
              <p:cNvPr id="14" name="Freeform 14"/>
              <p:cNvSpPr/>
              <p:nvPr/>
            </p:nvSpPr>
            <p:spPr>
              <a:xfrm>
                <a:off x="0" y="0"/>
                <a:ext cx="2495814" cy="870689"/>
              </a:xfrm>
              <a:custGeom>
                <a:avLst/>
                <a:gdLst/>
                <a:ahLst/>
                <a:cxnLst/>
                <a:rect l="l" t="t" r="r" b="b"/>
                <a:pathLst>
                  <a:path w="2495814" h="870689">
                    <a:moveTo>
                      <a:pt x="0" y="0"/>
                    </a:moveTo>
                    <a:lnTo>
                      <a:pt x="2495814" y="0"/>
                    </a:lnTo>
                    <a:lnTo>
                      <a:pt x="2495814" y="870689"/>
                    </a:lnTo>
                    <a:lnTo>
                      <a:pt x="0" y="870689"/>
                    </a:lnTo>
                    <a:close/>
                  </a:path>
                </a:pathLst>
              </a:custGeom>
              <a:solidFill>
                <a:srgbClr val="000000">
                  <a:alpha val="0"/>
                </a:srgbClr>
              </a:solidFill>
              <a:ln w="38100" cap="sq">
                <a:solidFill>
                  <a:srgbClr val="000000"/>
                </a:solidFill>
                <a:prstDash val="solid"/>
                <a:miter/>
              </a:ln>
            </p:spPr>
            <p:txBody>
              <a:bodyPr/>
              <a:lstStyle/>
              <a:p>
                <a:endParaRPr lang="en-GB"/>
              </a:p>
            </p:txBody>
          </p:sp>
          <p:sp>
            <p:nvSpPr>
              <p:cNvPr id="15" name="TextBox 15"/>
              <p:cNvSpPr txBox="1"/>
              <p:nvPr/>
            </p:nvSpPr>
            <p:spPr>
              <a:xfrm>
                <a:off x="0" y="-85725"/>
                <a:ext cx="2495814" cy="956414"/>
              </a:xfrm>
              <a:prstGeom prst="rect">
                <a:avLst/>
              </a:prstGeom>
            </p:spPr>
            <p:txBody>
              <a:bodyPr lIns="50800" tIns="50800" rIns="50800" bIns="50800" rtlCol="0" anchor="ctr"/>
              <a:lstStyle/>
              <a:p>
                <a:pPr algn="ctr">
                  <a:lnSpc>
                    <a:spcPts val="2659"/>
                  </a:lnSpc>
                </a:pPr>
                <a:endParaRPr/>
              </a:p>
            </p:txBody>
          </p:sp>
        </p:grpSp>
      </p:grpSp>
      <p:grpSp>
        <p:nvGrpSpPr>
          <p:cNvPr id="16" name="Group 16"/>
          <p:cNvGrpSpPr/>
          <p:nvPr/>
        </p:nvGrpSpPr>
        <p:grpSpPr>
          <a:xfrm>
            <a:off x="8864490" y="3256037"/>
            <a:ext cx="8136493" cy="2608791"/>
            <a:chOff x="0" y="0"/>
            <a:chExt cx="10848658" cy="3478388"/>
          </a:xfrm>
        </p:grpSpPr>
        <p:grpSp>
          <p:nvGrpSpPr>
            <p:cNvPr id="17" name="Group 17"/>
            <p:cNvGrpSpPr/>
            <p:nvPr/>
          </p:nvGrpSpPr>
          <p:grpSpPr>
            <a:xfrm>
              <a:off x="0" y="0"/>
              <a:ext cx="10848658" cy="3478388"/>
              <a:chOff x="0" y="0"/>
              <a:chExt cx="2495814" cy="800229"/>
            </a:xfrm>
          </p:grpSpPr>
          <p:sp>
            <p:nvSpPr>
              <p:cNvPr id="18" name="Freeform 18"/>
              <p:cNvSpPr/>
              <p:nvPr/>
            </p:nvSpPr>
            <p:spPr>
              <a:xfrm>
                <a:off x="0" y="0"/>
                <a:ext cx="2495814" cy="800229"/>
              </a:xfrm>
              <a:custGeom>
                <a:avLst/>
                <a:gdLst/>
                <a:ahLst/>
                <a:cxnLst/>
                <a:rect l="l" t="t" r="r" b="b"/>
                <a:pathLst>
                  <a:path w="2495814" h="800229">
                    <a:moveTo>
                      <a:pt x="0" y="0"/>
                    </a:moveTo>
                    <a:lnTo>
                      <a:pt x="2495814" y="0"/>
                    </a:lnTo>
                    <a:lnTo>
                      <a:pt x="2495814" y="800229"/>
                    </a:lnTo>
                    <a:lnTo>
                      <a:pt x="0" y="800229"/>
                    </a:lnTo>
                    <a:close/>
                  </a:path>
                </a:pathLst>
              </a:custGeom>
              <a:solidFill>
                <a:srgbClr val="FFFFFF">
                  <a:alpha val="40000"/>
                </a:srgbClr>
              </a:solidFill>
              <a:ln w="38100" cap="sq">
                <a:solidFill>
                  <a:srgbClr val="000000">
                    <a:alpha val="40000"/>
                  </a:srgbClr>
                </a:solidFill>
                <a:prstDash val="solid"/>
                <a:miter/>
              </a:ln>
            </p:spPr>
            <p:txBody>
              <a:bodyPr/>
              <a:lstStyle/>
              <a:p>
                <a:endParaRPr lang="en-GB"/>
              </a:p>
            </p:txBody>
          </p:sp>
          <p:sp>
            <p:nvSpPr>
              <p:cNvPr id="19" name="TextBox 19"/>
              <p:cNvSpPr txBox="1"/>
              <p:nvPr/>
            </p:nvSpPr>
            <p:spPr>
              <a:xfrm>
                <a:off x="0" y="-85725"/>
                <a:ext cx="2495814" cy="885954"/>
              </a:xfrm>
              <a:prstGeom prst="rect">
                <a:avLst/>
              </a:prstGeom>
            </p:spPr>
            <p:txBody>
              <a:bodyPr lIns="50800" tIns="50800" rIns="50800" bIns="50800" rtlCol="0" anchor="ctr"/>
              <a:lstStyle/>
              <a:p>
                <a:pPr algn="ctr">
                  <a:lnSpc>
                    <a:spcPts val="2659"/>
                  </a:lnSpc>
                </a:pPr>
                <a:endParaRPr/>
              </a:p>
            </p:txBody>
          </p:sp>
        </p:grpSp>
        <p:grpSp>
          <p:nvGrpSpPr>
            <p:cNvPr id="20" name="Group 20"/>
            <p:cNvGrpSpPr/>
            <p:nvPr/>
          </p:nvGrpSpPr>
          <p:grpSpPr>
            <a:xfrm>
              <a:off x="0" y="0"/>
              <a:ext cx="10848658" cy="3478388"/>
              <a:chOff x="0" y="0"/>
              <a:chExt cx="2495814" cy="800229"/>
            </a:xfrm>
          </p:grpSpPr>
          <p:sp>
            <p:nvSpPr>
              <p:cNvPr id="21" name="Freeform 21"/>
              <p:cNvSpPr/>
              <p:nvPr/>
            </p:nvSpPr>
            <p:spPr>
              <a:xfrm>
                <a:off x="0" y="0"/>
                <a:ext cx="2495814" cy="800229"/>
              </a:xfrm>
              <a:custGeom>
                <a:avLst/>
                <a:gdLst/>
                <a:ahLst/>
                <a:cxnLst/>
                <a:rect l="l" t="t" r="r" b="b"/>
                <a:pathLst>
                  <a:path w="2495814" h="800229">
                    <a:moveTo>
                      <a:pt x="0" y="0"/>
                    </a:moveTo>
                    <a:lnTo>
                      <a:pt x="2495814" y="0"/>
                    </a:lnTo>
                    <a:lnTo>
                      <a:pt x="2495814" y="800229"/>
                    </a:lnTo>
                    <a:lnTo>
                      <a:pt x="0" y="800229"/>
                    </a:lnTo>
                    <a:close/>
                  </a:path>
                </a:pathLst>
              </a:custGeom>
              <a:solidFill>
                <a:srgbClr val="000000">
                  <a:alpha val="0"/>
                </a:srgbClr>
              </a:solidFill>
              <a:ln w="38100" cap="sq">
                <a:solidFill>
                  <a:srgbClr val="000000"/>
                </a:solidFill>
                <a:prstDash val="solid"/>
                <a:miter/>
              </a:ln>
            </p:spPr>
            <p:txBody>
              <a:bodyPr/>
              <a:lstStyle/>
              <a:p>
                <a:endParaRPr lang="en-GB"/>
              </a:p>
            </p:txBody>
          </p:sp>
          <p:sp>
            <p:nvSpPr>
              <p:cNvPr id="22" name="TextBox 22"/>
              <p:cNvSpPr txBox="1"/>
              <p:nvPr/>
            </p:nvSpPr>
            <p:spPr>
              <a:xfrm>
                <a:off x="0" y="-85725"/>
                <a:ext cx="2495814" cy="885954"/>
              </a:xfrm>
              <a:prstGeom prst="rect">
                <a:avLst/>
              </a:prstGeom>
            </p:spPr>
            <p:txBody>
              <a:bodyPr lIns="50800" tIns="50800" rIns="50800" bIns="50800" rtlCol="0" anchor="ctr"/>
              <a:lstStyle/>
              <a:p>
                <a:pPr algn="ctr">
                  <a:lnSpc>
                    <a:spcPts val="2659"/>
                  </a:lnSpc>
                </a:pPr>
                <a:endParaRPr/>
              </a:p>
            </p:txBody>
          </p:sp>
        </p:grpSp>
      </p:grpSp>
      <p:sp>
        <p:nvSpPr>
          <p:cNvPr id="23" name="TextBox 23"/>
          <p:cNvSpPr txBox="1"/>
          <p:nvPr/>
        </p:nvSpPr>
        <p:spPr>
          <a:xfrm>
            <a:off x="1028700" y="525537"/>
            <a:ext cx="11381592" cy="2263775"/>
          </a:xfrm>
          <a:prstGeom prst="rect">
            <a:avLst/>
          </a:prstGeom>
        </p:spPr>
        <p:txBody>
          <a:bodyPr lIns="0" tIns="0" rIns="0" bIns="0" rtlCol="0" anchor="t">
            <a:spAutoFit/>
          </a:bodyPr>
          <a:lstStyle/>
          <a:p>
            <a:pPr marL="0" lvl="0" indent="0" algn="l">
              <a:lnSpc>
                <a:spcPts val="8800"/>
              </a:lnSpc>
            </a:pPr>
            <a:r>
              <a:rPr lang="en-US" sz="8000" spc="160">
                <a:solidFill>
                  <a:srgbClr val="000000"/>
                </a:solidFill>
                <a:latin typeface="Gagalin"/>
                <a:ea typeface="Gagalin"/>
                <a:cs typeface="Gagalin"/>
                <a:sym typeface="Gagalin"/>
              </a:rPr>
              <a:t>What does literature suggest?</a:t>
            </a:r>
          </a:p>
        </p:txBody>
      </p:sp>
      <p:sp>
        <p:nvSpPr>
          <p:cNvPr id="24" name="TextBox 24"/>
          <p:cNvSpPr txBox="1"/>
          <p:nvPr/>
        </p:nvSpPr>
        <p:spPr>
          <a:xfrm>
            <a:off x="1098264" y="3311443"/>
            <a:ext cx="7514930" cy="2153513"/>
          </a:xfrm>
          <a:prstGeom prst="rect">
            <a:avLst/>
          </a:prstGeom>
        </p:spPr>
        <p:txBody>
          <a:bodyPr lIns="0" tIns="0" rIns="0" bIns="0" rtlCol="0" anchor="t">
            <a:spAutoFit/>
          </a:bodyPr>
          <a:lstStyle/>
          <a:p>
            <a:pPr marL="0" lvl="0" indent="0" algn="l">
              <a:lnSpc>
                <a:spcPts val="4152"/>
              </a:lnSpc>
            </a:pPr>
            <a:r>
              <a:rPr lang="en-US" sz="2966">
                <a:solidFill>
                  <a:srgbClr val="000000"/>
                </a:solidFill>
                <a:latin typeface="Agrandir"/>
                <a:ea typeface="Agrandir"/>
                <a:cs typeface="Agrandir"/>
                <a:sym typeface="Agrandir"/>
              </a:rPr>
              <a:t> Popham states that they provide a quick way to assess student understanding without disrupting the lesson, helping inform next steps in instruction. </a:t>
            </a:r>
          </a:p>
        </p:txBody>
      </p:sp>
      <p:sp>
        <p:nvSpPr>
          <p:cNvPr id="25" name="TextBox 25"/>
          <p:cNvSpPr txBox="1"/>
          <p:nvPr/>
        </p:nvSpPr>
        <p:spPr>
          <a:xfrm>
            <a:off x="9144000" y="3361398"/>
            <a:ext cx="7564549" cy="2125786"/>
          </a:xfrm>
          <a:prstGeom prst="rect">
            <a:avLst/>
          </a:prstGeom>
        </p:spPr>
        <p:txBody>
          <a:bodyPr lIns="0" tIns="0" rIns="0" bIns="0" rtlCol="0" anchor="t">
            <a:spAutoFit/>
          </a:bodyPr>
          <a:lstStyle/>
          <a:p>
            <a:pPr algn="l">
              <a:lnSpc>
                <a:spcPts val="4105"/>
              </a:lnSpc>
              <a:spcBef>
                <a:spcPct val="0"/>
              </a:spcBef>
            </a:pPr>
            <a:r>
              <a:rPr lang="en-US" sz="2932">
                <a:solidFill>
                  <a:srgbClr val="000000"/>
                </a:solidFill>
                <a:latin typeface="Agrandir"/>
                <a:ea typeface="Agrandir"/>
                <a:cs typeface="Agrandir"/>
                <a:sym typeface="Agrandir"/>
              </a:rPr>
              <a:t>Tomlinson adds that exit cards enable teachers to tailor instruction to meet diverse student needs, offering support or enrichment based on individual responses</a:t>
            </a:r>
          </a:p>
        </p:txBody>
      </p:sp>
      <p:sp>
        <p:nvSpPr>
          <p:cNvPr id="26" name="TextBox 26"/>
          <p:cNvSpPr txBox="1"/>
          <p:nvPr/>
        </p:nvSpPr>
        <p:spPr>
          <a:xfrm>
            <a:off x="2196455" y="7780891"/>
            <a:ext cx="14266322" cy="2035176"/>
          </a:xfrm>
          <a:prstGeom prst="rect">
            <a:avLst/>
          </a:prstGeom>
        </p:spPr>
        <p:txBody>
          <a:bodyPr lIns="0" tIns="0" rIns="0" bIns="0" rtlCol="0" anchor="t">
            <a:spAutoFit/>
          </a:bodyPr>
          <a:lstStyle/>
          <a:p>
            <a:pPr algn="ctr">
              <a:lnSpc>
                <a:spcPts val="3919"/>
              </a:lnSpc>
            </a:pPr>
            <a:r>
              <a:rPr lang="en-US" sz="2799">
                <a:solidFill>
                  <a:srgbClr val="000000"/>
                </a:solidFill>
                <a:latin typeface="Agrandir"/>
                <a:ea typeface="Agrandir"/>
                <a:cs typeface="Agrandir"/>
                <a:sym typeface="Agrandir"/>
              </a:rPr>
              <a:t>Overall, the literature supports the use of exit cards as a flexible and efficient tool for both assessing student understanding and adapting instruction to better meet individual learning needs.</a:t>
            </a:r>
          </a:p>
          <a:p>
            <a:pPr algn="ctr">
              <a:lnSpc>
                <a:spcPts val="3779"/>
              </a:lnSpc>
              <a:spcBef>
                <a:spcPct val="0"/>
              </a:spcBef>
            </a:pPr>
            <a:endParaRPr lang="en-US" sz="2799">
              <a:solidFill>
                <a:srgbClr val="000000"/>
              </a:solidFill>
              <a:latin typeface="Agrandir"/>
              <a:ea typeface="Agrandir"/>
              <a:cs typeface="Agrandir"/>
              <a:sym typeface="Agrandir"/>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r="-48" b="-38974"/>
            </a:stretch>
          </a:blipFill>
        </p:spPr>
        <p:txBody>
          <a:bodyPr/>
          <a:lstStyle/>
          <a:p>
            <a:endParaRPr lang="en-GB"/>
          </a:p>
        </p:txBody>
      </p:sp>
      <p:sp>
        <p:nvSpPr>
          <p:cNvPr id="3" name="Freeform 3"/>
          <p:cNvSpPr/>
          <p:nvPr/>
        </p:nvSpPr>
        <p:spPr>
          <a:xfrm rot="9001677">
            <a:off x="-3456345" y="5990278"/>
            <a:ext cx="6912691" cy="7353926"/>
          </a:xfrm>
          <a:custGeom>
            <a:avLst/>
            <a:gdLst/>
            <a:ahLst/>
            <a:cxnLst/>
            <a:rect l="l" t="t" r="r" b="b"/>
            <a:pathLst>
              <a:path w="6912691" h="7353926">
                <a:moveTo>
                  <a:pt x="0" y="0"/>
                </a:moveTo>
                <a:lnTo>
                  <a:pt x="6912690" y="0"/>
                </a:lnTo>
                <a:lnTo>
                  <a:pt x="6912690" y="7353927"/>
                </a:lnTo>
                <a:lnTo>
                  <a:pt x="0" y="735392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1028700" y="2746186"/>
            <a:ext cx="12117269" cy="3792108"/>
            <a:chOff x="0" y="0"/>
            <a:chExt cx="3191380" cy="998745"/>
          </a:xfrm>
        </p:grpSpPr>
        <p:sp>
          <p:nvSpPr>
            <p:cNvPr id="5" name="Freeform 5"/>
            <p:cNvSpPr/>
            <p:nvPr/>
          </p:nvSpPr>
          <p:spPr>
            <a:xfrm>
              <a:off x="0" y="0"/>
              <a:ext cx="3191380" cy="998745"/>
            </a:xfrm>
            <a:custGeom>
              <a:avLst/>
              <a:gdLst/>
              <a:ahLst/>
              <a:cxnLst/>
              <a:rect l="l" t="t" r="r" b="b"/>
              <a:pathLst>
                <a:path w="3191380" h="998745">
                  <a:moveTo>
                    <a:pt x="0" y="0"/>
                  </a:moveTo>
                  <a:lnTo>
                    <a:pt x="3191380" y="0"/>
                  </a:lnTo>
                  <a:lnTo>
                    <a:pt x="3191380" y="998745"/>
                  </a:lnTo>
                  <a:lnTo>
                    <a:pt x="0" y="998745"/>
                  </a:lnTo>
                  <a:close/>
                </a:path>
              </a:pathLst>
            </a:custGeom>
            <a:solidFill>
              <a:srgbClr val="FFFFFF">
                <a:alpha val="40000"/>
              </a:srgbClr>
            </a:solidFill>
            <a:ln w="38100" cap="sq">
              <a:solidFill>
                <a:srgbClr val="000000">
                  <a:alpha val="40000"/>
                </a:srgbClr>
              </a:solidFill>
              <a:prstDash val="solid"/>
              <a:miter/>
            </a:ln>
          </p:spPr>
          <p:txBody>
            <a:bodyPr/>
            <a:lstStyle/>
            <a:p>
              <a:endParaRPr lang="en-GB"/>
            </a:p>
          </p:txBody>
        </p:sp>
        <p:sp>
          <p:nvSpPr>
            <p:cNvPr id="6" name="TextBox 6"/>
            <p:cNvSpPr txBox="1"/>
            <p:nvPr/>
          </p:nvSpPr>
          <p:spPr>
            <a:xfrm>
              <a:off x="0" y="-85725"/>
              <a:ext cx="3191380" cy="1084470"/>
            </a:xfrm>
            <a:prstGeom prst="rect">
              <a:avLst/>
            </a:prstGeom>
          </p:spPr>
          <p:txBody>
            <a:bodyPr lIns="50800" tIns="50800" rIns="50800" bIns="50800" rtlCol="0" anchor="ctr"/>
            <a:lstStyle/>
            <a:p>
              <a:pPr algn="ctr">
                <a:lnSpc>
                  <a:spcPts val="2659"/>
                </a:lnSpc>
              </a:pPr>
              <a:endParaRPr/>
            </a:p>
          </p:txBody>
        </p:sp>
      </p:grpSp>
      <p:sp>
        <p:nvSpPr>
          <p:cNvPr id="7" name="Freeform 7"/>
          <p:cNvSpPr/>
          <p:nvPr/>
        </p:nvSpPr>
        <p:spPr>
          <a:xfrm>
            <a:off x="13145969" y="-2716135"/>
            <a:ext cx="9738642" cy="9384510"/>
          </a:xfrm>
          <a:custGeom>
            <a:avLst/>
            <a:gdLst/>
            <a:ahLst/>
            <a:cxnLst/>
            <a:rect l="l" t="t" r="r" b="b"/>
            <a:pathLst>
              <a:path w="9738642" h="9384510">
                <a:moveTo>
                  <a:pt x="0" y="0"/>
                </a:moveTo>
                <a:lnTo>
                  <a:pt x="9738642" y="0"/>
                </a:lnTo>
                <a:lnTo>
                  <a:pt x="9738642" y="9384510"/>
                </a:lnTo>
                <a:lnTo>
                  <a:pt x="0" y="938451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8" name="Freeform 8"/>
          <p:cNvSpPr/>
          <p:nvPr/>
        </p:nvSpPr>
        <p:spPr>
          <a:xfrm>
            <a:off x="14558188" y="-333107"/>
            <a:ext cx="3177507" cy="3079293"/>
          </a:xfrm>
          <a:custGeom>
            <a:avLst/>
            <a:gdLst/>
            <a:ahLst/>
            <a:cxnLst/>
            <a:rect l="l" t="t" r="r" b="b"/>
            <a:pathLst>
              <a:path w="3177507" h="3079293">
                <a:moveTo>
                  <a:pt x="0" y="0"/>
                </a:moveTo>
                <a:lnTo>
                  <a:pt x="3177507" y="0"/>
                </a:lnTo>
                <a:lnTo>
                  <a:pt x="3177507" y="3079293"/>
                </a:lnTo>
                <a:lnTo>
                  <a:pt x="0" y="307929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9" name="Freeform 9"/>
          <p:cNvSpPr/>
          <p:nvPr/>
        </p:nvSpPr>
        <p:spPr>
          <a:xfrm>
            <a:off x="-229377" y="7909895"/>
            <a:ext cx="3721281" cy="2631961"/>
          </a:xfrm>
          <a:custGeom>
            <a:avLst/>
            <a:gdLst/>
            <a:ahLst/>
            <a:cxnLst/>
            <a:rect l="l" t="t" r="r" b="b"/>
            <a:pathLst>
              <a:path w="3721281" h="2631961">
                <a:moveTo>
                  <a:pt x="0" y="0"/>
                </a:moveTo>
                <a:lnTo>
                  <a:pt x="3721281" y="0"/>
                </a:lnTo>
                <a:lnTo>
                  <a:pt x="3721281" y="2631961"/>
                </a:lnTo>
                <a:lnTo>
                  <a:pt x="0" y="2631961"/>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0" name="TextBox 10"/>
          <p:cNvSpPr txBox="1"/>
          <p:nvPr/>
        </p:nvSpPr>
        <p:spPr>
          <a:xfrm>
            <a:off x="1028700" y="1019175"/>
            <a:ext cx="16230600" cy="1228725"/>
          </a:xfrm>
          <a:prstGeom prst="rect">
            <a:avLst/>
          </a:prstGeom>
        </p:spPr>
        <p:txBody>
          <a:bodyPr lIns="0" tIns="0" rIns="0" bIns="0" rtlCol="0" anchor="t">
            <a:spAutoFit/>
          </a:bodyPr>
          <a:lstStyle/>
          <a:p>
            <a:pPr marL="0" lvl="0" indent="0" algn="l">
              <a:lnSpc>
                <a:spcPts val="9600"/>
              </a:lnSpc>
              <a:spcBef>
                <a:spcPct val="0"/>
              </a:spcBef>
            </a:pPr>
            <a:r>
              <a:rPr lang="en-US" sz="8000" spc="160">
                <a:solidFill>
                  <a:srgbClr val="000000"/>
                </a:solidFill>
                <a:latin typeface="Gagalin"/>
                <a:ea typeface="Gagalin"/>
                <a:cs typeface="Gagalin"/>
                <a:sym typeface="Gagalin"/>
              </a:rPr>
              <a:t>How did i use it?</a:t>
            </a:r>
          </a:p>
        </p:txBody>
      </p:sp>
      <p:sp>
        <p:nvSpPr>
          <p:cNvPr id="11" name="TextBox 11"/>
          <p:cNvSpPr txBox="1"/>
          <p:nvPr/>
        </p:nvSpPr>
        <p:spPr>
          <a:xfrm>
            <a:off x="3890271" y="2843593"/>
            <a:ext cx="6394127" cy="771525"/>
          </a:xfrm>
          <a:prstGeom prst="rect">
            <a:avLst/>
          </a:prstGeom>
        </p:spPr>
        <p:txBody>
          <a:bodyPr lIns="0" tIns="0" rIns="0" bIns="0" rtlCol="0" anchor="t">
            <a:spAutoFit/>
          </a:bodyPr>
          <a:lstStyle/>
          <a:p>
            <a:pPr algn="ctr">
              <a:lnSpc>
                <a:spcPts val="6299"/>
              </a:lnSpc>
            </a:pPr>
            <a:r>
              <a:rPr lang="en-US" sz="4500" spc="225">
                <a:solidFill>
                  <a:srgbClr val="000000"/>
                </a:solidFill>
                <a:latin typeface="Gagalin"/>
                <a:ea typeface="Gagalin"/>
                <a:cs typeface="Gagalin"/>
                <a:sym typeface="Gagalin"/>
              </a:rPr>
              <a:t>My class</a:t>
            </a:r>
          </a:p>
        </p:txBody>
      </p:sp>
      <p:sp>
        <p:nvSpPr>
          <p:cNvPr id="12" name="TextBox 12"/>
          <p:cNvSpPr txBox="1"/>
          <p:nvPr/>
        </p:nvSpPr>
        <p:spPr>
          <a:xfrm>
            <a:off x="1165847" y="3491293"/>
            <a:ext cx="11473704" cy="3604895"/>
          </a:xfrm>
          <a:prstGeom prst="rect">
            <a:avLst/>
          </a:prstGeom>
        </p:spPr>
        <p:txBody>
          <a:bodyPr lIns="0" tIns="0" rIns="0" bIns="0" rtlCol="0" anchor="t">
            <a:spAutoFit/>
          </a:bodyPr>
          <a:lstStyle/>
          <a:p>
            <a:pPr algn="ctr">
              <a:lnSpc>
                <a:spcPts val="3639"/>
              </a:lnSpc>
            </a:pPr>
            <a:r>
              <a:rPr lang="en-US" sz="2599">
                <a:solidFill>
                  <a:srgbClr val="000000"/>
                </a:solidFill>
                <a:latin typeface="Agrandir"/>
                <a:ea typeface="Agrandir"/>
                <a:cs typeface="Agrandir"/>
                <a:sym typeface="Agrandir"/>
              </a:rPr>
              <a:t>I implemented exit cards in my class by considering the children's interest in football. To make the process more engaging, I created laminated "football tickets" that featured the label "Year 6 vs Topic" at the top.</a:t>
            </a:r>
          </a:p>
          <a:p>
            <a:pPr algn="ctr">
              <a:lnSpc>
                <a:spcPts val="3639"/>
              </a:lnSpc>
            </a:pPr>
            <a:r>
              <a:rPr lang="en-US" sz="2599">
                <a:solidFill>
                  <a:srgbClr val="000000"/>
                </a:solidFill>
                <a:latin typeface="Agrandir"/>
                <a:ea typeface="Agrandir"/>
                <a:cs typeface="Agrandir"/>
                <a:sym typeface="Agrandir"/>
              </a:rPr>
              <a:t>After I asked a question related to the day's content, the children would write their responses on the ticket and hand it to me as they left the classroom.</a:t>
            </a:r>
          </a:p>
          <a:p>
            <a:pPr algn="ctr">
              <a:lnSpc>
                <a:spcPts val="3219"/>
              </a:lnSpc>
            </a:pPr>
            <a:endParaRPr lang="en-US" sz="2599">
              <a:solidFill>
                <a:srgbClr val="000000"/>
              </a:solidFill>
              <a:latin typeface="Agrandir"/>
              <a:ea typeface="Agrandir"/>
              <a:cs typeface="Agrandir"/>
              <a:sym typeface="Agrandir"/>
            </a:endParaRPr>
          </a:p>
          <a:p>
            <a:pPr algn="ctr">
              <a:lnSpc>
                <a:spcPts val="3219"/>
              </a:lnSpc>
              <a:spcBef>
                <a:spcPct val="0"/>
              </a:spcBef>
            </a:pPr>
            <a:endParaRPr lang="en-US" sz="2599">
              <a:solidFill>
                <a:srgbClr val="000000"/>
              </a:solidFill>
              <a:latin typeface="Agrandir"/>
              <a:ea typeface="Agrandir"/>
              <a:cs typeface="Agrandir"/>
              <a:sym typeface="Agrandi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r="-48" b="-38974"/>
            </a:stretch>
          </a:blipFill>
        </p:spPr>
        <p:txBody>
          <a:bodyPr/>
          <a:lstStyle/>
          <a:p>
            <a:endParaRPr lang="en-GB"/>
          </a:p>
        </p:txBody>
      </p:sp>
      <p:sp>
        <p:nvSpPr>
          <p:cNvPr id="3" name="Freeform 3"/>
          <p:cNvSpPr/>
          <p:nvPr/>
        </p:nvSpPr>
        <p:spPr>
          <a:xfrm rot="-8277685">
            <a:off x="12239230" y="-2270134"/>
            <a:ext cx="6912691" cy="7353926"/>
          </a:xfrm>
          <a:custGeom>
            <a:avLst/>
            <a:gdLst/>
            <a:ahLst/>
            <a:cxnLst/>
            <a:rect l="l" t="t" r="r" b="b"/>
            <a:pathLst>
              <a:path w="6912691" h="7353926">
                <a:moveTo>
                  <a:pt x="0" y="0"/>
                </a:moveTo>
                <a:lnTo>
                  <a:pt x="6912691" y="0"/>
                </a:lnTo>
                <a:lnTo>
                  <a:pt x="6912691" y="7353926"/>
                </a:lnTo>
                <a:lnTo>
                  <a:pt x="0" y="735392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2272947">
            <a:off x="-2251249" y="4207028"/>
            <a:ext cx="6559898" cy="7060555"/>
          </a:xfrm>
          <a:custGeom>
            <a:avLst/>
            <a:gdLst/>
            <a:ahLst/>
            <a:cxnLst/>
            <a:rect l="l" t="t" r="r" b="b"/>
            <a:pathLst>
              <a:path w="6559898" h="7060555">
                <a:moveTo>
                  <a:pt x="0" y="0"/>
                </a:moveTo>
                <a:lnTo>
                  <a:pt x="6559898" y="0"/>
                </a:lnTo>
                <a:lnTo>
                  <a:pt x="6559898" y="7060556"/>
                </a:lnTo>
                <a:lnTo>
                  <a:pt x="0" y="706055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rot="-2855401">
            <a:off x="15298344" y="-578565"/>
            <a:ext cx="2675318" cy="3970788"/>
          </a:xfrm>
          <a:custGeom>
            <a:avLst/>
            <a:gdLst/>
            <a:ahLst/>
            <a:cxnLst/>
            <a:rect l="l" t="t" r="r" b="b"/>
            <a:pathLst>
              <a:path w="2675318" h="3970788">
                <a:moveTo>
                  <a:pt x="0" y="0"/>
                </a:moveTo>
                <a:lnTo>
                  <a:pt x="2675318" y="0"/>
                </a:lnTo>
                <a:lnTo>
                  <a:pt x="2675318" y="3970788"/>
                </a:lnTo>
                <a:lnTo>
                  <a:pt x="0" y="397078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6" name="Group 6"/>
          <p:cNvGrpSpPr/>
          <p:nvPr/>
        </p:nvGrpSpPr>
        <p:grpSpPr>
          <a:xfrm>
            <a:off x="1474130" y="2936925"/>
            <a:ext cx="15627165" cy="6623245"/>
            <a:chOff x="0" y="0"/>
            <a:chExt cx="20836220" cy="8830994"/>
          </a:xfrm>
        </p:grpSpPr>
        <p:grpSp>
          <p:nvGrpSpPr>
            <p:cNvPr id="7" name="Group 7"/>
            <p:cNvGrpSpPr/>
            <p:nvPr/>
          </p:nvGrpSpPr>
          <p:grpSpPr>
            <a:xfrm>
              <a:off x="0" y="0"/>
              <a:ext cx="20836220" cy="8830994"/>
              <a:chOff x="0" y="0"/>
              <a:chExt cx="4115797" cy="1744394"/>
            </a:xfrm>
          </p:grpSpPr>
          <p:sp>
            <p:nvSpPr>
              <p:cNvPr id="8" name="Freeform 8"/>
              <p:cNvSpPr/>
              <p:nvPr/>
            </p:nvSpPr>
            <p:spPr>
              <a:xfrm>
                <a:off x="0" y="0"/>
                <a:ext cx="4115797" cy="1744394"/>
              </a:xfrm>
              <a:custGeom>
                <a:avLst/>
                <a:gdLst/>
                <a:ahLst/>
                <a:cxnLst/>
                <a:rect l="l" t="t" r="r" b="b"/>
                <a:pathLst>
                  <a:path w="4115797" h="1744394">
                    <a:moveTo>
                      <a:pt x="0" y="0"/>
                    </a:moveTo>
                    <a:lnTo>
                      <a:pt x="4115797" y="0"/>
                    </a:lnTo>
                    <a:lnTo>
                      <a:pt x="4115797" y="1744394"/>
                    </a:lnTo>
                    <a:lnTo>
                      <a:pt x="0" y="1744394"/>
                    </a:lnTo>
                    <a:close/>
                  </a:path>
                </a:pathLst>
              </a:custGeom>
              <a:solidFill>
                <a:srgbClr val="FFFFFF">
                  <a:alpha val="40000"/>
                </a:srgbClr>
              </a:solidFill>
              <a:ln w="38100" cap="sq">
                <a:solidFill>
                  <a:srgbClr val="000000">
                    <a:alpha val="40000"/>
                  </a:srgbClr>
                </a:solidFill>
                <a:prstDash val="solid"/>
                <a:miter/>
              </a:ln>
            </p:spPr>
            <p:txBody>
              <a:bodyPr/>
              <a:lstStyle/>
              <a:p>
                <a:endParaRPr lang="en-GB"/>
              </a:p>
            </p:txBody>
          </p:sp>
          <p:sp>
            <p:nvSpPr>
              <p:cNvPr id="9" name="TextBox 9"/>
              <p:cNvSpPr txBox="1"/>
              <p:nvPr/>
            </p:nvSpPr>
            <p:spPr>
              <a:xfrm>
                <a:off x="0" y="-85725"/>
                <a:ext cx="4115797" cy="1830119"/>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0" y="0"/>
              <a:ext cx="20836220" cy="8830994"/>
              <a:chOff x="0" y="0"/>
              <a:chExt cx="4115797" cy="1744394"/>
            </a:xfrm>
          </p:grpSpPr>
          <p:sp>
            <p:nvSpPr>
              <p:cNvPr id="11" name="Freeform 11"/>
              <p:cNvSpPr/>
              <p:nvPr/>
            </p:nvSpPr>
            <p:spPr>
              <a:xfrm>
                <a:off x="0" y="0"/>
                <a:ext cx="4115797" cy="1744394"/>
              </a:xfrm>
              <a:custGeom>
                <a:avLst/>
                <a:gdLst/>
                <a:ahLst/>
                <a:cxnLst/>
                <a:rect l="l" t="t" r="r" b="b"/>
                <a:pathLst>
                  <a:path w="4115797" h="1744394">
                    <a:moveTo>
                      <a:pt x="0" y="0"/>
                    </a:moveTo>
                    <a:lnTo>
                      <a:pt x="4115797" y="0"/>
                    </a:lnTo>
                    <a:lnTo>
                      <a:pt x="4115797" y="1744394"/>
                    </a:lnTo>
                    <a:lnTo>
                      <a:pt x="0" y="1744394"/>
                    </a:lnTo>
                    <a:close/>
                  </a:path>
                </a:pathLst>
              </a:custGeom>
              <a:solidFill>
                <a:srgbClr val="000000">
                  <a:alpha val="0"/>
                </a:srgbClr>
              </a:solidFill>
              <a:ln w="38100" cap="sq">
                <a:solidFill>
                  <a:srgbClr val="000000"/>
                </a:solidFill>
                <a:prstDash val="solid"/>
                <a:miter/>
              </a:ln>
            </p:spPr>
            <p:txBody>
              <a:bodyPr/>
              <a:lstStyle/>
              <a:p>
                <a:endParaRPr lang="en-GB"/>
              </a:p>
            </p:txBody>
          </p:sp>
          <p:sp>
            <p:nvSpPr>
              <p:cNvPr id="12" name="TextBox 12"/>
              <p:cNvSpPr txBox="1"/>
              <p:nvPr/>
            </p:nvSpPr>
            <p:spPr>
              <a:xfrm>
                <a:off x="0" y="-85725"/>
                <a:ext cx="4115797" cy="1830119"/>
              </a:xfrm>
              <a:prstGeom prst="rect">
                <a:avLst/>
              </a:prstGeom>
            </p:spPr>
            <p:txBody>
              <a:bodyPr lIns="50800" tIns="50800" rIns="50800" bIns="50800" rtlCol="0" anchor="ctr"/>
              <a:lstStyle/>
              <a:p>
                <a:pPr algn="ctr">
                  <a:lnSpc>
                    <a:spcPts val="2659"/>
                  </a:lnSpc>
                </a:pPr>
                <a:endParaRPr/>
              </a:p>
            </p:txBody>
          </p:sp>
        </p:grpSp>
      </p:grpSp>
      <p:sp>
        <p:nvSpPr>
          <p:cNvPr id="13" name="Freeform 13"/>
          <p:cNvSpPr/>
          <p:nvPr/>
        </p:nvSpPr>
        <p:spPr>
          <a:xfrm>
            <a:off x="0" y="6657074"/>
            <a:ext cx="3629926" cy="3629926"/>
          </a:xfrm>
          <a:custGeom>
            <a:avLst/>
            <a:gdLst/>
            <a:ahLst/>
            <a:cxnLst/>
            <a:rect l="l" t="t" r="r" b="b"/>
            <a:pathLst>
              <a:path w="3629926" h="3629926">
                <a:moveTo>
                  <a:pt x="0" y="0"/>
                </a:moveTo>
                <a:lnTo>
                  <a:pt x="3629926" y="0"/>
                </a:lnTo>
                <a:lnTo>
                  <a:pt x="3629926" y="3629926"/>
                </a:lnTo>
                <a:lnTo>
                  <a:pt x="0" y="3629926"/>
                </a:lnTo>
                <a:lnTo>
                  <a:pt x="0" y="0"/>
                </a:lnTo>
                <a:close/>
              </a:path>
            </a:pathLst>
          </a:custGeom>
          <a:blipFill>
            <a:blip r:embed="rId9"/>
            <a:stretch>
              <a:fillRect/>
            </a:stretch>
          </a:blipFill>
        </p:spPr>
        <p:txBody>
          <a:bodyPr/>
          <a:lstStyle/>
          <a:p>
            <a:endParaRPr lang="en-GB"/>
          </a:p>
        </p:txBody>
      </p:sp>
      <p:sp>
        <p:nvSpPr>
          <p:cNvPr id="14" name="TextBox 14"/>
          <p:cNvSpPr txBox="1"/>
          <p:nvPr/>
        </p:nvSpPr>
        <p:spPr>
          <a:xfrm>
            <a:off x="1973313" y="3590610"/>
            <a:ext cx="14628799" cy="2052955"/>
          </a:xfrm>
          <a:prstGeom prst="rect">
            <a:avLst/>
          </a:prstGeom>
        </p:spPr>
        <p:txBody>
          <a:bodyPr lIns="0" tIns="0" rIns="0" bIns="0" rtlCol="0" anchor="t">
            <a:spAutoFit/>
          </a:bodyPr>
          <a:lstStyle/>
          <a:p>
            <a:pPr algn="l">
              <a:lnSpc>
                <a:spcPts val="3919"/>
              </a:lnSpc>
            </a:pPr>
            <a:r>
              <a:rPr lang="en-US" sz="2799" spc="139">
                <a:solidFill>
                  <a:srgbClr val="000000"/>
                </a:solidFill>
                <a:latin typeface="Agrandir"/>
                <a:ea typeface="Agrandir"/>
                <a:cs typeface="Agrandir"/>
                <a:sym typeface="Agrandir"/>
              </a:rPr>
              <a:t>Using exit cards allowed me to determine which Zone of Proximal Development (ZPD) a child was in. ZPD, a concept developed by psychologist Lev Vygotsky.</a:t>
            </a:r>
          </a:p>
          <a:p>
            <a:pPr algn="l">
              <a:lnSpc>
                <a:spcPts val="3919"/>
              </a:lnSpc>
            </a:pPr>
            <a:r>
              <a:rPr lang="en-US" sz="2799" spc="139">
                <a:solidFill>
                  <a:srgbClr val="000000"/>
                </a:solidFill>
                <a:latin typeface="Agrandir"/>
                <a:ea typeface="Agrandir"/>
                <a:cs typeface="Agrandir"/>
                <a:sym typeface="Agrandir"/>
              </a:rPr>
              <a:t>refers to the difference between what a learner can do independently and what they can achieve with guidance  </a:t>
            </a:r>
          </a:p>
        </p:txBody>
      </p:sp>
      <p:sp>
        <p:nvSpPr>
          <p:cNvPr id="15" name="TextBox 15"/>
          <p:cNvSpPr txBox="1"/>
          <p:nvPr/>
        </p:nvSpPr>
        <p:spPr>
          <a:xfrm>
            <a:off x="1316125" y="565444"/>
            <a:ext cx="15785170" cy="2371481"/>
          </a:xfrm>
          <a:prstGeom prst="rect">
            <a:avLst/>
          </a:prstGeom>
        </p:spPr>
        <p:txBody>
          <a:bodyPr lIns="0" tIns="0" rIns="0" bIns="0" rtlCol="0" anchor="t">
            <a:spAutoFit/>
          </a:bodyPr>
          <a:lstStyle/>
          <a:p>
            <a:pPr marL="0" lvl="0" indent="0" algn="l">
              <a:lnSpc>
                <a:spcPts val="9336"/>
              </a:lnSpc>
              <a:spcBef>
                <a:spcPct val="0"/>
              </a:spcBef>
            </a:pPr>
            <a:r>
              <a:rPr lang="en-US" sz="7780" spc="155">
                <a:solidFill>
                  <a:srgbClr val="000000"/>
                </a:solidFill>
                <a:latin typeface="Gagalin"/>
                <a:ea typeface="Gagalin"/>
                <a:cs typeface="Gagalin"/>
                <a:sym typeface="Gagalin"/>
              </a:rPr>
              <a:t>Zone of Proximal Development (ZPD) </a:t>
            </a:r>
          </a:p>
        </p:txBody>
      </p:sp>
      <p:sp>
        <p:nvSpPr>
          <p:cNvPr id="16" name="TextBox 16"/>
          <p:cNvSpPr txBox="1"/>
          <p:nvPr/>
        </p:nvSpPr>
        <p:spPr>
          <a:xfrm>
            <a:off x="2252154" y="5777060"/>
            <a:ext cx="13913112" cy="1960246"/>
          </a:xfrm>
          <a:prstGeom prst="rect">
            <a:avLst/>
          </a:prstGeom>
        </p:spPr>
        <p:txBody>
          <a:bodyPr lIns="0" tIns="0" rIns="0" bIns="0" rtlCol="0" anchor="t">
            <a:spAutoFit/>
          </a:bodyPr>
          <a:lstStyle/>
          <a:p>
            <a:pPr algn="ctr">
              <a:lnSpc>
                <a:spcPts val="3779"/>
              </a:lnSpc>
              <a:spcBef>
                <a:spcPct val="0"/>
              </a:spcBef>
            </a:pPr>
            <a:r>
              <a:rPr lang="en-US" sz="2699">
                <a:solidFill>
                  <a:srgbClr val="000000"/>
                </a:solidFill>
                <a:latin typeface="Agrandir"/>
                <a:ea typeface="Agrandir"/>
                <a:cs typeface="Agrandir"/>
                <a:sym typeface="Agrandir"/>
              </a:rPr>
              <a:t>By asking reflective or comprehension-based questions, exit cards helped me identify whether students were working within their ZPD, or if they were struggling with concepts that were either too advanced or too simple for their current developmental level. </a:t>
            </a:r>
          </a:p>
        </p:txBody>
      </p:sp>
      <p:sp>
        <p:nvSpPr>
          <p:cNvPr id="17" name="TextBox 17"/>
          <p:cNvSpPr txBox="1"/>
          <p:nvPr/>
        </p:nvSpPr>
        <p:spPr>
          <a:xfrm>
            <a:off x="2747260" y="9760195"/>
            <a:ext cx="8234775" cy="399199"/>
          </a:xfrm>
          <a:prstGeom prst="rect">
            <a:avLst/>
          </a:prstGeom>
        </p:spPr>
        <p:txBody>
          <a:bodyPr lIns="0" tIns="0" rIns="0" bIns="0" rtlCol="0" anchor="t">
            <a:spAutoFit/>
          </a:bodyPr>
          <a:lstStyle/>
          <a:p>
            <a:pPr algn="ctr">
              <a:lnSpc>
                <a:spcPts val="1471"/>
              </a:lnSpc>
              <a:spcBef>
                <a:spcPct val="0"/>
              </a:spcBef>
            </a:pPr>
            <a:r>
              <a:rPr lang="en-US" sz="1050">
                <a:solidFill>
                  <a:srgbClr val="000000"/>
                </a:solidFill>
                <a:latin typeface="Agrandir"/>
                <a:ea typeface="Agrandir"/>
                <a:cs typeface="Agrandir"/>
                <a:sym typeface="Agrandir"/>
              </a:rPr>
              <a:t>https://medium.com/@shahanannya6/the-zone-of-proximal-development-a-guide-to-effective-learning-in-the-classroom-9e6081763ff9</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r="-48" b="-38974"/>
            </a:stretch>
          </a:blipFill>
        </p:spPr>
        <p:txBody>
          <a:bodyPr/>
          <a:lstStyle/>
          <a:p>
            <a:endParaRPr lang="en-GB"/>
          </a:p>
        </p:txBody>
      </p:sp>
      <p:sp>
        <p:nvSpPr>
          <p:cNvPr id="3" name="Freeform 3"/>
          <p:cNvSpPr/>
          <p:nvPr/>
        </p:nvSpPr>
        <p:spPr>
          <a:xfrm rot="9001677">
            <a:off x="-3456345" y="5990278"/>
            <a:ext cx="6912691" cy="7353926"/>
          </a:xfrm>
          <a:custGeom>
            <a:avLst/>
            <a:gdLst/>
            <a:ahLst/>
            <a:cxnLst/>
            <a:rect l="l" t="t" r="r" b="b"/>
            <a:pathLst>
              <a:path w="6912691" h="7353926">
                <a:moveTo>
                  <a:pt x="0" y="0"/>
                </a:moveTo>
                <a:lnTo>
                  <a:pt x="6912690" y="0"/>
                </a:lnTo>
                <a:lnTo>
                  <a:pt x="6912690" y="7353927"/>
                </a:lnTo>
                <a:lnTo>
                  <a:pt x="0" y="735392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2761093" y="3244473"/>
            <a:ext cx="8925076" cy="6013827"/>
            <a:chOff x="0" y="0"/>
            <a:chExt cx="2350637" cy="1583889"/>
          </a:xfrm>
        </p:grpSpPr>
        <p:sp>
          <p:nvSpPr>
            <p:cNvPr id="5" name="Freeform 5"/>
            <p:cNvSpPr/>
            <p:nvPr/>
          </p:nvSpPr>
          <p:spPr>
            <a:xfrm>
              <a:off x="0" y="0"/>
              <a:ext cx="2350637" cy="1583889"/>
            </a:xfrm>
            <a:custGeom>
              <a:avLst/>
              <a:gdLst/>
              <a:ahLst/>
              <a:cxnLst/>
              <a:rect l="l" t="t" r="r" b="b"/>
              <a:pathLst>
                <a:path w="2350637" h="1583889">
                  <a:moveTo>
                    <a:pt x="0" y="0"/>
                  </a:moveTo>
                  <a:lnTo>
                    <a:pt x="2350637" y="0"/>
                  </a:lnTo>
                  <a:lnTo>
                    <a:pt x="2350637" y="1583889"/>
                  </a:lnTo>
                  <a:lnTo>
                    <a:pt x="0" y="1583889"/>
                  </a:lnTo>
                  <a:close/>
                </a:path>
              </a:pathLst>
            </a:custGeom>
            <a:solidFill>
              <a:srgbClr val="FFFFFF">
                <a:alpha val="40000"/>
              </a:srgbClr>
            </a:solidFill>
            <a:ln w="38100" cap="sq">
              <a:solidFill>
                <a:srgbClr val="000000">
                  <a:alpha val="40000"/>
                </a:srgbClr>
              </a:solidFill>
              <a:prstDash val="solid"/>
              <a:miter/>
            </a:ln>
          </p:spPr>
          <p:txBody>
            <a:bodyPr/>
            <a:lstStyle/>
            <a:p>
              <a:endParaRPr lang="en-GB"/>
            </a:p>
          </p:txBody>
        </p:sp>
        <p:sp>
          <p:nvSpPr>
            <p:cNvPr id="6" name="TextBox 6"/>
            <p:cNvSpPr txBox="1"/>
            <p:nvPr/>
          </p:nvSpPr>
          <p:spPr>
            <a:xfrm>
              <a:off x="0" y="-85725"/>
              <a:ext cx="2350637" cy="1669614"/>
            </a:xfrm>
            <a:prstGeom prst="rect">
              <a:avLst/>
            </a:prstGeom>
          </p:spPr>
          <p:txBody>
            <a:bodyPr lIns="50800" tIns="50800" rIns="50800" bIns="50800" rtlCol="0" anchor="ctr"/>
            <a:lstStyle/>
            <a:p>
              <a:pPr algn="ctr">
                <a:lnSpc>
                  <a:spcPts val="2659"/>
                </a:lnSpc>
              </a:pPr>
              <a:endParaRPr/>
            </a:p>
          </p:txBody>
        </p:sp>
      </p:grpSp>
      <p:sp>
        <p:nvSpPr>
          <p:cNvPr id="7" name="Freeform 7"/>
          <p:cNvSpPr/>
          <p:nvPr/>
        </p:nvSpPr>
        <p:spPr>
          <a:xfrm>
            <a:off x="13145969" y="-2716135"/>
            <a:ext cx="9738642" cy="9384510"/>
          </a:xfrm>
          <a:custGeom>
            <a:avLst/>
            <a:gdLst/>
            <a:ahLst/>
            <a:cxnLst/>
            <a:rect l="l" t="t" r="r" b="b"/>
            <a:pathLst>
              <a:path w="9738642" h="9384510">
                <a:moveTo>
                  <a:pt x="0" y="0"/>
                </a:moveTo>
                <a:lnTo>
                  <a:pt x="9738642" y="0"/>
                </a:lnTo>
                <a:lnTo>
                  <a:pt x="9738642" y="9384510"/>
                </a:lnTo>
                <a:lnTo>
                  <a:pt x="0" y="938451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8" name="Freeform 8"/>
          <p:cNvSpPr/>
          <p:nvPr/>
        </p:nvSpPr>
        <p:spPr>
          <a:xfrm rot="1093412">
            <a:off x="14315174" y="14176"/>
            <a:ext cx="4439711" cy="4017939"/>
          </a:xfrm>
          <a:custGeom>
            <a:avLst/>
            <a:gdLst/>
            <a:ahLst/>
            <a:cxnLst/>
            <a:rect l="l" t="t" r="r" b="b"/>
            <a:pathLst>
              <a:path w="4439711" h="4017939">
                <a:moveTo>
                  <a:pt x="0" y="0"/>
                </a:moveTo>
                <a:lnTo>
                  <a:pt x="4439711" y="0"/>
                </a:lnTo>
                <a:lnTo>
                  <a:pt x="4439711" y="4017939"/>
                </a:lnTo>
                <a:lnTo>
                  <a:pt x="0" y="401793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9" name="Freeform 9"/>
          <p:cNvSpPr/>
          <p:nvPr/>
        </p:nvSpPr>
        <p:spPr>
          <a:xfrm>
            <a:off x="47282" y="7462143"/>
            <a:ext cx="2937618" cy="2766702"/>
          </a:xfrm>
          <a:custGeom>
            <a:avLst/>
            <a:gdLst/>
            <a:ahLst/>
            <a:cxnLst/>
            <a:rect l="l" t="t" r="r" b="b"/>
            <a:pathLst>
              <a:path w="2937618" h="2766702">
                <a:moveTo>
                  <a:pt x="0" y="0"/>
                </a:moveTo>
                <a:lnTo>
                  <a:pt x="2937618" y="0"/>
                </a:lnTo>
                <a:lnTo>
                  <a:pt x="2937618" y="2766702"/>
                </a:lnTo>
                <a:lnTo>
                  <a:pt x="0" y="276670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0" name="Freeform 10"/>
          <p:cNvSpPr/>
          <p:nvPr/>
        </p:nvSpPr>
        <p:spPr>
          <a:xfrm>
            <a:off x="10968728" y="7221932"/>
            <a:ext cx="2232633" cy="3006914"/>
          </a:xfrm>
          <a:custGeom>
            <a:avLst/>
            <a:gdLst/>
            <a:ahLst/>
            <a:cxnLst/>
            <a:rect l="l" t="t" r="r" b="b"/>
            <a:pathLst>
              <a:path w="2232633" h="3006914">
                <a:moveTo>
                  <a:pt x="0" y="0"/>
                </a:moveTo>
                <a:lnTo>
                  <a:pt x="2232633" y="0"/>
                </a:lnTo>
                <a:lnTo>
                  <a:pt x="2232633" y="3006913"/>
                </a:lnTo>
                <a:lnTo>
                  <a:pt x="0" y="3006913"/>
                </a:lnTo>
                <a:lnTo>
                  <a:pt x="0" y="0"/>
                </a:lnTo>
                <a:close/>
              </a:path>
            </a:pathLst>
          </a:custGeom>
          <a:blipFill>
            <a:blip r:embed="rId11"/>
            <a:stretch>
              <a:fillRect/>
            </a:stretch>
          </a:blipFill>
        </p:spPr>
        <p:txBody>
          <a:bodyPr/>
          <a:lstStyle/>
          <a:p>
            <a:endParaRPr lang="en-GB"/>
          </a:p>
        </p:txBody>
      </p:sp>
      <p:sp>
        <p:nvSpPr>
          <p:cNvPr id="11" name="TextBox 11"/>
          <p:cNvSpPr txBox="1"/>
          <p:nvPr/>
        </p:nvSpPr>
        <p:spPr>
          <a:xfrm>
            <a:off x="2927100" y="3120648"/>
            <a:ext cx="8593062" cy="4341495"/>
          </a:xfrm>
          <a:prstGeom prst="rect">
            <a:avLst/>
          </a:prstGeom>
        </p:spPr>
        <p:txBody>
          <a:bodyPr lIns="0" tIns="0" rIns="0" bIns="0" rtlCol="0" anchor="t">
            <a:spAutoFit/>
          </a:bodyPr>
          <a:lstStyle/>
          <a:p>
            <a:pPr algn="l">
              <a:lnSpc>
                <a:spcPts val="3779"/>
              </a:lnSpc>
            </a:pPr>
            <a:endParaRPr/>
          </a:p>
          <a:p>
            <a:pPr algn="l">
              <a:lnSpc>
                <a:spcPts val="3779"/>
              </a:lnSpc>
            </a:pPr>
            <a:r>
              <a:rPr lang="en-US" sz="2699" spc="134">
                <a:solidFill>
                  <a:srgbClr val="000000"/>
                </a:solidFill>
                <a:latin typeface="Agrandir"/>
                <a:ea typeface="Agrandir"/>
                <a:cs typeface="Agrandir"/>
                <a:sym typeface="Agrandir"/>
              </a:rPr>
              <a:t>However, two children struggled with expressing their thoughts in writing on the exit cards, as they had dyslexia and ADHD.  I could improve this by offering alternative ways for these students to respond, such as allowing them to draw or visually represent their answers. </a:t>
            </a:r>
          </a:p>
          <a:p>
            <a:pPr algn="l">
              <a:lnSpc>
                <a:spcPts val="3779"/>
              </a:lnSpc>
            </a:pPr>
            <a:endParaRPr lang="en-US" sz="2699" spc="134">
              <a:solidFill>
                <a:srgbClr val="000000"/>
              </a:solidFill>
              <a:latin typeface="Agrandir"/>
              <a:ea typeface="Agrandir"/>
              <a:cs typeface="Agrandir"/>
              <a:sym typeface="Agrandir"/>
            </a:endParaRPr>
          </a:p>
        </p:txBody>
      </p:sp>
      <p:sp>
        <p:nvSpPr>
          <p:cNvPr id="12" name="TextBox 12"/>
          <p:cNvSpPr txBox="1"/>
          <p:nvPr/>
        </p:nvSpPr>
        <p:spPr>
          <a:xfrm>
            <a:off x="1516091" y="1185545"/>
            <a:ext cx="9452637" cy="936626"/>
          </a:xfrm>
          <a:prstGeom prst="rect">
            <a:avLst/>
          </a:prstGeom>
        </p:spPr>
        <p:txBody>
          <a:bodyPr lIns="0" tIns="0" rIns="0" bIns="0" rtlCol="0" anchor="t">
            <a:spAutoFit/>
          </a:bodyPr>
          <a:lstStyle/>
          <a:p>
            <a:pPr algn="ctr">
              <a:lnSpc>
                <a:spcPts val="7699"/>
              </a:lnSpc>
            </a:pPr>
            <a:r>
              <a:rPr lang="en-US" sz="5499" spc="274">
                <a:solidFill>
                  <a:srgbClr val="000000"/>
                </a:solidFill>
                <a:latin typeface="Gagalin"/>
                <a:ea typeface="Gagalin"/>
                <a:cs typeface="Gagalin"/>
                <a:sym typeface="Gagalin"/>
              </a:rPr>
              <a:t>Challenges/improvements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r="-48" b="-38974"/>
            </a:stretch>
          </a:blipFill>
        </p:spPr>
        <p:txBody>
          <a:bodyPr/>
          <a:lstStyle/>
          <a:p>
            <a:endParaRPr lang="en-GB"/>
          </a:p>
        </p:txBody>
      </p:sp>
      <p:sp>
        <p:nvSpPr>
          <p:cNvPr id="3" name="Freeform 3"/>
          <p:cNvSpPr/>
          <p:nvPr/>
        </p:nvSpPr>
        <p:spPr>
          <a:xfrm rot="9001677">
            <a:off x="-3456345" y="5990278"/>
            <a:ext cx="6912691" cy="7353926"/>
          </a:xfrm>
          <a:custGeom>
            <a:avLst/>
            <a:gdLst/>
            <a:ahLst/>
            <a:cxnLst/>
            <a:rect l="l" t="t" r="r" b="b"/>
            <a:pathLst>
              <a:path w="6912691" h="7353926">
                <a:moveTo>
                  <a:pt x="0" y="0"/>
                </a:moveTo>
                <a:lnTo>
                  <a:pt x="6912690" y="0"/>
                </a:lnTo>
                <a:lnTo>
                  <a:pt x="6912690" y="7353927"/>
                </a:lnTo>
                <a:lnTo>
                  <a:pt x="0" y="735392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13145969" y="-2716135"/>
            <a:ext cx="9738642" cy="9384510"/>
          </a:xfrm>
          <a:custGeom>
            <a:avLst/>
            <a:gdLst/>
            <a:ahLst/>
            <a:cxnLst/>
            <a:rect l="l" t="t" r="r" b="b"/>
            <a:pathLst>
              <a:path w="9738642" h="9384510">
                <a:moveTo>
                  <a:pt x="0" y="0"/>
                </a:moveTo>
                <a:lnTo>
                  <a:pt x="9738642" y="0"/>
                </a:lnTo>
                <a:lnTo>
                  <a:pt x="9738642" y="9384510"/>
                </a:lnTo>
                <a:lnTo>
                  <a:pt x="0" y="938451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rot="1093412">
            <a:off x="14315174" y="14176"/>
            <a:ext cx="4439711" cy="4017939"/>
          </a:xfrm>
          <a:custGeom>
            <a:avLst/>
            <a:gdLst/>
            <a:ahLst/>
            <a:cxnLst/>
            <a:rect l="l" t="t" r="r" b="b"/>
            <a:pathLst>
              <a:path w="4439711" h="4017939">
                <a:moveTo>
                  <a:pt x="0" y="0"/>
                </a:moveTo>
                <a:lnTo>
                  <a:pt x="4439711" y="0"/>
                </a:lnTo>
                <a:lnTo>
                  <a:pt x="4439711" y="4017939"/>
                </a:lnTo>
                <a:lnTo>
                  <a:pt x="0" y="401793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a:off x="47282" y="7462143"/>
            <a:ext cx="2937618" cy="2766702"/>
          </a:xfrm>
          <a:custGeom>
            <a:avLst/>
            <a:gdLst/>
            <a:ahLst/>
            <a:cxnLst/>
            <a:rect l="l" t="t" r="r" b="b"/>
            <a:pathLst>
              <a:path w="2937618" h="2766702">
                <a:moveTo>
                  <a:pt x="0" y="0"/>
                </a:moveTo>
                <a:lnTo>
                  <a:pt x="2937618" y="0"/>
                </a:lnTo>
                <a:lnTo>
                  <a:pt x="2937618" y="2766702"/>
                </a:lnTo>
                <a:lnTo>
                  <a:pt x="0" y="276670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7" name="Freeform 7"/>
          <p:cNvSpPr/>
          <p:nvPr/>
        </p:nvSpPr>
        <p:spPr>
          <a:xfrm>
            <a:off x="5570950" y="145212"/>
            <a:ext cx="4663246" cy="4480345"/>
          </a:xfrm>
          <a:custGeom>
            <a:avLst/>
            <a:gdLst/>
            <a:ahLst/>
            <a:cxnLst/>
            <a:rect l="l" t="t" r="r" b="b"/>
            <a:pathLst>
              <a:path w="4663246" h="4480345">
                <a:moveTo>
                  <a:pt x="0" y="0"/>
                </a:moveTo>
                <a:lnTo>
                  <a:pt x="4663246" y="0"/>
                </a:lnTo>
                <a:lnTo>
                  <a:pt x="4663246" y="4480345"/>
                </a:lnTo>
                <a:lnTo>
                  <a:pt x="0" y="4480345"/>
                </a:lnTo>
                <a:lnTo>
                  <a:pt x="0" y="0"/>
                </a:lnTo>
                <a:close/>
              </a:path>
            </a:pathLst>
          </a:custGeom>
          <a:blipFill>
            <a:blip r:embed="rId11"/>
            <a:stretch>
              <a:fillRect t="-1605" b="-1605"/>
            </a:stretch>
          </a:blipFill>
        </p:spPr>
        <p:txBody>
          <a:bodyPr/>
          <a:lstStyle/>
          <a:p>
            <a:endParaRPr lang="en-GB"/>
          </a:p>
        </p:txBody>
      </p:sp>
      <p:grpSp>
        <p:nvGrpSpPr>
          <p:cNvPr id="8" name="Group 8"/>
          <p:cNvGrpSpPr/>
          <p:nvPr/>
        </p:nvGrpSpPr>
        <p:grpSpPr>
          <a:xfrm rot="-3000000">
            <a:off x="3948076" y="4478494"/>
            <a:ext cx="3245749" cy="1852345"/>
            <a:chOff x="0" y="0"/>
            <a:chExt cx="1424219" cy="812800"/>
          </a:xfrm>
        </p:grpSpPr>
        <p:sp>
          <p:nvSpPr>
            <p:cNvPr id="9" name="Freeform 9"/>
            <p:cNvSpPr/>
            <p:nvPr/>
          </p:nvSpPr>
          <p:spPr>
            <a:xfrm>
              <a:off x="0" y="0"/>
              <a:ext cx="1424218" cy="812800"/>
            </a:xfrm>
            <a:custGeom>
              <a:avLst/>
              <a:gdLst/>
              <a:ahLst/>
              <a:cxnLst/>
              <a:rect l="l" t="t" r="r" b="b"/>
              <a:pathLst>
                <a:path w="1424218" h="812800">
                  <a:moveTo>
                    <a:pt x="1424218" y="406400"/>
                  </a:moveTo>
                  <a:lnTo>
                    <a:pt x="1017818" y="0"/>
                  </a:lnTo>
                  <a:lnTo>
                    <a:pt x="1017818" y="203200"/>
                  </a:lnTo>
                  <a:lnTo>
                    <a:pt x="0" y="203200"/>
                  </a:lnTo>
                  <a:lnTo>
                    <a:pt x="0" y="609600"/>
                  </a:lnTo>
                  <a:lnTo>
                    <a:pt x="1017818" y="609600"/>
                  </a:lnTo>
                  <a:lnTo>
                    <a:pt x="1017818" y="812800"/>
                  </a:lnTo>
                  <a:lnTo>
                    <a:pt x="1424218" y="406400"/>
                  </a:lnTo>
                  <a:close/>
                </a:path>
              </a:pathLst>
            </a:custGeom>
            <a:solidFill>
              <a:srgbClr val="5698CF"/>
            </a:solidFill>
          </p:spPr>
          <p:txBody>
            <a:bodyPr/>
            <a:lstStyle/>
            <a:p>
              <a:endParaRPr lang="en-GB"/>
            </a:p>
          </p:txBody>
        </p:sp>
        <p:sp>
          <p:nvSpPr>
            <p:cNvPr id="10" name="TextBox 10"/>
            <p:cNvSpPr txBox="1"/>
            <p:nvPr/>
          </p:nvSpPr>
          <p:spPr>
            <a:xfrm>
              <a:off x="0" y="117475"/>
              <a:ext cx="1322619" cy="492125"/>
            </a:xfrm>
            <a:prstGeom prst="rect">
              <a:avLst/>
            </a:prstGeom>
          </p:spPr>
          <p:txBody>
            <a:bodyPr lIns="50800" tIns="50800" rIns="50800" bIns="50800" rtlCol="0" anchor="ctr"/>
            <a:lstStyle/>
            <a:p>
              <a:pPr algn="ctr">
                <a:lnSpc>
                  <a:spcPts val="2659"/>
                </a:lnSpc>
              </a:pPr>
              <a:endParaRPr/>
            </a:p>
          </p:txBody>
        </p:sp>
      </p:grpSp>
      <p:sp>
        <p:nvSpPr>
          <p:cNvPr id="11" name="TextBox 11"/>
          <p:cNvSpPr txBox="1"/>
          <p:nvPr/>
        </p:nvSpPr>
        <p:spPr>
          <a:xfrm>
            <a:off x="205401" y="9858005"/>
            <a:ext cx="9251305" cy="370840"/>
          </a:xfrm>
          <a:prstGeom prst="rect">
            <a:avLst/>
          </a:prstGeom>
        </p:spPr>
        <p:txBody>
          <a:bodyPr lIns="0" tIns="0" rIns="0" bIns="0" rtlCol="0" anchor="t">
            <a:spAutoFit/>
          </a:bodyPr>
          <a:lstStyle/>
          <a:p>
            <a:pPr algn="ctr">
              <a:lnSpc>
                <a:spcPts val="2659"/>
              </a:lnSpc>
              <a:spcBef>
                <a:spcPct val="0"/>
              </a:spcBef>
            </a:pPr>
            <a:r>
              <a:rPr lang="en-US" sz="1899">
                <a:solidFill>
                  <a:srgbClr val="000000"/>
                </a:solidFill>
                <a:latin typeface="Agrandir"/>
                <a:ea typeface="Agrandir"/>
                <a:cs typeface="Agrandir"/>
                <a:sym typeface="Agrandir"/>
              </a:rPr>
              <a:t>professional-standards-for-teaching-and-leadership-interactive-pdf-for-pc.pdf</a:t>
            </a:r>
          </a:p>
        </p:txBody>
      </p:sp>
      <p:sp>
        <p:nvSpPr>
          <p:cNvPr id="12" name="TextBox 12"/>
          <p:cNvSpPr txBox="1"/>
          <p:nvPr/>
        </p:nvSpPr>
        <p:spPr>
          <a:xfrm>
            <a:off x="5608544" y="5925256"/>
            <a:ext cx="9251305" cy="3538856"/>
          </a:xfrm>
          <a:prstGeom prst="rect">
            <a:avLst/>
          </a:prstGeom>
        </p:spPr>
        <p:txBody>
          <a:bodyPr lIns="0" tIns="0" rIns="0" bIns="0" rtlCol="0" anchor="t">
            <a:spAutoFit/>
          </a:bodyPr>
          <a:lstStyle/>
          <a:p>
            <a:pPr algn="ctr">
              <a:lnSpc>
                <a:spcPts val="3919"/>
              </a:lnSpc>
            </a:pPr>
            <a:r>
              <a:rPr lang="en-US" sz="2799">
                <a:solidFill>
                  <a:srgbClr val="000000"/>
                </a:solidFill>
                <a:latin typeface="Agrandir"/>
                <a:ea typeface="Agrandir"/>
                <a:cs typeface="Agrandir"/>
                <a:sym typeface="Agrandir"/>
              </a:rPr>
              <a:t>By improving and developing these strategies it links in well with one of the 5 QTS standard which is innovation. The Welsh Government highlights in this standard that teachers show a large array of teaching techniques that allow other to inform and enhance the development of others.</a:t>
            </a:r>
          </a:p>
          <a:p>
            <a:pPr algn="ctr">
              <a:lnSpc>
                <a:spcPts val="3919"/>
              </a:lnSpc>
              <a:spcBef>
                <a:spcPct val="0"/>
              </a:spcBef>
            </a:pPr>
            <a:endParaRPr lang="en-US" sz="2799">
              <a:solidFill>
                <a:srgbClr val="000000"/>
              </a:solidFill>
              <a:latin typeface="Agrandir"/>
              <a:ea typeface="Agrandir"/>
              <a:cs typeface="Agrandir"/>
              <a:sym typeface="Agrandir"/>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r="-48" b="-38974"/>
            </a:stretch>
          </a:blipFill>
        </p:spPr>
        <p:txBody>
          <a:bodyPr/>
          <a:lstStyle/>
          <a:p>
            <a:endParaRPr lang="en-GB"/>
          </a:p>
        </p:txBody>
      </p:sp>
      <p:grpSp>
        <p:nvGrpSpPr>
          <p:cNvPr id="3" name="Group 3"/>
          <p:cNvGrpSpPr/>
          <p:nvPr/>
        </p:nvGrpSpPr>
        <p:grpSpPr>
          <a:xfrm>
            <a:off x="6747273" y="2755186"/>
            <a:ext cx="4793454" cy="6503114"/>
            <a:chOff x="0" y="0"/>
            <a:chExt cx="6391272" cy="8670818"/>
          </a:xfrm>
        </p:grpSpPr>
        <p:grpSp>
          <p:nvGrpSpPr>
            <p:cNvPr id="4" name="Group 4"/>
            <p:cNvGrpSpPr/>
            <p:nvPr/>
          </p:nvGrpSpPr>
          <p:grpSpPr>
            <a:xfrm>
              <a:off x="3701" y="0"/>
              <a:ext cx="6387571" cy="8670818"/>
              <a:chOff x="0" y="0"/>
              <a:chExt cx="1261742" cy="1712754"/>
            </a:xfrm>
          </p:grpSpPr>
          <p:sp>
            <p:nvSpPr>
              <p:cNvPr id="5" name="Freeform 5"/>
              <p:cNvSpPr/>
              <p:nvPr/>
            </p:nvSpPr>
            <p:spPr>
              <a:xfrm>
                <a:off x="0" y="0"/>
                <a:ext cx="1261742" cy="1712754"/>
              </a:xfrm>
              <a:custGeom>
                <a:avLst/>
                <a:gdLst/>
                <a:ahLst/>
                <a:cxnLst/>
                <a:rect l="l" t="t" r="r" b="b"/>
                <a:pathLst>
                  <a:path w="1261742" h="1712754">
                    <a:moveTo>
                      <a:pt x="0" y="0"/>
                    </a:moveTo>
                    <a:lnTo>
                      <a:pt x="1261742" y="0"/>
                    </a:lnTo>
                    <a:lnTo>
                      <a:pt x="1261742" y="1712754"/>
                    </a:lnTo>
                    <a:lnTo>
                      <a:pt x="0" y="1712754"/>
                    </a:lnTo>
                    <a:close/>
                  </a:path>
                </a:pathLst>
              </a:custGeom>
              <a:solidFill>
                <a:srgbClr val="FFFFFF">
                  <a:alpha val="40000"/>
                </a:srgbClr>
              </a:solidFill>
              <a:ln w="38100" cap="sq">
                <a:solidFill>
                  <a:srgbClr val="000000">
                    <a:alpha val="40000"/>
                  </a:srgbClr>
                </a:solidFill>
                <a:prstDash val="solid"/>
                <a:miter/>
              </a:ln>
            </p:spPr>
            <p:txBody>
              <a:bodyPr/>
              <a:lstStyle/>
              <a:p>
                <a:endParaRPr lang="en-GB"/>
              </a:p>
            </p:txBody>
          </p:sp>
          <p:sp>
            <p:nvSpPr>
              <p:cNvPr id="6" name="TextBox 6"/>
              <p:cNvSpPr txBox="1"/>
              <p:nvPr/>
            </p:nvSpPr>
            <p:spPr>
              <a:xfrm>
                <a:off x="0" y="-85725"/>
                <a:ext cx="1261742" cy="1798479"/>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a:off x="0" y="0"/>
              <a:ext cx="6387571" cy="8670818"/>
              <a:chOff x="0" y="0"/>
              <a:chExt cx="1261742" cy="1712754"/>
            </a:xfrm>
          </p:grpSpPr>
          <p:sp>
            <p:nvSpPr>
              <p:cNvPr id="8" name="Freeform 8"/>
              <p:cNvSpPr/>
              <p:nvPr/>
            </p:nvSpPr>
            <p:spPr>
              <a:xfrm>
                <a:off x="0" y="0"/>
                <a:ext cx="1261742" cy="1712754"/>
              </a:xfrm>
              <a:custGeom>
                <a:avLst/>
                <a:gdLst/>
                <a:ahLst/>
                <a:cxnLst/>
                <a:rect l="l" t="t" r="r" b="b"/>
                <a:pathLst>
                  <a:path w="1261742" h="1712754">
                    <a:moveTo>
                      <a:pt x="0" y="0"/>
                    </a:moveTo>
                    <a:lnTo>
                      <a:pt x="1261742" y="0"/>
                    </a:lnTo>
                    <a:lnTo>
                      <a:pt x="1261742" y="1712754"/>
                    </a:lnTo>
                    <a:lnTo>
                      <a:pt x="0" y="1712754"/>
                    </a:lnTo>
                    <a:close/>
                  </a:path>
                </a:pathLst>
              </a:custGeom>
              <a:solidFill>
                <a:srgbClr val="000000">
                  <a:alpha val="0"/>
                </a:srgbClr>
              </a:solidFill>
              <a:ln w="38100" cap="sq">
                <a:solidFill>
                  <a:srgbClr val="000000"/>
                </a:solidFill>
                <a:prstDash val="solid"/>
                <a:miter/>
              </a:ln>
            </p:spPr>
            <p:txBody>
              <a:bodyPr/>
              <a:lstStyle/>
              <a:p>
                <a:endParaRPr lang="en-GB"/>
              </a:p>
            </p:txBody>
          </p:sp>
          <p:sp>
            <p:nvSpPr>
              <p:cNvPr id="9" name="TextBox 9"/>
              <p:cNvSpPr txBox="1"/>
              <p:nvPr/>
            </p:nvSpPr>
            <p:spPr>
              <a:xfrm>
                <a:off x="0" y="-85725"/>
                <a:ext cx="1261742" cy="1798479"/>
              </a:xfrm>
              <a:prstGeom prst="rect">
                <a:avLst/>
              </a:prstGeom>
            </p:spPr>
            <p:txBody>
              <a:bodyPr lIns="50800" tIns="50800" rIns="50800" bIns="50800" rtlCol="0" anchor="ctr"/>
              <a:lstStyle/>
              <a:p>
                <a:pPr algn="ctr">
                  <a:lnSpc>
                    <a:spcPts val="2659"/>
                  </a:lnSpc>
                </a:pPr>
                <a:endParaRPr/>
              </a:p>
            </p:txBody>
          </p:sp>
        </p:grpSp>
      </p:grpSp>
      <p:sp>
        <p:nvSpPr>
          <p:cNvPr id="10" name="Freeform 10"/>
          <p:cNvSpPr/>
          <p:nvPr/>
        </p:nvSpPr>
        <p:spPr>
          <a:xfrm>
            <a:off x="-2965721" y="4089393"/>
            <a:ext cx="8022190" cy="9004499"/>
          </a:xfrm>
          <a:custGeom>
            <a:avLst/>
            <a:gdLst/>
            <a:ahLst/>
            <a:cxnLst/>
            <a:rect l="l" t="t" r="r" b="b"/>
            <a:pathLst>
              <a:path w="8022190" h="9004499">
                <a:moveTo>
                  <a:pt x="0" y="0"/>
                </a:moveTo>
                <a:lnTo>
                  <a:pt x="8022190" y="0"/>
                </a:lnTo>
                <a:lnTo>
                  <a:pt x="8022190" y="9004499"/>
                </a:lnTo>
                <a:lnTo>
                  <a:pt x="0" y="900449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1" name="Freeform 11"/>
          <p:cNvSpPr/>
          <p:nvPr/>
        </p:nvSpPr>
        <p:spPr>
          <a:xfrm rot="-708578">
            <a:off x="-1267102" y="6977379"/>
            <a:ext cx="3471112" cy="4126136"/>
          </a:xfrm>
          <a:custGeom>
            <a:avLst/>
            <a:gdLst/>
            <a:ahLst/>
            <a:cxnLst/>
            <a:rect l="l" t="t" r="r" b="b"/>
            <a:pathLst>
              <a:path w="3471112" h="4126136">
                <a:moveTo>
                  <a:pt x="0" y="0"/>
                </a:moveTo>
                <a:lnTo>
                  <a:pt x="3471111" y="0"/>
                </a:lnTo>
                <a:lnTo>
                  <a:pt x="3471111" y="4126135"/>
                </a:lnTo>
                <a:lnTo>
                  <a:pt x="0" y="412613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2" name="Group 12"/>
          <p:cNvGrpSpPr/>
          <p:nvPr/>
        </p:nvGrpSpPr>
        <p:grpSpPr>
          <a:xfrm>
            <a:off x="1336813" y="2755186"/>
            <a:ext cx="4793454" cy="6503114"/>
            <a:chOff x="0" y="0"/>
            <a:chExt cx="6391272" cy="8670818"/>
          </a:xfrm>
        </p:grpSpPr>
        <p:grpSp>
          <p:nvGrpSpPr>
            <p:cNvPr id="13" name="Group 13"/>
            <p:cNvGrpSpPr/>
            <p:nvPr/>
          </p:nvGrpSpPr>
          <p:grpSpPr>
            <a:xfrm>
              <a:off x="3701" y="0"/>
              <a:ext cx="6387571" cy="8670818"/>
              <a:chOff x="0" y="0"/>
              <a:chExt cx="1261742" cy="1712754"/>
            </a:xfrm>
          </p:grpSpPr>
          <p:sp>
            <p:nvSpPr>
              <p:cNvPr id="14" name="Freeform 14"/>
              <p:cNvSpPr/>
              <p:nvPr/>
            </p:nvSpPr>
            <p:spPr>
              <a:xfrm>
                <a:off x="0" y="0"/>
                <a:ext cx="1261742" cy="1712754"/>
              </a:xfrm>
              <a:custGeom>
                <a:avLst/>
                <a:gdLst/>
                <a:ahLst/>
                <a:cxnLst/>
                <a:rect l="l" t="t" r="r" b="b"/>
                <a:pathLst>
                  <a:path w="1261742" h="1712754">
                    <a:moveTo>
                      <a:pt x="0" y="0"/>
                    </a:moveTo>
                    <a:lnTo>
                      <a:pt x="1261742" y="0"/>
                    </a:lnTo>
                    <a:lnTo>
                      <a:pt x="1261742" y="1712754"/>
                    </a:lnTo>
                    <a:lnTo>
                      <a:pt x="0" y="1712754"/>
                    </a:lnTo>
                    <a:close/>
                  </a:path>
                </a:pathLst>
              </a:custGeom>
              <a:solidFill>
                <a:srgbClr val="FFFFFF">
                  <a:alpha val="40000"/>
                </a:srgbClr>
              </a:solidFill>
              <a:ln w="38100" cap="sq">
                <a:solidFill>
                  <a:srgbClr val="000000">
                    <a:alpha val="40000"/>
                  </a:srgbClr>
                </a:solidFill>
                <a:prstDash val="solid"/>
                <a:miter/>
              </a:ln>
            </p:spPr>
            <p:txBody>
              <a:bodyPr/>
              <a:lstStyle/>
              <a:p>
                <a:endParaRPr lang="en-GB"/>
              </a:p>
            </p:txBody>
          </p:sp>
          <p:sp>
            <p:nvSpPr>
              <p:cNvPr id="15" name="TextBox 15"/>
              <p:cNvSpPr txBox="1"/>
              <p:nvPr/>
            </p:nvSpPr>
            <p:spPr>
              <a:xfrm>
                <a:off x="0" y="-85725"/>
                <a:ext cx="1261742" cy="1798479"/>
              </a:xfrm>
              <a:prstGeom prst="rect">
                <a:avLst/>
              </a:prstGeom>
            </p:spPr>
            <p:txBody>
              <a:bodyPr lIns="50800" tIns="50800" rIns="50800" bIns="50800" rtlCol="0" anchor="ctr"/>
              <a:lstStyle/>
              <a:p>
                <a:pPr algn="ctr">
                  <a:lnSpc>
                    <a:spcPts val="2659"/>
                  </a:lnSpc>
                </a:pPr>
                <a:endParaRPr/>
              </a:p>
            </p:txBody>
          </p:sp>
        </p:grpSp>
        <p:grpSp>
          <p:nvGrpSpPr>
            <p:cNvPr id="16" name="Group 16"/>
            <p:cNvGrpSpPr/>
            <p:nvPr/>
          </p:nvGrpSpPr>
          <p:grpSpPr>
            <a:xfrm>
              <a:off x="0" y="0"/>
              <a:ext cx="6387571" cy="8670818"/>
              <a:chOff x="0" y="0"/>
              <a:chExt cx="1261742" cy="1712754"/>
            </a:xfrm>
          </p:grpSpPr>
          <p:sp>
            <p:nvSpPr>
              <p:cNvPr id="17" name="Freeform 17"/>
              <p:cNvSpPr/>
              <p:nvPr/>
            </p:nvSpPr>
            <p:spPr>
              <a:xfrm>
                <a:off x="0" y="0"/>
                <a:ext cx="1261742" cy="1712754"/>
              </a:xfrm>
              <a:custGeom>
                <a:avLst/>
                <a:gdLst/>
                <a:ahLst/>
                <a:cxnLst/>
                <a:rect l="l" t="t" r="r" b="b"/>
                <a:pathLst>
                  <a:path w="1261742" h="1712754">
                    <a:moveTo>
                      <a:pt x="0" y="0"/>
                    </a:moveTo>
                    <a:lnTo>
                      <a:pt x="1261742" y="0"/>
                    </a:lnTo>
                    <a:lnTo>
                      <a:pt x="1261742" y="1712754"/>
                    </a:lnTo>
                    <a:lnTo>
                      <a:pt x="0" y="1712754"/>
                    </a:lnTo>
                    <a:close/>
                  </a:path>
                </a:pathLst>
              </a:custGeom>
              <a:solidFill>
                <a:srgbClr val="000000">
                  <a:alpha val="0"/>
                </a:srgbClr>
              </a:solidFill>
              <a:ln w="38100" cap="sq">
                <a:solidFill>
                  <a:srgbClr val="000000"/>
                </a:solidFill>
                <a:prstDash val="solid"/>
                <a:miter/>
              </a:ln>
            </p:spPr>
            <p:txBody>
              <a:bodyPr/>
              <a:lstStyle/>
              <a:p>
                <a:endParaRPr lang="en-GB"/>
              </a:p>
            </p:txBody>
          </p:sp>
          <p:sp>
            <p:nvSpPr>
              <p:cNvPr id="18" name="TextBox 18"/>
              <p:cNvSpPr txBox="1"/>
              <p:nvPr/>
            </p:nvSpPr>
            <p:spPr>
              <a:xfrm>
                <a:off x="0" y="-85725"/>
                <a:ext cx="1261742" cy="1798479"/>
              </a:xfrm>
              <a:prstGeom prst="rect">
                <a:avLst/>
              </a:prstGeom>
            </p:spPr>
            <p:txBody>
              <a:bodyPr lIns="50800" tIns="50800" rIns="50800" bIns="50800" rtlCol="0" anchor="ctr"/>
              <a:lstStyle/>
              <a:p>
                <a:pPr algn="ctr">
                  <a:lnSpc>
                    <a:spcPts val="2659"/>
                  </a:lnSpc>
                </a:pPr>
                <a:endParaRPr/>
              </a:p>
            </p:txBody>
          </p:sp>
        </p:grpSp>
      </p:grpSp>
      <p:sp>
        <p:nvSpPr>
          <p:cNvPr id="19" name="Freeform 19"/>
          <p:cNvSpPr/>
          <p:nvPr/>
        </p:nvSpPr>
        <p:spPr>
          <a:xfrm rot="-10604382">
            <a:off x="13406245" y="-2401045"/>
            <a:ext cx="6912691" cy="7353926"/>
          </a:xfrm>
          <a:custGeom>
            <a:avLst/>
            <a:gdLst/>
            <a:ahLst/>
            <a:cxnLst/>
            <a:rect l="l" t="t" r="r" b="b"/>
            <a:pathLst>
              <a:path w="6912691" h="7353926">
                <a:moveTo>
                  <a:pt x="0" y="0"/>
                </a:moveTo>
                <a:lnTo>
                  <a:pt x="6912691" y="0"/>
                </a:lnTo>
                <a:lnTo>
                  <a:pt x="6912691" y="7353926"/>
                </a:lnTo>
                <a:lnTo>
                  <a:pt x="0" y="735392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20" name="Group 20"/>
          <p:cNvGrpSpPr/>
          <p:nvPr/>
        </p:nvGrpSpPr>
        <p:grpSpPr>
          <a:xfrm>
            <a:off x="12126398" y="2755186"/>
            <a:ext cx="4793454" cy="6503114"/>
            <a:chOff x="0" y="0"/>
            <a:chExt cx="6391272" cy="8670818"/>
          </a:xfrm>
        </p:grpSpPr>
        <p:grpSp>
          <p:nvGrpSpPr>
            <p:cNvPr id="21" name="Group 21"/>
            <p:cNvGrpSpPr/>
            <p:nvPr/>
          </p:nvGrpSpPr>
          <p:grpSpPr>
            <a:xfrm>
              <a:off x="3701" y="0"/>
              <a:ext cx="6387571" cy="8670818"/>
              <a:chOff x="0" y="0"/>
              <a:chExt cx="1261742" cy="1712754"/>
            </a:xfrm>
          </p:grpSpPr>
          <p:sp>
            <p:nvSpPr>
              <p:cNvPr id="22" name="Freeform 22"/>
              <p:cNvSpPr/>
              <p:nvPr/>
            </p:nvSpPr>
            <p:spPr>
              <a:xfrm>
                <a:off x="0" y="0"/>
                <a:ext cx="1261742" cy="1712754"/>
              </a:xfrm>
              <a:custGeom>
                <a:avLst/>
                <a:gdLst/>
                <a:ahLst/>
                <a:cxnLst/>
                <a:rect l="l" t="t" r="r" b="b"/>
                <a:pathLst>
                  <a:path w="1261742" h="1712754">
                    <a:moveTo>
                      <a:pt x="0" y="0"/>
                    </a:moveTo>
                    <a:lnTo>
                      <a:pt x="1261742" y="0"/>
                    </a:lnTo>
                    <a:lnTo>
                      <a:pt x="1261742" y="1712754"/>
                    </a:lnTo>
                    <a:lnTo>
                      <a:pt x="0" y="1712754"/>
                    </a:lnTo>
                    <a:close/>
                  </a:path>
                </a:pathLst>
              </a:custGeom>
              <a:solidFill>
                <a:srgbClr val="FFFFFF">
                  <a:alpha val="40000"/>
                </a:srgbClr>
              </a:solidFill>
              <a:ln w="38100" cap="sq">
                <a:solidFill>
                  <a:srgbClr val="000000">
                    <a:alpha val="40000"/>
                  </a:srgbClr>
                </a:solidFill>
                <a:prstDash val="solid"/>
                <a:miter/>
              </a:ln>
            </p:spPr>
            <p:txBody>
              <a:bodyPr/>
              <a:lstStyle/>
              <a:p>
                <a:endParaRPr lang="en-GB"/>
              </a:p>
            </p:txBody>
          </p:sp>
          <p:sp>
            <p:nvSpPr>
              <p:cNvPr id="23" name="TextBox 23"/>
              <p:cNvSpPr txBox="1"/>
              <p:nvPr/>
            </p:nvSpPr>
            <p:spPr>
              <a:xfrm>
                <a:off x="0" y="-85725"/>
                <a:ext cx="1261742" cy="1798479"/>
              </a:xfrm>
              <a:prstGeom prst="rect">
                <a:avLst/>
              </a:prstGeom>
            </p:spPr>
            <p:txBody>
              <a:bodyPr lIns="50800" tIns="50800" rIns="50800" bIns="50800" rtlCol="0" anchor="ctr"/>
              <a:lstStyle/>
              <a:p>
                <a:pPr algn="ctr">
                  <a:lnSpc>
                    <a:spcPts val="2659"/>
                  </a:lnSpc>
                </a:pPr>
                <a:endParaRPr/>
              </a:p>
            </p:txBody>
          </p:sp>
        </p:grpSp>
        <p:grpSp>
          <p:nvGrpSpPr>
            <p:cNvPr id="24" name="Group 24"/>
            <p:cNvGrpSpPr/>
            <p:nvPr/>
          </p:nvGrpSpPr>
          <p:grpSpPr>
            <a:xfrm>
              <a:off x="0" y="0"/>
              <a:ext cx="6387571" cy="8670818"/>
              <a:chOff x="0" y="0"/>
              <a:chExt cx="1261742" cy="1712754"/>
            </a:xfrm>
          </p:grpSpPr>
          <p:sp>
            <p:nvSpPr>
              <p:cNvPr id="25" name="Freeform 25"/>
              <p:cNvSpPr/>
              <p:nvPr/>
            </p:nvSpPr>
            <p:spPr>
              <a:xfrm>
                <a:off x="0" y="0"/>
                <a:ext cx="1261742" cy="1712754"/>
              </a:xfrm>
              <a:custGeom>
                <a:avLst/>
                <a:gdLst/>
                <a:ahLst/>
                <a:cxnLst/>
                <a:rect l="l" t="t" r="r" b="b"/>
                <a:pathLst>
                  <a:path w="1261742" h="1712754">
                    <a:moveTo>
                      <a:pt x="0" y="0"/>
                    </a:moveTo>
                    <a:lnTo>
                      <a:pt x="1261742" y="0"/>
                    </a:lnTo>
                    <a:lnTo>
                      <a:pt x="1261742" y="1712754"/>
                    </a:lnTo>
                    <a:lnTo>
                      <a:pt x="0" y="1712754"/>
                    </a:lnTo>
                    <a:close/>
                  </a:path>
                </a:pathLst>
              </a:custGeom>
              <a:solidFill>
                <a:srgbClr val="000000">
                  <a:alpha val="0"/>
                </a:srgbClr>
              </a:solidFill>
              <a:ln w="38100" cap="sq">
                <a:solidFill>
                  <a:srgbClr val="000000"/>
                </a:solidFill>
                <a:prstDash val="solid"/>
                <a:miter/>
              </a:ln>
            </p:spPr>
            <p:txBody>
              <a:bodyPr/>
              <a:lstStyle/>
              <a:p>
                <a:endParaRPr lang="en-GB"/>
              </a:p>
            </p:txBody>
          </p:sp>
          <p:sp>
            <p:nvSpPr>
              <p:cNvPr id="26" name="TextBox 26"/>
              <p:cNvSpPr txBox="1"/>
              <p:nvPr/>
            </p:nvSpPr>
            <p:spPr>
              <a:xfrm>
                <a:off x="0" y="-85725"/>
                <a:ext cx="1261742" cy="1798479"/>
              </a:xfrm>
              <a:prstGeom prst="rect">
                <a:avLst/>
              </a:prstGeom>
            </p:spPr>
            <p:txBody>
              <a:bodyPr lIns="50800" tIns="50800" rIns="50800" bIns="50800" rtlCol="0" anchor="ctr"/>
              <a:lstStyle/>
              <a:p>
                <a:pPr algn="ctr">
                  <a:lnSpc>
                    <a:spcPts val="2659"/>
                  </a:lnSpc>
                </a:pPr>
                <a:endParaRPr/>
              </a:p>
            </p:txBody>
          </p:sp>
        </p:grpSp>
      </p:grpSp>
      <p:sp>
        <p:nvSpPr>
          <p:cNvPr id="27" name="TextBox 27"/>
          <p:cNvSpPr txBox="1"/>
          <p:nvPr/>
        </p:nvSpPr>
        <p:spPr>
          <a:xfrm>
            <a:off x="1336813" y="1019175"/>
            <a:ext cx="10189510" cy="1228725"/>
          </a:xfrm>
          <a:prstGeom prst="rect">
            <a:avLst/>
          </a:prstGeom>
        </p:spPr>
        <p:txBody>
          <a:bodyPr lIns="0" tIns="0" rIns="0" bIns="0" rtlCol="0" anchor="t">
            <a:spAutoFit/>
          </a:bodyPr>
          <a:lstStyle/>
          <a:p>
            <a:pPr marL="0" lvl="0" indent="0" algn="l">
              <a:lnSpc>
                <a:spcPts val="9600"/>
              </a:lnSpc>
              <a:spcBef>
                <a:spcPct val="0"/>
              </a:spcBef>
            </a:pPr>
            <a:r>
              <a:rPr lang="en-US" sz="8000" spc="160">
                <a:solidFill>
                  <a:srgbClr val="000000"/>
                </a:solidFill>
                <a:latin typeface="Gagalin"/>
                <a:ea typeface="Gagalin"/>
                <a:cs typeface="Gagalin"/>
                <a:sym typeface="Gagalin"/>
              </a:rPr>
              <a:t>Conclusion</a:t>
            </a:r>
          </a:p>
        </p:txBody>
      </p:sp>
      <p:sp>
        <p:nvSpPr>
          <p:cNvPr id="28" name="Freeform 28"/>
          <p:cNvSpPr/>
          <p:nvPr/>
        </p:nvSpPr>
        <p:spPr>
          <a:xfrm rot="3191312">
            <a:off x="10587496" y="-1345599"/>
            <a:ext cx="2539093" cy="2460612"/>
          </a:xfrm>
          <a:custGeom>
            <a:avLst/>
            <a:gdLst/>
            <a:ahLst/>
            <a:cxnLst/>
            <a:rect l="l" t="t" r="r" b="b"/>
            <a:pathLst>
              <a:path w="2539093" h="2460612">
                <a:moveTo>
                  <a:pt x="0" y="0"/>
                </a:moveTo>
                <a:lnTo>
                  <a:pt x="2539093" y="0"/>
                </a:lnTo>
                <a:lnTo>
                  <a:pt x="2539093" y="2460612"/>
                </a:lnTo>
                <a:lnTo>
                  <a:pt x="0" y="246061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29" name="TextBox 29"/>
          <p:cNvSpPr txBox="1"/>
          <p:nvPr/>
        </p:nvSpPr>
        <p:spPr>
          <a:xfrm>
            <a:off x="6914576" y="2834695"/>
            <a:ext cx="4626151" cy="5212715"/>
          </a:xfrm>
          <a:prstGeom prst="rect">
            <a:avLst/>
          </a:prstGeom>
        </p:spPr>
        <p:txBody>
          <a:bodyPr lIns="0" tIns="0" rIns="0" bIns="0" rtlCol="0" anchor="t">
            <a:spAutoFit/>
          </a:bodyPr>
          <a:lstStyle/>
          <a:p>
            <a:pPr algn="l">
              <a:lnSpc>
                <a:spcPts val="3219"/>
              </a:lnSpc>
            </a:pPr>
            <a:r>
              <a:rPr lang="en-US" sz="2299" spc="114">
                <a:solidFill>
                  <a:srgbClr val="000000"/>
                </a:solidFill>
                <a:latin typeface="Agrandir"/>
                <a:ea typeface="Agrandir"/>
                <a:cs typeface="Agrandir"/>
                <a:sym typeface="Agrandir"/>
              </a:rPr>
              <a:t>Assessment for Learning (AfL) has highlighted both the strengths and challenges of incorporating strategies like concept cartoons into the teaching of mathematics. Through this process, I have gained valuable insights into how AfL tools can enhance student engagement, foster deeper understanding, and encourage critical thinking.</a:t>
            </a:r>
          </a:p>
          <a:p>
            <a:pPr algn="l">
              <a:lnSpc>
                <a:spcPts val="2799"/>
              </a:lnSpc>
            </a:pPr>
            <a:endParaRPr lang="en-US" sz="2299" spc="114">
              <a:solidFill>
                <a:srgbClr val="000000"/>
              </a:solidFill>
              <a:latin typeface="Agrandir"/>
              <a:ea typeface="Agrandir"/>
              <a:cs typeface="Agrandir"/>
              <a:sym typeface="Agrandir"/>
            </a:endParaRPr>
          </a:p>
        </p:txBody>
      </p:sp>
      <p:sp>
        <p:nvSpPr>
          <p:cNvPr id="30" name="TextBox 30"/>
          <p:cNvSpPr txBox="1"/>
          <p:nvPr/>
        </p:nvSpPr>
        <p:spPr>
          <a:xfrm>
            <a:off x="1485817" y="2974640"/>
            <a:ext cx="4548407" cy="6122926"/>
          </a:xfrm>
          <a:prstGeom prst="rect">
            <a:avLst/>
          </a:prstGeom>
        </p:spPr>
        <p:txBody>
          <a:bodyPr lIns="0" tIns="0" rIns="0" bIns="0" rtlCol="0" anchor="t">
            <a:spAutoFit/>
          </a:bodyPr>
          <a:lstStyle/>
          <a:p>
            <a:pPr algn="l">
              <a:lnSpc>
                <a:spcPts val="3055"/>
              </a:lnSpc>
            </a:pPr>
            <a:r>
              <a:rPr lang="en-US" sz="2182" spc="109">
                <a:solidFill>
                  <a:srgbClr val="000000"/>
                </a:solidFill>
                <a:latin typeface="Agrandir"/>
                <a:ea typeface="Agrandir"/>
                <a:cs typeface="Agrandir"/>
                <a:sym typeface="Agrandir"/>
              </a:rPr>
              <a:t>Assessment for Learning provides a highly positive experience for learners by creating a supportive environment where feedback is continuous and constructive. It allows students to track their progress, identify areas for improvement, and take ownership of their learning. This approach fosters a growth mindset, reduces the fear of failure, and keeps students motivated to improve through regular, actionable feedback.</a:t>
            </a:r>
          </a:p>
        </p:txBody>
      </p:sp>
      <p:sp>
        <p:nvSpPr>
          <p:cNvPr id="31" name="TextBox 31"/>
          <p:cNvSpPr txBox="1"/>
          <p:nvPr/>
        </p:nvSpPr>
        <p:spPr>
          <a:xfrm>
            <a:off x="12354820" y="2974640"/>
            <a:ext cx="4507771" cy="3396370"/>
          </a:xfrm>
          <a:prstGeom prst="rect">
            <a:avLst/>
          </a:prstGeom>
        </p:spPr>
        <p:txBody>
          <a:bodyPr lIns="0" tIns="0" rIns="0" bIns="0" rtlCol="0" anchor="t">
            <a:spAutoFit/>
          </a:bodyPr>
          <a:lstStyle/>
          <a:p>
            <a:pPr algn="l">
              <a:lnSpc>
                <a:spcPts val="3373"/>
              </a:lnSpc>
            </a:pPr>
            <a:r>
              <a:rPr lang="en-US" sz="2409" spc="120">
                <a:solidFill>
                  <a:srgbClr val="000000"/>
                </a:solidFill>
                <a:latin typeface="Agrandir"/>
                <a:ea typeface="Agrandir"/>
                <a:cs typeface="Agrandir"/>
                <a:sym typeface="Agrandir"/>
              </a:rPr>
              <a:t>Despite these drawbacks, the benefits of AfL—particularly in enhancing student motivation, engagement, and long-term learning—make it an essential tool for effective teaching. </a:t>
            </a:r>
          </a:p>
        </p:txBody>
      </p:sp>
      <p:sp>
        <p:nvSpPr>
          <p:cNvPr id="32" name="Freeform 32"/>
          <p:cNvSpPr/>
          <p:nvPr/>
        </p:nvSpPr>
        <p:spPr>
          <a:xfrm rot="1093412">
            <a:off x="14315174" y="14176"/>
            <a:ext cx="4439711" cy="4017939"/>
          </a:xfrm>
          <a:custGeom>
            <a:avLst/>
            <a:gdLst/>
            <a:ahLst/>
            <a:cxnLst/>
            <a:rect l="l" t="t" r="r" b="b"/>
            <a:pathLst>
              <a:path w="4439711" h="4017939">
                <a:moveTo>
                  <a:pt x="0" y="0"/>
                </a:moveTo>
                <a:lnTo>
                  <a:pt x="4439711" y="0"/>
                </a:lnTo>
                <a:lnTo>
                  <a:pt x="4439711" y="4017939"/>
                </a:lnTo>
                <a:lnTo>
                  <a:pt x="0" y="4017939"/>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r="-48" b="-38974"/>
            </a:stretch>
          </a:blipFill>
        </p:spPr>
        <p:txBody>
          <a:bodyPr/>
          <a:lstStyle/>
          <a:p>
            <a:endParaRPr lang="en-GB"/>
          </a:p>
        </p:txBody>
      </p:sp>
      <p:sp>
        <p:nvSpPr>
          <p:cNvPr id="3" name="Freeform 3"/>
          <p:cNvSpPr/>
          <p:nvPr/>
        </p:nvSpPr>
        <p:spPr>
          <a:xfrm rot="3649572">
            <a:off x="13905010" y="4377341"/>
            <a:ext cx="7530117" cy="6918465"/>
          </a:xfrm>
          <a:custGeom>
            <a:avLst/>
            <a:gdLst/>
            <a:ahLst/>
            <a:cxnLst/>
            <a:rect l="l" t="t" r="r" b="b"/>
            <a:pathLst>
              <a:path w="7530117" h="6918465">
                <a:moveTo>
                  <a:pt x="0" y="0"/>
                </a:moveTo>
                <a:lnTo>
                  <a:pt x="7530117" y="0"/>
                </a:lnTo>
                <a:lnTo>
                  <a:pt x="7530117" y="6918466"/>
                </a:lnTo>
                <a:lnTo>
                  <a:pt x="0" y="691846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TextBox 4"/>
          <p:cNvSpPr txBox="1"/>
          <p:nvPr/>
        </p:nvSpPr>
        <p:spPr>
          <a:xfrm>
            <a:off x="4073351" y="8027762"/>
            <a:ext cx="10156016" cy="1733550"/>
          </a:xfrm>
          <a:prstGeom prst="rect">
            <a:avLst/>
          </a:prstGeom>
        </p:spPr>
        <p:txBody>
          <a:bodyPr lIns="0" tIns="0" rIns="0" bIns="0" rtlCol="0" anchor="t">
            <a:spAutoFit/>
          </a:bodyPr>
          <a:lstStyle/>
          <a:p>
            <a:pPr algn="r">
              <a:lnSpc>
                <a:spcPts val="4499"/>
              </a:lnSpc>
            </a:pPr>
            <a:r>
              <a:rPr lang="en-US" sz="2999" spc="59">
                <a:solidFill>
                  <a:srgbClr val="000000"/>
                </a:solidFill>
                <a:latin typeface="Agrandir"/>
                <a:ea typeface="Agrandir"/>
                <a:cs typeface="Agrandir"/>
                <a:sym typeface="Agrandir"/>
              </a:rPr>
              <a:t>Tillly Morton-Lewis</a:t>
            </a:r>
          </a:p>
          <a:p>
            <a:pPr algn="r">
              <a:lnSpc>
                <a:spcPts val="4499"/>
              </a:lnSpc>
            </a:pPr>
            <a:r>
              <a:rPr lang="en-US" sz="2999" spc="59">
                <a:solidFill>
                  <a:srgbClr val="000000"/>
                </a:solidFill>
                <a:latin typeface="Agrandir"/>
                <a:ea typeface="Agrandir"/>
                <a:cs typeface="Agrandir"/>
                <a:sym typeface="Agrandir"/>
              </a:rPr>
              <a:t>2100296</a:t>
            </a:r>
          </a:p>
          <a:p>
            <a:pPr marL="0" lvl="0" indent="0" algn="r">
              <a:lnSpc>
                <a:spcPts val="4499"/>
              </a:lnSpc>
              <a:spcBef>
                <a:spcPct val="0"/>
              </a:spcBef>
            </a:pPr>
            <a:r>
              <a:rPr lang="en-US" sz="2999" spc="59">
                <a:solidFill>
                  <a:srgbClr val="000000"/>
                </a:solidFill>
                <a:latin typeface="Agrandir"/>
                <a:ea typeface="Agrandir"/>
                <a:cs typeface="Agrandir"/>
                <a:sym typeface="Agrandir"/>
              </a:rPr>
              <a:t>ECAD5012</a:t>
            </a:r>
          </a:p>
        </p:txBody>
      </p:sp>
      <p:sp>
        <p:nvSpPr>
          <p:cNvPr id="5" name="Freeform 5"/>
          <p:cNvSpPr/>
          <p:nvPr/>
        </p:nvSpPr>
        <p:spPr>
          <a:xfrm rot="-6802992">
            <a:off x="-1245989" y="-3362067"/>
            <a:ext cx="6320685" cy="6724133"/>
          </a:xfrm>
          <a:custGeom>
            <a:avLst/>
            <a:gdLst/>
            <a:ahLst/>
            <a:cxnLst/>
            <a:rect l="l" t="t" r="r" b="b"/>
            <a:pathLst>
              <a:path w="6320685" h="6724133">
                <a:moveTo>
                  <a:pt x="0" y="0"/>
                </a:moveTo>
                <a:lnTo>
                  <a:pt x="6320685" y="0"/>
                </a:lnTo>
                <a:lnTo>
                  <a:pt x="6320685" y="6724134"/>
                </a:lnTo>
                <a:lnTo>
                  <a:pt x="0" y="67241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a:off x="14728116" y="6015904"/>
            <a:ext cx="3941664" cy="3662164"/>
          </a:xfrm>
          <a:custGeom>
            <a:avLst/>
            <a:gdLst/>
            <a:ahLst/>
            <a:cxnLst/>
            <a:rect l="l" t="t" r="r" b="b"/>
            <a:pathLst>
              <a:path w="3941664" h="3662164">
                <a:moveTo>
                  <a:pt x="0" y="0"/>
                </a:moveTo>
                <a:lnTo>
                  <a:pt x="3941663" y="0"/>
                </a:lnTo>
                <a:lnTo>
                  <a:pt x="3941663" y="3662164"/>
                </a:lnTo>
                <a:lnTo>
                  <a:pt x="0" y="366216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Freeform 7"/>
          <p:cNvSpPr/>
          <p:nvPr/>
        </p:nvSpPr>
        <p:spPr>
          <a:xfrm>
            <a:off x="5382868" y="8694512"/>
            <a:ext cx="2656101" cy="2574003"/>
          </a:xfrm>
          <a:custGeom>
            <a:avLst/>
            <a:gdLst/>
            <a:ahLst/>
            <a:cxnLst/>
            <a:rect l="l" t="t" r="r" b="b"/>
            <a:pathLst>
              <a:path w="2656101" h="2574003">
                <a:moveTo>
                  <a:pt x="0" y="0"/>
                </a:moveTo>
                <a:lnTo>
                  <a:pt x="2656101" y="0"/>
                </a:lnTo>
                <a:lnTo>
                  <a:pt x="2656101" y="2574003"/>
                </a:lnTo>
                <a:lnTo>
                  <a:pt x="0" y="257400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8" name="Freeform 8"/>
          <p:cNvSpPr/>
          <p:nvPr/>
        </p:nvSpPr>
        <p:spPr>
          <a:xfrm>
            <a:off x="-3454998" y="5279153"/>
            <a:ext cx="6249851" cy="5742191"/>
          </a:xfrm>
          <a:custGeom>
            <a:avLst/>
            <a:gdLst/>
            <a:ahLst/>
            <a:cxnLst/>
            <a:rect l="l" t="t" r="r" b="b"/>
            <a:pathLst>
              <a:path w="6249851" h="5742191">
                <a:moveTo>
                  <a:pt x="0" y="0"/>
                </a:moveTo>
                <a:lnTo>
                  <a:pt x="6249850" y="0"/>
                </a:lnTo>
                <a:lnTo>
                  <a:pt x="6249850" y="5742191"/>
                </a:lnTo>
                <a:lnTo>
                  <a:pt x="0" y="5742191"/>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9" name="Freeform 9"/>
          <p:cNvSpPr/>
          <p:nvPr/>
        </p:nvSpPr>
        <p:spPr>
          <a:xfrm rot="2237146">
            <a:off x="-315172" y="6923252"/>
            <a:ext cx="4459052" cy="3210518"/>
          </a:xfrm>
          <a:custGeom>
            <a:avLst/>
            <a:gdLst/>
            <a:ahLst/>
            <a:cxnLst/>
            <a:rect l="l" t="t" r="r" b="b"/>
            <a:pathLst>
              <a:path w="4459052" h="3210518">
                <a:moveTo>
                  <a:pt x="0" y="0"/>
                </a:moveTo>
                <a:lnTo>
                  <a:pt x="4459052" y="0"/>
                </a:lnTo>
                <a:lnTo>
                  <a:pt x="4459052" y="3210518"/>
                </a:lnTo>
                <a:lnTo>
                  <a:pt x="0" y="3210518"/>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0" name="Freeform 10"/>
          <p:cNvSpPr/>
          <p:nvPr/>
        </p:nvSpPr>
        <p:spPr>
          <a:xfrm>
            <a:off x="9021057" y="-1370502"/>
            <a:ext cx="2656101" cy="2574003"/>
          </a:xfrm>
          <a:custGeom>
            <a:avLst/>
            <a:gdLst/>
            <a:ahLst/>
            <a:cxnLst/>
            <a:rect l="l" t="t" r="r" b="b"/>
            <a:pathLst>
              <a:path w="2656101" h="2574003">
                <a:moveTo>
                  <a:pt x="0" y="0"/>
                </a:moveTo>
                <a:lnTo>
                  <a:pt x="2656101" y="0"/>
                </a:lnTo>
                <a:lnTo>
                  <a:pt x="2656101" y="2574004"/>
                </a:lnTo>
                <a:lnTo>
                  <a:pt x="0" y="2574004"/>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GB"/>
          </a:p>
        </p:txBody>
      </p:sp>
      <p:sp>
        <p:nvSpPr>
          <p:cNvPr id="11" name="Freeform 11"/>
          <p:cNvSpPr/>
          <p:nvPr/>
        </p:nvSpPr>
        <p:spPr>
          <a:xfrm rot="7670037">
            <a:off x="13383024" y="-2542762"/>
            <a:ext cx="5974748" cy="5489435"/>
          </a:xfrm>
          <a:custGeom>
            <a:avLst/>
            <a:gdLst/>
            <a:ahLst/>
            <a:cxnLst/>
            <a:rect l="l" t="t" r="r" b="b"/>
            <a:pathLst>
              <a:path w="5974748" h="5489435">
                <a:moveTo>
                  <a:pt x="0" y="0"/>
                </a:moveTo>
                <a:lnTo>
                  <a:pt x="5974748" y="0"/>
                </a:lnTo>
                <a:lnTo>
                  <a:pt x="5974748" y="5489435"/>
                </a:lnTo>
                <a:lnTo>
                  <a:pt x="0" y="5489435"/>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2" name="Freeform 12"/>
          <p:cNvSpPr/>
          <p:nvPr/>
        </p:nvSpPr>
        <p:spPr>
          <a:xfrm>
            <a:off x="13767542" y="-372656"/>
            <a:ext cx="3902526" cy="3235549"/>
          </a:xfrm>
          <a:custGeom>
            <a:avLst/>
            <a:gdLst/>
            <a:ahLst/>
            <a:cxnLst/>
            <a:rect l="l" t="t" r="r" b="b"/>
            <a:pathLst>
              <a:path w="3902526" h="3235549">
                <a:moveTo>
                  <a:pt x="0" y="0"/>
                </a:moveTo>
                <a:lnTo>
                  <a:pt x="3902526" y="0"/>
                </a:lnTo>
                <a:lnTo>
                  <a:pt x="3902526" y="3235549"/>
                </a:lnTo>
                <a:lnTo>
                  <a:pt x="0" y="3235549"/>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GB"/>
          </a:p>
        </p:txBody>
      </p:sp>
      <p:sp>
        <p:nvSpPr>
          <p:cNvPr id="13" name="Freeform 13"/>
          <p:cNvSpPr/>
          <p:nvPr/>
        </p:nvSpPr>
        <p:spPr>
          <a:xfrm rot="-1789354">
            <a:off x="575474" y="-347429"/>
            <a:ext cx="2725139" cy="3833315"/>
          </a:xfrm>
          <a:custGeom>
            <a:avLst/>
            <a:gdLst/>
            <a:ahLst/>
            <a:cxnLst/>
            <a:rect l="l" t="t" r="r" b="b"/>
            <a:pathLst>
              <a:path w="2725139" h="3833315">
                <a:moveTo>
                  <a:pt x="0" y="0"/>
                </a:moveTo>
                <a:lnTo>
                  <a:pt x="2725139" y="0"/>
                </a:lnTo>
                <a:lnTo>
                  <a:pt x="2725139" y="3833316"/>
                </a:lnTo>
                <a:lnTo>
                  <a:pt x="0" y="3833316"/>
                </a:lnTo>
                <a:lnTo>
                  <a:pt x="0" y="0"/>
                </a:lnTo>
                <a:close/>
              </a:path>
            </a:pathLst>
          </a:custGeom>
          <a:blipFill>
            <a:blip r:embed="rId19">
              <a:extLst>
                <a:ext uri="{96DAC541-7B7A-43D3-8B79-37D633B846F1}">
                  <asvg:svgBlip xmlns:asvg="http://schemas.microsoft.com/office/drawing/2016/SVG/main" r:embed="rId20"/>
                </a:ext>
              </a:extLst>
            </a:blip>
            <a:stretch>
              <a:fillRect/>
            </a:stretch>
          </a:blipFill>
        </p:spPr>
        <p:txBody>
          <a:bodyPr/>
          <a:lstStyle/>
          <a:p>
            <a:endParaRPr lang="en-GB"/>
          </a:p>
        </p:txBody>
      </p:sp>
      <p:sp>
        <p:nvSpPr>
          <p:cNvPr id="14" name="Freeform 14"/>
          <p:cNvSpPr/>
          <p:nvPr/>
        </p:nvSpPr>
        <p:spPr>
          <a:xfrm>
            <a:off x="5833552" y="-1855444"/>
            <a:ext cx="4515556" cy="4114800"/>
          </a:xfrm>
          <a:custGeom>
            <a:avLst/>
            <a:gdLst/>
            <a:ahLst/>
            <a:cxnLst/>
            <a:rect l="l" t="t" r="r" b="b"/>
            <a:pathLst>
              <a:path w="4515556" h="4114800">
                <a:moveTo>
                  <a:pt x="0" y="0"/>
                </a:moveTo>
                <a:lnTo>
                  <a:pt x="4515555" y="0"/>
                </a:lnTo>
                <a:lnTo>
                  <a:pt x="4515555" y="4114800"/>
                </a:lnTo>
                <a:lnTo>
                  <a:pt x="0" y="4114800"/>
                </a:lnTo>
                <a:lnTo>
                  <a:pt x="0" y="0"/>
                </a:lnTo>
                <a:close/>
              </a:path>
            </a:pathLst>
          </a:custGeom>
          <a:blipFill>
            <a:blip r:embed="rId21">
              <a:extLst>
                <a:ext uri="{96DAC541-7B7A-43D3-8B79-37D633B846F1}">
                  <asvg:svgBlip xmlns:asvg="http://schemas.microsoft.com/office/drawing/2016/SVG/main" r:embed="rId22"/>
                </a:ext>
              </a:extLst>
            </a:blip>
            <a:stretch>
              <a:fillRect/>
            </a:stretch>
          </a:blipFill>
        </p:spPr>
        <p:txBody>
          <a:bodyPr/>
          <a:lstStyle/>
          <a:p>
            <a:endParaRPr lang="en-GB"/>
          </a:p>
        </p:txBody>
      </p:sp>
      <p:sp>
        <p:nvSpPr>
          <p:cNvPr id="15" name="TextBox 15"/>
          <p:cNvSpPr txBox="1"/>
          <p:nvPr/>
        </p:nvSpPr>
        <p:spPr>
          <a:xfrm>
            <a:off x="3377557" y="2933396"/>
            <a:ext cx="11547605" cy="3155096"/>
          </a:xfrm>
          <a:prstGeom prst="rect">
            <a:avLst/>
          </a:prstGeom>
        </p:spPr>
        <p:txBody>
          <a:bodyPr lIns="0" tIns="0" rIns="0" bIns="0" rtlCol="0" anchor="t">
            <a:spAutoFit/>
          </a:bodyPr>
          <a:lstStyle/>
          <a:p>
            <a:pPr marL="0" lvl="0" indent="0" algn="l">
              <a:lnSpc>
                <a:spcPts val="12108"/>
              </a:lnSpc>
            </a:pPr>
            <a:r>
              <a:rPr lang="en-US" sz="12355" spc="247">
                <a:solidFill>
                  <a:srgbClr val="000000"/>
                </a:solidFill>
                <a:latin typeface="Gagalin"/>
                <a:ea typeface="Gagalin"/>
                <a:cs typeface="Gagalin"/>
                <a:sym typeface="Gagalin"/>
              </a:rPr>
              <a:t>THANK YOU FOR LISTENING </a:t>
            </a:r>
          </a:p>
        </p:txBody>
      </p:sp>
      <p:sp>
        <p:nvSpPr>
          <p:cNvPr id="16" name="TextBox 16"/>
          <p:cNvSpPr txBox="1"/>
          <p:nvPr/>
        </p:nvSpPr>
        <p:spPr>
          <a:xfrm>
            <a:off x="5382868" y="5934856"/>
            <a:ext cx="5958945" cy="2103667"/>
          </a:xfrm>
          <a:prstGeom prst="rect">
            <a:avLst/>
          </a:prstGeom>
        </p:spPr>
        <p:txBody>
          <a:bodyPr lIns="0" tIns="0" rIns="0" bIns="0" rtlCol="0" anchor="t">
            <a:spAutoFit/>
          </a:bodyPr>
          <a:lstStyle/>
          <a:p>
            <a:pPr marL="0" lvl="0" indent="0" algn="ctr">
              <a:lnSpc>
                <a:spcPts val="7928"/>
              </a:lnSpc>
              <a:spcBef>
                <a:spcPct val="0"/>
              </a:spcBef>
            </a:pPr>
            <a:r>
              <a:rPr lang="en-US" sz="5285" b="1" spc="105">
                <a:solidFill>
                  <a:srgbClr val="000000"/>
                </a:solidFill>
                <a:latin typeface="Agrandir Bold"/>
                <a:ea typeface="Agrandir Bold"/>
                <a:cs typeface="Agrandir Bold"/>
                <a:sym typeface="Agrandir Bold"/>
              </a:rPr>
              <a:t>What are your questions?</a:t>
            </a:r>
          </a:p>
        </p:txBody>
      </p:sp>
      <p:sp>
        <p:nvSpPr>
          <p:cNvPr id="17" name="Freeform 17"/>
          <p:cNvSpPr/>
          <p:nvPr/>
        </p:nvSpPr>
        <p:spPr>
          <a:xfrm>
            <a:off x="6115669" y="9157421"/>
            <a:ext cx="3028331" cy="3997797"/>
          </a:xfrm>
          <a:custGeom>
            <a:avLst/>
            <a:gdLst/>
            <a:ahLst/>
            <a:cxnLst/>
            <a:rect l="l" t="t" r="r" b="b"/>
            <a:pathLst>
              <a:path w="3028331" h="3997797">
                <a:moveTo>
                  <a:pt x="0" y="0"/>
                </a:moveTo>
                <a:lnTo>
                  <a:pt x="3028331" y="0"/>
                </a:lnTo>
                <a:lnTo>
                  <a:pt x="3028331" y="3997797"/>
                </a:lnTo>
                <a:lnTo>
                  <a:pt x="0" y="3997797"/>
                </a:lnTo>
                <a:lnTo>
                  <a:pt x="0" y="0"/>
                </a:lnTo>
                <a:close/>
              </a:path>
            </a:pathLst>
          </a:custGeom>
          <a:blipFill>
            <a:blip r:embed="rId23">
              <a:extLst>
                <a:ext uri="{96DAC541-7B7A-43D3-8B79-37D633B846F1}">
                  <asvg:svgBlip xmlns:asvg="http://schemas.microsoft.com/office/drawing/2016/SVG/main" r:embed="rId24"/>
                </a:ext>
              </a:extLst>
            </a:blip>
            <a:stretch>
              <a:fillRect/>
            </a:stretch>
          </a:blipFill>
        </p:spPr>
        <p:txBody>
          <a:bodyPr/>
          <a:lstStyle/>
          <a:p>
            <a:endParaRPr lang="en-GB"/>
          </a:p>
        </p:txBody>
      </p:sp>
      <p:sp>
        <p:nvSpPr>
          <p:cNvPr id="18" name="Freeform 18"/>
          <p:cNvSpPr/>
          <p:nvPr/>
        </p:nvSpPr>
        <p:spPr>
          <a:xfrm>
            <a:off x="11677158" y="1028700"/>
            <a:ext cx="1577381" cy="1528625"/>
          </a:xfrm>
          <a:custGeom>
            <a:avLst/>
            <a:gdLst/>
            <a:ahLst/>
            <a:cxnLst/>
            <a:rect l="l" t="t" r="r" b="b"/>
            <a:pathLst>
              <a:path w="1577381" h="1528625">
                <a:moveTo>
                  <a:pt x="0" y="0"/>
                </a:moveTo>
                <a:lnTo>
                  <a:pt x="1577381" y="0"/>
                </a:lnTo>
                <a:lnTo>
                  <a:pt x="1577381" y="1528625"/>
                </a:lnTo>
                <a:lnTo>
                  <a:pt x="0" y="152862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9" name="Freeform 19"/>
          <p:cNvSpPr/>
          <p:nvPr/>
        </p:nvSpPr>
        <p:spPr>
          <a:xfrm rot="4065037">
            <a:off x="11095644" y="9610088"/>
            <a:ext cx="2417198" cy="2342484"/>
          </a:xfrm>
          <a:custGeom>
            <a:avLst/>
            <a:gdLst/>
            <a:ahLst/>
            <a:cxnLst/>
            <a:rect l="l" t="t" r="r" b="b"/>
            <a:pathLst>
              <a:path w="2417198" h="2342484">
                <a:moveTo>
                  <a:pt x="0" y="0"/>
                </a:moveTo>
                <a:lnTo>
                  <a:pt x="2417198" y="0"/>
                </a:lnTo>
                <a:lnTo>
                  <a:pt x="2417198" y="2342484"/>
                </a:lnTo>
                <a:lnTo>
                  <a:pt x="0" y="2342484"/>
                </a:lnTo>
                <a:lnTo>
                  <a:pt x="0" y="0"/>
                </a:lnTo>
                <a:close/>
              </a:path>
            </a:pathLst>
          </a:custGeom>
          <a:blipFill>
            <a:blip r:embed="rId25">
              <a:extLst>
                <a:ext uri="{96DAC541-7B7A-43D3-8B79-37D633B846F1}">
                  <asvg:svgBlip xmlns:asvg="http://schemas.microsoft.com/office/drawing/2016/SVG/main" r:embed="rId26"/>
                </a:ext>
              </a:extLst>
            </a:blip>
            <a:stretch>
              <a:fillRect/>
            </a:stretch>
          </a:blipFill>
        </p:spPr>
        <p:txBody>
          <a:bodyPr/>
          <a:lstStyle/>
          <a:p>
            <a:endParaRPr lang="en-GB"/>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r="-48" b="-38974"/>
            </a:stretch>
          </a:blipFill>
        </p:spPr>
        <p:txBody>
          <a:bodyPr/>
          <a:lstStyle/>
          <a:p>
            <a:endParaRPr lang="en-GB"/>
          </a:p>
        </p:txBody>
      </p:sp>
      <p:sp>
        <p:nvSpPr>
          <p:cNvPr id="3" name="Freeform 3"/>
          <p:cNvSpPr/>
          <p:nvPr/>
        </p:nvSpPr>
        <p:spPr>
          <a:xfrm rot="3191312">
            <a:off x="4617629" y="8252624"/>
            <a:ext cx="3662577" cy="3549370"/>
          </a:xfrm>
          <a:custGeom>
            <a:avLst/>
            <a:gdLst/>
            <a:ahLst/>
            <a:cxnLst/>
            <a:rect l="l" t="t" r="r" b="b"/>
            <a:pathLst>
              <a:path w="3662577" h="3549370">
                <a:moveTo>
                  <a:pt x="0" y="0"/>
                </a:moveTo>
                <a:lnTo>
                  <a:pt x="3662578" y="0"/>
                </a:lnTo>
                <a:lnTo>
                  <a:pt x="3662578" y="3549370"/>
                </a:lnTo>
                <a:lnTo>
                  <a:pt x="0" y="354937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8277685">
            <a:off x="12239230" y="-2270134"/>
            <a:ext cx="6912691" cy="7353926"/>
          </a:xfrm>
          <a:custGeom>
            <a:avLst/>
            <a:gdLst/>
            <a:ahLst/>
            <a:cxnLst/>
            <a:rect l="l" t="t" r="r" b="b"/>
            <a:pathLst>
              <a:path w="6912691" h="7353926">
                <a:moveTo>
                  <a:pt x="0" y="0"/>
                </a:moveTo>
                <a:lnTo>
                  <a:pt x="6912691" y="0"/>
                </a:lnTo>
                <a:lnTo>
                  <a:pt x="6912691" y="7353926"/>
                </a:lnTo>
                <a:lnTo>
                  <a:pt x="0" y="735392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rot="-2272947">
            <a:off x="-2251249" y="4207028"/>
            <a:ext cx="6559898" cy="7060555"/>
          </a:xfrm>
          <a:custGeom>
            <a:avLst/>
            <a:gdLst/>
            <a:ahLst/>
            <a:cxnLst/>
            <a:rect l="l" t="t" r="r" b="b"/>
            <a:pathLst>
              <a:path w="6559898" h="7060555">
                <a:moveTo>
                  <a:pt x="0" y="0"/>
                </a:moveTo>
                <a:lnTo>
                  <a:pt x="6559898" y="0"/>
                </a:lnTo>
                <a:lnTo>
                  <a:pt x="6559898" y="7060556"/>
                </a:lnTo>
                <a:lnTo>
                  <a:pt x="0" y="706055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rot="-2855401">
            <a:off x="15298344" y="-578565"/>
            <a:ext cx="2675318" cy="3970788"/>
          </a:xfrm>
          <a:custGeom>
            <a:avLst/>
            <a:gdLst/>
            <a:ahLst/>
            <a:cxnLst/>
            <a:rect l="l" t="t" r="r" b="b"/>
            <a:pathLst>
              <a:path w="2675318" h="3970788">
                <a:moveTo>
                  <a:pt x="0" y="0"/>
                </a:moveTo>
                <a:lnTo>
                  <a:pt x="2675318" y="0"/>
                </a:lnTo>
                <a:lnTo>
                  <a:pt x="2675318" y="3970788"/>
                </a:lnTo>
                <a:lnTo>
                  <a:pt x="0" y="397078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7" name="Freeform 7"/>
          <p:cNvSpPr/>
          <p:nvPr/>
        </p:nvSpPr>
        <p:spPr>
          <a:xfrm>
            <a:off x="-2444549" y="7282872"/>
            <a:ext cx="4259682" cy="3950855"/>
          </a:xfrm>
          <a:custGeom>
            <a:avLst/>
            <a:gdLst/>
            <a:ahLst/>
            <a:cxnLst/>
            <a:rect l="l" t="t" r="r" b="b"/>
            <a:pathLst>
              <a:path w="4259682" h="3950855">
                <a:moveTo>
                  <a:pt x="0" y="0"/>
                </a:moveTo>
                <a:lnTo>
                  <a:pt x="4259682" y="0"/>
                </a:lnTo>
                <a:lnTo>
                  <a:pt x="4259682" y="3950856"/>
                </a:lnTo>
                <a:lnTo>
                  <a:pt x="0" y="3950856"/>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8" name="TextBox 8"/>
          <p:cNvSpPr txBox="1"/>
          <p:nvPr/>
        </p:nvSpPr>
        <p:spPr>
          <a:xfrm>
            <a:off x="0" y="-76200"/>
            <a:ext cx="17934060" cy="9720356"/>
          </a:xfrm>
          <a:prstGeom prst="rect">
            <a:avLst/>
          </a:prstGeom>
        </p:spPr>
        <p:txBody>
          <a:bodyPr lIns="0" tIns="0" rIns="0" bIns="0" rtlCol="0" anchor="t">
            <a:spAutoFit/>
          </a:bodyPr>
          <a:lstStyle/>
          <a:p>
            <a:pPr algn="ctr">
              <a:lnSpc>
                <a:spcPts val="2185"/>
              </a:lnSpc>
              <a:spcBef>
                <a:spcPct val="0"/>
              </a:spcBef>
            </a:pPr>
            <a:r>
              <a:rPr lang="en-US" sz="1561">
                <a:solidFill>
                  <a:srgbClr val="000000"/>
                </a:solidFill>
                <a:latin typeface="Agrandir"/>
                <a:ea typeface="Agrandir"/>
                <a:cs typeface="Agrandir"/>
                <a:sym typeface="Agrandir"/>
              </a:rPr>
              <a:t> </a:t>
            </a:r>
          </a:p>
          <a:p>
            <a:pPr algn="ctr">
              <a:lnSpc>
                <a:spcPts val="2185"/>
              </a:lnSpc>
              <a:spcBef>
                <a:spcPct val="0"/>
              </a:spcBef>
            </a:pPr>
            <a:r>
              <a:rPr lang="en-US" sz="1561">
                <a:solidFill>
                  <a:srgbClr val="000000"/>
                </a:solidFill>
                <a:latin typeface="Agrandir"/>
                <a:ea typeface="Agrandir"/>
                <a:cs typeface="Agrandir"/>
                <a:sym typeface="Agrandir"/>
              </a:rPr>
              <a:t>"Cognitive Theory of Multimedia Learning (Mayer)," in Learning Theories, March 5, 2020, </a:t>
            </a:r>
            <a:r>
              <a:rPr lang="en-US" sz="1561" u="sng">
                <a:solidFill>
                  <a:srgbClr val="000000"/>
                </a:solidFill>
                <a:latin typeface="Agrandir"/>
                <a:ea typeface="Agrandir"/>
                <a:cs typeface="Agrandir"/>
                <a:sym typeface="Agrandir"/>
                <a:hlinkClick r:id="rId13" tooltip="https://learning-theories.com/cognitive-theory-of-multimedia-learning-mayer.html"/>
              </a:rPr>
              <a:t>https://learning-theories.com/cognitive-theory-of-multimedia-learning-mayer.html</a:t>
            </a:r>
            <a:r>
              <a:rPr lang="en-US" sz="1561">
                <a:solidFill>
                  <a:srgbClr val="000000"/>
                </a:solidFill>
                <a:latin typeface="Agrandir"/>
                <a:ea typeface="Agrandir"/>
                <a:cs typeface="Agrandir"/>
                <a:sym typeface="Agrandir"/>
              </a:rPr>
              <a:t>. – Accessed 20/12/2024</a:t>
            </a:r>
          </a:p>
          <a:p>
            <a:pPr algn="ctr">
              <a:lnSpc>
                <a:spcPts val="2185"/>
              </a:lnSpc>
              <a:spcBef>
                <a:spcPct val="0"/>
              </a:spcBef>
            </a:pPr>
            <a:r>
              <a:rPr lang="en-US" sz="1561">
                <a:solidFill>
                  <a:srgbClr val="000000"/>
                </a:solidFill>
                <a:latin typeface="Agrandir"/>
                <a:ea typeface="Agrandir"/>
                <a:cs typeface="Agrandir"/>
                <a:sym typeface="Agrandir"/>
              </a:rPr>
              <a:t>(2009) School Administrator, 66(2), p. 54. Available at: https://research-ebsco-com.ezproxy.uwtsd.ac.uk/linkprocessor/plink?id=aab04af9-f8e5-3650-b8e4-0f21f29d8d15 (Accessed: 15 January 2025).</a:t>
            </a:r>
          </a:p>
          <a:p>
            <a:pPr algn="ctr">
              <a:lnSpc>
                <a:spcPts val="2185"/>
              </a:lnSpc>
              <a:spcBef>
                <a:spcPct val="0"/>
              </a:spcBef>
            </a:pPr>
            <a:r>
              <a:rPr lang="en-US" sz="1561">
                <a:solidFill>
                  <a:srgbClr val="000000"/>
                </a:solidFill>
                <a:latin typeface="Agrandir"/>
                <a:ea typeface="Agrandir"/>
                <a:cs typeface="Agrandir"/>
                <a:sym typeface="Agrandir"/>
              </a:rPr>
              <a:t>Akhtar, S., Hussain, M., Afzal, M., &amp; Gilani, S. A. (2019). The impact of teacher-student interaction on stu dent motivation and achievement. European Academic Research, 7(2), 1201–1222.</a:t>
            </a:r>
          </a:p>
          <a:p>
            <a:pPr algn="ctr">
              <a:lnSpc>
                <a:spcPts val="2185"/>
              </a:lnSpc>
              <a:spcBef>
                <a:spcPct val="0"/>
              </a:spcBef>
            </a:pPr>
            <a:r>
              <a:rPr lang="en-US" sz="1561" u="sng">
                <a:solidFill>
                  <a:srgbClr val="000000"/>
                </a:solidFill>
                <a:latin typeface="Agrandir"/>
                <a:ea typeface="Agrandir"/>
                <a:cs typeface="Agrandir"/>
                <a:sym typeface="Agrandir"/>
                <a:hlinkClick r:id="rId14" tooltip="https://estyn.gov.wales/improvement-resources/assessment-for-learning-and-thinking-skills/"/>
              </a:rPr>
              <a:t>Assessment for Learning and thinking skills - Estyn</a:t>
            </a:r>
          </a:p>
          <a:p>
            <a:pPr algn="ctr">
              <a:lnSpc>
                <a:spcPts val="2185"/>
              </a:lnSpc>
              <a:spcBef>
                <a:spcPct val="0"/>
              </a:spcBef>
            </a:pPr>
            <a:r>
              <a:rPr lang="en-US" sz="1561" u="sng">
                <a:solidFill>
                  <a:srgbClr val="000000"/>
                </a:solidFill>
                <a:latin typeface="Agrandir"/>
                <a:ea typeface="Agrandir"/>
                <a:cs typeface="Agrandir"/>
                <a:sym typeface="Agrandir"/>
                <a:hlinkClick r:id="rId15" tooltip="https://hwb.gov.wales/api/storage/b447d1fe-5463-4382-9726-e68623a05dd2/assessment-for-learning-and-the-national-literacy-and-numeracy-framework.pdf"/>
              </a:rPr>
              <a:t>assessment-for-learning-and-the-national-literacy-and-numeracy-framework.pdf</a:t>
            </a:r>
          </a:p>
          <a:p>
            <a:pPr algn="ctr">
              <a:lnSpc>
                <a:spcPts val="2185"/>
              </a:lnSpc>
              <a:spcBef>
                <a:spcPct val="0"/>
              </a:spcBef>
            </a:pPr>
            <a:r>
              <a:rPr lang="en-US" sz="1561">
                <a:solidFill>
                  <a:srgbClr val="000000"/>
                </a:solidFill>
                <a:latin typeface="Agrandir"/>
                <a:ea typeface="Agrandir"/>
                <a:cs typeface="Agrandir"/>
                <a:sym typeface="Agrandir"/>
              </a:rPr>
              <a:t>Black, P., &amp; Wiliam, D. (1998). Inside the Black Box: Raising Standards Through Classroom Assessment.</a:t>
            </a:r>
          </a:p>
          <a:p>
            <a:pPr algn="ctr">
              <a:lnSpc>
                <a:spcPts val="2185"/>
              </a:lnSpc>
              <a:spcBef>
                <a:spcPct val="0"/>
              </a:spcBef>
            </a:pPr>
            <a:r>
              <a:rPr lang="en-US" sz="1561">
                <a:solidFill>
                  <a:srgbClr val="000000"/>
                </a:solidFill>
                <a:latin typeface="Agrandir"/>
                <a:ea typeface="Agrandir"/>
                <a:cs typeface="Agrandir"/>
                <a:sym typeface="Agrandir"/>
              </a:rPr>
              <a:t>Clark, I. (2012). Formative assessment: Assessment is for self-regulated learning. Educational Psychology Review, 24(2), 205–249.</a:t>
            </a:r>
          </a:p>
          <a:p>
            <a:pPr algn="ctr">
              <a:lnSpc>
                <a:spcPts val="2185"/>
              </a:lnSpc>
              <a:spcBef>
                <a:spcPct val="0"/>
              </a:spcBef>
            </a:pPr>
            <a:r>
              <a:rPr lang="en-US" sz="1561">
                <a:solidFill>
                  <a:srgbClr val="000000"/>
                </a:solidFill>
                <a:latin typeface="Agrandir"/>
                <a:ea typeface="Agrandir"/>
                <a:cs typeface="Agrandir"/>
                <a:sym typeface="Agrandir"/>
              </a:rPr>
              <a:t>Clarke, S. (2014). Formative Assessment in Action: Making Learning Visible.</a:t>
            </a:r>
          </a:p>
          <a:p>
            <a:pPr algn="ctr">
              <a:lnSpc>
                <a:spcPts val="2185"/>
              </a:lnSpc>
              <a:spcBef>
                <a:spcPct val="0"/>
              </a:spcBef>
            </a:pPr>
            <a:r>
              <a:rPr lang="en-US" sz="1561">
                <a:solidFill>
                  <a:srgbClr val="000000"/>
                </a:solidFill>
                <a:latin typeface="Agrandir"/>
                <a:ea typeface="Agrandir"/>
                <a:cs typeface="Agrandir"/>
                <a:sym typeface="Agrandir"/>
              </a:rPr>
              <a:t>Curriculum planning guidance (2013) learning.wales.gov.uk/docs/learningwales/publications/130124curricul umplanningguidanceen.pdf </a:t>
            </a:r>
          </a:p>
          <a:p>
            <a:pPr algn="ctr">
              <a:lnSpc>
                <a:spcPts val="2185"/>
              </a:lnSpc>
              <a:spcBef>
                <a:spcPct val="0"/>
              </a:spcBef>
            </a:pPr>
            <a:r>
              <a:rPr lang="en-US" sz="1561" u="sng">
                <a:solidFill>
                  <a:srgbClr val="000000"/>
                </a:solidFill>
                <a:latin typeface="Agrandir"/>
                <a:ea typeface="Agrandir"/>
                <a:cs typeface="Agrandir"/>
                <a:sym typeface="Agrandir"/>
                <a:hlinkClick r:id="rId16" tooltip="http://amzn.to/2obKh1w"/>
              </a:rPr>
              <a:t>Didau, D., Rose, N. (2016) What every teacher needs to know about… psychology. Woodbridge: John Catt.</a:t>
            </a:r>
          </a:p>
          <a:p>
            <a:pPr algn="ctr">
              <a:lnSpc>
                <a:spcPts val="2185"/>
              </a:lnSpc>
              <a:spcBef>
                <a:spcPct val="0"/>
              </a:spcBef>
            </a:pPr>
            <a:r>
              <a:rPr lang="en-US" sz="1561" u="sng">
                <a:solidFill>
                  <a:srgbClr val="000000"/>
                </a:solidFill>
                <a:latin typeface="Agrandir"/>
                <a:ea typeface="Agrandir"/>
                <a:cs typeface="Agrandir"/>
                <a:sym typeface="Agrandir"/>
                <a:hlinkClick r:id="rId17" tooltip="https://files.eric.ed.gov/fulltext/ED336049.pdf"/>
              </a:rPr>
              <a:t>ED336049.pdf</a:t>
            </a:r>
          </a:p>
          <a:p>
            <a:pPr algn="ctr">
              <a:lnSpc>
                <a:spcPts val="2185"/>
              </a:lnSpc>
              <a:spcBef>
                <a:spcPct val="0"/>
              </a:spcBef>
            </a:pPr>
            <a:r>
              <a:rPr lang="en-US" sz="1561">
                <a:solidFill>
                  <a:srgbClr val="000000"/>
                </a:solidFill>
                <a:latin typeface="Agrandir"/>
                <a:ea typeface="Agrandir"/>
                <a:cs typeface="Agrandir"/>
                <a:sym typeface="Agrandir"/>
              </a:rPr>
              <a:t>Gipps, C. V., (1994) Beyond testing: towards a theory of educational assessment, Falmer Press</a:t>
            </a:r>
          </a:p>
          <a:p>
            <a:pPr algn="ctr">
              <a:lnSpc>
                <a:spcPts val="2185"/>
              </a:lnSpc>
              <a:spcBef>
                <a:spcPct val="0"/>
              </a:spcBef>
            </a:pPr>
            <a:r>
              <a:rPr lang="en-US" sz="1561">
                <a:solidFill>
                  <a:srgbClr val="000000"/>
                </a:solidFill>
                <a:latin typeface="Agrandir"/>
                <a:ea typeface="Agrandir"/>
                <a:cs typeface="Agrandir"/>
                <a:sym typeface="Agrandir"/>
              </a:rPr>
              <a:t>Hanfstingl, B., Benke, G. and Zhang, Y. (2019) ‘Comparing variation theory with Piaget’s theory of cognitive development: more similarities than differences?’, Educational action research, 27(4), pp. 511–526. Available at: https://doi.org/10.1080/09650792.2018.1564687.</a:t>
            </a:r>
          </a:p>
          <a:p>
            <a:pPr algn="ctr">
              <a:lnSpc>
                <a:spcPts val="2185"/>
              </a:lnSpc>
              <a:spcBef>
                <a:spcPct val="0"/>
              </a:spcBef>
            </a:pPr>
            <a:r>
              <a:rPr lang="en-US" sz="1561">
                <a:solidFill>
                  <a:srgbClr val="000000"/>
                </a:solidFill>
                <a:latin typeface="Agrandir"/>
                <a:ea typeface="Agrandir"/>
                <a:cs typeface="Agrandir"/>
                <a:sym typeface="Agrandir"/>
              </a:rPr>
              <a:t>Harrison, C. (2005) ‘Teachers developing assessment for learning: mapping teacher change’, Teacher development, 9(2), pp. 255–263. Available at: </a:t>
            </a:r>
            <a:r>
              <a:rPr lang="en-US" sz="1561" u="sng">
                <a:solidFill>
                  <a:srgbClr val="000000"/>
                </a:solidFill>
                <a:latin typeface="Agrandir"/>
                <a:ea typeface="Agrandir"/>
                <a:cs typeface="Agrandir"/>
                <a:sym typeface="Agrandir"/>
                <a:hlinkClick r:id="rId18" tooltip="https://doi.org/10.1080/13664530500200251"/>
              </a:rPr>
              <a:t>https://doi.org/10.1080/13664530500200251</a:t>
            </a:r>
            <a:r>
              <a:rPr lang="en-US" sz="1561">
                <a:solidFill>
                  <a:srgbClr val="000000"/>
                </a:solidFill>
                <a:latin typeface="Agrandir"/>
                <a:ea typeface="Agrandir"/>
                <a:cs typeface="Agrandir"/>
                <a:sym typeface="Agrandir"/>
              </a:rPr>
              <a:t>.</a:t>
            </a:r>
          </a:p>
          <a:p>
            <a:pPr algn="ctr">
              <a:lnSpc>
                <a:spcPts val="2185"/>
              </a:lnSpc>
              <a:spcBef>
                <a:spcPct val="0"/>
              </a:spcBef>
            </a:pPr>
            <a:r>
              <a:rPr lang="en-US" sz="1561" u="sng">
                <a:solidFill>
                  <a:srgbClr val="000000"/>
                </a:solidFill>
                <a:latin typeface="Agrandir"/>
                <a:ea typeface="Agrandir"/>
                <a:cs typeface="Agrandir"/>
                <a:sym typeface="Agrandir"/>
                <a:hlinkClick r:id="rId19" tooltip="https://octopusbi.com/how-bi-can-bridge-the-gap-between-parents-teachers/"/>
              </a:rPr>
              <a:t>How BI can bridge the gap between parents &amp; teachers - OctopusBI</a:t>
            </a:r>
          </a:p>
          <a:p>
            <a:pPr algn="ctr">
              <a:lnSpc>
                <a:spcPts val="2185"/>
              </a:lnSpc>
              <a:spcBef>
                <a:spcPct val="0"/>
              </a:spcBef>
            </a:pPr>
            <a:r>
              <a:rPr lang="en-US" sz="1561" u="sng">
                <a:solidFill>
                  <a:srgbClr val="000000"/>
                </a:solidFill>
                <a:latin typeface="Agrandir"/>
                <a:ea typeface="Agrandir"/>
                <a:cs typeface="Agrandir"/>
                <a:sym typeface="Agrandir"/>
                <a:hlinkClick r:id="rId20" tooltip="https://zonofeducation.com/the-importance-of-assessment-in-teaching-and-learning/#:~:text=By%20evaluating%20students%E2%80%99%20performance%20through%20assessments%2C%20teachers%20can,learning%20experience%20and%20promotes%20their%20overall%20academic%20growth."/>
              </a:rPr>
              <a:t>Importance Of Assessment In Teaching And Learning | Zone Of Education - Your Gateway To Quality Education</a:t>
            </a:r>
          </a:p>
          <a:p>
            <a:pPr algn="ctr">
              <a:lnSpc>
                <a:spcPts val="2185"/>
              </a:lnSpc>
              <a:spcBef>
                <a:spcPct val="0"/>
              </a:spcBef>
            </a:pPr>
            <a:r>
              <a:rPr lang="en-US" sz="1561" u="sng">
                <a:solidFill>
                  <a:srgbClr val="000000"/>
                </a:solidFill>
                <a:latin typeface="Agrandir"/>
                <a:ea typeface="Agrandir"/>
                <a:cs typeface="Agrandir"/>
                <a:sym typeface="Agrandir"/>
                <a:hlinkClick r:id="rId21" tooltip="https://improvingteaching.co.uk/2017/03/26/formative-assessment-flawed-confusing-learning-performance/"/>
              </a:rPr>
              <a:t>Is formative assessment fatally flawed? Confusing learning &amp; performance – Improving Teaching</a:t>
            </a:r>
          </a:p>
          <a:p>
            <a:pPr algn="ctr">
              <a:lnSpc>
                <a:spcPts val="2185"/>
              </a:lnSpc>
              <a:spcBef>
                <a:spcPct val="0"/>
              </a:spcBef>
            </a:pPr>
            <a:r>
              <a:rPr lang="en-US" sz="1561">
                <a:solidFill>
                  <a:srgbClr val="000000"/>
                </a:solidFill>
                <a:latin typeface="Agrandir"/>
                <a:ea typeface="Agrandir"/>
                <a:cs typeface="Agrandir"/>
                <a:sym typeface="Agrandir"/>
              </a:rPr>
              <a:t>Kellogg, D. (2018) ‘The “D” Is for Development: Beyond Pedagogical Interpretations of Vygotsky’s ZPD’, Applied linguistics, 39(2), pp. 241–246. Available at: </a:t>
            </a:r>
            <a:r>
              <a:rPr lang="en-US" sz="1561" u="sng">
                <a:solidFill>
                  <a:srgbClr val="000000"/>
                </a:solidFill>
                <a:latin typeface="Agrandir"/>
                <a:ea typeface="Agrandir"/>
                <a:cs typeface="Agrandir"/>
                <a:sym typeface="Agrandir"/>
                <a:hlinkClick r:id="rId22" tooltip="https://doi.org/10.1093/applin/amx006"/>
              </a:rPr>
              <a:t>https://doi.org/10.1093/applin/amx006</a:t>
            </a:r>
            <a:r>
              <a:rPr lang="en-US" sz="1561">
                <a:solidFill>
                  <a:srgbClr val="000000"/>
                </a:solidFill>
                <a:latin typeface="Agrandir"/>
                <a:ea typeface="Agrandir"/>
                <a:cs typeface="Agrandir"/>
                <a:sym typeface="Agrandir"/>
              </a:rPr>
              <a:t>.</a:t>
            </a:r>
          </a:p>
          <a:p>
            <a:pPr algn="ctr">
              <a:lnSpc>
                <a:spcPts val="2185"/>
              </a:lnSpc>
              <a:spcBef>
                <a:spcPct val="0"/>
              </a:spcBef>
            </a:pPr>
            <a:r>
              <a:rPr lang="en-US" sz="1561">
                <a:solidFill>
                  <a:srgbClr val="000000"/>
                </a:solidFill>
                <a:latin typeface="Agrandir"/>
                <a:ea typeface="Agrandir"/>
                <a:cs typeface="Agrandir"/>
                <a:sym typeface="Agrandir"/>
              </a:rPr>
              <a:t>Kim, Y., Song, S. and Kellogg, D. (2021) ‘Zones of proximal boredom: Vygotsky’s ZPD and modality, abstraction, and explicit themes in Korean from four to seven’, Language and education, 35(4), pp. 301–315. Available at: https://doi.org/10.1080/09500782.2021.1903490.</a:t>
            </a:r>
          </a:p>
          <a:p>
            <a:pPr algn="ctr">
              <a:lnSpc>
                <a:spcPts val="2185"/>
              </a:lnSpc>
              <a:spcBef>
                <a:spcPct val="0"/>
              </a:spcBef>
            </a:pPr>
            <a:r>
              <a:rPr lang="en-US" sz="1561">
                <a:solidFill>
                  <a:srgbClr val="000000"/>
                </a:solidFill>
                <a:latin typeface="Agrandir"/>
                <a:ea typeface="Agrandir"/>
                <a:cs typeface="Agrandir"/>
                <a:sym typeface="Agrandir"/>
              </a:rPr>
              <a:t>Olson, D.R. (2007) Jerome Bruner : the cognitive revolution in educational theory. London ; Continuum. Available at: </a:t>
            </a:r>
            <a:r>
              <a:rPr lang="en-US" sz="1561" u="sng">
                <a:solidFill>
                  <a:srgbClr val="000000"/>
                </a:solidFill>
                <a:latin typeface="Agrandir"/>
                <a:ea typeface="Agrandir"/>
                <a:cs typeface="Agrandir"/>
                <a:sym typeface="Agrandir"/>
                <a:hlinkClick r:id="rId23" tooltip="https://doi.org/10.5040/9781472541369"/>
              </a:rPr>
              <a:t>https://doi.org/10.5040/9781472541369</a:t>
            </a:r>
            <a:r>
              <a:rPr lang="en-US" sz="1561">
                <a:solidFill>
                  <a:srgbClr val="000000"/>
                </a:solidFill>
                <a:latin typeface="Agrandir"/>
                <a:ea typeface="Agrandir"/>
                <a:cs typeface="Agrandir"/>
                <a:sym typeface="Agrandir"/>
              </a:rPr>
              <a:t>.</a:t>
            </a:r>
          </a:p>
          <a:p>
            <a:pPr algn="ctr">
              <a:lnSpc>
                <a:spcPts val="2185"/>
              </a:lnSpc>
              <a:spcBef>
                <a:spcPct val="0"/>
              </a:spcBef>
            </a:pPr>
            <a:r>
              <a:rPr lang="en-US" sz="1561">
                <a:solidFill>
                  <a:srgbClr val="000000"/>
                </a:solidFill>
                <a:latin typeface="Agrandir"/>
                <a:ea typeface="Agrandir"/>
                <a:cs typeface="Agrandir"/>
                <a:sym typeface="Agrandir"/>
              </a:rPr>
              <a:t>Prince, M. (2004) ‘Does Active Learning Work? A Review of the Research’, Journal of engineering education (Washington, D.C.), 93(3), pp. 223–231. Available at: https://doi.org/10.1002/j.2168-9830.2004.tb00809.x.</a:t>
            </a:r>
          </a:p>
          <a:p>
            <a:pPr algn="ctr">
              <a:lnSpc>
                <a:spcPts val="2185"/>
              </a:lnSpc>
              <a:spcBef>
                <a:spcPct val="0"/>
              </a:spcBef>
            </a:pPr>
            <a:r>
              <a:rPr lang="en-US" sz="1561">
                <a:solidFill>
                  <a:srgbClr val="000000"/>
                </a:solidFill>
                <a:latin typeface="Agrandir"/>
                <a:ea typeface="Agrandir"/>
                <a:cs typeface="Agrandir"/>
                <a:sym typeface="Agrandir"/>
              </a:rPr>
              <a:t>Talk vitally mediates the cognitive and cultural spaces between adult and child, among children themselves, between teacher and learner, (Alexander, </a:t>
            </a:r>
            <a:r>
              <a:rPr lang="en-US" sz="1561" u="sng">
                <a:solidFill>
                  <a:srgbClr val="000000"/>
                </a:solidFill>
                <a:latin typeface="Agrandir"/>
                <a:ea typeface="Agrandir"/>
                <a:cs typeface="Agrandir"/>
                <a:sym typeface="Agrandir"/>
                <a:hlinkClick r:id="rId24" tooltip="https://www.tandfonline.com/doi/full/10.1080/0969594X.2014.999643"/>
              </a:rPr>
              <a:t>Citation2008</a:t>
            </a:r>
            <a:r>
              <a:rPr lang="en-US" sz="1561">
                <a:solidFill>
                  <a:srgbClr val="000000"/>
                </a:solidFill>
                <a:latin typeface="Agrandir"/>
                <a:ea typeface="Agrandir"/>
                <a:cs typeface="Agrandir"/>
                <a:sym typeface="Agrandir"/>
              </a:rPr>
              <a:t>, p. 92)</a:t>
            </a:r>
          </a:p>
          <a:p>
            <a:pPr algn="ctr">
              <a:lnSpc>
                <a:spcPts val="2185"/>
              </a:lnSpc>
              <a:spcBef>
                <a:spcPct val="0"/>
              </a:spcBef>
            </a:pPr>
            <a:r>
              <a:rPr lang="en-US" sz="1561">
                <a:solidFill>
                  <a:srgbClr val="000000"/>
                </a:solidFill>
                <a:latin typeface="Agrandir"/>
                <a:ea typeface="Agrandir"/>
                <a:cs typeface="Agrandir"/>
                <a:sym typeface="Agrandir"/>
              </a:rPr>
              <a:t>Tomlinson, C.A. (2017) How to differentiate instruction in academically diverse classrooms. 3rd Edition. Alexandria, Virginia: ASCD.</a:t>
            </a:r>
          </a:p>
          <a:p>
            <a:pPr algn="ctr">
              <a:lnSpc>
                <a:spcPts val="2185"/>
              </a:lnSpc>
              <a:spcBef>
                <a:spcPct val="0"/>
              </a:spcBef>
            </a:pPr>
            <a:r>
              <a:rPr lang="en-US" sz="1561" u="sng">
                <a:solidFill>
                  <a:srgbClr val="000000"/>
                </a:solidFill>
                <a:latin typeface="Agrandir"/>
                <a:ea typeface="Agrandir"/>
                <a:cs typeface="Agrandir"/>
                <a:sym typeface="Agrandir"/>
                <a:hlinkClick r:id="rId25" tooltip="https://taps.pstt.org.uk/responsive-teaching/t5/use-of-mini-plenaries/"/>
              </a:rPr>
              <a:t>Use of mini-plenaries | PSTT Taps</a:t>
            </a:r>
          </a:p>
          <a:p>
            <a:pPr algn="ctr">
              <a:lnSpc>
                <a:spcPts val="2185"/>
              </a:lnSpc>
              <a:spcBef>
                <a:spcPct val="0"/>
              </a:spcBef>
            </a:pPr>
            <a:r>
              <a:rPr lang="en-US" sz="1561">
                <a:solidFill>
                  <a:srgbClr val="000000"/>
                </a:solidFill>
                <a:latin typeface="Agrandir"/>
                <a:ea typeface="Agrandir"/>
                <a:cs typeface="Agrandir"/>
                <a:sym typeface="Agrandir"/>
              </a:rPr>
              <a:t>Van Der Vleuten, C.P.M. et al. (2015) ‘Twelve Tips for programmatic assessment’, Medical teacher, 37(7), pp. 641–646. Available at: </a:t>
            </a:r>
            <a:r>
              <a:rPr lang="en-US" sz="1561" u="sng">
                <a:solidFill>
                  <a:srgbClr val="000000"/>
                </a:solidFill>
                <a:latin typeface="Agrandir"/>
                <a:ea typeface="Agrandir"/>
                <a:cs typeface="Agrandir"/>
                <a:sym typeface="Agrandir"/>
                <a:hlinkClick r:id="rId26" tooltip="https://doi.org/10.3109/0142159X.2014.973388"/>
              </a:rPr>
              <a:t>https://doi.org/10.3109/0142159X.2014.973388</a:t>
            </a:r>
            <a:r>
              <a:rPr lang="en-US" sz="1561">
                <a:solidFill>
                  <a:srgbClr val="000000"/>
                </a:solidFill>
                <a:latin typeface="Agrandir"/>
                <a:ea typeface="Agrandir"/>
                <a:cs typeface="Agrandir"/>
                <a:sym typeface="Agrandir"/>
              </a:rPr>
              <a:t>.</a:t>
            </a:r>
          </a:p>
          <a:p>
            <a:pPr algn="ctr">
              <a:lnSpc>
                <a:spcPts val="2185"/>
              </a:lnSpc>
              <a:spcBef>
                <a:spcPct val="0"/>
              </a:spcBef>
            </a:pPr>
            <a:r>
              <a:rPr lang="en-US" sz="1561" u="sng">
                <a:solidFill>
                  <a:srgbClr val="000000"/>
                </a:solidFill>
                <a:latin typeface="Agrandir"/>
                <a:ea typeface="Agrandir"/>
                <a:cs typeface="Agrandir"/>
                <a:sym typeface="Agrandir"/>
                <a:hlinkClick r:id="rId27" tooltip="https://thirdspacelearning.com/blog/what-is-assessment-for-learning/#:~:text=When%20did%20assessment%20for%20learning%20originate%3F%20In%201989%2C,introduced%20the%20term%20%E2%80%98Assessment%20for%20Learning%E2%80%99%20in%201994."/>
              </a:rPr>
              <a:t>What Is Assessment For Learning And Why Is It Still Important?</a:t>
            </a:r>
          </a:p>
          <a:p>
            <a:pPr algn="ctr">
              <a:lnSpc>
                <a:spcPts val="2185"/>
              </a:lnSpc>
              <a:spcBef>
                <a:spcPct val="0"/>
              </a:spcBef>
            </a:pPr>
            <a:r>
              <a:rPr lang="en-US" sz="1561" u="sng">
                <a:solidFill>
                  <a:srgbClr val="000000"/>
                </a:solidFill>
                <a:latin typeface="Agrandir"/>
                <a:ea typeface="Agrandir"/>
                <a:cs typeface="Agrandir"/>
                <a:sym typeface="Agrandir"/>
                <a:hlinkClick r:id="rId28" tooltip="https://learningspy.co.uk/myths/afl-might-wrong/"/>
              </a:rPr>
              <a:t>Why AfL might be wrong, and what to do about it – David Didau</a:t>
            </a:r>
          </a:p>
          <a:p>
            <a:pPr algn="ctr">
              <a:lnSpc>
                <a:spcPts val="2185"/>
              </a:lnSpc>
              <a:spcBef>
                <a:spcPct val="0"/>
              </a:spcBef>
            </a:pPr>
            <a:r>
              <a:rPr lang="en-US" sz="1561" u="sng">
                <a:solidFill>
                  <a:srgbClr val="000000"/>
                </a:solidFill>
                <a:latin typeface="Agrandir"/>
                <a:ea typeface="Agrandir"/>
                <a:cs typeface="Agrandir"/>
                <a:sym typeface="Agrandir"/>
              </a:rPr>
              <a:t>https://learningmole.com/effective-classroom-routines-and-procedures/</a:t>
            </a:r>
          </a:p>
          <a:p>
            <a:pPr algn="ctr">
              <a:lnSpc>
                <a:spcPts val="2185"/>
              </a:lnSpc>
              <a:spcBef>
                <a:spcPct val="0"/>
              </a:spcBef>
            </a:pPr>
            <a:endParaRPr lang="en-US" sz="1561" u="sng">
              <a:solidFill>
                <a:srgbClr val="000000"/>
              </a:solidFill>
              <a:latin typeface="Agrandir"/>
              <a:ea typeface="Agrandir"/>
              <a:cs typeface="Agrandir"/>
              <a:sym typeface="Agrandir"/>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630017" y="0"/>
            <a:ext cx="14764715" cy="10106799"/>
          </a:xfrm>
          <a:custGeom>
            <a:avLst/>
            <a:gdLst/>
            <a:ahLst/>
            <a:cxnLst/>
            <a:rect l="l" t="t" r="r" b="b"/>
            <a:pathLst>
              <a:path w="14764715" h="10106799">
                <a:moveTo>
                  <a:pt x="0" y="0"/>
                </a:moveTo>
                <a:lnTo>
                  <a:pt x="14764715" y="0"/>
                </a:lnTo>
                <a:lnTo>
                  <a:pt x="14764715" y="10106799"/>
                </a:lnTo>
                <a:lnTo>
                  <a:pt x="0" y="10106799"/>
                </a:lnTo>
                <a:lnTo>
                  <a:pt x="0" y="0"/>
                </a:lnTo>
                <a:close/>
              </a:path>
            </a:pathLst>
          </a:custGeom>
          <a:blipFill>
            <a:blip r:embed="rId2"/>
            <a:stretch>
              <a:fillRect/>
            </a:stretch>
          </a:blipFill>
        </p:spPr>
        <p:txBody>
          <a:bodyPr/>
          <a:lstStyle/>
          <a:p>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710551" y="0"/>
            <a:ext cx="12125528" cy="10287000"/>
          </a:xfrm>
          <a:custGeom>
            <a:avLst/>
            <a:gdLst/>
            <a:ahLst/>
            <a:cxnLst/>
            <a:rect l="l" t="t" r="r" b="b"/>
            <a:pathLst>
              <a:path w="12125528" h="10287000">
                <a:moveTo>
                  <a:pt x="0" y="0"/>
                </a:moveTo>
                <a:lnTo>
                  <a:pt x="12125528" y="0"/>
                </a:lnTo>
                <a:lnTo>
                  <a:pt x="12125528" y="10287000"/>
                </a:lnTo>
                <a:lnTo>
                  <a:pt x="0" y="10287000"/>
                </a:lnTo>
                <a:lnTo>
                  <a:pt x="0" y="0"/>
                </a:lnTo>
                <a:close/>
              </a:path>
            </a:pathLst>
          </a:custGeom>
          <a:blipFill>
            <a:blip r:embed="rId2"/>
            <a:stretch>
              <a:fillRect/>
            </a:stretch>
          </a:blipFill>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2190</Words>
  <Application>Microsoft Office PowerPoint</Application>
  <PresentationFormat>Custom</PresentationFormat>
  <Paragraphs>136</Paragraphs>
  <Slides>25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Gagalin</vt:lpstr>
      <vt:lpstr>Calibri</vt:lpstr>
      <vt:lpstr>Agrandir Bold</vt:lpstr>
      <vt:lpstr>Agrandir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Writing Informative or Explanatory Texts English Presentation in Colorful Pastel Doodle Style</dc:title>
  <dc:creator>Tilly Morton-Lewis</dc:creator>
  <cp:lastModifiedBy>Tilly Morton-Lewis</cp:lastModifiedBy>
  <cp:revision>3</cp:revision>
  <dcterms:created xsi:type="dcterms:W3CDTF">2006-08-16T00:00:00Z</dcterms:created>
  <dcterms:modified xsi:type="dcterms:W3CDTF">2025-01-16T22:10:09Z</dcterms:modified>
  <dc:identifier>DAGbyfLia4U</dc:identifier>
</cp:coreProperties>
</file>