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7" r:id="rId6"/>
    <p:sldId id="268" r:id="rId7"/>
    <p:sldId id="269" r:id="rId8"/>
    <p:sldId id="27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1D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4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C1B04-F35D-4318-831B-0494859B7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F5AC68-1A0E-47D9-96C1-A5CA07F31B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8DE549-885F-4476-B7FB-EFB5760AE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19CA4-5F00-4AF4-B695-52156674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66163-ACF9-4C0B-810D-A8900D6ED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78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F434E-5C74-4B8D-A169-DF7F283C6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86148-F6B5-4D80-B7F8-0CAC7276E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26039-95FD-42DA-B74C-13FD43EF6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0BCC9-82A9-4AB1-A1F0-C3F4F658F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89884-52E2-4A0F-AA28-0CB7B9E76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392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B7217-CF53-4FD7-94D1-751D558BB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18190F-154D-47CD-94D7-F3F528185F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871E1A-1D0F-4DA6-BBEA-8CA97D885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63919-1BC5-47EC-AD5C-657F685EC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B98407-A3BC-43C0-94A4-7BEE8A393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89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44DE5-E95E-496E-B88A-FA3CC92C4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33E5AF-AEE7-4320-803D-B45BF9E5DB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B9EB96-AF92-459F-8733-828CE6FEA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F4FFE-65DD-4DA9-ADFA-E19C0B4FA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18E445-2217-4E4F-B9E0-A88390F91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27BEE9-02E2-4F57-ADB7-C7C892223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95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24043-0800-4863-89DB-8B50415E1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74AD18-9038-4C35-9F4B-AE1387E75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F777F3-F82B-4162-927C-13C6CDD3C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72F92F-5F16-48BD-99BF-7414F9764B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BF56DA-A197-4D14-A07B-2A2DF4BF58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D9DA00-21DE-4CA7-AC3E-77B70DD33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D4DDB-BDB8-4C36-9D0E-453B47D27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24AC2-AFDD-4643-BEE5-EAE996565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783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1FE5A-E1B2-4C20-8DD1-00928489C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214ADC-A483-428E-B262-392A87948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96F424-2F04-4272-B2E7-D9C2E66F0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190C9B-665A-44A9-B032-2228C9E0F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555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D4B703-AD80-4C82-BF85-AEE8E307B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BC1252-57E5-4FDB-AA81-FD199C864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0E824-1474-4AF1-90B2-D1EBF0243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423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CE78E-B1F0-4CC4-9B0E-E4C841C4A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04B70-8AA8-43CB-BAE7-557C4178F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9524E9-5B33-421C-B116-BF317B6704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A2996-C80F-4E98-92E5-5AAEF9874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7B07E3-9EF0-4597-91CE-6297FC60B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BA0E6D-E5F3-4373-A6C7-EF465E341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278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1442A-C8A0-41B8-9AAC-F66D1CF1C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5F2CA2-B5C1-4C3C-9977-986CDC93A8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A129D5-2028-4791-AAF8-C03D382A7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416494-8149-4C36-8F83-26DAF30E1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CBE480-DEFB-4BC7-940D-221A29474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0CB078-DE00-44FF-ABA4-9BEE8FAFE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01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FAA36-22D7-4169-9319-EB56568C0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B97E27-D28D-444A-9A73-8D597A1E6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8B8CD-AC26-4061-8128-27EEC2BDF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873981-8731-4ADD-97AF-2A9CA5B20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2728C-AA47-41EA-8136-7749949FB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679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45AB2E-B645-4CA8-95E8-E57EDFEF89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8FC19-7F0A-41D1-981B-A383E054B0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986A1-C0FE-40CB-AF44-BAFE375D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CD4E4-8DED-47CF-8932-59FF45D3D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A1732-AB47-4DE5-BB58-DB1518422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760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24DF01-CE1D-468E-B78B-74F82FB2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98A1A-2024-4FFB-A958-D8BBF3ED1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6106-7779-437F-823E-BF7805E9C9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A50BB-2FCE-40CD-8982-9E46EDEADB0B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346A25-0BF9-4FDA-9F41-FAE614C228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C6372E-A03C-4F7C-8A84-8BE02F4335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402F5-A7DA-4688-BFBA-035D51267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806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C219F02-DE95-470D-9943-A57025EA25F1}"/>
              </a:ext>
            </a:extLst>
          </p:cNvPr>
          <p:cNvSpPr txBox="1">
            <a:spLocks/>
          </p:cNvSpPr>
          <p:nvPr/>
        </p:nvSpPr>
        <p:spPr>
          <a:xfrm>
            <a:off x="642994" y="3483261"/>
            <a:ext cx="10906008" cy="159535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5400" b="1" dirty="0"/>
              <a:t>SA1 Waterfront Development – Student Accommodation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418BCC-83C8-4968-AD28-1BE4A1CB36C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5999" y="890082"/>
            <a:ext cx="3529109" cy="1411643"/>
          </a:xfrm>
          <a:prstGeom prst="rect">
            <a:avLst/>
          </a:prstGeom>
          <a:noFill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9F9B50-BF92-4657-A7BA-5BE4C12DDB3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9575" y="352840"/>
            <a:ext cx="3526424" cy="2486128"/>
          </a:xfrm>
          <a:prstGeom prst="rect">
            <a:avLst/>
          </a:prstGeom>
          <a:noFill/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72DCD7B-0784-46D2-985D-EC12A3B423BD}"/>
              </a:ext>
            </a:extLst>
          </p:cNvPr>
          <p:cNvSpPr txBox="1">
            <a:spLocks/>
          </p:cNvSpPr>
          <p:nvPr/>
        </p:nvSpPr>
        <p:spPr>
          <a:xfrm>
            <a:off x="4378439" y="5630631"/>
            <a:ext cx="3435119" cy="6745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200" b="1" dirty="0"/>
              <a:t>Cody Colarusso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9A696FD-3EF0-4364-9D0D-E91DE0C601B3}"/>
              </a:ext>
            </a:extLst>
          </p:cNvPr>
          <p:cNvCxnSpPr>
            <a:cxnSpLocks/>
          </p:cNvCxnSpPr>
          <p:nvPr/>
        </p:nvCxnSpPr>
        <p:spPr>
          <a:xfrm>
            <a:off x="288633" y="3107416"/>
            <a:ext cx="11621549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085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4A7BBE-1E1D-4422-9D18-7063E940475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5123" y="311097"/>
            <a:ext cx="1931772" cy="1145809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1B1DD1-0232-4F0A-8395-DEBB7DEC3E6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650" y="519615"/>
            <a:ext cx="2141322" cy="733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8E45ED7-1355-491A-99FA-59C318713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664" y="221221"/>
            <a:ext cx="5006336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TASKS</a:t>
            </a:r>
            <a:endParaRPr lang="en-GB" sz="6000" b="1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E73C151-62B0-4F81-A032-F8C25A3C3C33}"/>
              </a:ext>
            </a:extLst>
          </p:cNvPr>
          <p:cNvCxnSpPr>
            <a:cxnSpLocks/>
          </p:cNvCxnSpPr>
          <p:nvPr/>
        </p:nvCxnSpPr>
        <p:spPr>
          <a:xfrm>
            <a:off x="19050" y="1627904"/>
            <a:ext cx="1222829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D460F584-FB16-482F-B4A4-EC4B40D8AAF8}"/>
              </a:ext>
            </a:extLst>
          </p:cNvPr>
          <p:cNvSpPr/>
          <p:nvPr/>
        </p:nvSpPr>
        <p:spPr>
          <a:xfrm>
            <a:off x="647700" y="1899713"/>
            <a:ext cx="10896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During this project, I was delegated to cover the following tasks: </a:t>
            </a:r>
            <a:endParaRPr lang="en-US" sz="3600" b="1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3600" b="1" dirty="0"/>
              <a:t>Pre-construction constraints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3600" b="1" dirty="0"/>
              <a:t>Energy Solutions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3600" b="1" dirty="0"/>
              <a:t>Social and Economic aspects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3600" b="1" dirty="0"/>
              <a:t>Method statement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3600" b="1" dirty="0"/>
              <a:t>Construction materials</a:t>
            </a:r>
          </a:p>
        </p:txBody>
      </p:sp>
    </p:spTree>
    <p:extLst>
      <p:ext uri="{BB962C8B-B14F-4D97-AF65-F5344CB8AC3E}">
        <p14:creationId xmlns:p14="http://schemas.microsoft.com/office/powerpoint/2010/main" val="3683545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4A7BBE-1E1D-4422-9D18-7063E940475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5123" y="311097"/>
            <a:ext cx="1931772" cy="1145809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1B1DD1-0232-4F0A-8395-DEBB7DEC3E6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650" y="519615"/>
            <a:ext cx="2141322" cy="733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8E45ED7-1355-491A-99FA-59C318713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664" y="221221"/>
            <a:ext cx="5006336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PRE-CONSTRUCTION CONSTRAINTS</a:t>
            </a:r>
            <a:endParaRPr lang="en-GB" sz="4000" b="1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E73C151-62B0-4F81-A032-F8C25A3C3C33}"/>
              </a:ext>
            </a:extLst>
          </p:cNvPr>
          <p:cNvCxnSpPr>
            <a:cxnSpLocks/>
          </p:cNvCxnSpPr>
          <p:nvPr/>
        </p:nvCxnSpPr>
        <p:spPr>
          <a:xfrm>
            <a:off x="19050" y="1627904"/>
            <a:ext cx="1222829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F14DC8-8295-4E8A-B8CC-C45A522D8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802" y="1963275"/>
            <a:ext cx="4911727" cy="4399421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US" sz="3200" dirty="0"/>
              <a:t>Aimed to provide a summary of considered constraints regarding the overviewed areas of the development. This covered monetary, legal and environmental. It also established specific constraints found during the feasibility study.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DDCA9C1-A639-45BF-9EF0-1B71A3B4DC08}"/>
              </a:ext>
            </a:extLst>
          </p:cNvPr>
          <p:cNvSpPr txBox="1">
            <a:spLocks/>
          </p:cNvSpPr>
          <p:nvPr/>
        </p:nvSpPr>
        <p:spPr>
          <a:xfrm>
            <a:off x="6010543" y="1964399"/>
            <a:ext cx="5632655" cy="354716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7432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SzPct val="100000"/>
              <a:buFont typeface="Arial" pitchFamily="34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745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dirty="0"/>
              <a:t>Example of some considerations:</a:t>
            </a:r>
          </a:p>
          <a:p>
            <a:r>
              <a:rPr lang="en-US" sz="3200" dirty="0"/>
              <a:t>Level changes across site</a:t>
            </a:r>
          </a:p>
          <a:p>
            <a:r>
              <a:rPr lang="en-US" sz="3200" dirty="0"/>
              <a:t>Surface water run-off during excavation</a:t>
            </a:r>
          </a:p>
          <a:p>
            <a:r>
              <a:rPr lang="en-US" sz="3200" dirty="0"/>
              <a:t>Construction impacts on adjacent </a:t>
            </a:r>
            <a:r>
              <a:rPr lang="en-US" sz="3200" dirty="0" err="1"/>
              <a:t>neighbours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Font typeface="Arial" pitchFamily="34" charset="0"/>
              <a:buNone/>
            </a:pPr>
            <a:r>
              <a:rPr lang="en-US" dirty="0"/>
              <a:t> </a:t>
            </a:r>
          </a:p>
          <a:p>
            <a:pPr marL="0" indent="0">
              <a:buFont typeface="Arial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912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4A7BBE-1E1D-4422-9D18-7063E940475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5123" y="311097"/>
            <a:ext cx="1931772" cy="1145809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1B1DD1-0232-4F0A-8395-DEBB7DEC3E6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650" y="519615"/>
            <a:ext cx="2141322" cy="733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8E45ED7-1355-491A-99FA-59C318713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664" y="221221"/>
            <a:ext cx="5006336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ENERGY SOLUTIONS</a:t>
            </a:r>
            <a:endParaRPr lang="en-GB" sz="4000" b="1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E73C151-62B0-4F81-A032-F8C25A3C3C33}"/>
              </a:ext>
            </a:extLst>
          </p:cNvPr>
          <p:cNvCxnSpPr>
            <a:cxnSpLocks/>
          </p:cNvCxnSpPr>
          <p:nvPr/>
        </p:nvCxnSpPr>
        <p:spPr>
          <a:xfrm>
            <a:off x="19050" y="1627904"/>
            <a:ext cx="1222829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F14DC8-8295-4E8A-B8CC-C45A522D8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802" y="1921378"/>
            <a:ext cx="5318598" cy="4673487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US" sz="3200" dirty="0"/>
              <a:t>As sustainable energy solutions was at the heart of the development, ensuring a solid method of sustainable energy was imperative. </a:t>
            </a:r>
          </a:p>
          <a:p>
            <a:pPr marL="0" indent="0">
              <a:buNone/>
            </a:pPr>
            <a:r>
              <a:rPr lang="en-US" sz="3200" dirty="0"/>
              <a:t>The solutions were based off the potential occupiers, demand of energy, available incentive schemes and possible ROI.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DDCA9C1-A639-45BF-9EF0-1B71A3B4DC08}"/>
              </a:ext>
            </a:extLst>
          </p:cNvPr>
          <p:cNvSpPr txBox="1">
            <a:spLocks/>
          </p:cNvSpPr>
          <p:nvPr/>
        </p:nvSpPr>
        <p:spPr>
          <a:xfrm>
            <a:off x="6591031" y="2012478"/>
            <a:ext cx="4911727" cy="45344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7432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SzPct val="100000"/>
              <a:buFont typeface="Arial" pitchFamily="34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745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dirty="0"/>
              <a:t>Resulted in:</a:t>
            </a:r>
          </a:p>
          <a:p>
            <a:r>
              <a:rPr lang="en-US" dirty="0"/>
              <a:t>Solar PV system</a:t>
            </a:r>
          </a:p>
          <a:p>
            <a:r>
              <a:rPr lang="en-US" dirty="0"/>
              <a:t>Ground Source heat pumps</a:t>
            </a:r>
          </a:p>
          <a:p>
            <a:r>
              <a:rPr lang="en-US" dirty="0"/>
              <a:t>Green-roof water recycling</a:t>
            </a:r>
          </a:p>
          <a:p>
            <a:pPr marL="0" indent="0">
              <a:buNone/>
            </a:pPr>
            <a:r>
              <a:rPr lang="en-US" dirty="0"/>
              <a:t>It was found that around 25% of the energy used per year, would be Solar PV alone. Also benefitted from the UK Gov’t Renewable Heat Incentive scheme, potentially receiving a 20.89p/kW produced.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Font typeface="Arial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636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4A7BBE-1E1D-4422-9D18-7063E940475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5123" y="311097"/>
            <a:ext cx="1931772" cy="1145809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1B1DD1-0232-4F0A-8395-DEBB7DEC3E6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650" y="519615"/>
            <a:ext cx="2141322" cy="733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8E45ED7-1355-491A-99FA-59C318713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221221"/>
            <a:ext cx="523875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SOCIAL AND ECONOMIC ASPECTS</a:t>
            </a:r>
            <a:endParaRPr lang="en-GB" sz="4000" b="1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E73C151-62B0-4F81-A032-F8C25A3C3C33}"/>
              </a:ext>
            </a:extLst>
          </p:cNvPr>
          <p:cNvCxnSpPr>
            <a:cxnSpLocks/>
          </p:cNvCxnSpPr>
          <p:nvPr/>
        </p:nvCxnSpPr>
        <p:spPr>
          <a:xfrm>
            <a:off x="19050" y="1627904"/>
            <a:ext cx="1222829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F14DC8-8295-4E8A-B8CC-C45A522D8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025" y="1921378"/>
            <a:ext cx="11069947" cy="1202816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US" sz="3200" dirty="0"/>
              <a:t>This section aimed to consider the possible economic and social impacts of construction. It included an overview of: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DDCA9C1-A639-45BF-9EF0-1B71A3B4DC08}"/>
              </a:ext>
            </a:extLst>
          </p:cNvPr>
          <p:cNvSpPr txBox="1">
            <a:spLocks/>
          </p:cNvSpPr>
          <p:nvPr/>
        </p:nvSpPr>
        <p:spPr>
          <a:xfrm>
            <a:off x="463025" y="3100169"/>
            <a:ext cx="11405125" cy="255271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7432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SzPct val="100000"/>
              <a:buFont typeface="Arial" pitchFamily="34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745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The possible generation of jobs as a result of the development (Direct, or indirect). </a:t>
            </a:r>
          </a:p>
          <a:p>
            <a:r>
              <a:rPr lang="en-US" sz="3200" dirty="0"/>
              <a:t>Potential impacts of student expenditure within the local area.</a:t>
            </a:r>
          </a:p>
          <a:p>
            <a:r>
              <a:rPr lang="en-US" sz="3200" dirty="0"/>
              <a:t>Local reinvestment through regional suppliers, manufacturers and subcontractors. 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dirty="0"/>
          </a:p>
          <a:p>
            <a:pPr marL="0" indent="0">
              <a:buFont typeface="Arial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930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4A7BBE-1E1D-4422-9D18-7063E940475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5123" y="311097"/>
            <a:ext cx="1931772" cy="1145809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1B1DD1-0232-4F0A-8395-DEBB7DEC3E6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650" y="519615"/>
            <a:ext cx="2141322" cy="733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8E45ED7-1355-491A-99FA-59C318713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221221"/>
            <a:ext cx="523875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METHOD STATEMENT </a:t>
            </a:r>
            <a:endParaRPr lang="en-GB" sz="4000" b="1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E73C151-62B0-4F81-A032-F8C25A3C3C33}"/>
              </a:ext>
            </a:extLst>
          </p:cNvPr>
          <p:cNvCxnSpPr>
            <a:cxnSpLocks/>
          </p:cNvCxnSpPr>
          <p:nvPr/>
        </p:nvCxnSpPr>
        <p:spPr>
          <a:xfrm>
            <a:off x="19050" y="1627904"/>
            <a:ext cx="1222829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F14DC8-8295-4E8A-B8CC-C45A522D8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025" y="1921378"/>
            <a:ext cx="11069947" cy="3050672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US" sz="3200" dirty="0"/>
              <a:t>A method statement was then prepared which helped outline the construction programme. It detailed a 13-month turnover for the development from pre-construction, to final fit-out. </a:t>
            </a:r>
          </a:p>
          <a:p>
            <a:pPr marL="0" indent="0">
              <a:buNone/>
            </a:pPr>
            <a:r>
              <a:rPr lang="en-US" sz="3200" dirty="0"/>
              <a:t>It also detailed compliance with relevant building standards and regulations and provided measures to help the control of waste, dust, noise and vibration, and pollution. </a:t>
            </a:r>
          </a:p>
        </p:txBody>
      </p:sp>
    </p:spTree>
    <p:extLst>
      <p:ext uri="{BB962C8B-B14F-4D97-AF65-F5344CB8AC3E}">
        <p14:creationId xmlns:p14="http://schemas.microsoft.com/office/powerpoint/2010/main" val="1013955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4A7BBE-1E1D-4422-9D18-7063E940475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5123" y="311097"/>
            <a:ext cx="1931772" cy="1145809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1B1DD1-0232-4F0A-8395-DEBB7DEC3E6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650" y="519615"/>
            <a:ext cx="2141322" cy="733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8E45ED7-1355-491A-99FA-59C318713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221221"/>
            <a:ext cx="523875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CONSTRUCTION MATERIALS</a:t>
            </a:r>
            <a:endParaRPr lang="en-GB" sz="4000" b="1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E73C151-62B0-4F81-A032-F8C25A3C3C33}"/>
              </a:ext>
            </a:extLst>
          </p:cNvPr>
          <p:cNvCxnSpPr>
            <a:cxnSpLocks/>
          </p:cNvCxnSpPr>
          <p:nvPr/>
        </p:nvCxnSpPr>
        <p:spPr>
          <a:xfrm>
            <a:off x="19050" y="1627904"/>
            <a:ext cx="1222829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F14DC8-8295-4E8A-B8CC-C45A522D8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025" y="1921377"/>
            <a:ext cx="11069947" cy="4416985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US" sz="3200" dirty="0"/>
              <a:t>Finally, this section detailed the selection of materials used for each component of the development, with justification of the material choice.</a:t>
            </a:r>
          </a:p>
          <a:p>
            <a:pPr marL="0" indent="0">
              <a:buNone/>
            </a:pPr>
            <a:r>
              <a:rPr lang="en-US" sz="3200" dirty="0"/>
              <a:t>The aim was to provide an aesthetically similar building to that of the current UWTSD SA1 estate. This included using the featured Chester red brickwork and alloy curtain walling. </a:t>
            </a:r>
          </a:p>
        </p:txBody>
      </p:sp>
    </p:spTree>
    <p:extLst>
      <p:ext uri="{BB962C8B-B14F-4D97-AF65-F5344CB8AC3E}">
        <p14:creationId xmlns:p14="http://schemas.microsoft.com/office/powerpoint/2010/main" val="2185315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3D2C6-7EFB-463A-BB13-22C6D3DBD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766218"/>
            <a:ext cx="2667000" cy="1325563"/>
          </a:xfrm>
        </p:spPr>
        <p:txBody>
          <a:bodyPr/>
          <a:lstStyle/>
          <a:p>
            <a:r>
              <a:rPr lang="en-US" dirty="0"/>
              <a:t>Thank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59584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366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TASKS</vt:lpstr>
      <vt:lpstr>PRE-CONSTRUCTION CONSTRAINTS</vt:lpstr>
      <vt:lpstr>ENERGY SOLUTIONS</vt:lpstr>
      <vt:lpstr>SOCIAL AND ECONOMIC ASPECTS</vt:lpstr>
      <vt:lpstr>METHOD STATEMENT </vt:lpstr>
      <vt:lpstr>CONSTRUCTION MATERIALS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Cody Colarusso</dc:creator>
  <cp:lastModifiedBy>Cody Colarusso</cp:lastModifiedBy>
  <cp:revision>17</cp:revision>
  <dcterms:created xsi:type="dcterms:W3CDTF">2020-06-07T22:53:01Z</dcterms:created>
  <dcterms:modified xsi:type="dcterms:W3CDTF">2020-06-08T16:25:16Z</dcterms:modified>
</cp:coreProperties>
</file>