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omments/comment1.xml" ContentType="application/vnd.openxmlformats-officedocument.presentationml.comments+xml"/>
  <Override PartName="/ppt/comments/comment2.xml" ContentType="application/vnd.openxmlformats-officedocument.presentationml.comments+xml"/>
  <Override PartName="/ppt/comments/comment3.xml" ContentType="application/vnd.openxmlformats-officedocument.presentationml.comments+xml"/>
  <Override PartName="/ppt/comments/comment4.xml" ContentType="application/vnd.openxmlformats-officedocument.presentationml.comments+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omments/comment5.xml" ContentType="application/vnd.openxmlformats-officedocument.presentationml.comments+xml"/>
  <Override PartName="/ppt/comments/comment6.xml" ContentType="application/vnd.openxmlformats-officedocument.presentationml.comment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4" r:id="rId1"/>
  </p:sldMasterIdLst>
  <p:sldIdLst>
    <p:sldId id="256" r:id="rId2"/>
    <p:sldId id="257" r:id="rId3"/>
    <p:sldId id="262" r:id="rId4"/>
    <p:sldId id="263" r:id="rId5"/>
    <p:sldId id="264" r:id="rId6"/>
    <p:sldId id="258" r:id="rId7"/>
    <p:sldId id="259" r:id="rId8"/>
    <p:sldId id="260" r:id="rId9"/>
    <p:sldId id="265" r:id="rId10"/>
    <p:sldId id="261"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Kristen Hyett (1700850)" initials="KH(" lastIdx="11" clrIdx="0">
    <p:extLst>
      <p:ext uri="{19B8F6BF-5375-455C-9EA6-DF929625EA0E}">
        <p15:presenceInfo xmlns:p15="http://schemas.microsoft.com/office/powerpoint/2012/main" userId="Kristen Hyett (1700850)" providerId="None"/>
      </p:ext>
    </p:extLst>
  </p:cmAuthor>
  <p:cmAuthor id="2" name="Kristen Hyett" initials="KH" lastIdx="24" clrIdx="1">
    <p:extLst>
      <p:ext uri="{19B8F6BF-5375-455C-9EA6-DF929625EA0E}">
        <p15:presenceInfo xmlns:p15="http://schemas.microsoft.com/office/powerpoint/2012/main" userId="95dfff02a7f13f7b"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CC99FF"/>
    <a:srgbClr val="EEEBEE"/>
    <a:srgbClr val="E3E0E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6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commentAuthors" Target="commentAuthors.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omments/comment1.xml><?xml version="1.0" encoding="utf-8"?>
<p:cmLst xmlns:a="http://schemas.openxmlformats.org/drawingml/2006/main" xmlns:r="http://schemas.openxmlformats.org/officeDocument/2006/relationships" xmlns:p="http://schemas.openxmlformats.org/presentationml/2006/main">
  <p:cm authorId="2" dt="2019-12-05T13:20:38.241" idx="7">
    <p:pos x="5560" y="2137"/>
    <p:text>Individual differences of identity</p:text>
    <p:extLst>
      <p:ext uri="{C676402C-5697-4E1C-873F-D02D1690AC5C}">
        <p15:threadingInfo xmlns:p15="http://schemas.microsoft.com/office/powerpoint/2012/main" timeZoneBias="0"/>
      </p:ext>
    </p:extLst>
  </p:cm>
  <p:cm authorId="2" dt="2019-12-05T13:23:35.113" idx="9">
    <p:pos x="5560" y="2273"/>
    <p:text>hansen 2015</p:text>
    <p:extLst>
      <p:ext uri="{C676402C-5697-4E1C-873F-D02D1690AC5C}">
        <p15:threadingInfo xmlns:p15="http://schemas.microsoft.com/office/powerpoint/2012/main" timeZoneBias="0">
          <p15:parentCm authorId="2" idx="7"/>
        </p15:threadingInfo>
      </p:ext>
    </p:extLst>
  </p:cm>
  <p:cm authorId="2" dt="2019-12-05T13:24:49.230" idx="10">
    <p:pos x="5560" y="2409"/>
    <p:text>define culture</p:text>
    <p:extLst>
      <p:ext uri="{C676402C-5697-4E1C-873F-D02D1690AC5C}">
        <p15:threadingInfo xmlns:p15="http://schemas.microsoft.com/office/powerpoint/2012/main" timeZoneBias="0">
          <p15:parentCm authorId="2" idx="7"/>
        </p15:threadingInfo>
      </p:ext>
    </p:extLst>
  </p:cm>
  <p:cm authorId="2" dt="2019-12-05T13:26:50.369" idx="11">
    <p:pos x="5560" y="2545"/>
    <p:text>font 28, 12-15 slides, 3 points per slide,</p:text>
    <p:extLst>
      <p:ext uri="{C676402C-5697-4E1C-873F-D02D1690AC5C}">
        <p15:threadingInfo xmlns:p15="http://schemas.microsoft.com/office/powerpoint/2012/main" timeZoneBias="0">
          <p15:parentCm authorId="2" idx="7"/>
        </p15:threadingInfo>
      </p:ext>
    </p:extLst>
  </p:cm>
  <p:cm authorId="2" dt="2019-12-05T13:31:49.475" idx="12">
    <p:pos x="5560" y="2681"/>
    <p:text>Intro - give insight into presentation, theories definitions and critiques cosidering when exploring cultre and postmodern perspectives within counselling and broader care and well being,</p:text>
    <p:extLst>
      <p:ext uri="{C676402C-5697-4E1C-873F-D02D1690AC5C}">
        <p15:threadingInfo xmlns:p15="http://schemas.microsoft.com/office/powerpoint/2012/main" timeZoneBias="0">
          <p15:parentCm authorId="2" idx="7"/>
        </p15:threadingInfo>
      </p:ext>
    </p:extLst>
  </p:cm>
  <p:cm authorId="2" dt="2019-12-05T13:33:10.784" idx="13">
    <p:pos x="5560" y="2817"/>
    <p:text>Background - context linking theory and contributions to postmodernism and provide understanding of definitions related to current cultural and ethnic discorse in relation to care and wellbeing     Education, nhs, nurses,</p:text>
    <p:extLst>
      <p:ext uri="{C676402C-5697-4E1C-873F-D02D1690AC5C}">
        <p15:threadingInfo xmlns:p15="http://schemas.microsoft.com/office/powerpoint/2012/main" timeZoneBias="0">
          <p15:parentCm authorId="2" idx="7"/>
        </p15:threadingInfo>
      </p:ext>
    </p:extLst>
  </p:cm>
  <p:cm authorId="2" dt="2019-12-05T13:35:49.707" idx="14">
    <p:pos x="5560" y="2953"/>
    <p:text>Discussion - critical and eval aguments research, western perspective???</p:text>
    <p:extLst>
      <p:ext uri="{C676402C-5697-4E1C-873F-D02D1690AC5C}">
        <p15:threadingInfo xmlns:p15="http://schemas.microsoft.com/office/powerpoint/2012/main" timeZoneBias="0">
          <p15:parentCm authorId="2" idx="7"/>
        </p15:threadingInfo>
      </p:ext>
    </p:extLst>
  </p:cm>
  <p:cm authorId="2" dt="2019-12-05T13:36:26.104" idx="15">
    <p:pos x="5560" y="3089"/>
    <p:text>narrative opens up, links with culturl perspectives</p:text>
    <p:extLst>
      <p:ext uri="{C676402C-5697-4E1C-873F-D02D1690AC5C}">
        <p15:threadingInfo xmlns:p15="http://schemas.microsoft.com/office/powerpoint/2012/main" timeZoneBias="0">
          <p15:parentCm authorId="2" idx="7"/>
        </p15:threadingInfo>
      </p:ext>
    </p:extLst>
  </p:cm>
  <p:cm authorId="2" dt="2019-12-05T13:40:00.325" idx="16">
    <p:pos x="5560" y="3225"/>
    <p:text>post modern reconise other cultures coming into play multiple identities</p:text>
    <p:extLst>
      <p:ext uri="{C676402C-5697-4E1C-873F-D02D1690AC5C}">
        <p15:threadingInfo xmlns:p15="http://schemas.microsoft.com/office/powerpoint/2012/main" timeZoneBias="0">
          <p15:parentCm authorId="2" idx="7"/>
        </p15:threadingInfo>
      </p:ext>
    </p:extLst>
  </p:cm>
</p:cmLst>
</file>

<file path=ppt/comments/comment2.xml><?xml version="1.0" encoding="utf-8"?>
<p:cmLst xmlns:a="http://schemas.openxmlformats.org/drawingml/2006/main" xmlns:r="http://schemas.openxmlformats.org/officeDocument/2006/relationships" xmlns:p="http://schemas.openxmlformats.org/presentationml/2006/main">
  <p:cm authorId="2" dt="2019-12-03T14:21:43.495" idx="5">
    <p:pos x="2842" y="888"/>
    <p:text>– a late 20th-century style and concept in the arts, architecture, and criticism, which represents a departure from modernism and is characterized by the self-conscious use of earlier styles and conventions, a mixing of different artistic styles and media, and a general distrust of theories.</p:text>
    <p:extLst>
      <p:ext uri="{C676402C-5697-4E1C-873F-D02D1690AC5C}">
        <p15:threadingInfo xmlns:p15="http://schemas.microsoft.com/office/powerpoint/2012/main" timeZoneBias="0"/>
      </p:ext>
    </p:extLst>
  </p:cm>
  <p:cm authorId="2" dt="2019-12-03T14:21:57.717" idx="6">
    <p:pos x="3267" y="1246"/>
    <p:text>WHat is it, how it works,</p:text>
    <p:extLst>
      <p:ext uri="{C676402C-5697-4E1C-873F-D02D1690AC5C}">
        <p15:threadingInfo xmlns:p15="http://schemas.microsoft.com/office/powerpoint/2012/main" timeZoneBias="0"/>
      </p:ext>
    </p:extLst>
  </p:cm>
  <p:cm authorId="2" dt="2019-12-13T10:20:13.135" idx="17">
    <p:pos x="3267" y="1382"/>
    <p:text>post modern reconise other cultures coming into play multiple identities</p:text>
    <p:extLst>
      <p:ext uri="{C676402C-5697-4E1C-873F-D02D1690AC5C}">
        <p15:threadingInfo xmlns:p15="http://schemas.microsoft.com/office/powerpoint/2012/main" timeZoneBias="0">
          <p15:parentCm authorId="2" idx="6"/>
        </p15:threadingInfo>
      </p:ext>
    </p:extLst>
  </p:cm>
  <p:cm authorId="1" dt="2020-01-13T10:23:54.524" idx="4">
    <p:pos x="3362" y="2201"/>
    <p:text>The term culture has different associations according to whether we have in mind the development of an individual, grouup or class, or of a whole society. - Eliot, T. S. (2010). Notes towards the Definition of Culture. Faber &amp; Faber.</p:text>
    <p:extLst>
      <p:ext uri="{C676402C-5697-4E1C-873F-D02D1690AC5C}">
        <p15:threadingInfo xmlns:p15="http://schemas.microsoft.com/office/powerpoint/2012/main" timeZoneBias="0"/>
      </p:ext>
    </p:extLst>
  </p:cm>
</p:cmLst>
</file>

<file path=ppt/comments/comment3.xml><?xml version="1.0" encoding="utf-8"?>
<p:cmLst xmlns:a="http://schemas.openxmlformats.org/drawingml/2006/main" xmlns:r="http://schemas.openxmlformats.org/officeDocument/2006/relationships" xmlns:p="http://schemas.openxmlformats.org/presentationml/2006/main">
  <p:cm authorId="2" dt="2019-12-03T14:20:45.871" idx="3">
    <p:pos x="10" y="10"/>
    <p:text>http://narrativetherapyworks.com/wp-content/uploads/2016/10/what-is-narrative-therapy-alice-morgan.pdf</p:text>
    <p:extLst>
      <p:ext uri="{C676402C-5697-4E1C-873F-D02D1690AC5C}">
        <p15:threadingInfo xmlns:p15="http://schemas.microsoft.com/office/powerpoint/2012/main" timeZoneBias="0"/>
      </p:ext>
    </p:extLst>
  </p:cm>
  <p:cm authorId="2" dt="2019-12-03T14:21:07.416" idx="4">
    <p:pos x="10" y="146"/>
    <p:text>What Is Narrative Therapy? The theory and practices of narrative therapy are well established by Freedman and Combs (1996), McLeod (1997) and Parker (1999). While many therapies are narrative therapies, White and Epston engage in a more specific exploration of and a more deliberate stance on narrative and their sustained focus on narrative concepts and processes is the therapy (Payne, 2000, p.4).  Narrative therapy builds on the work of Bateson (1972; 1979) and Foucault (1977). Bateson suggested that the meaning we ascribe to events is constituted and determined by the set of premises and presuppositions, our map of the world. While the map is not the landscape any statement that gives meaning does so within our interpretive frameworks (Goffman, 1974), which determine the questions we ask about events, the realities we construct and the ‘real’ effects experienced by those parties to the inquiry</p:text>
    <p:extLst>
      <p:ext uri="{C676402C-5697-4E1C-873F-D02D1690AC5C}">
        <p15:threadingInfo xmlns:p15="http://schemas.microsoft.com/office/powerpoint/2012/main" timeZoneBias="0">
          <p15:parentCm authorId="2" idx="3"/>
        </p15:threadingInfo>
      </p:ext>
    </p:extLst>
  </p:cm>
</p:cmLst>
</file>

<file path=ppt/comments/comment4.xml><?xml version="1.0" encoding="utf-8"?>
<p:cmLst xmlns:a="http://schemas.openxmlformats.org/drawingml/2006/main" xmlns:r="http://schemas.openxmlformats.org/officeDocument/2006/relationships" xmlns:p="http://schemas.openxmlformats.org/presentationml/2006/main">
  <p:cm authorId="1" dt="2020-01-13T11:21:54.148" idx="5">
    <p:pos x="3414" y="1211"/>
    <p:text>The narrative therapist is also very aware that problems are created in social, cultural, and political contexts which include the actual practice of psychotherapy, that often serve to obstruct and marginalize the very lives of those whom therapists intend to treat. - Madigan, S. (2011). Narrative therapy. American Psychological Association.</p:text>
    <p:extLst>
      <p:ext uri="{C676402C-5697-4E1C-873F-D02D1690AC5C}">
        <p15:threadingInfo xmlns:p15="http://schemas.microsoft.com/office/powerpoint/2012/main" timeZoneBias="0"/>
      </p:ext>
    </p:extLst>
  </p:cm>
  <p:cm authorId="1" dt="2020-01-13T11:26:58.859" idx="6">
    <p:pos x="3780" y="2422"/>
    <p:text>Together both therapist and client work to help the client unearth competencies, talents, abilities, and resources and create a transformed "redescription" of themselves.  . - Monk, G. E., Winslade, J. E., Crocket, K. E., &amp; Epston, D. E. (1997). Narrative therapy in practice: The archaeology of hope. Jossey-Bass.</p:text>
    <p:extLst>
      <p:ext uri="{C676402C-5697-4E1C-873F-D02D1690AC5C}">
        <p15:threadingInfo xmlns:p15="http://schemas.microsoft.com/office/powerpoint/2012/main" timeZoneBias="0"/>
      </p:ext>
    </p:extLst>
  </p:cm>
</p:cmLst>
</file>

<file path=ppt/comments/comment5.xml><?xml version="1.0" encoding="utf-8"?>
<p:cmLst xmlns:a="http://schemas.openxmlformats.org/drawingml/2006/main" xmlns:r="http://schemas.openxmlformats.org/officeDocument/2006/relationships" xmlns:p="http://schemas.openxmlformats.org/presentationml/2006/main">
  <p:cm authorId="1" dt="2020-01-13T11:56:10.197" idx="7">
    <p:pos x="6704" y="161"/>
    <p:text>Bateson suggested that the meaning we give to events is established and determined by the set of premises and assumptions is the map of the workl. While the map is not the landscape, any statement that gives meaning does so within our interpretive frameworks (Goffman, 1974), which determine the questions we ask about events, the realities we construct and the ‘real’ effects experienced by those parties to the inquiry</p:text>
    <p:extLst>
      <p:ext uri="{C676402C-5697-4E1C-873F-D02D1690AC5C}">
        <p15:threadingInfo xmlns:p15="http://schemas.microsoft.com/office/powerpoint/2012/main" timeZoneBias="0"/>
      </p:ext>
    </p:extLst>
  </p:cm>
</p:cmLst>
</file>

<file path=ppt/comments/comment6.xml><?xml version="1.0" encoding="utf-8"?>
<p:cmLst xmlns:a="http://schemas.openxmlformats.org/drawingml/2006/main" xmlns:r="http://schemas.openxmlformats.org/officeDocument/2006/relationships" xmlns:p="http://schemas.openxmlformats.org/presentationml/2006/main">
  <p:cm authorId="1" dt="2020-01-13T13:12:00.741" idx="9">
    <p:pos x="5062" y="1312"/>
    <p:text>https://repositorium.sdum.uminho.pt/bitstream/1822/42916/3/Therapist%20interventions%20and%20client%20ambivalence%20in%20two%20cases%20of%20narrative%20therapy%20for%20depression.pdf</p:text>
    <p:extLst>
      <p:ext uri="{C676402C-5697-4E1C-873F-D02D1690AC5C}">
        <p15:threadingInfo xmlns:p15="http://schemas.microsoft.com/office/powerpoint/2012/main" timeZoneBias="0"/>
      </p:ext>
    </p:extLst>
  </p:cm>
  <p:cm authorId="1" dt="2020-01-13T13:12:17.805" idx="10">
    <p:pos x="5062" y="1448"/>
    <p:text>Depression</p:text>
    <p:extLst>
      <p:ext uri="{C676402C-5697-4E1C-873F-D02D1690AC5C}">
        <p15:threadingInfo xmlns:p15="http://schemas.microsoft.com/office/powerpoint/2012/main" timeZoneBias="0">
          <p15:parentCm authorId="1" idx="9"/>
        </p15:threadingInfo>
      </p:ext>
    </p:extLst>
  </p:cm>
  <p:cm authorId="2" dt="2020-01-15T11:07:59.377" idx="21">
    <p:pos x="3180" y="1865"/>
    <p:text>https://onlinelibrary.wiley.com/doi/pdf/10.1002/j.2161-1912.2000.tb00227.x?casa_token=uJrNbP3UIxUAAAAA:zgYH4f2HH4BgO5ZlHR-rZ7bvnmYJB8ZvHw63b_bUPw3ZDGyHboqfVeE6tHL-tDfR3Q14am7q18j4s9XNng CULTURal</p:text>
    <p:extLst>
      <p:ext uri="{C676402C-5697-4E1C-873F-D02D1690AC5C}">
        <p15:threadingInfo xmlns:p15="http://schemas.microsoft.com/office/powerpoint/2012/main" timeZoneBias="0"/>
      </p:ext>
    </p:extLst>
  </p:cm>
  <p:cm authorId="2" dt="2020-01-15T11:58:01.920" idx="23">
    <p:pos x="3180" y="2137"/>
    <p:text>Narrative therapy, because it explores the ramifications of culture
and its impact on individuals’ lives (Wylie, 19941, can be a powerful
tool for counseling clients who are trying to cope with negative cultural messages regarding race. Indeed, narrative therapy may be
seen as getting directly to the heart of internalized racism through
its focus on deconstructing dominant culture narratives of inferiority and superiority and reclaiming liberating traditions within cultures and individuals (Biever. 19981.</p:text>
    <p:extLst>
      <p:ext uri="{C676402C-5697-4E1C-873F-D02D1690AC5C}">
        <p15:threadingInfo xmlns:p15="http://schemas.microsoft.com/office/powerpoint/2012/main" timeZoneBias="0">
          <p15:parentCm authorId="2" idx="21"/>
        </p15:threadingInfo>
      </p:ext>
    </p:extLst>
  </p:cm>
  <p:cm authorId="2" dt="2020-01-15T12:12:17.005" idx="24">
    <p:pos x="3319" y="2312"/>
    <p:text>https://books.google.co.uk/books?hl=en&amp;lr=&amp;id=kBp1AwAAQBAJ&amp;oi=fnd&amp;pg=PP1&amp;dq=ethnic+views+on+narrative+therapy+&amp;ots=mjSg5YxnQa&amp;sig=uCUQcsfKHvxRDym-IWSaXqb8xOw&amp;redir_esc=y#v=onepage&amp;q=Narrative%20therapy&amp;f=false</p:text>
    <p:extLst>
      <p:ext uri="{C676402C-5697-4E1C-873F-D02D1690AC5C}">
        <p15:threadingInfo xmlns:p15="http://schemas.microsoft.com/office/powerpoint/2012/main" timeZoneBias="0"/>
      </p:ext>
    </p:extLst>
  </p:cm>
</p:cmLst>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11.png"/><Relationship Id="rId7" Type="http://schemas.openxmlformats.org/officeDocument/2006/relationships/image" Target="../media/image13.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12.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A6B66C8A-81ED-415D-9A8A-7B81184D2563}"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0E1E3407-8834-485D-B1AC-64B05EB66D5A}">
      <dgm:prSet/>
      <dgm:spPr/>
      <dgm:t>
        <a:bodyPr/>
        <a:lstStyle/>
        <a:p>
          <a:r>
            <a:rPr lang="en-GB" dirty="0"/>
            <a:t>“Modernity is held together… by stories of progressive rational scientific discovery of the nature </a:t>
          </a:r>
          <a:r>
            <a:rPr lang="en-GB"/>
            <a:t>of the exterior world </a:t>
          </a:r>
          <a:r>
            <a:rPr lang="en-GB" dirty="0"/>
            <a:t>and the interior of individual people’s minds“ (Parker et al 1995)</a:t>
          </a:r>
          <a:endParaRPr lang="en-US" dirty="0"/>
        </a:p>
      </dgm:t>
    </dgm:pt>
    <dgm:pt modelId="{8428B968-58C2-48DF-9536-2231565C9950}" type="parTrans" cxnId="{9CCB5C40-484E-43A1-B6F1-B9385A1D8008}">
      <dgm:prSet/>
      <dgm:spPr/>
      <dgm:t>
        <a:bodyPr/>
        <a:lstStyle/>
        <a:p>
          <a:endParaRPr lang="en-US"/>
        </a:p>
      </dgm:t>
    </dgm:pt>
    <dgm:pt modelId="{635E1390-5FE2-4F13-9E44-C53339CB80C3}" type="sibTrans" cxnId="{9CCB5C40-484E-43A1-B6F1-B9385A1D8008}">
      <dgm:prSet/>
      <dgm:spPr/>
      <dgm:t>
        <a:bodyPr/>
        <a:lstStyle/>
        <a:p>
          <a:endParaRPr lang="en-US"/>
        </a:p>
      </dgm:t>
    </dgm:pt>
    <dgm:pt modelId="{4067C65D-C80B-4DE7-BD72-1248B6F597DD}">
      <dgm:prSet/>
      <dgm:spPr/>
      <dgm:t>
        <a:bodyPr/>
        <a:lstStyle/>
        <a:p>
          <a:r>
            <a:rPr lang="en-GB"/>
            <a:t>Narrative therapy builds on the work of Bateson (1972; 1979) and Foucault (1977). </a:t>
          </a:r>
          <a:endParaRPr lang="en-US"/>
        </a:p>
      </dgm:t>
    </dgm:pt>
    <dgm:pt modelId="{536577D8-A31E-4DF2-92E7-440A41D2221E}" type="parTrans" cxnId="{DEF8CA08-1ED3-40BB-BFFA-A3530FF012E0}">
      <dgm:prSet/>
      <dgm:spPr/>
      <dgm:t>
        <a:bodyPr/>
        <a:lstStyle/>
        <a:p>
          <a:endParaRPr lang="en-US"/>
        </a:p>
      </dgm:t>
    </dgm:pt>
    <dgm:pt modelId="{2EF793D3-9A0E-4257-A03D-4F835BF74B92}" type="sibTrans" cxnId="{DEF8CA08-1ED3-40BB-BFFA-A3530FF012E0}">
      <dgm:prSet/>
      <dgm:spPr/>
      <dgm:t>
        <a:bodyPr/>
        <a:lstStyle/>
        <a:p>
          <a:endParaRPr lang="en-US"/>
        </a:p>
      </dgm:t>
    </dgm:pt>
    <dgm:pt modelId="{409FA312-109B-4BD7-883C-B6432FAEA478}">
      <dgm:prSet/>
      <dgm:spPr/>
      <dgm:t>
        <a:bodyPr/>
        <a:lstStyle/>
        <a:p>
          <a:r>
            <a:rPr lang="en-GB"/>
            <a:t>The postmodern world poses an unprecedented challenge to family life. </a:t>
          </a:r>
          <a:endParaRPr lang="en-US"/>
        </a:p>
      </dgm:t>
    </dgm:pt>
    <dgm:pt modelId="{E0A58114-D43F-4BAC-9D61-E01D182E4361}" type="parTrans" cxnId="{25B30448-55A9-456E-A920-92DC868C2EC9}">
      <dgm:prSet/>
      <dgm:spPr/>
      <dgm:t>
        <a:bodyPr/>
        <a:lstStyle/>
        <a:p>
          <a:endParaRPr lang="en-US"/>
        </a:p>
      </dgm:t>
    </dgm:pt>
    <dgm:pt modelId="{0EFFE3C7-ED9B-401E-A93A-F22841B59C43}" type="sibTrans" cxnId="{25B30448-55A9-456E-A920-92DC868C2EC9}">
      <dgm:prSet/>
      <dgm:spPr/>
      <dgm:t>
        <a:bodyPr/>
        <a:lstStyle/>
        <a:p>
          <a:endParaRPr lang="en-US"/>
        </a:p>
      </dgm:t>
    </dgm:pt>
    <dgm:pt modelId="{C8ABB18B-15B7-4EE7-9A2E-C611ABF71EA8}">
      <dgm:prSet/>
      <dgm:spPr/>
      <dgm:t>
        <a:bodyPr/>
        <a:lstStyle/>
        <a:p>
          <a:r>
            <a:rPr lang="en-GB" dirty="0"/>
            <a:t>Narrative therapy then continues to have much to offer even in a post-modern world that lacks legitimizing metanarratives.</a:t>
          </a:r>
          <a:endParaRPr lang="en-US" dirty="0"/>
        </a:p>
      </dgm:t>
    </dgm:pt>
    <dgm:pt modelId="{5556CBB0-94D7-4879-8284-57BBAA02A383}" type="parTrans" cxnId="{25D0F2D2-CF32-4F18-807A-755894BA96A7}">
      <dgm:prSet/>
      <dgm:spPr/>
      <dgm:t>
        <a:bodyPr/>
        <a:lstStyle/>
        <a:p>
          <a:endParaRPr lang="en-US"/>
        </a:p>
      </dgm:t>
    </dgm:pt>
    <dgm:pt modelId="{18094C3B-C543-4AC3-A0A7-FB6E5B6FDF6B}" type="sibTrans" cxnId="{25D0F2D2-CF32-4F18-807A-755894BA96A7}">
      <dgm:prSet/>
      <dgm:spPr/>
      <dgm:t>
        <a:bodyPr/>
        <a:lstStyle/>
        <a:p>
          <a:endParaRPr lang="en-US"/>
        </a:p>
      </dgm:t>
    </dgm:pt>
    <dgm:pt modelId="{BF142431-8ABE-49D8-9E5F-A8A05D956B0C}" type="pres">
      <dgm:prSet presAssocID="{A6B66C8A-81ED-415D-9A8A-7B81184D2563}" presName="root" presStyleCnt="0">
        <dgm:presLayoutVars>
          <dgm:dir/>
          <dgm:resizeHandles val="exact"/>
        </dgm:presLayoutVars>
      </dgm:prSet>
      <dgm:spPr/>
    </dgm:pt>
    <dgm:pt modelId="{6D4F2F74-1CF2-4519-A7AD-D698F67094D4}" type="pres">
      <dgm:prSet presAssocID="{0E1E3407-8834-485D-B1AC-64B05EB66D5A}" presName="compNode" presStyleCnt="0"/>
      <dgm:spPr/>
    </dgm:pt>
    <dgm:pt modelId="{C24B1F91-1810-4EE1-B569-60F5DDCCCB51}" type="pres">
      <dgm:prSet presAssocID="{0E1E3407-8834-485D-B1AC-64B05EB66D5A}" presName="bgRect" presStyleLbl="bgShp" presStyleIdx="0" presStyleCnt="4"/>
      <dgm:spPr/>
    </dgm:pt>
    <dgm:pt modelId="{28B20029-8322-4F42-A15E-553902BFF5F4}" type="pres">
      <dgm:prSet presAssocID="{0E1E3407-8834-485D-B1AC-64B05EB66D5A}"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Quotes"/>
        </a:ext>
      </dgm:extLst>
    </dgm:pt>
    <dgm:pt modelId="{63E2368E-927F-4ECE-8999-57C8FACB428C}" type="pres">
      <dgm:prSet presAssocID="{0E1E3407-8834-485D-B1AC-64B05EB66D5A}" presName="spaceRect" presStyleCnt="0"/>
      <dgm:spPr/>
    </dgm:pt>
    <dgm:pt modelId="{8EAE5721-29E7-49B3-9690-4A37699D9A20}" type="pres">
      <dgm:prSet presAssocID="{0E1E3407-8834-485D-B1AC-64B05EB66D5A}" presName="parTx" presStyleLbl="revTx" presStyleIdx="0" presStyleCnt="4">
        <dgm:presLayoutVars>
          <dgm:chMax val="0"/>
          <dgm:chPref val="0"/>
        </dgm:presLayoutVars>
      </dgm:prSet>
      <dgm:spPr/>
    </dgm:pt>
    <dgm:pt modelId="{D45FA7A0-6CEA-4074-BB51-1BCB39FEE687}" type="pres">
      <dgm:prSet presAssocID="{635E1390-5FE2-4F13-9E44-C53339CB80C3}" presName="sibTrans" presStyleCnt="0"/>
      <dgm:spPr/>
    </dgm:pt>
    <dgm:pt modelId="{5E607C10-8666-4230-A5A1-1BA0EA6ECF9B}" type="pres">
      <dgm:prSet presAssocID="{4067C65D-C80B-4DE7-BD72-1248B6F597DD}" presName="compNode" presStyleCnt="0"/>
      <dgm:spPr/>
    </dgm:pt>
    <dgm:pt modelId="{268BC63A-9214-4D71-980D-803AC2251A5F}" type="pres">
      <dgm:prSet presAssocID="{4067C65D-C80B-4DE7-BD72-1248B6F597DD}" presName="bgRect" presStyleLbl="bgShp" presStyleIdx="1" presStyleCnt="4"/>
      <dgm:spPr/>
    </dgm:pt>
    <dgm:pt modelId="{6E639E7A-016B-415D-B2F6-B2B22CDCE8CD}" type="pres">
      <dgm:prSet presAssocID="{4067C65D-C80B-4DE7-BD72-1248B6F597DD}"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keleton"/>
        </a:ext>
      </dgm:extLst>
    </dgm:pt>
    <dgm:pt modelId="{0D44BCB4-B09A-4BDD-A071-3A30A048AB72}" type="pres">
      <dgm:prSet presAssocID="{4067C65D-C80B-4DE7-BD72-1248B6F597DD}" presName="spaceRect" presStyleCnt="0"/>
      <dgm:spPr/>
    </dgm:pt>
    <dgm:pt modelId="{2A3EAE72-E4FB-4309-9ABA-2E7508E187A6}" type="pres">
      <dgm:prSet presAssocID="{4067C65D-C80B-4DE7-BD72-1248B6F597DD}" presName="parTx" presStyleLbl="revTx" presStyleIdx="1" presStyleCnt="4">
        <dgm:presLayoutVars>
          <dgm:chMax val="0"/>
          <dgm:chPref val="0"/>
        </dgm:presLayoutVars>
      </dgm:prSet>
      <dgm:spPr/>
    </dgm:pt>
    <dgm:pt modelId="{1F49E454-83EF-464C-84F8-26BAFAD89836}" type="pres">
      <dgm:prSet presAssocID="{2EF793D3-9A0E-4257-A03D-4F835BF74B92}" presName="sibTrans" presStyleCnt="0"/>
      <dgm:spPr/>
    </dgm:pt>
    <dgm:pt modelId="{08E200D8-CF2A-407A-AA2E-47CB7DCF2D1E}" type="pres">
      <dgm:prSet presAssocID="{409FA312-109B-4BD7-883C-B6432FAEA478}" presName="compNode" presStyleCnt="0"/>
      <dgm:spPr/>
    </dgm:pt>
    <dgm:pt modelId="{3C563CEE-2643-4973-8425-A9821A058AEC}" type="pres">
      <dgm:prSet presAssocID="{409FA312-109B-4BD7-883C-B6432FAEA478}" presName="bgRect" presStyleLbl="bgShp" presStyleIdx="2" presStyleCnt="4"/>
      <dgm:spPr/>
    </dgm:pt>
    <dgm:pt modelId="{09781368-F7B5-4F6D-B525-DB61A22A8C57}" type="pres">
      <dgm:prSet presAssocID="{409FA312-109B-4BD7-883C-B6432FAEA478}"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Earth Globe Americas"/>
        </a:ext>
      </dgm:extLst>
    </dgm:pt>
    <dgm:pt modelId="{FAC35414-EF81-4803-A6A3-360AF579B103}" type="pres">
      <dgm:prSet presAssocID="{409FA312-109B-4BD7-883C-B6432FAEA478}" presName="spaceRect" presStyleCnt="0"/>
      <dgm:spPr/>
    </dgm:pt>
    <dgm:pt modelId="{05D59BDD-270B-4F7C-AD72-B362308F5A6D}" type="pres">
      <dgm:prSet presAssocID="{409FA312-109B-4BD7-883C-B6432FAEA478}" presName="parTx" presStyleLbl="revTx" presStyleIdx="2" presStyleCnt="4">
        <dgm:presLayoutVars>
          <dgm:chMax val="0"/>
          <dgm:chPref val="0"/>
        </dgm:presLayoutVars>
      </dgm:prSet>
      <dgm:spPr/>
    </dgm:pt>
    <dgm:pt modelId="{6EC9A812-E3AA-49DE-9B88-CC07DE596CB5}" type="pres">
      <dgm:prSet presAssocID="{0EFFE3C7-ED9B-401E-A93A-F22841B59C43}" presName="sibTrans" presStyleCnt="0"/>
      <dgm:spPr/>
    </dgm:pt>
    <dgm:pt modelId="{B21A2127-C458-40D3-B228-9709DB935A2F}" type="pres">
      <dgm:prSet presAssocID="{C8ABB18B-15B7-4EE7-9A2E-C611ABF71EA8}" presName="compNode" presStyleCnt="0"/>
      <dgm:spPr/>
    </dgm:pt>
    <dgm:pt modelId="{713967C5-CBA0-4EF8-BA51-C46552FF1ADC}" type="pres">
      <dgm:prSet presAssocID="{C8ABB18B-15B7-4EE7-9A2E-C611ABF71EA8}" presName="bgRect" presStyleLbl="bgShp" presStyleIdx="3" presStyleCnt="4"/>
      <dgm:spPr/>
    </dgm:pt>
    <dgm:pt modelId="{7921E88C-C529-4905-89A7-A42A6157EEFE}" type="pres">
      <dgm:prSet presAssocID="{C8ABB18B-15B7-4EE7-9A2E-C611ABF71EA8}"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onnections"/>
        </a:ext>
      </dgm:extLst>
    </dgm:pt>
    <dgm:pt modelId="{1D39F056-9230-4298-A8B5-9B2326B96D05}" type="pres">
      <dgm:prSet presAssocID="{C8ABB18B-15B7-4EE7-9A2E-C611ABF71EA8}" presName="spaceRect" presStyleCnt="0"/>
      <dgm:spPr/>
    </dgm:pt>
    <dgm:pt modelId="{97A052A0-C142-4474-8D0E-09F954D9A2D0}" type="pres">
      <dgm:prSet presAssocID="{C8ABB18B-15B7-4EE7-9A2E-C611ABF71EA8}" presName="parTx" presStyleLbl="revTx" presStyleIdx="3" presStyleCnt="4">
        <dgm:presLayoutVars>
          <dgm:chMax val="0"/>
          <dgm:chPref val="0"/>
        </dgm:presLayoutVars>
      </dgm:prSet>
      <dgm:spPr/>
    </dgm:pt>
  </dgm:ptLst>
  <dgm:cxnLst>
    <dgm:cxn modelId="{DEF8CA08-1ED3-40BB-BFFA-A3530FF012E0}" srcId="{A6B66C8A-81ED-415D-9A8A-7B81184D2563}" destId="{4067C65D-C80B-4DE7-BD72-1248B6F597DD}" srcOrd="1" destOrd="0" parTransId="{536577D8-A31E-4DF2-92E7-440A41D2221E}" sibTransId="{2EF793D3-9A0E-4257-A03D-4F835BF74B92}"/>
    <dgm:cxn modelId="{E0CA831B-FCFC-4DD9-ABAE-E4CC9D490124}" type="presOf" srcId="{409FA312-109B-4BD7-883C-B6432FAEA478}" destId="{05D59BDD-270B-4F7C-AD72-B362308F5A6D}" srcOrd="0" destOrd="0" presId="urn:microsoft.com/office/officeart/2018/2/layout/IconVerticalSolidList"/>
    <dgm:cxn modelId="{9CCB5C40-484E-43A1-B6F1-B9385A1D8008}" srcId="{A6B66C8A-81ED-415D-9A8A-7B81184D2563}" destId="{0E1E3407-8834-485D-B1AC-64B05EB66D5A}" srcOrd="0" destOrd="0" parTransId="{8428B968-58C2-48DF-9536-2231565C9950}" sibTransId="{635E1390-5FE2-4F13-9E44-C53339CB80C3}"/>
    <dgm:cxn modelId="{25B30448-55A9-456E-A920-92DC868C2EC9}" srcId="{A6B66C8A-81ED-415D-9A8A-7B81184D2563}" destId="{409FA312-109B-4BD7-883C-B6432FAEA478}" srcOrd="2" destOrd="0" parTransId="{E0A58114-D43F-4BAC-9D61-E01D182E4361}" sibTransId="{0EFFE3C7-ED9B-401E-A93A-F22841B59C43}"/>
    <dgm:cxn modelId="{5FD0DC58-9CBD-4F77-93F8-96E124FAE3BD}" type="presOf" srcId="{A6B66C8A-81ED-415D-9A8A-7B81184D2563}" destId="{BF142431-8ABE-49D8-9E5F-A8A05D956B0C}" srcOrd="0" destOrd="0" presId="urn:microsoft.com/office/officeart/2018/2/layout/IconVerticalSolidList"/>
    <dgm:cxn modelId="{A651187A-C4F6-444C-ACD8-E3C943AAF6EC}" type="presOf" srcId="{0E1E3407-8834-485D-B1AC-64B05EB66D5A}" destId="{8EAE5721-29E7-49B3-9690-4A37699D9A20}" srcOrd="0" destOrd="0" presId="urn:microsoft.com/office/officeart/2018/2/layout/IconVerticalSolidList"/>
    <dgm:cxn modelId="{198218C0-A8C0-41E6-912F-4828AEE4BF8C}" type="presOf" srcId="{4067C65D-C80B-4DE7-BD72-1248B6F597DD}" destId="{2A3EAE72-E4FB-4309-9ABA-2E7508E187A6}" srcOrd="0" destOrd="0" presId="urn:microsoft.com/office/officeart/2018/2/layout/IconVerticalSolidList"/>
    <dgm:cxn modelId="{25D0F2D2-CF32-4F18-807A-755894BA96A7}" srcId="{A6B66C8A-81ED-415D-9A8A-7B81184D2563}" destId="{C8ABB18B-15B7-4EE7-9A2E-C611ABF71EA8}" srcOrd="3" destOrd="0" parTransId="{5556CBB0-94D7-4879-8284-57BBAA02A383}" sibTransId="{18094C3B-C543-4AC3-A0A7-FB6E5B6FDF6B}"/>
    <dgm:cxn modelId="{D3ECC6E0-9741-46A6-9CA3-6B2643800B4A}" type="presOf" srcId="{C8ABB18B-15B7-4EE7-9A2E-C611ABF71EA8}" destId="{97A052A0-C142-4474-8D0E-09F954D9A2D0}" srcOrd="0" destOrd="0" presId="urn:microsoft.com/office/officeart/2018/2/layout/IconVerticalSolidList"/>
    <dgm:cxn modelId="{801380BD-73E0-4CD9-A3A3-77DFACF96064}" type="presParOf" srcId="{BF142431-8ABE-49D8-9E5F-A8A05D956B0C}" destId="{6D4F2F74-1CF2-4519-A7AD-D698F67094D4}" srcOrd="0" destOrd="0" presId="urn:microsoft.com/office/officeart/2018/2/layout/IconVerticalSolidList"/>
    <dgm:cxn modelId="{46B34175-9775-4FBC-89DA-FF06016E6C12}" type="presParOf" srcId="{6D4F2F74-1CF2-4519-A7AD-D698F67094D4}" destId="{C24B1F91-1810-4EE1-B569-60F5DDCCCB51}" srcOrd="0" destOrd="0" presId="urn:microsoft.com/office/officeart/2018/2/layout/IconVerticalSolidList"/>
    <dgm:cxn modelId="{C5E2BA4F-3B96-48B9-B5F2-73FBDA02D2F8}" type="presParOf" srcId="{6D4F2F74-1CF2-4519-A7AD-D698F67094D4}" destId="{28B20029-8322-4F42-A15E-553902BFF5F4}" srcOrd="1" destOrd="0" presId="urn:microsoft.com/office/officeart/2018/2/layout/IconVerticalSolidList"/>
    <dgm:cxn modelId="{DD9340EE-0110-4AAB-995F-2F0A17A7B3FA}" type="presParOf" srcId="{6D4F2F74-1CF2-4519-A7AD-D698F67094D4}" destId="{63E2368E-927F-4ECE-8999-57C8FACB428C}" srcOrd="2" destOrd="0" presId="urn:microsoft.com/office/officeart/2018/2/layout/IconVerticalSolidList"/>
    <dgm:cxn modelId="{DF078023-BC34-4A29-A67A-AFA237D828CA}" type="presParOf" srcId="{6D4F2F74-1CF2-4519-A7AD-D698F67094D4}" destId="{8EAE5721-29E7-49B3-9690-4A37699D9A20}" srcOrd="3" destOrd="0" presId="urn:microsoft.com/office/officeart/2018/2/layout/IconVerticalSolidList"/>
    <dgm:cxn modelId="{17EB7F27-CF1C-4667-A050-7A6EF0ADD7B3}" type="presParOf" srcId="{BF142431-8ABE-49D8-9E5F-A8A05D956B0C}" destId="{D45FA7A0-6CEA-4074-BB51-1BCB39FEE687}" srcOrd="1" destOrd="0" presId="urn:microsoft.com/office/officeart/2018/2/layout/IconVerticalSolidList"/>
    <dgm:cxn modelId="{2CC9EF9E-4CFA-4087-92A4-3F0807DAC708}" type="presParOf" srcId="{BF142431-8ABE-49D8-9E5F-A8A05D956B0C}" destId="{5E607C10-8666-4230-A5A1-1BA0EA6ECF9B}" srcOrd="2" destOrd="0" presId="urn:microsoft.com/office/officeart/2018/2/layout/IconVerticalSolidList"/>
    <dgm:cxn modelId="{B5BA4896-A473-42FE-82AC-3B0837A3E68A}" type="presParOf" srcId="{5E607C10-8666-4230-A5A1-1BA0EA6ECF9B}" destId="{268BC63A-9214-4D71-980D-803AC2251A5F}" srcOrd="0" destOrd="0" presId="urn:microsoft.com/office/officeart/2018/2/layout/IconVerticalSolidList"/>
    <dgm:cxn modelId="{8F88D1A0-FC5D-4425-92B9-D0D54AEE10B1}" type="presParOf" srcId="{5E607C10-8666-4230-A5A1-1BA0EA6ECF9B}" destId="{6E639E7A-016B-415D-B2F6-B2B22CDCE8CD}" srcOrd="1" destOrd="0" presId="urn:microsoft.com/office/officeart/2018/2/layout/IconVerticalSolidList"/>
    <dgm:cxn modelId="{72DAF283-90FA-4C38-8D43-E131EAD726E3}" type="presParOf" srcId="{5E607C10-8666-4230-A5A1-1BA0EA6ECF9B}" destId="{0D44BCB4-B09A-4BDD-A071-3A30A048AB72}" srcOrd="2" destOrd="0" presId="urn:microsoft.com/office/officeart/2018/2/layout/IconVerticalSolidList"/>
    <dgm:cxn modelId="{2270B65D-C7D9-41E3-8225-D8FE02993F2E}" type="presParOf" srcId="{5E607C10-8666-4230-A5A1-1BA0EA6ECF9B}" destId="{2A3EAE72-E4FB-4309-9ABA-2E7508E187A6}" srcOrd="3" destOrd="0" presId="urn:microsoft.com/office/officeart/2018/2/layout/IconVerticalSolidList"/>
    <dgm:cxn modelId="{1B7D65A4-CA55-4FCD-8BAF-E671C21762D1}" type="presParOf" srcId="{BF142431-8ABE-49D8-9E5F-A8A05D956B0C}" destId="{1F49E454-83EF-464C-84F8-26BAFAD89836}" srcOrd="3" destOrd="0" presId="urn:microsoft.com/office/officeart/2018/2/layout/IconVerticalSolidList"/>
    <dgm:cxn modelId="{A7F25868-5CD2-4418-9759-FFFA25D96879}" type="presParOf" srcId="{BF142431-8ABE-49D8-9E5F-A8A05D956B0C}" destId="{08E200D8-CF2A-407A-AA2E-47CB7DCF2D1E}" srcOrd="4" destOrd="0" presId="urn:microsoft.com/office/officeart/2018/2/layout/IconVerticalSolidList"/>
    <dgm:cxn modelId="{BAD26D65-8898-4120-96FC-62E2C5493D54}" type="presParOf" srcId="{08E200D8-CF2A-407A-AA2E-47CB7DCF2D1E}" destId="{3C563CEE-2643-4973-8425-A9821A058AEC}" srcOrd="0" destOrd="0" presId="urn:microsoft.com/office/officeart/2018/2/layout/IconVerticalSolidList"/>
    <dgm:cxn modelId="{256F24BE-974B-4CD8-A19B-A90D3D723477}" type="presParOf" srcId="{08E200D8-CF2A-407A-AA2E-47CB7DCF2D1E}" destId="{09781368-F7B5-4F6D-B525-DB61A22A8C57}" srcOrd="1" destOrd="0" presId="urn:microsoft.com/office/officeart/2018/2/layout/IconVerticalSolidList"/>
    <dgm:cxn modelId="{C322D3CB-1B01-47A9-B42B-A4C847B713FA}" type="presParOf" srcId="{08E200D8-CF2A-407A-AA2E-47CB7DCF2D1E}" destId="{FAC35414-EF81-4803-A6A3-360AF579B103}" srcOrd="2" destOrd="0" presId="urn:microsoft.com/office/officeart/2018/2/layout/IconVerticalSolidList"/>
    <dgm:cxn modelId="{09B2CC83-1A2B-4081-9C22-F69AF769A3EF}" type="presParOf" srcId="{08E200D8-CF2A-407A-AA2E-47CB7DCF2D1E}" destId="{05D59BDD-270B-4F7C-AD72-B362308F5A6D}" srcOrd="3" destOrd="0" presId="urn:microsoft.com/office/officeart/2018/2/layout/IconVerticalSolidList"/>
    <dgm:cxn modelId="{CA778B10-AB82-40BB-9A84-86A4FFA84F37}" type="presParOf" srcId="{BF142431-8ABE-49D8-9E5F-A8A05D956B0C}" destId="{6EC9A812-E3AA-49DE-9B88-CC07DE596CB5}" srcOrd="5" destOrd="0" presId="urn:microsoft.com/office/officeart/2018/2/layout/IconVerticalSolidList"/>
    <dgm:cxn modelId="{F4279F27-948F-4DC1-8CAA-C5CA672F52ED}" type="presParOf" srcId="{BF142431-8ABE-49D8-9E5F-A8A05D956B0C}" destId="{B21A2127-C458-40D3-B228-9709DB935A2F}" srcOrd="6" destOrd="0" presId="urn:microsoft.com/office/officeart/2018/2/layout/IconVerticalSolidList"/>
    <dgm:cxn modelId="{5A05A9BB-FEE3-498C-85B8-C8DB1EEE2A84}" type="presParOf" srcId="{B21A2127-C458-40D3-B228-9709DB935A2F}" destId="{713967C5-CBA0-4EF8-BA51-C46552FF1ADC}" srcOrd="0" destOrd="0" presId="urn:microsoft.com/office/officeart/2018/2/layout/IconVerticalSolidList"/>
    <dgm:cxn modelId="{605D1257-5BCA-4C93-ADC0-E6F7001E9020}" type="presParOf" srcId="{B21A2127-C458-40D3-B228-9709DB935A2F}" destId="{7921E88C-C529-4905-89A7-A42A6157EEFE}" srcOrd="1" destOrd="0" presId="urn:microsoft.com/office/officeart/2018/2/layout/IconVerticalSolidList"/>
    <dgm:cxn modelId="{121D4299-0054-4D90-A1C8-530428EBE32B}" type="presParOf" srcId="{B21A2127-C458-40D3-B228-9709DB935A2F}" destId="{1D39F056-9230-4298-A8B5-9B2326B96D05}" srcOrd="2" destOrd="0" presId="urn:microsoft.com/office/officeart/2018/2/layout/IconVerticalSolidList"/>
    <dgm:cxn modelId="{76E84D09-6F37-430B-90A0-B39325532331}" type="presParOf" srcId="{B21A2127-C458-40D3-B228-9709DB935A2F}" destId="{97A052A0-C142-4474-8D0E-09F954D9A2D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4B1F91-1810-4EE1-B569-60F5DDCCCB51}">
      <dsp:nvSpPr>
        <dsp:cNvPr id="0" name=""/>
        <dsp:cNvSpPr/>
      </dsp:nvSpPr>
      <dsp:spPr>
        <a:xfrm>
          <a:off x="0" y="2580"/>
          <a:ext cx="7396264" cy="130763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8B20029-8322-4F42-A15E-553902BFF5F4}">
      <dsp:nvSpPr>
        <dsp:cNvPr id="0" name=""/>
        <dsp:cNvSpPr/>
      </dsp:nvSpPr>
      <dsp:spPr>
        <a:xfrm>
          <a:off x="395561" y="296799"/>
          <a:ext cx="719201" cy="71920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EAE5721-29E7-49B3-9690-4A37699D9A20}">
      <dsp:nvSpPr>
        <dsp:cNvPr id="0" name=""/>
        <dsp:cNvSpPr/>
      </dsp:nvSpPr>
      <dsp:spPr>
        <a:xfrm>
          <a:off x="1510323" y="2580"/>
          <a:ext cx="5885940" cy="13076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392" tIns="138392" rIns="138392" bIns="138392" numCol="1" spcCol="1270" anchor="ctr" anchorCtr="0">
          <a:noAutofit/>
        </a:bodyPr>
        <a:lstStyle/>
        <a:p>
          <a:pPr marL="0" lvl="0" indent="0" algn="l" defTabSz="800100">
            <a:lnSpc>
              <a:spcPct val="90000"/>
            </a:lnSpc>
            <a:spcBef>
              <a:spcPct val="0"/>
            </a:spcBef>
            <a:spcAft>
              <a:spcPct val="35000"/>
            </a:spcAft>
            <a:buNone/>
          </a:pPr>
          <a:r>
            <a:rPr lang="en-GB" sz="1800" kern="1200" dirty="0"/>
            <a:t>“Modernity is held together… by stories of progressive rational scientific discovery of the nature </a:t>
          </a:r>
          <a:r>
            <a:rPr lang="en-GB" sz="1800" kern="1200"/>
            <a:t>of the exterior world </a:t>
          </a:r>
          <a:r>
            <a:rPr lang="en-GB" sz="1800" kern="1200" dirty="0"/>
            <a:t>and the interior of individual people’s minds“ (Parker et al 1995)</a:t>
          </a:r>
          <a:endParaRPr lang="en-US" sz="1800" kern="1200" dirty="0"/>
        </a:p>
      </dsp:txBody>
      <dsp:txXfrm>
        <a:off x="1510323" y="2580"/>
        <a:ext cx="5885940" cy="1307639"/>
      </dsp:txXfrm>
    </dsp:sp>
    <dsp:sp modelId="{268BC63A-9214-4D71-980D-803AC2251A5F}">
      <dsp:nvSpPr>
        <dsp:cNvPr id="0" name=""/>
        <dsp:cNvSpPr/>
      </dsp:nvSpPr>
      <dsp:spPr>
        <a:xfrm>
          <a:off x="0" y="1637129"/>
          <a:ext cx="7396264" cy="130763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E639E7A-016B-415D-B2F6-B2B22CDCE8CD}">
      <dsp:nvSpPr>
        <dsp:cNvPr id="0" name=""/>
        <dsp:cNvSpPr/>
      </dsp:nvSpPr>
      <dsp:spPr>
        <a:xfrm>
          <a:off x="395561" y="1931348"/>
          <a:ext cx="719201" cy="71920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A3EAE72-E4FB-4309-9ABA-2E7508E187A6}">
      <dsp:nvSpPr>
        <dsp:cNvPr id="0" name=""/>
        <dsp:cNvSpPr/>
      </dsp:nvSpPr>
      <dsp:spPr>
        <a:xfrm>
          <a:off x="1510323" y="1637129"/>
          <a:ext cx="5885940" cy="13076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392" tIns="138392" rIns="138392" bIns="138392" numCol="1" spcCol="1270" anchor="ctr" anchorCtr="0">
          <a:noAutofit/>
        </a:bodyPr>
        <a:lstStyle/>
        <a:p>
          <a:pPr marL="0" lvl="0" indent="0" algn="l" defTabSz="800100">
            <a:lnSpc>
              <a:spcPct val="90000"/>
            </a:lnSpc>
            <a:spcBef>
              <a:spcPct val="0"/>
            </a:spcBef>
            <a:spcAft>
              <a:spcPct val="35000"/>
            </a:spcAft>
            <a:buNone/>
          </a:pPr>
          <a:r>
            <a:rPr lang="en-GB" sz="1800" kern="1200"/>
            <a:t>Narrative therapy builds on the work of Bateson (1972; 1979) and Foucault (1977). </a:t>
          </a:r>
          <a:endParaRPr lang="en-US" sz="1800" kern="1200"/>
        </a:p>
      </dsp:txBody>
      <dsp:txXfrm>
        <a:off x="1510323" y="1637129"/>
        <a:ext cx="5885940" cy="1307639"/>
      </dsp:txXfrm>
    </dsp:sp>
    <dsp:sp modelId="{3C563CEE-2643-4973-8425-A9821A058AEC}">
      <dsp:nvSpPr>
        <dsp:cNvPr id="0" name=""/>
        <dsp:cNvSpPr/>
      </dsp:nvSpPr>
      <dsp:spPr>
        <a:xfrm>
          <a:off x="0" y="3271679"/>
          <a:ext cx="7396264" cy="1307639"/>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9781368-F7B5-4F6D-B525-DB61A22A8C57}">
      <dsp:nvSpPr>
        <dsp:cNvPr id="0" name=""/>
        <dsp:cNvSpPr/>
      </dsp:nvSpPr>
      <dsp:spPr>
        <a:xfrm>
          <a:off x="395561" y="3565898"/>
          <a:ext cx="719201" cy="71920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5D59BDD-270B-4F7C-AD72-B362308F5A6D}">
      <dsp:nvSpPr>
        <dsp:cNvPr id="0" name=""/>
        <dsp:cNvSpPr/>
      </dsp:nvSpPr>
      <dsp:spPr>
        <a:xfrm>
          <a:off x="1510323" y="3271679"/>
          <a:ext cx="5885940" cy="13076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392" tIns="138392" rIns="138392" bIns="138392" numCol="1" spcCol="1270" anchor="ctr" anchorCtr="0">
          <a:noAutofit/>
        </a:bodyPr>
        <a:lstStyle/>
        <a:p>
          <a:pPr marL="0" lvl="0" indent="0" algn="l" defTabSz="800100">
            <a:lnSpc>
              <a:spcPct val="90000"/>
            </a:lnSpc>
            <a:spcBef>
              <a:spcPct val="0"/>
            </a:spcBef>
            <a:spcAft>
              <a:spcPct val="35000"/>
            </a:spcAft>
            <a:buNone/>
          </a:pPr>
          <a:r>
            <a:rPr lang="en-GB" sz="1800" kern="1200"/>
            <a:t>The postmodern world poses an unprecedented challenge to family life. </a:t>
          </a:r>
          <a:endParaRPr lang="en-US" sz="1800" kern="1200"/>
        </a:p>
      </dsp:txBody>
      <dsp:txXfrm>
        <a:off x="1510323" y="3271679"/>
        <a:ext cx="5885940" cy="1307639"/>
      </dsp:txXfrm>
    </dsp:sp>
    <dsp:sp modelId="{713967C5-CBA0-4EF8-BA51-C46552FF1ADC}">
      <dsp:nvSpPr>
        <dsp:cNvPr id="0" name=""/>
        <dsp:cNvSpPr/>
      </dsp:nvSpPr>
      <dsp:spPr>
        <a:xfrm>
          <a:off x="0" y="4906229"/>
          <a:ext cx="7396264" cy="1307639"/>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921E88C-C529-4905-89A7-A42A6157EEFE}">
      <dsp:nvSpPr>
        <dsp:cNvPr id="0" name=""/>
        <dsp:cNvSpPr/>
      </dsp:nvSpPr>
      <dsp:spPr>
        <a:xfrm>
          <a:off x="395561" y="5200448"/>
          <a:ext cx="719201" cy="71920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7A052A0-C142-4474-8D0E-09F954D9A2D0}">
      <dsp:nvSpPr>
        <dsp:cNvPr id="0" name=""/>
        <dsp:cNvSpPr/>
      </dsp:nvSpPr>
      <dsp:spPr>
        <a:xfrm>
          <a:off x="1510323" y="4906229"/>
          <a:ext cx="5885940" cy="13076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392" tIns="138392" rIns="138392" bIns="138392" numCol="1" spcCol="1270" anchor="ctr" anchorCtr="0">
          <a:noAutofit/>
        </a:bodyPr>
        <a:lstStyle/>
        <a:p>
          <a:pPr marL="0" lvl="0" indent="0" algn="l" defTabSz="800100">
            <a:lnSpc>
              <a:spcPct val="90000"/>
            </a:lnSpc>
            <a:spcBef>
              <a:spcPct val="0"/>
            </a:spcBef>
            <a:spcAft>
              <a:spcPct val="35000"/>
            </a:spcAft>
            <a:buNone/>
          </a:pPr>
          <a:r>
            <a:rPr lang="en-GB" sz="1800" kern="1200" dirty="0"/>
            <a:t>Narrative therapy then continues to have much to offer even in a post-modern world that lacks legitimizing metanarratives.</a:t>
          </a:r>
          <a:endParaRPr lang="en-US" sz="1800" kern="1200" dirty="0"/>
        </a:p>
      </dsp:txBody>
      <dsp:txXfrm>
        <a:off x="1510323" y="4906229"/>
        <a:ext cx="5885940" cy="1307639"/>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7917C18-EF16-4ACF-A73A-72874D6AFEBC}" type="datetimeFigureOut">
              <a:rPr lang="en-GB" smtClean="0"/>
              <a:t>20/01/2020</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40E71BB6-5DBE-41D3-B09F-5561F06042E9}" type="slidenum">
              <a:rPr lang="en-GB" smtClean="0"/>
              <a:t>‹#›</a:t>
            </a:fld>
            <a:endParaRPr lang="en-GB"/>
          </a:p>
        </p:txBody>
      </p:sp>
    </p:spTree>
    <p:extLst>
      <p:ext uri="{BB962C8B-B14F-4D97-AF65-F5344CB8AC3E}">
        <p14:creationId xmlns:p14="http://schemas.microsoft.com/office/powerpoint/2010/main" val="14011586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7917C18-EF16-4ACF-A73A-72874D6AFEBC}" type="datetimeFigureOut">
              <a:rPr lang="en-GB" smtClean="0"/>
              <a:t>20/01/2020</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0E71BB6-5DBE-41D3-B09F-5561F06042E9}" type="slidenum">
              <a:rPr lang="en-GB" smtClean="0"/>
              <a:t>‹#›</a:t>
            </a:fld>
            <a:endParaRPr lang="en-GB"/>
          </a:p>
        </p:txBody>
      </p:sp>
    </p:spTree>
    <p:extLst>
      <p:ext uri="{BB962C8B-B14F-4D97-AF65-F5344CB8AC3E}">
        <p14:creationId xmlns:p14="http://schemas.microsoft.com/office/powerpoint/2010/main" val="14373587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7917C18-EF16-4ACF-A73A-72874D6AFEBC}" type="datetimeFigureOut">
              <a:rPr lang="en-GB" smtClean="0"/>
              <a:t>20/01/2020</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0E71BB6-5DBE-41D3-B09F-5561F06042E9}" type="slidenum">
              <a:rPr lang="en-GB" smtClean="0"/>
              <a:t>‹#›</a:t>
            </a:fld>
            <a:endParaRPr lang="en-GB"/>
          </a:p>
        </p:txBody>
      </p:sp>
    </p:spTree>
    <p:extLst>
      <p:ext uri="{BB962C8B-B14F-4D97-AF65-F5344CB8AC3E}">
        <p14:creationId xmlns:p14="http://schemas.microsoft.com/office/powerpoint/2010/main" val="16214415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7917C18-EF16-4ACF-A73A-72874D6AFEBC}" type="datetimeFigureOut">
              <a:rPr lang="en-GB" smtClean="0"/>
              <a:t>20/01/2020</a:t>
            </a:fld>
            <a:endParaRPr lang="en-GB"/>
          </a:p>
        </p:txBody>
      </p:sp>
      <p:sp>
        <p:nvSpPr>
          <p:cNvPr id="6" name="Footer Placeholder 5"/>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40E71BB6-5DBE-41D3-B09F-5561F06042E9}" type="slidenum">
              <a:rPr lang="en-GB" smtClean="0"/>
              <a:t>‹#›</a:t>
            </a:fld>
            <a:endParaRPr lang="en-GB"/>
          </a:p>
        </p:txBody>
      </p:sp>
    </p:spTree>
    <p:extLst>
      <p:ext uri="{BB962C8B-B14F-4D97-AF65-F5344CB8AC3E}">
        <p14:creationId xmlns:p14="http://schemas.microsoft.com/office/powerpoint/2010/main" val="10842649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7917C18-EF16-4ACF-A73A-72874D6AFEBC}" type="datetimeFigureOut">
              <a:rPr lang="en-GB" smtClean="0"/>
              <a:t>20/01/2020</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40E71BB6-5DBE-41D3-B09F-5561F06042E9}" type="slidenum">
              <a:rPr lang="en-GB" smtClean="0"/>
              <a:t>‹#›</a:t>
            </a:fld>
            <a:endParaRPr lang="en-GB"/>
          </a:p>
        </p:txBody>
      </p:sp>
    </p:spTree>
    <p:extLst>
      <p:ext uri="{BB962C8B-B14F-4D97-AF65-F5344CB8AC3E}">
        <p14:creationId xmlns:p14="http://schemas.microsoft.com/office/powerpoint/2010/main" val="35066727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7917C18-EF16-4ACF-A73A-72874D6AFEBC}" type="datetimeFigureOut">
              <a:rPr lang="en-GB" smtClean="0"/>
              <a:t>20/01/2020</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40E71BB6-5DBE-41D3-B09F-5561F06042E9}" type="slidenum">
              <a:rPr lang="en-GB" smtClean="0"/>
              <a:t>‹#›</a:t>
            </a:fld>
            <a:endParaRPr lang="en-GB"/>
          </a:p>
        </p:txBody>
      </p:sp>
    </p:spTree>
    <p:extLst>
      <p:ext uri="{BB962C8B-B14F-4D97-AF65-F5344CB8AC3E}">
        <p14:creationId xmlns:p14="http://schemas.microsoft.com/office/powerpoint/2010/main" val="14810253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7917C18-EF16-4ACF-A73A-72874D6AFEBC}" type="datetimeFigureOut">
              <a:rPr lang="en-GB" smtClean="0"/>
              <a:t>20/01/2020</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40E71BB6-5DBE-41D3-B09F-5561F06042E9}" type="slidenum">
              <a:rPr lang="en-GB" smtClean="0"/>
              <a:t>‹#›</a:t>
            </a:fld>
            <a:endParaRPr lang="en-GB"/>
          </a:p>
        </p:txBody>
      </p:sp>
    </p:spTree>
    <p:extLst>
      <p:ext uri="{BB962C8B-B14F-4D97-AF65-F5344CB8AC3E}">
        <p14:creationId xmlns:p14="http://schemas.microsoft.com/office/powerpoint/2010/main" val="29086519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7917C18-EF16-4ACF-A73A-72874D6AFEBC}" type="datetimeFigureOut">
              <a:rPr lang="en-GB" smtClean="0"/>
              <a:t>20/01/2020</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40E71BB6-5DBE-41D3-B09F-5561F06042E9}" type="slidenum">
              <a:rPr lang="en-GB" smtClean="0"/>
              <a:t>‹#›</a:t>
            </a:fld>
            <a:endParaRPr lang="en-GB"/>
          </a:p>
        </p:txBody>
      </p:sp>
    </p:spTree>
    <p:extLst>
      <p:ext uri="{BB962C8B-B14F-4D97-AF65-F5344CB8AC3E}">
        <p14:creationId xmlns:p14="http://schemas.microsoft.com/office/powerpoint/2010/main" val="21939049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7917C18-EF16-4ACF-A73A-72874D6AFEBC}" type="datetimeFigureOut">
              <a:rPr lang="en-GB" smtClean="0"/>
              <a:t>20/01/2020</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0E71BB6-5DBE-41D3-B09F-5561F06042E9}" type="slidenum">
              <a:rPr lang="en-GB" smtClean="0"/>
              <a:t>‹#›</a:t>
            </a:fld>
            <a:endParaRPr lang="en-GB"/>
          </a:p>
        </p:txBody>
      </p:sp>
    </p:spTree>
    <p:extLst>
      <p:ext uri="{BB962C8B-B14F-4D97-AF65-F5344CB8AC3E}">
        <p14:creationId xmlns:p14="http://schemas.microsoft.com/office/powerpoint/2010/main" val="40006356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7917C18-EF16-4ACF-A73A-72874D6AFEBC}" type="datetimeFigureOut">
              <a:rPr lang="en-GB" smtClean="0"/>
              <a:t>20/01/2020</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0E71BB6-5DBE-41D3-B09F-5561F06042E9}" type="slidenum">
              <a:rPr lang="en-GB" smtClean="0"/>
              <a:t>‹#›</a:t>
            </a:fld>
            <a:endParaRPr lang="en-GB"/>
          </a:p>
        </p:txBody>
      </p:sp>
    </p:spTree>
    <p:extLst>
      <p:ext uri="{BB962C8B-B14F-4D97-AF65-F5344CB8AC3E}">
        <p14:creationId xmlns:p14="http://schemas.microsoft.com/office/powerpoint/2010/main" val="21599718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7917C18-EF16-4ACF-A73A-72874D6AFEBC}" type="datetimeFigureOut">
              <a:rPr lang="en-GB" smtClean="0"/>
              <a:t>20/01/2020</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0E71BB6-5DBE-41D3-B09F-5561F06042E9}"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0310446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67917C18-EF16-4ACF-A73A-72874D6AFEBC}" type="datetimeFigureOut">
              <a:rPr lang="en-GB" smtClean="0"/>
              <a:t>20/01/2020</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0E71BB6-5DBE-41D3-B09F-5561F06042E9}" type="slidenum">
              <a:rPr lang="en-GB" smtClean="0"/>
              <a:t>‹#›</a:t>
            </a:fld>
            <a:endParaRPr lang="en-GB"/>
          </a:p>
        </p:txBody>
      </p:sp>
    </p:spTree>
    <p:extLst>
      <p:ext uri="{BB962C8B-B14F-4D97-AF65-F5344CB8AC3E}">
        <p14:creationId xmlns:p14="http://schemas.microsoft.com/office/powerpoint/2010/main" val="318497331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67917C18-EF16-4ACF-A73A-72874D6AFEBC}" type="datetimeFigureOut">
              <a:rPr lang="en-GB" smtClean="0"/>
              <a:t>20/01/2020</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0E71BB6-5DBE-41D3-B09F-5561F06042E9}"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0568075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67917C18-EF16-4ACF-A73A-72874D6AFEBC}" type="datetimeFigureOut">
              <a:rPr lang="en-GB" smtClean="0"/>
              <a:t>20/01/2020</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0E71BB6-5DBE-41D3-B09F-5561F06042E9}" type="slidenum">
              <a:rPr lang="en-GB" smtClean="0"/>
              <a:t>‹#›</a:t>
            </a:fld>
            <a:endParaRPr lang="en-GB"/>
          </a:p>
        </p:txBody>
      </p:sp>
    </p:spTree>
    <p:extLst>
      <p:ext uri="{BB962C8B-B14F-4D97-AF65-F5344CB8AC3E}">
        <p14:creationId xmlns:p14="http://schemas.microsoft.com/office/powerpoint/2010/main" val="16209951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7917C18-EF16-4ACF-A73A-72874D6AFEBC}" type="datetimeFigureOut">
              <a:rPr lang="en-GB" smtClean="0"/>
              <a:t>20/01/2020</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0E71BB6-5DBE-41D3-B09F-5561F06042E9}" type="slidenum">
              <a:rPr lang="en-GB" smtClean="0"/>
              <a:t>‹#›</a:t>
            </a:fld>
            <a:endParaRPr lang="en-GB"/>
          </a:p>
        </p:txBody>
      </p:sp>
    </p:spTree>
    <p:extLst>
      <p:ext uri="{BB962C8B-B14F-4D97-AF65-F5344CB8AC3E}">
        <p14:creationId xmlns:p14="http://schemas.microsoft.com/office/powerpoint/2010/main" val="263586775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7917C18-EF16-4ACF-A73A-72874D6AFEBC}" type="datetimeFigureOut">
              <a:rPr lang="en-GB" smtClean="0"/>
              <a:t>20/01/2020</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0E71BB6-5DBE-41D3-B09F-5561F06042E9}" type="slidenum">
              <a:rPr lang="en-GB" smtClean="0"/>
              <a:t>‹#›</a:t>
            </a:fld>
            <a:endParaRPr lang="en-GB"/>
          </a:p>
        </p:txBody>
      </p:sp>
    </p:spTree>
    <p:extLst>
      <p:ext uri="{BB962C8B-B14F-4D97-AF65-F5344CB8AC3E}">
        <p14:creationId xmlns:p14="http://schemas.microsoft.com/office/powerpoint/2010/main" val="13271114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157"/>
            <a:ext cx="2356674" cy="6853096"/>
            <a:chOff x="6627813" y="195610"/>
            <a:chExt cx="1952625" cy="5678141"/>
          </a:xfrm>
        </p:grpSpPr>
        <p:sp>
          <p:nvSpPr>
            <p:cNvPr id="11" name="Freeform 27"/>
            <p:cNvSpPr/>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67917C18-EF16-4ACF-A73A-72874D6AFEBC}" type="datetimeFigureOut">
              <a:rPr lang="en-GB" smtClean="0"/>
              <a:t>20/01/2020</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40E71BB6-5DBE-41D3-B09F-5561F06042E9}" type="slidenum">
              <a:rPr lang="en-GB" smtClean="0"/>
              <a:t>‹#›</a:t>
            </a:fld>
            <a:endParaRPr lang="en-GB"/>
          </a:p>
        </p:txBody>
      </p:sp>
    </p:spTree>
    <p:extLst>
      <p:ext uri="{BB962C8B-B14F-4D97-AF65-F5344CB8AC3E}">
        <p14:creationId xmlns:p14="http://schemas.microsoft.com/office/powerpoint/2010/main" val="2806331695"/>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 id="2147483699" r:id="rId5"/>
    <p:sldLayoutId id="2147483700" r:id="rId6"/>
    <p:sldLayoutId id="2147483701" r:id="rId7"/>
    <p:sldLayoutId id="2147483702" r:id="rId8"/>
    <p:sldLayoutId id="2147483703" r:id="rId9"/>
    <p:sldLayoutId id="2147483704" r:id="rId10"/>
    <p:sldLayoutId id="2147483705" r:id="rId11"/>
    <p:sldLayoutId id="2147483706" r:id="rId12"/>
    <p:sldLayoutId id="2147483707" r:id="rId13"/>
    <p:sldLayoutId id="2147483708" r:id="rId14"/>
    <p:sldLayoutId id="2147483709" r:id="rId15"/>
    <p:sldLayoutId id="2147483710" r:id="rId16"/>
  </p:sldLayoutIdLst>
  <p:txStyles>
    <p:title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comments" Target="../comments/comment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comments" Target="../comments/comment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comments" Target="../comments/comment3.xml"/><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comments" Target="../comments/comment4.xml"/><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comments" Target="../comments/comment5.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3" Type="http://schemas.openxmlformats.org/officeDocument/2006/relationships/comments" Target="../comments/comment6.xml"/><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hyperlink" Target="https://www.slideshare.net/tmmiller/narrative-theory-2011" TargetMode="External"/><Relationship Id="rId2" Type="http://schemas.openxmlformats.org/officeDocument/2006/relationships/hyperlink" Target="http://clipart-library.com/clipart/889453.htm" TargetMode="External"/><Relationship Id="rId1" Type="http://schemas.openxmlformats.org/officeDocument/2006/relationships/slideLayout" Target="../slideLayouts/slideLayout2.xml"/><Relationship Id="rId4" Type="http://schemas.openxmlformats.org/officeDocument/2006/relationships/hyperlink" Target="https://dulwichcentre.com.au/what-is-narrative-therap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3130EC-8FDE-433A-9F74-2C315D93FA20}"/>
              </a:ext>
            </a:extLst>
          </p:cNvPr>
          <p:cNvSpPr>
            <a:spLocks noGrp="1"/>
          </p:cNvSpPr>
          <p:nvPr>
            <p:ph type="ctrTitle"/>
          </p:nvPr>
        </p:nvSpPr>
        <p:spPr>
          <a:xfrm>
            <a:off x="1304103" y="1318591"/>
            <a:ext cx="5800929" cy="4220820"/>
          </a:xfrm>
        </p:spPr>
        <p:txBody>
          <a:bodyPr anchor="ctr">
            <a:normAutofit/>
          </a:bodyPr>
          <a:lstStyle/>
          <a:p>
            <a:pPr algn="r"/>
            <a:r>
              <a:rPr lang="en-GB" sz="6600" dirty="0">
                <a:solidFill>
                  <a:schemeClr val="tx2">
                    <a:lumMod val="75000"/>
                  </a:schemeClr>
                </a:solidFill>
              </a:rPr>
              <a:t>Once upon a time, in a postmodern world…</a:t>
            </a:r>
          </a:p>
        </p:txBody>
      </p:sp>
      <p:sp>
        <p:nvSpPr>
          <p:cNvPr id="3" name="Subtitle 2">
            <a:extLst>
              <a:ext uri="{FF2B5EF4-FFF2-40B4-BE49-F238E27FC236}">
                <a16:creationId xmlns:a16="http://schemas.microsoft.com/office/drawing/2014/main" id="{08BCF147-CEB9-4504-8DC5-A515687F1C6C}"/>
              </a:ext>
            </a:extLst>
          </p:cNvPr>
          <p:cNvSpPr>
            <a:spLocks noGrp="1"/>
          </p:cNvSpPr>
          <p:nvPr>
            <p:ph type="subTitle" idx="1"/>
          </p:nvPr>
        </p:nvSpPr>
        <p:spPr>
          <a:xfrm>
            <a:off x="7855048" y="1871831"/>
            <a:ext cx="3084569" cy="3199806"/>
          </a:xfrm>
        </p:spPr>
        <p:txBody>
          <a:bodyPr anchor="ctr">
            <a:normAutofit/>
          </a:bodyPr>
          <a:lstStyle/>
          <a:p>
            <a:r>
              <a:rPr lang="en-GB" dirty="0">
                <a:solidFill>
                  <a:schemeClr val="tx2">
                    <a:lumMod val="75000"/>
                  </a:schemeClr>
                </a:solidFill>
              </a:rPr>
              <a:t>Kristen Hyett</a:t>
            </a:r>
          </a:p>
          <a:p>
            <a:r>
              <a:rPr lang="en-GB" dirty="0">
                <a:solidFill>
                  <a:schemeClr val="tx2">
                    <a:lumMod val="75000"/>
                  </a:schemeClr>
                </a:solidFill>
              </a:rPr>
              <a:t>1700850</a:t>
            </a:r>
          </a:p>
        </p:txBody>
      </p:sp>
      <p:cxnSp>
        <p:nvCxnSpPr>
          <p:cNvPr id="7" name="Straight Connector 6">
            <a:extLst>
              <a:ext uri="{FF2B5EF4-FFF2-40B4-BE49-F238E27FC236}">
                <a16:creationId xmlns:a16="http://schemas.microsoft.com/office/drawing/2014/main" id="{067BDA94-C9A6-4E30-88AF-80A39B6E3AEA}"/>
              </a:ext>
            </a:extLst>
          </p:cNvPr>
          <p:cNvCxnSpPr/>
          <p:nvPr/>
        </p:nvCxnSpPr>
        <p:spPr>
          <a:xfrm>
            <a:off x="7354957" y="2120348"/>
            <a:ext cx="0" cy="2756452"/>
          </a:xfrm>
          <a:prstGeom prst="line">
            <a:avLst/>
          </a:prstGeom>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0411835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2280C9-7AA6-4B52-94B5-F70EE918A949}"/>
              </a:ext>
            </a:extLst>
          </p:cNvPr>
          <p:cNvSpPr>
            <a:spLocks noGrp="1"/>
          </p:cNvSpPr>
          <p:nvPr>
            <p:ph type="title"/>
          </p:nvPr>
        </p:nvSpPr>
        <p:spPr/>
        <p:txBody>
          <a:bodyPr/>
          <a:lstStyle/>
          <a:p>
            <a:r>
              <a:rPr lang="en-GB" dirty="0"/>
              <a:t>Introduction points</a:t>
            </a:r>
          </a:p>
        </p:txBody>
      </p:sp>
      <p:sp>
        <p:nvSpPr>
          <p:cNvPr id="3" name="Content Placeholder 2">
            <a:extLst>
              <a:ext uri="{FF2B5EF4-FFF2-40B4-BE49-F238E27FC236}">
                <a16:creationId xmlns:a16="http://schemas.microsoft.com/office/drawing/2014/main" id="{4DA606A9-27DB-4C96-9517-3985DFF4B015}"/>
              </a:ext>
            </a:extLst>
          </p:cNvPr>
          <p:cNvSpPr>
            <a:spLocks noGrp="1"/>
          </p:cNvSpPr>
          <p:nvPr>
            <p:ph idx="1"/>
          </p:nvPr>
        </p:nvSpPr>
        <p:spPr>
          <a:xfrm>
            <a:off x="2349370" y="1540189"/>
            <a:ext cx="8915400" cy="3777622"/>
          </a:xfrm>
        </p:spPr>
        <p:txBody>
          <a:bodyPr>
            <a:normAutofit/>
          </a:bodyPr>
          <a:lstStyle/>
          <a:p>
            <a:r>
              <a:rPr lang="en-GB" sz="2400" dirty="0"/>
              <a:t>Postmodernism </a:t>
            </a:r>
          </a:p>
          <a:p>
            <a:pPr marL="0" indent="0">
              <a:buNone/>
            </a:pPr>
            <a:endParaRPr lang="en-GB" sz="2400" dirty="0"/>
          </a:p>
          <a:p>
            <a:r>
              <a:rPr lang="en-GB" sz="2400" dirty="0"/>
              <a:t>Discussing Narrative therapy – theories? </a:t>
            </a:r>
          </a:p>
          <a:p>
            <a:pPr marL="0" indent="0">
              <a:buNone/>
            </a:pPr>
            <a:endParaRPr lang="en-GB" sz="2400" dirty="0"/>
          </a:p>
          <a:p>
            <a:r>
              <a:rPr lang="en-GB" sz="2400" dirty="0"/>
              <a:t>What is culture?</a:t>
            </a:r>
          </a:p>
        </p:txBody>
      </p:sp>
    </p:spTree>
    <p:extLst>
      <p:ext uri="{BB962C8B-B14F-4D97-AF65-F5344CB8AC3E}">
        <p14:creationId xmlns:p14="http://schemas.microsoft.com/office/powerpoint/2010/main" val="12737484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satMod val="92000"/>
                <a:lumMod val="120000"/>
              </a:schemeClr>
            </a:gs>
            <a:gs pos="100000">
              <a:schemeClr val="bg1">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7B7EFD05-5F12-420E-8AEF-74D5EF9D58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0" name="Freeform 11">
              <a:extLst>
                <a:ext uri="{FF2B5EF4-FFF2-40B4-BE49-F238E27FC236}">
                  <a16:creationId xmlns:a16="http://schemas.microsoft.com/office/drawing/2014/main" id="{6B6786B7-9BA0-488B-8C6B-1C5BB4E2A5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1" name="Freeform 12">
              <a:extLst>
                <a:ext uri="{FF2B5EF4-FFF2-40B4-BE49-F238E27FC236}">
                  <a16:creationId xmlns:a16="http://schemas.microsoft.com/office/drawing/2014/main" id="{ACF6C842-D596-43D3-B584-5672E0D331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2" name="Freeform 13">
              <a:extLst>
                <a:ext uri="{FF2B5EF4-FFF2-40B4-BE49-F238E27FC236}">
                  <a16:creationId xmlns:a16="http://schemas.microsoft.com/office/drawing/2014/main" id="{6DF84F3E-35FA-497B-B6FA-F453E82F32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3" name="Freeform 14">
              <a:extLst>
                <a:ext uri="{FF2B5EF4-FFF2-40B4-BE49-F238E27FC236}">
                  <a16:creationId xmlns:a16="http://schemas.microsoft.com/office/drawing/2014/main" id="{2846D7FA-E05C-448E-B156-F77C205A14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4" name="Freeform 15">
              <a:extLst>
                <a:ext uri="{FF2B5EF4-FFF2-40B4-BE49-F238E27FC236}">
                  <a16:creationId xmlns:a16="http://schemas.microsoft.com/office/drawing/2014/main" id="{E269AD3A-E6B6-4322-A013-276CBC1B08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5" name="Freeform 16">
              <a:extLst>
                <a:ext uri="{FF2B5EF4-FFF2-40B4-BE49-F238E27FC236}">
                  <a16:creationId xmlns:a16="http://schemas.microsoft.com/office/drawing/2014/main" id="{CEFB9F00-6239-4BF6-B439-D16231B240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6" name="Freeform 17">
              <a:extLst>
                <a:ext uri="{FF2B5EF4-FFF2-40B4-BE49-F238E27FC236}">
                  <a16:creationId xmlns:a16="http://schemas.microsoft.com/office/drawing/2014/main" id="{74D1DDDB-FC85-40C5-9225-06312C4515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17" name="Freeform 18">
              <a:extLst>
                <a:ext uri="{FF2B5EF4-FFF2-40B4-BE49-F238E27FC236}">
                  <a16:creationId xmlns:a16="http://schemas.microsoft.com/office/drawing/2014/main" id="{E9217709-40C1-4F4A-AB69-8A693608AB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18" name="Freeform 19">
              <a:extLst>
                <a:ext uri="{FF2B5EF4-FFF2-40B4-BE49-F238E27FC236}">
                  <a16:creationId xmlns:a16="http://schemas.microsoft.com/office/drawing/2014/main" id="{ACCD26D6-BC97-43F5-B803-5838985FCC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19" name="Freeform 20">
              <a:extLst>
                <a:ext uri="{FF2B5EF4-FFF2-40B4-BE49-F238E27FC236}">
                  <a16:creationId xmlns:a16="http://schemas.microsoft.com/office/drawing/2014/main" id="{8136022F-2988-42E2-90E1-617D189FF1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0" name="Freeform 21">
              <a:extLst>
                <a:ext uri="{FF2B5EF4-FFF2-40B4-BE49-F238E27FC236}">
                  <a16:creationId xmlns:a16="http://schemas.microsoft.com/office/drawing/2014/main" id="{03859925-85FA-4D69-A0AB-6F827E3B5C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1" name="Freeform 22">
              <a:extLst>
                <a:ext uri="{FF2B5EF4-FFF2-40B4-BE49-F238E27FC236}">
                  <a16:creationId xmlns:a16="http://schemas.microsoft.com/office/drawing/2014/main" id="{BAE65FC7-970A-4DCC-9FB4-CF0F7496A9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23" name="Group 22">
            <a:extLst>
              <a:ext uri="{FF2B5EF4-FFF2-40B4-BE49-F238E27FC236}">
                <a16:creationId xmlns:a16="http://schemas.microsoft.com/office/drawing/2014/main" id="{B64F33C7-E158-4057-87E7-6F42AA6D03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157"/>
            <a:ext cx="2356675" cy="6853096"/>
            <a:chOff x="6627813" y="195610"/>
            <a:chExt cx="1952625" cy="5678141"/>
          </a:xfrm>
        </p:grpSpPr>
        <p:sp>
          <p:nvSpPr>
            <p:cNvPr id="24" name="Freeform 27">
              <a:extLst>
                <a:ext uri="{FF2B5EF4-FFF2-40B4-BE49-F238E27FC236}">
                  <a16:creationId xmlns:a16="http://schemas.microsoft.com/office/drawing/2014/main" id="{26714E66-FCC0-42F6-B127-0F91203BC5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5" name="Freeform 28">
              <a:extLst>
                <a:ext uri="{FF2B5EF4-FFF2-40B4-BE49-F238E27FC236}">
                  <a16:creationId xmlns:a16="http://schemas.microsoft.com/office/drawing/2014/main" id="{7E0BD3C9-F0D9-4A53-87DF-71D17D328D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26" name="Freeform 29">
              <a:extLst>
                <a:ext uri="{FF2B5EF4-FFF2-40B4-BE49-F238E27FC236}">
                  <a16:creationId xmlns:a16="http://schemas.microsoft.com/office/drawing/2014/main" id="{DFA9FE4C-FCED-4A9A-9E43-358EB75011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27" name="Freeform 30">
              <a:extLst>
                <a:ext uri="{FF2B5EF4-FFF2-40B4-BE49-F238E27FC236}">
                  <a16:creationId xmlns:a16="http://schemas.microsoft.com/office/drawing/2014/main" id="{E5D5BB28-15EC-4D32-9C05-C2206AF9E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28" name="Freeform 31">
              <a:extLst>
                <a:ext uri="{FF2B5EF4-FFF2-40B4-BE49-F238E27FC236}">
                  <a16:creationId xmlns:a16="http://schemas.microsoft.com/office/drawing/2014/main" id="{06210E9D-4080-4566-B32A-3A8BE356F8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29" name="Freeform 32">
              <a:extLst>
                <a:ext uri="{FF2B5EF4-FFF2-40B4-BE49-F238E27FC236}">
                  <a16:creationId xmlns:a16="http://schemas.microsoft.com/office/drawing/2014/main" id="{894D3505-0982-40B2-8131-1B6BFF2736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30" name="Freeform 33">
              <a:extLst>
                <a:ext uri="{FF2B5EF4-FFF2-40B4-BE49-F238E27FC236}">
                  <a16:creationId xmlns:a16="http://schemas.microsoft.com/office/drawing/2014/main" id="{11598CAB-0965-48D6-999C-91450C50D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1" name="Freeform 34">
              <a:extLst>
                <a:ext uri="{FF2B5EF4-FFF2-40B4-BE49-F238E27FC236}">
                  <a16:creationId xmlns:a16="http://schemas.microsoft.com/office/drawing/2014/main" id="{29E94126-468A-4060-BCBC-DC3806A46F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2" name="Freeform 35">
              <a:extLst>
                <a:ext uri="{FF2B5EF4-FFF2-40B4-BE49-F238E27FC236}">
                  <a16:creationId xmlns:a16="http://schemas.microsoft.com/office/drawing/2014/main" id="{438F3422-C112-405B-B955-7B16907214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3" name="Freeform 36">
              <a:extLst>
                <a:ext uri="{FF2B5EF4-FFF2-40B4-BE49-F238E27FC236}">
                  <a16:creationId xmlns:a16="http://schemas.microsoft.com/office/drawing/2014/main" id="{C99C65FC-23C1-4B1D-A385-29B46619D2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4" name="Freeform 37">
              <a:extLst>
                <a:ext uri="{FF2B5EF4-FFF2-40B4-BE49-F238E27FC236}">
                  <a16:creationId xmlns:a16="http://schemas.microsoft.com/office/drawing/2014/main" id="{53D192C3-5E79-4B85-98D0-8F6C681CDC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35" name="Freeform 38">
              <a:extLst>
                <a:ext uri="{FF2B5EF4-FFF2-40B4-BE49-F238E27FC236}">
                  <a16:creationId xmlns:a16="http://schemas.microsoft.com/office/drawing/2014/main" id="{8709C0CF-D42A-4EE0-9C30-B0B72C69AD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37" name="Rectangle 36">
            <a:extLst>
              <a:ext uri="{FF2B5EF4-FFF2-40B4-BE49-F238E27FC236}">
                <a16:creationId xmlns:a16="http://schemas.microsoft.com/office/drawing/2014/main" id="{B8FE8EF1-7AF2-4864-A8DE-7EE3481DA1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39" name="Freeform 6">
            <a:extLst>
              <a:ext uri="{FF2B5EF4-FFF2-40B4-BE49-F238E27FC236}">
                <a16:creationId xmlns:a16="http://schemas.microsoft.com/office/drawing/2014/main" id="{76CB6AE4-A444-41E5-A744-47F048A15E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useBgFill="1">
        <p:nvSpPr>
          <p:cNvPr id="41" name="Rectangle 40">
            <a:extLst>
              <a:ext uri="{FF2B5EF4-FFF2-40B4-BE49-F238E27FC236}">
                <a16:creationId xmlns:a16="http://schemas.microsoft.com/office/drawing/2014/main" id="{25F129D9-8F3D-4302-AB5D-DE987A6B12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43" name="Rectangle 42">
            <a:extLst>
              <a:ext uri="{FF2B5EF4-FFF2-40B4-BE49-F238E27FC236}">
                <a16:creationId xmlns:a16="http://schemas.microsoft.com/office/drawing/2014/main" id="{1F4A57F6-BEF1-4CA6-A0F1-3A01F6AB48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4639734" cy="6858000"/>
          </a:xfrm>
          <a:prstGeom prst="rect">
            <a:avLst/>
          </a:prstGeom>
          <a:solidFill>
            <a:schemeClr val="tx2">
              <a:lumMod val="50000"/>
              <a:alpha val="9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8294B684-93BC-48AC-A8A8-703FAE653B90}"/>
              </a:ext>
            </a:extLst>
          </p:cNvPr>
          <p:cNvSpPr>
            <a:spLocks noGrp="1"/>
          </p:cNvSpPr>
          <p:nvPr>
            <p:ph type="title"/>
          </p:nvPr>
        </p:nvSpPr>
        <p:spPr>
          <a:xfrm>
            <a:off x="120388" y="956030"/>
            <a:ext cx="4831409" cy="3943250"/>
          </a:xfrm>
        </p:spPr>
        <p:txBody>
          <a:bodyPr vert="horz" lIns="91440" tIns="45720" rIns="91440" bIns="45720" rtlCol="0" anchor="b">
            <a:normAutofit/>
          </a:bodyPr>
          <a:lstStyle/>
          <a:p>
            <a:r>
              <a:rPr lang="en-US" sz="4000" dirty="0">
                <a:solidFill>
                  <a:srgbClr val="FEFFFF"/>
                </a:solidFill>
              </a:rPr>
              <a:t>What is Narrative Therapy?</a:t>
            </a:r>
          </a:p>
        </p:txBody>
      </p:sp>
      <p:sp>
        <p:nvSpPr>
          <p:cNvPr id="45" name="Freeform 5">
            <a:extLst>
              <a:ext uri="{FF2B5EF4-FFF2-40B4-BE49-F238E27FC236}">
                <a16:creationId xmlns:a16="http://schemas.microsoft.com/office/drawing/2014/main" id="{E3336A73-1C9B-4BAA-A893-AD3C79E666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5033007"/>
            <a:ext cx="5404022" cy="857047"/>
          </a:xfrm>
          <a:custGeom>
            <a:avLst/>
            <a:gdLst>
              <a:gd name="T0" fmla="*/ 1114 w 1117"/>
              <a:gd name="T1" fmla="*/ 77 h 163"/>
              <a:gd name="T2" fmla="*/ 1040 w 1117"/>
              <a:gd name="T3" fmla="*/ 3 h 163"/>
              <a:gd name="T4" fmla="*/ 1039 w 1117"/>
              <a:gd name="T5" fmla="*/ 2 h 163"/>
              <a:gd name="T6" fmla="*/ 1034 w 1117"/>
              <a:gd name="T7" fmla="*/ 0 h 163"/>
              <a:gd name="T8" fmla="*/ 578 w 1117"/>
              <a:gd name="T9" fmla="*/ 0 h 163"/>
              <a:gd name="T10" fmla="*/ 562 w 1117"/>
              <a:gd name="T11" fmla="*/ 0 h 163"/>
              <a:gd name="T12" fmla="*/ 440 w 1117"/>
              <a:gd name="T13" fmla="*/ 0 h 163"/>
              <a:gd name="T14" fmla="*/ 106 w 1117"/>
              <a:gd name="T15" fmla="*/ 0 h 163"/>
              <a:gd name="T16" fmla="*/ 0 w 1117"/>
              <a:gd name="T17" fmla="*/ 0 h 163"/>
              <a:gd name="T18" fmla="*/ 0 w 1117"/>
              <a:gd name="T19" fmla="*/ 163 h 163"/>
              <a:gd name="T20" fmla="*/ 106 w 1117"/>
              <a:gd name="T21" fmla="*/ 163 h 163"/>
              <a:gd name="T22" fmla="*/ 440 w 1117"/>
              <a:gd name="T23" fmla="*/ 163 h 163"/>
              <a:gd name="T24" fmla="*/ 562 w 1117"/>
              <a:gd name="T25" fmla="*/ 163 h 163"/>
              <a:gd name="T26" fmla="*/ 578 w 1117"/>
              <a:gd name="T27" fmla="*/ 163 h 163"/>
              <a:gd name="T28" fmla="*/ 1034 w 1117"/>
              <a:gd name="T29" fmla="*/ 163 h 163"/>
              <a:gd name="T30" fmla="*/ 1039 w 1117"/>
              <a:gd name="T31" fmla="*/ 161 h 163"/>
              <a:gd name="T32" fmla="*/ 1040 w 1117"/>
              <a:gd name="T33" fmla="*/ 160 h 163"/>
              <a:gd name="T34" fmla="*/ 1114 w 1117"/>
              <a:gd name="T35" fmla="*/ 86 h 163"/>
              <a:gd name="T36" fmla="*/ 1114 w 1117"/>
              <a:gd name="T37"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117" h="163">
                <a:moveTo>
                  <a:pt x="1114" y="77"/>
                </a:moveTo>
                <a:cubicBezTo>
                  <a:pt x="1040" y="3"/>
                  <a:pt x="1040" y="3"/>
                  <a:pt x="1040" y="3"/>
                </a:cubicBezTo>
                <a:cubicBezTo>
                  <a:pt x="1040" y="2"/>
                  <a:pt x="1039" y="2"/>
                  <a:pt x="1039" y="2"/>
                </a:cubicBezTo>
                <a:cubicBezTo>
                  <a:pt x="1038" y="1"/>
                  <a:pt x="1036" y="0"/>
                  <a:pt x="1034" y="0"/>
                </a:cubicBezTo>
                <a:cubicBezTo>
                  <a:pt x="578" y="0"/>
                  <a:pt x="578" y="0"/>
                  <a:pt x="578" y="0"/>
                </a:cubicBezTo>
                <a:cubicBezTo>
                  <a:pt x="562" y="0"/>
                  <a:pt x="562" y="0"/>
                  <a:pt x="562" y="0"/>
                </a:cubicBezTo>
                <a:cubicBezTo>
                  <a:pt x="440" y="0"/>
                  <a:pt x="440" y="0"/>
                  <a:pt x="440" y="0"/>
                </a:cubicBezTo>
                <a:cubicBezTo>
                  <a:pt x="106" y="0"/>
                  <a:pt x="106" y="0"/>
                  <a:pt x="106" y="0"/>
                </a:cubicBezTo>
                <a:cubicBezTo>
                  <a:pt x="0" y="0"/>
                  <a:pt x="0" y="0"/>
                  <a:pt x="0" y="0"/>
                </a:cubicBezTo>
                <a:cubicBezTo>
                  <a:pt x="0" y="163"/>
                  <a:pt x="0" y="163"/>
                  <a:pt x="0" y="163"/>
                </a:cubicBezTo>
                <a:cubicBezTo>
                  <a:pt x="106" y="163"/>
                  <a:pt x="106" y="163"/>
                  <a:pt x="106" y="163"/>
                </a:cubicBezTo>
                <a:cubicBezTo>
                  <a:pt x="440" y="163"/>
                  <a:pt x="440" y="163"/>
                  <a:pt x="440" y="163"/>
                </a:cubicBezTo>
                <a:cubicBezTo>
                  <a:pt x="562" y="163"/>
                  <a:pt x="562" y="163"/>
                  <a:pt x="562" y="163"/>
                </a:cubicBezTo>
                <a:cubicBezTo>
                  <a:pt x="578" y="163"/>
                  <a:pt x="578" y="163"/>
                  <a:pt x="578" y="163"/>
                </a:cubicBezTo>
                <a:cubicBezTo>
                  <a:pt x="1034" y="163"/>
                  <a:pt x="1034" y="163"/>
                  <a:pt x="1034" y="163"/>
                </a:cubicBezTo>
                <a:cubicBezTo>
                  <a:pt x="1036" y="163"/>
                  <a:pt x="1038" y="162"/>
                  <a:pt x="1039" y="161"/>
                </a:cubicBezTo>
                <a:cubicBezTo>
                  <a:pt x="1039" y="160"/>
                  <a:pt x="1040" y="160"/>
                  <a:pt x="1040" y="160"/>
                </a:cubicBezTo>
                <a:cubicBezTo>
                  <a:pt x="1114" y="86"/>
                  <a:pt x="1114" y="86"/>
                  <a:pt x="1114" y="86"/>
                </a:cubicBezTo>
                <a:cubicBezTo>
                  <a:pt x="1117" y="83"/>
                  <a:pt x="1117" y="79"/>
                  <a:pt x="1114" y="7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4" name="TextBox 3">
            <a:extLst>
              <a:ext uri="{FF2B5EF4-FFF2-40B4-BE49-F238E27FC236}">
                <a16:creationId xmlns:a16="http://schemas.microsoft.com/office/drawing/2014/main" id="{CDCA7B28-6BA7-41B6-9331-12AD6D02A8B0}"/>
              </a:ext>
            </a:extLst>
          </p:cNvPr>
          <p:cNvSpPr txBox="1"/>
          <p:nvPr/>
        </p:nvSpPr>
        <p:spPr>
          <a:xfrm>
            <a:off x="4713160" y="589884"/>
            <a:ext cx="7549219" cy="4247317"/>
          </a:xfrm>
          <a:prstGeom prst="rect">
            <a:avLst/>
          </a:prstGeom>
          <a:noFill/>
        </p:spPr>
        <p:txBody>
          <a:bodyPr wrap="square" rtlCol="0">
            <a:spAutoFit/>
          </a:bodyPr>
          <a:lstStyle/>
          <a:p>
            <a:r>
              <a:rPr lang="en-GB" dirty="0"/>
              <a:t>Narrative therapy is a strictly combined approach to helping a client with issues where the therapist and client re-author the client’s problem story</a:t>
            </a:r>
          </a:p>
          <a:p>
            <a:endParaRPr lang="en-GB" dirty="0"/>
          </a:p>
          <a:p>
            <a:r>
              <a:rPr lang="en-GB" dirty="0"/>
              <a:t>Grounded in feminist, anthropological, and multicultural theories, narrative approaches inhabit theoretical space in conjunction to the historic top down approach of psychology where dominant notions of mental health are used to help explain what happens to clients. </a:t>
            </a:r>
          </a:p>
          <a:p>
            <a:endParaRPr lang="en-GB" dirty="0"/>
          </a:p>
          <a:p>
            <a:r>
              <a:rPr lang="en-GB" dirty="0"/>
              <a:t>With both social justice and social change becoming gradually part of mainstream psychology, narrative therapy offers an innovative and inclusive model for honouring the lived experience of clients.</a:t>
            </a:r>
          </a:p>
          <a:p>
            <a:endParaRPr lang="en-GB" dirty="0"/>
          </a:p>
        </p:txBody>
      </p:sp>
      <p:sp>
        <p:nvSpPr>
          <p:cNvPr id="3" name="Rectangle 2">
            <a:extLst>
              <a:ext uri="{FF2B5EF4-FFF2-40B4-BE49-F238E27FC236}">
                <a16:creationId xmlns:a16="http://schemas.microsoft.com/office/drawing/2014/main" id="{EFC6CA79-6100-4B54-93DB-B1652DA4367F}"/>
              </a:ext>
            </a:extLst>
          </p:cNvPr>
          <p:cNvSpPr/>
          <p:nvPr/>
        </p:nvSpPr>
        <p:spPr>
          <a:xfrm>
            <a:off x="5171240" y="4769169"/>
            <a:ext cx="6832640" cy="1754326"/>
          </a:xfrm>
          <a:prstGeom prst="rect">
            <a:avLst/>
          </a:prstGeom>
          <a:noFill/>
        </p:spPr>
        <p:txBody>
          <a:bodyPr wrap="square" lIns="91440" tIns="45720" rIns="91440" bIns="45720">
            <a:spAutoFit/>
          </a:bodyPr>
          <a:lstStyle/>
          <a:p>
            <a:pPr algn="ctr"/>
            <a:r>
              <a:rPr lang="en-US" sz="5400" b="1"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rPr>
              <a:t>But how does it work?</a:t>
            </a:r>
          </a:p>
        </p:txBody>
      </p:sp>
      <p:pic>
        <p:nvPicPr>
          <p:cNvPr id="1030" name="Picture 6" descr="Image result for white and epston 1990">
            <a:extLst>
              <a:ext uri="{FF2B5EF4-FFF2-40B4-BE49-F238E27FC236}">
                <a16:creationId xmlns:a16="http://schemas.microsoft.com/office/drawing/2014/main" id="{CBC622AB-841E-4E7C-8E21-01B5EC64374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4182" t="12227" r="59394" b="34594"/>
          <a:stretch/>
        </p:blipFill>
        <p:spPr bwMode="auto">
          <a:xfrm>
            <a:off x="47007" y="63031"/>
            <a:ext cx="1605735" cy="2426251"/>
          </a:xfrm>
          <a:prstGeom prst="rect">
            <a:avLst/>
          </a:prstGeom>
          <a:noFill/>
          <a:extLst>
            <a:ext uri="{909E8E84-426E-40DD-AFC4-6F175D3DCCD1}">
              <a14:hiddenFill xmlns:a14="http://schemas.microsoft.com/office/drawing/2010/main">
                <a:solidFill>
                  <a:srgbClr val="FFFFFF"/>
                </a:solidFill>
              </a14:hiddenFill>
            </a:ext>
          </a:extLst>
        </p:spPr>
      </p:pic>
      <p:pic>
        <p:nvPicPr>
          <p:cNvPr id="40" name="Picture 6" descr="Image result for white and epston 1990">
            <a:extLst>
              <a:ext uri="{FF2B5EF4-FFF2-40B4-BE49-F238E27FC236}">
                <a16:creationId xmlns:a16="http://schemas.microsoft.com/office/drawing/2014/main" id="{8E3CE71A-34E1-448F-930E-3516F5C0662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59391" t="14521" r="14186" b="36069"/>
          <a:stretch/>
        </p:blipFill>
        <p:spPr bwMode="auto">
          <a:xfrm>
            <a:off x="2862717" y="1362119"/>
            <a:ext cx="1605735" cy="2254325"/>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D295B212-DBCF-42E4-A9D5-121E12464259}"/>
              </a:ext>
            </a:extLst>
          </p:cNvPr>
          <p:cNvSpPr/>
          <p:nvPr/>
        </p:nvSpPr>
        <p:spPr>
          <a:xfrm>
            <a:off x="1532431" y="171326"/>
            <a:ext cx="3084735" cy="1200329"/>
          </a:xfrm>
          <a:prstGeom prst="rect">
            <a:avLst/>
          </a:prstGeom>
          <a:noFill/>
        </p:spPr>
        <p:txBody>
          <a:bodyPr wrap="square" lIns="91440" tIns="45720" rIns="91440" bIns="45720">
            <a:spAutoFit/>
          </a:bodyPr>
          <a:lstStyle/>
          <a:p>
            <a:pPr algn="ctr"/>
            <a:r>
              <a:rPr lang="en-US" sz="2400" b="1" cap="none" spc="0" dirty="0">
                <a:ln w="10160">
                  <a:solidFill>
                    <a:schemeClr val="accent5"/>
                  </a:solidFill>
                  <a:prstDash val="solid"/>
                </a:ln>
                <a:solidFill>
                  <a:srgbClr val="FFFFFF"/>
                </a:solidFill>
                <a:effectLst>
                  <a:outerShdw blurRad="38100" dist="22860" dir="5400000" algn="tl" rotWithShape="0">
                    <a:srgbClr val="000000">
                      <a:alpha val="30000"/>
                    </a:srgbClr>
                  </a:outerShdw>
                </a:effectLst>
              </a:rPr>
              <a:t>“Narrative Means to Therapeutic Ends”</a:t>
            </a:r>
          </a:p>
        </p:txBody>
      </p:sp>
      <p:sp>
        <p:nvSpPr>
          <p:cNvPr id="6" name="TextBox 5">
            <a:extLst>
              <a:ext uri="{FF2B5EF4-FFF2-40B4-BE49-F238E27FC236}">
                <a16:creationId xmlns:a16="http://schemas.microsoft.com/office/drawing/2014/main" id="{F345CD50-AB50-449B-BE82-DC05A6E03FF2}"/>
              </a:ext>
            </a:extLst>
          </p:cNvPr>
          <p:cNvSpPr txBox="1"/>
          <p:nvPr/>
        </p:nvSpPr>
        <p:spPr>
          <a:xfrm>
            <a:off x="4598" y="2517138"/>
            <a:ext cx="2076207" cy="276999"/>
          </a:xfrm>
          <a:prstGeom prst="rect">
            <a:avLst/>
          </a:prstGeom>
          <a:noFill/>
        </p:spPr>
        <p:txBody>
          <a:bodyPr wrap="square" rtlCol="0">
            <a:spAutoFit/>
          </a:bodyPr>
          <a:lstStyle/>
          <a:p>
            <a:r>
              <a:rPr lang="en-GB" sz="1200" dirty="0" err="1">
                <a:solidFill>
                  <a:schemeClr val="bg1"/>
                </a:solidFill>
              </a:rPr>
              <a:t>Slideshare</a:t>
            </a:r>
            <a:r>
              <a:rPr lang="en-GB" sz="1200" dirty="0">
                <a:solidFill>
                  <a:schemeClr val="bg1"/>
                </a:solidFill>
              </a:rPr>
              <a:t> (2011)</a:t>
            </a:r>
          </a:p>
        </p:txBody>
      </p:sp>
    </p:spTree>
    <p:extLst>
      <p:ext uri="{BB962C8B-B14F-4D97-AF65-F5344CB8AC3E}">
        <p14:creationId xmlns:p14="http://schemas.microsoft.com/office/powerpoint/2010/main" val="2650653762"/>
      </p:ext>
    </p:extLst>
  </p:cSld>
  <p:clrMapOvr>
    <a:masterClrMapping/>
  </p:clrMapOvr>
  <mc:AlternateContent xmlns:mc="http://schemas.openxmlformats.org/markup-compatibility/2006" xmlns:p14="http://schemas.microsoft.com/office/powerpoint/2010/main">
    <mc:Choice Requires="p14">
      <p:transition spd="slow" p14:dur="15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satMod val="92000"/>
                <a:lumMod val="120000"/>
              </a:schemeClr>
            </a:gs>
            <a:gs pos="100000">
              <a:schemeClr val="bg1">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35" name="Rectangle 134">
            <a:extLst>
              <a:ext uri="{FF2B5EF4-FFF2-40B4-BE49-F238E27FC236}">
                <a16:creationId xmlns:a16="http://schemas.microsoft.com/office/drawing/2014/main" id="{A45303F1-AF94-4311-B5EF-A9C5F6D18D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49EA0919-19D6-4A68-84F8-08D75657E1AF}"/>
              </a:ext>
            </a:extLst>
          </p:cNvPr>
          <p:cNvSpPr>
            <a:spLocks noGrp="1"/>
          </p:cNvSpPr>
          <p:nvPr>
            <p:ph type="title"/>
          </p:nvPr>
        </p:nvSpPr>
        <p:spPr>
          <a:xfrm>
            <a:off x="649224" y="645106"/>
            <a:ext cx="6574536" cy="1259894"/>
          </a:xfrm>
        </p:spPr>
        <p:txBody>
          <a:bodyPr>
            <a:normAutofit/>
          </a:bodyPr>
          <a:lstStyle/>
          <a:p>
            <a:r>
              <a:rPr lang="en-GB">
                <a:solidFill>
                  <a:srgbClr val="0C8B9D"/>
                </a:solidFill>
              </a:rPr>
              <a:t>How it works</a:t>
            </a:r>
          </a:p>
        </p:txBody>
      </p:sp>
      <p:sp>
        <p:nvSpPr>
          <p:cNvPr id="137" name="Rectangle 136">
            <a:extLst>
              <a:ext uri="{FF2B5EF4-FFF2-40B4-BE49-F238E27FC236}">
                <a16:creationId xmlns:a16="http://schemas.microsoft.com/office/drawing/2014/main" id="{11310D98-E16D-4AA1-8834-28F2202C0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rgbClr val="0C8B9D"/>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DE35CA3B-7C66-4FFD-A12B-204501BA6C51}"/>
              </a:ext>
            </a:extLst>
          </p:cNvPr>
          <p:cNvSpPr>
            <a:spLocks noGrp="1"/>
          </p:cNvSpPr>
          <p:nvPr>
            <p:ph idx="1"/>
          </p:nvPr>
        </p:nvSpPr>
        <p:spPr>
          <a:xfrm>
            <a:off x="342145" y="1905000"/>
            <a:ext cx="5886378" cy="4522304"/>
          </a:xfrm>
        </p:spPr>
        <p:txBody>
          <a:bodyPr>
            <a:normAutofit/>
          </a:bodyPr>
          <a:lstStyle/>
          <a:p>
            <a:pPr>
              <a:buClr>
                <a:srgbClr val="00DCFB"/>
              </a:buClr>
            </a:pPr>
            <a:r>
              <a:rPr lang="en-GB" dirty="0"/>
              <a:t>Opens up links with cultural perspectives</a:t>
            </a:r>
          </a:p>
          <a:p>
            <a:pPr>
              <a:buClr>
                <a:srgbClr val="00DCFB"/>
              </a:buClr>
            </a:pPr>
            <a:r>
              <a:rPr lang="en-GB" dirty="0"/>
              <a:t>The narrative therapist believes there is no one objective truth, but rather multiple “truths” that provide other possible interpretations for client problems and give solutions. -  Madigan, (2011)</a:t>
            </a:r>
          </a:p>
          <a:p>
            <a:pPr>
              <a:buClr>
                <a:srgbClr val="00DCFB"/>
              </a:buClr>
            </a:pPr>
            <a:r>
              <a:rPr lang="en-GB" dirty="0"/>
              <a:t>Each person creates the meaning of their own life from the stories which can be accessed in these contexts. As narrative therapy in practice reveals, it is the spirit of collaboration that guides clinicians who use the innovative approach. -  Monk, </a:t>
            </a:r>
            <a:r>
              <a:rPr lang="en-GB" dirty="0" err="1"/>
              <a:t>Winslade</a:t>
            </a:r>
            <a:r>
              <a:rPr lang="en-GB" dirty="0"/>
              <a:t>, Crocket &amp; </a:t>
            </a:r>
            <a:r>
              <a:rPr lang="en-GB" dirty="0" err="1"/>
              <a:t>Epston</a:t>
            </a:r>
            <a:r>
              <a:rPr lang="en-GB" dirty="0"/>
              <a:t>, (1997) </a:t>
            </a:r>
          </a:p>
        </p:txBody>
      </p:sp>
      <p:pic>
        <p:nvPicPr>
          <p:cNvPr id="2050" name="Picture 2" descr="Image result for narrative therapy">
            <a:extLst>
              <a:ext uri="{FF2B5EF4-FFF2-40B4-BE49-F238E27FC236}">
                <a16:creationId xmlns:a16="http://schemas.microsoft.com/office/drawing/2014/main" id="{50A19E81-7306-4C01-A28F-70B3FBC86437}"/>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784399" y="1164335"/>
            <a:ext cx="4848676" cy="4784737"/>
          </a:xfrm>
          <a:prstGeom prst="rect">
            <a:avLst/>
          </a:prstGeom>
          <a:noFill/>
          <a:extLst>
            <a:ext uri="{909E8E84-426E-40DD-AFC4-6F175D3DCCD1}">
              <a14:hiddenFill xmlns:a14="http://schemas.microsoft.com/office/drawing/2010/main">
                <a:solidFill>
                  <a:srgbClr val="FFFFFF"/>
                </a:solidFill>
              </a14:hiddenFill>
            </a:ext>
          </a:extLst>
        </p:spPr>
      </p:pic>
      <p:sp>
        <p:nvSpPr>
          <p:cNvPr id="139" name="Freeform 10">
            <a:extLst>
              <a:ext uri="{FF2B5EF4-FFF2-40B4-BE49-F238E27FC236}">
                <a16:creationId xmlns:a16="http://schemas.microsoft.com/office/drawing/2014/main" id="{5B65E675-687B-4B31-9CB4-880C462053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8854208"/>
      </p:ext>
    </p:extLst>
  </p:cSld>
  <p:clrMapOvr>
    <a:masterClrMapping/>
  </p:clrMapOvr>
  <p:transition spd="slow">
    <p:push dir="u"/>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9AA6CF-D816-4130-9532-A229B762489E}"/>
              </a:ext>
            </a:extLst>
          </p:cNvPr>
          <p:cNvSpPr>
            <a:spLocks noGrp="1"/>
          </p:cNvSpPr>
          <p:nvPr>
            <p:ph type="title"/>
          </p:nvPr>
        </p:nvSpPr>
        <p:spPr>
          <a:xfrm>
            <a:off x="1451853" y="785276"/>
            <a:ext cx="4383440" cy="1280890"/>
          </a:xfrm>
        </p:spPr>
        <p:txBody>
          <a:bodyPr>
            <a:normAutofit/>
          </a:bodyPr>
          <a:lstStyle/>
          <a:p>
            <a:r>
              <a:rPr lang="en-GB" sz="2800" dirty="0">
                <a:solidFill>
                  <a:schemeClr val="accent4"/>
                </a:solidFill>
              </a:rPr>
              <a:t>Problem-saturated story</a:t>
            </a:r>
          </a:p>
        </p:txBody>
      </p:sp>
      <p:sp>
        <p:nvSpPr>
          <p:cNvPr id="4" name="Rectangle 3">
            <a:extLst>
              <a:ext uri="{FF2B5EF4-FFF2-40B4-BE49-F238E27FC236}">
                <a16:creationId xmlns:a16="http://schemas.microsoft.com/office/drawing/2014/main" id="{AA8F949B-C972-4FBC-B9E6-48A79EA07CCF}"/>
              </a:ext>
            </a:extLst>
          </p:cNvPr>
          <p:cNvSpPr/>
          <p:nvPr/>
        </p:nvSpPr>
        <p:spPr>
          <a:xfrm>
            <a:off x="524290" y="1343572"/>
            <a:ext cx="4961744" cy="2585323"/>
          </a:xfrm>
          <a:prstGeom prst="rect">
            <a:avLst/>
          </a:prstGeom>
          <a:solidFill>
            <a:schemeClr val="bg1">
              <a:lumMod val="95000"/>
            </a:schemeClr>
          </a:solidFill>
          <a:ln w="28575">
            <a:solidFill>
              <a:schemeClr val="accent1">
                <a:lumMod val="75000"/>
              </a:schemeClr>
            </a:solidFill>
            <a:prstDash val="lgDashDotDot"/>
          </a:ln>
        </p:spPr>
        <p:txBody>
          <a:bodyPr wrap="square">
            <a:spAutoFit/>
          </a:bodyPr>
          <a:lstStyle/>
          <a:p>
            <a:r>
              <a:rPr lang="en-GB" dirty="0"/>
              <a:t>Refers to the personal stories that individuals express which are based on their experiences which are formed by issues they face. </a:t>
            </a:r>
          </a:p>
          <a:p>
            <a:endParaRPr lang="en-GB" dirty="0"/>
          </a:p>
          <a:p>
            <a:r>
              <a:rPr lang="en-GB" dirty="0"/>
              <a:t>The clients believe they are these problems and the therapist must use their listening skills and specific language to get out and understand the story</a:t>
            </a:r>
          </a:p>
        </p:txBody>
      </p:sp>
      <p:sp>
        <p:nvSpPr>
          <p:cNvPr id="5" name="Title 1">
            <a:extLst>
              <a:ext uri="{FF2B5EF4-FFF2-40B4-BE49-F238E27FC236}">
                <a16:creationId xmlns:a16="http://schemas.microsoft.com/office/drawing/2014/main" id="{609E99EB-31A0-4111-ACB8-0EC6934DCB11}"/>
              </a:ext>
            </a:extLst>
          </p:cNvPr>
          <p:cNvSpPr txBox="1">
            <a:spLocks/>
          </p:cNvSpPr>
          <p:nvPr/>
        </p:nvSpPr>
        <p:spPr>
          <a:xfrm>
            <a:off x="6232226" y="788595"/>
            <a:ext cx="6762608" cy="1280890"/>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2800" dirty="0">
                <a:solidFill>
                  <a:schemeClr val="accent4"/>
                </a:solidFill>
              </a:rPr>
              <a:t>Mapping the Problem’s Domain</a:t>
            </a:r>
          </a:p>
        </p:txBody>
      </p:sp>
      <p:sp>
        <p:nvSpPr>
          <p:cNvPr id="6" name="Title 1">
            <a:extLst>
              <a:ext uri="{FF2B5EF4-FFF2-40B4-BE49-F238E27FC236}">
                <a16:creationId xmlns:a16="http://schemas.microsoft.com/office/drawing/2014/main" id="{6C0288F8-6EEB-49F4-9ABA-8269D1A912CA}"/>
              </a:ext>
            </a:extLst>
          </p:cNvPr>
          <p:cNvSpPr txBox="1">
            <a:spLocks/>
          </p:cNvSpPr>
          <p:nvPr/>
        </p:nvSpPr>
        <p:spPr>
          <a:xfrm>
            <a:off x="2544334" y="179448"/>
            <a:ext cx="8911687" cy="1280890"/>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dirty="0"/>
              <a:t>Narrative techniques</a:t>
            </a:r>
          </a:p>
        </p:txBody>
      </p:sp>
      <p:sp>
        <p:nvSpPr>
          <p:cNvPr id="7" name="Rectangle 6">
            <a:extLst>
              <a:ext uri="{FF2B5EF4-FFF2-40B4-BE49-F238E27FC236}">
                <a16:creationId xmlns:a16="http://schemas.microsoft.com/office/drawing/2014/main" id="{B1E408B3-DCC9-4434-B310-8CC9D9DBAAA6}"/>
              </a:ext>
            </a:extLst>
          </p:cNvPr>
          <p:cNvSpPr/>
          <p:nvPr/>
        </p:nvSpPr>
        <p:spPr>
          <a:xfrm>
            <a:off x="5853497" y="1281781"/>
            <a:ext cx="6304549" cy="2862322"/>
          </a:xfrm>
          <a:prstGeom prst="rect">
            <a:avLst/>
          </a:prstGeom>
          <a:solidFill>
            <a:schemeClr val="bg1">
              <a:lumMod val="95000"/>
            </a:schemeClr>
          </a:solidFill>
          <a:ln w="28575">
            <a:solidFill>
              <a:schemeClr val="accent1">
                <a:lumMod val="75000"/>
              </a:schemeClr>
            </a:solidFill>
            <a:prstDash val="lgDashDotDot"/>
          </a:ln>
        </p:spPr>
        <p:txBody>
          <a:bodyPr wrap="square">
            <a:spAutoFit/>
          </a:bodyPr>
          <a:lstStyle/>
          <a:p>
            <a:r>
              <a:rPr lang="en-GB" dirty="0"/>
              <a:t>Both therapist and client would discuss how the problem has affected multiple features of the lives of the client</a:t>
            </a:r>
          </a:p>
          <a:p>
            <a:endParaRPr lang="en-GB" dirty="0"/>
          </a:p>
          <a:p>
            <a:r>
              <a:rPr lang="en-GB" dirty="0"/>
              <a:t>They explore “shared patterns that become apparent and that are shown to have been supporting the problem” (Williams 2006) </a:t>
            </a:r>
          </a:p>
          <a:p>
            <a:endParaRPr lang="en-GB" dirty="0"/>
          </a:p>
          <a:p>
            <a:r>
              <a:rPr lang="en-GB" dirty="0"/>
              <a:t>Ask for a full, detailed account of the effect that the problem has had to allow for a greater insight</a:t>
            </a:r>
          </a:p>
        </p:txBody>
      </p:sp>
      <p:sp>
        <p:nvSpPr>
          <p:cNvPr id="8" name="Title 1">
            <a:extLst>
              <a:ext uri="{FF2B5EF4-FFF2-40B4-BE49-F238E27FC236}">
                <a16:creationId xmlns:a16="http://schemas.microsoft.com/office/drawing/2014/main" id="{C733ACEA-EFC6-4085-83AB-BCF9AE68C1FB}"/>
              </a:ext>
            </a:extLst>
          </p:cNvPr>
          <p:cNvSpPr txBox="1">
            <a:spLocks/>
          </p:cNvSpPr>
          <p:nvPr/>
        </p:nvSpPr>
        <p:spPr>
          <a:xfrm>
            <a:off x="581255" y="4038926"/>
            <a:ext cx="4383440" cy="624327"/>
          </a:xfrm>
          <a:prstGeom prst="rect">
            <a:avLst/>
          </a:prstGeom>
          <a:solidFill>
            <a:srgbClr val="EEEBEE"/>
          </a:solidFill>
        </p:spPr>
        <p:txBody>
          <a:bodyPr vert="horz" lIns="91440" tIns="45720" rIns="91440" bIns="45720" rtlCol="0" anchor="t">
            <a:normAutofit/>
          </a:bodyPr>
          <a:lst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2800" dirty="0">
                <a:solidFill>
                  <a:schemeClr val="accent4"/>
                </a:solidFill>
              </a:rPr>
              <a:t>Unique Outcomes</a:t>
            </a:r>
          </a:p>
        </p:txBody>
      </p:sp>
      <p:sp>
        <p:nvSpPr>
          <p:cNvPr id="9" name="Rectangle 8">
            <a:extLst>
              <a:ext uri="{FF2B5EF4-FFF2-40B4-BE49-F238E27FC236}">
                <a16:creationId xmlns:a16="http://schemas.microsoft.com/office/drawing/2014/main" id="{9F972375-7905-49B1-9D04-620E8426FB57}"/>
              </a:ext>
            </a:extLst>
          </p:cNvPr>
          <p:cNvSpPr/>
          <p:nvPr/>
        </p:nvSpPr>
        <p:spPr>
          <a:xfrm>
            <a:off x="326099" y="4729626"/>
            <a:ext cx="4245516" cy="1754326"/>
          </a:xfrm>
          <a:prstGeom prst="rect">
            <a:avLst/>
          </a:prstGeom>
          <a:solidFill>
            <a:schemeClr val="bg1">
              <a:lumMod val="95000"/>
            </a:schemeClr>
          </a:solidFill>
          <a:ln w="28575">
            <a:solidFill>
              <a:schemeClr val="accent1">
                <a:lumMod val="75000"/>
              </a:schemeClr>
            </a:solidFill>
            <a:prstDash val="lgDashDotDot"/>
          </a:ln>
        </p:spPr>
        <p:txBody>
          <a:bodyPr wrap="square">
            <a:spAutoFit/>
          </a:bodyPr>
          <a:lstStyle/>
          <a:p>
            <a:r>
              <a:rPr lang="en-GB" dirty="0"/>
              <a:t>The clients find times in the past when the problem was non-existent which helps support the client and reminds them that there were times that they were able to overcome it the problems they face now</a:t>
            </a:r>
          </a:p>
        </p:txBody>
      </p:sp>
      <p:sp>
        <p:nvSpPr>
          <p:cNvPr id="10" name="Title 1">
            <a:extLst>
              <a:ext uri="{FF2B5EF4-FFF2-40B4-BE49-F238E27FC236}">
                <a16:creationId xmlns:a16="http://schemas.microsoft.com/office/drawing/2014/main" id="{566207F2-ED99-4970-8DFD-1F05F0498F24}"/>
              </a:ext>
            </a:extLst>
          </p:cNvPr>
          <p:cNvSpPr txBox="1">
            <a:spLocks/>
          </p:cNvSpPr>
          <p:nvPr/>
        </p:nvSpPr>
        <p:spPr>
          <a:xfrm>
            <a:off x="5486034" y="4228154"/>
            <a:ext cx="6762608" cy="818270"/>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2800" dirty="0">
                <a:solidFill>
                  <a:schemeClr val="accent4"/>
                </a:solidFill>
              </a:rPr>
              <a:t>Externalising the Problem</a:t>
            </a:r>
          </a:p>
        </p:txBody>
      </p:sp>
      <p:sp>
        <p:nvSpPr>
          <p:cNvPr id="11" name="Rectangle 10">
            <a:extLst>
              <a:ext uri="{FF2B5EF4-FFF2-40B4-BE49-F238E27FC236}">
                <a16:creationId xmlns:a16="http://schemas.microsoft.com/office/drawing/2014/main" id="{08CF85A4-EC62-44E2-A0BD-9184BEBD4781}"/>
              </a:ext>
            </a:extLst>
          </p:cNvPr>
          <p:cNvSpPr/>
          <p:nvPr/>
        </p:nvSpPr>
        <p:spPr>
          <a:xfrm>
            <a:off x="5561352" y="4757995"/>
            <a:ext cx="6304549" cy="2031325"/>
          </a:xfrm>
          <a:prstGeom prst="rect">
            <a:avLst/>
          </a:prstGeom>
          <a:solidFill>
            <a:srgbClr val="EEEBEE"/>
          </a:solidFill>
          <a:ln w="28575">
            <a:solidFill>
              <a:schemeClr val="accent1">
                <a:lumMod val="75000"/>
              </a:schemeClr>
            </a:solidFill>
            <a:prstDash val="lgDashDotDot"/>
          </a:ln>
        </p:spPr>
        <p:txBody>
          <a:bodyPr wrap="square">
            <a:spAutoFit/>
          </a:bodyPr>
          <a:lstStyle/>
          <a:p>
            <a:r>
              <a:rPr lang="en-GB" dirty="0"/>
              <a:t>This technique concentrates on how the problem effects a person or family, compared to how the problem stems from a family. </a:t>
            </a:r>
          </a:p>
          <a:p>
            <a:endParaRPr lang="en-GB" dirty="0"/>
          </a:p>
          <a:p>
            <a:r>
              <a:rPr lang="en-GB" dirty="0"/>
              <a:t>Roth &amp; </a:t>
            </a:r>
            <a:r>
              <a:rPr lang="en-GB" dirty="0" err="1"/>
              <a:t>Epston</a:t>
            </a:r>
            <a:r>
              <a:rPr lang="en-GB" dirty="0"/>
              <a:t> (1995) state that “externalising establishes a context where people experience themselves as separate from the problem.”</a:t>
            </a:r>
          </a:p>
        </p:txBody>
      </p:sp>
    </p:spTree>
    <p:extLst>
      <p:ext uri="{BB962C8B-B14F-4D97-AF65-F5344CB8AC3E}">
        <p14:creationId xmlns:p14="http://schemas.microsoft.com/office/powerpoint/2010/main" val="37681149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BB01FB5-37B9-4EBD-AF40-DE68D3CA46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59079"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99373A-4998-4F56-9325-7CBB623A8D76}"/>
              </a:ext>
            </a:extLst>
          </p:cNvPr>
          <p:cNvSpPr>
            <a:spLocks noGrp="1"/>
          </p:cNvSpPr>
          <p:nvPr>
            <p:ph type="title"/>
          </p:nvPr>
        </p:nvSpPr>
        <p:spPr>
          <a:xfrm>
            <a:off x="1259893" y="3101093"/>
            <a:ext cx="2454052" cy="3029344"/>
          </a:xfrm>
        </p:spPr>
        <p:txBody>
          <a:bodyPr>
            <a:normAutofit/>
          </a:bodyPr>
          <a:lstStyle/>
          <a:p>
            <a:r>
              <a:rPr lang="en-GB" sz="3200">
                <a:solidFill>
                  <a:schemeClr val="bg1"/>
                </a:solidFill>
              </a:rPr>
              <a:t>Linking the two</a:t>
            </a:r>
          </a:p>
        </p:txBody>
      </p:sp>
      <p:sp>
        <p:nvSpPr>
          <p:cNvPr id="12" name="Freeform 11">
            <a:extLst>
              <a:ext uri="{FF2B5EF4-FFF2-40B4-BE49-F238E27FC236}">
                <a16:creationId xmlns:a16="http://schemas.microsoft.com/office/drawing/2014/main" id="{06AF6A9A-0638-4916-AD29-9FC8FC07AE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useBgFill="1">
        <p:nvSpPr>
          <p:cNvPr id="14" name="Rectangle 13">
            <a:extLst>
              <a:ext uri="{FF2B5EF4-FFF2-40B4-BE49-F238E27FC236}">
                <a16:creationId xmlns:a16="http://schemas.microsoft.com/office/drawing/2014/main" id="{79057B2B-0D8C-47F2-836B-2E7DD46215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14DF44B3-1116-49EF-AD90-F65BC2B062BB}"/>
              </a:ext>
            </a:extLst>
          </p:cNvPr>
          <p:cNvGraphicFramePr>
            <a:graphicFrameLocks noGrp="1"/>
          </p:cNvGraphicFramePr>
          <p:nvPr>
            <p:ph idx="1"/>
            <p:extLst>
              <p:ext uri="{D42A27DB-BD31-4B8C-83A1-F6EECF244321}">
                <p14:modId xmlns:p14="http://schemas.microsoft.com/office/powerpoint/2010/main" val="1710748477"/>
              </p:ext>
            </p:extLst>
          </p:nvPr>
        </p:nvGraphicFramePr>
        <p:xfrm>
          <a:off x="4450601" y="320775"/>
          <a:ext cx="7396264" cy="62164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42477794"/>
      </p:ext>
    </p:extLst>
  </p:cSld>
  <p:clrMapOvr>
    <a:masterClrMapping/>
  </p:clrMapOvr>
  <p:transition spd="slow">
    <p:wipe/>
  </p:transition>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32F0F1-08E9-49D3-9FC8-AFB92502B62F}"/>
              </a:ext>
            </a:extLst>
          </p:cNvPr>
          <p:cNvSpPr>
            <a:spLocks noGrp="1"/>
          </p:cNvSpPr>
          <p:nvPr>
            <p:ph type="title"/>
          </p:nvPr>
        </p:nvSpPr>
        <p:spPr>
          <a:xfrm>
            <a:off x="2212287" y="291550"/>
            <a:ext cx="5981231" cy="1005840"/>
          </a:xfrm>
        </p:spPr>
        <p:txBody>
          <a:bodyPr vert="horz" lIns="91440" tIns="45720" rIns="91440" bIns="45720" rtlCol="0" anchor="b">
            <a:normAutofit/>
          </a:bodyPr>
          <a:lstStyle/>
          <a:p>
            <a:r>
              <a:rPr lang="en-US" sz="2800" dirty="0"/>
              <a:t>Discussion points and Critiques</a:t>
            </a:r>
          </a:p>
        </p:txBody>
      </p:sp>
      <p:sp>
        <p:nvSpPr>
          <p:cNvPr id="4" name="Content Placeholder 2">
            <a:extLst>
              <a:ext uri="{FF2B5EF4-FFF2-40B4-BE49-F238E27FC236}">
                <a16:creationId xmlns:a16="http://schemas.microsoft.com/office/drawing/2014/main" id="{148467B5-04FE-4BAF-984A-331FF295FBCD}"/>
              </a:ext>
            </a:extLst>
          </p:cNvPr>
          <p:cNvSpPr txBox="1">
            <a:spLocks/>
          </p:cNvSpPr>
          <p:nvPr/>
        </p:nvSpPr>
        <p:spPr>
          <a:xfrm>
            <a:off x="2343985" y="1609343"/>
            <a:ext cx="5717837" cy="5016743"/>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r>
              <a:rPr lang="en-US" dirty="0"/>
              <a:t>Narrative therapy can be useful in multiple situations such as working with and treating alcoholics, group counselling, depression, work with indigenous native communities, and helping male sexual abuse survivors.</a:t>
            </a:r>
          </a:p>
          <a:p>
            <a:r>
              <a:rPr lang="en-US" dirty="0"/>
              <a:t>Research on usefulness </a:t>
            </a:r>
          </a:p>
          <a:p>
            <a:r>
              <a:rPr lang="en-US" dirty="0"/>
              <a:t>Multicultural Counselling</a:t>
            </a:r>
          </a:p>
          <a:p>
            <a:r>
              <a:rPr lang="en-US" dirty="0"/>
              <a:t>Ethnic discourse</a:t>
            </a:r>
          </a:p>
        </p:txBody>
      </p:sp>
      <p:pic>
        <p:nvPicPr>
          <p:cNvPr id="1028" name="Picture 4" descr="Related image">
            <a:extLst>
              <a:ext uri="{FF2B5EF4-FFF2-40B4-BE49-F238E27FC236}">
                <a16:creationId xmlns:a16="http://schemas.microsoft.com/office/drawing/2014/main" id="{E7930F62-D07B-49BB-AF78-A171343A7DBB}"/>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209245" y="3051276"/>
            <a:ext cx="3337811" cy="3337811"/>
          </a:xfrm>
          <a:prstGeom prst="rect">
            <a:avLst/>
          </a:prstGeom>
          <a:ln w="38100" cap="sq">
            <a:solidFill>
              <a:schemeClr val="accent3">
                <a:lumMod val="50000"/>
              </a:schemeClr>
            </a:solidFill>
            <a:prstDash val="solid"/>
            <a:miter lim="800000"/>
          </a:ln>
          <a:effectLst>
            <a:outerShdw blurRad="50800" dist="38100" dir="2700000" algn="tl" rotWithShape="0">
              <a:srgbClr val="000000">
                <a:alpha val="43000"/>
              </a:srgbClr>
            </a:outerShdw>
          </a:effectLst>
        </p:spPr>
      </p:pic>
      <p:sp>
        <p:nvSpPr>
          <p:cNvPr id="3" name="TextBox 2">
            <a:extLst>
              <a:ext uri="{FF2B5EF4-FFF2-40B4-BE49-F238E27FC236}">
                <a16:creationId xmlns:a16="http://schemas.microsoft.com/office/drawing/2014/main" id="{B4A1BEFA-3319-49C6-A630-43A754F6F23D}"/>
              </a:ext>
            </a:extLst>
          </p:cNvPr>
          <p:cNvSpPr txBox="1"/>
          <p:nvPr/>
        </p:nvSpPr>
        <p:spPr>
          <a:xfrm>
            <a:off x="8560905" y="6488668"/>
            <a:ext cx="2986151" cy="338554"/>
          </a:xfrm>
          <a:prstGeom prst="rect">
            <a:avLst/>
          </a:prstGeom>
          <a:noFill/>
        </p:spPr>
        <p:txBody>
          <a:bodyPr wrap="square" rtlCol="0">
            <a:spAutoFit/>
          </a:bodyPr>
          <a:lstStyle/>
          <a:p>
            <a:r>
              <a:rPr lang="en-GB" sz="1600" dirty="0"/>
              <a:t>Clipart Library (2019)</a:t>
            </a:r>
          </a:p>
        </p:txBody>
      </p:sp>
    </p:spTree>
    <p:extLst>
      <p:ext uri="{BB962C8B-B14F-4D97-AF65-F5344CB8AC3E}">
        <p14:creationId xmlns:p14="http://schemas.microsoft.com/office/powerpoint/2010/main" val="3687253531"/>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8B3427-12BD-4A03-8FF6-17D16B8ADF8C}"/>
              </a:ext>
            </a:extLst>
          </p:cNvPr>
          <p:cNvSpPr>
            <a:spLocks noGrp="1"/>
          </p:cNvSpPr>
          <p:nvPr>
            <p:ph type="title"/>
          </p:nvPr>
        </p:nvSpPr>
        <p:spPr>
          <a:xfrm>
            <a:off x="2423175" y="965147"/>
            <a:ext cx="4137059" cy="1280890"/>
          </a:xfrm>
        </p:spPr>
        <p:txBody>
          <a:bodyPr>
            <a:normAutofit/>
          </a:bodyPr>
          <a:lstStyle/>
          <a:p>
            <a:r>
              <a:rPr lang="en-GB" sz="3200" dirty="0"/>
              <a:t>Conclusion</a:t>
            </a:r>
          </a:p>
        </p:txBody>
      </p:sp>
      <p:sp>
        <p:nvSpPr>
          <p:cNvPr id="18" name="Content Placeholder 2">
            <a:extLst>
              <a:ext uri="{FF2B5EF4-FFF2-40B4-BE49-F238E27FC236}">
                <a16:creationId xmlns:a16="http://schemas.microsoft.com/office/drawing/2014/main" id="{D6CAD562-FCAA-4487-AF60-C08FDEC74D6F}"/>
              </a:ext>
            </a:extLst>
          </p:cNvPr>
          <p:cNvSpPr>
            <a:spLocks noGrp="1"/>
          </p:cNvSpPr>
          <p:nvPr>
            <p:ph idx="1"/>
          </p:nvPr>
        </p:nvSpPr>
        <p:spPr>
          <a:xfrm>
            <a:off x="2419462" y="2115231"/>
            <a:ext cx="4140772" cy="3777622"/>
          </a:xfrm>
        </p:spPr>
        <p:txBody>
          <a:bodyPr>
            <a:normAutofit/>
          </a:bodyPr>
          <a:lstStyle/>
          <a:p>
            <a:r>
              <a:rPr lang="en-GB" dirty="0">
                <a:solidFill>
                  <a:srgbClr val="000000"/>
                </a:solidFill>
              </a:rPr>
              <a:t>Narrative therapy accepts multiple cultures</a:t>
            </a:r>
          </a:p>
          <a:p>
            <a:r>
              <a:rPr lang="en-GB" dirty="0">
                <a:solidFill>
                  <a:srgbClr val="000000"/>
                </a:solidFill>
              </a:rPr>
              <a:t>Can be used for many different issues but…</a:t>
            </a:r>
          </a:p>
          <a:p>
            <a:r>
              <a:rPr lang="en-GB" dirty="0">
                <a:solidFill>
                  <a:srgbClr val="000000"/>
                </a:solidFill>
              </a:rPr>
              <a:t>Many techniques</a:t>
            </a:r>
          </a:p>
          <a:p>
            <a:r>
              <a:rPr lang="en-GB" dirty="0">
                <a:solidFill>
                  <a:srgbClr val="000000"/>
                </a:solidFill>
              </a:rPr>
              <a:t>Ethnic and Cultural discourse </a:t>
            </a:r>
          </a:p>
        </p:txBody>
      </p:sp>
      <p:pic>
        <p:nvPicPr>
          <p:cNvPr id="7" name="Graphic 6" descr="History">
            <a:extLst>
              <a:ext uri="{FF2B5EF4-FFF2-40B4-BE49-F238E27FC236}">
                <a16:creationId xmlns:a16="http://schemas.microsoft.com/office/drawing/2014/main" id="{5D46C4E1-2350-4BF0-BFA5-375FAA0A302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786707" y="1237957"/>
            <a:ext cx="4654896" cy="4654896"/>
          </a:xfrm>
          <a:prstGeom prst="rect">
            <a:avLst/>
          </a:prstGeom>
        </p:spPr>
      </p:pic>
    </p:spTree>
    <p:extLst>
      <p:ext uri="{BB962C8B-B14F-4D97-AF65-F5344CB8AC3E}">
        <p14:creationId xmlns:p14="http://schemas.microsoft.com/office/powerpoint/2010/main" val="774333064"/>
      </p:ext>
    </p:extLst>
  </p:cSld>
  <p:clrMapOvr>
    <a:masterClrMapping/>
  </p:clrMapOvr>
  <mc:AlternateContent xmlns:mc="http://schemas.openxmlformats.org/markup-compatibility/2006" xmlns:p14="http://schemas.microsoft.com/office/powerpoint/2010/main">
    <mc:Choice Requires="p14">
      <p:transition spd="slow" p14:dur="800">
        <p14:flythrough/>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A70830C-46DB-4663-B2D6-B9AAB2D8A3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29AE10D-6D26-4BB1-85E6-3C644CE56C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2" y="0"/>
            <a:ext cx="7540751" cy="6858000"/>
          </a:xfrm>
          <a:prstGeom prst="rect">
            <a:avLst/>
          </a:prstGeom>
          <a:solidFill>
            <a:schemeClr val="tx2">
              <a:lumMod val="50000"/>
              <a:alpha val="9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7C54D76F-4D56-4C4F-BF12-DC57C5D77E80}"/>
              </a:ext>
            </a:extLst>
          </p:cNvPr>
          <p:cNvSpPr>
            <a:spLocks noGrp="1"/>
          </p:cNvSpPr>
          <p:nvPr>
            <p:ph type="ctrTitle"/>
          </p:nvPr>
        </p:nvSpPr>
        <p:spPr>
          <a:xfrm>
            <a:off x="540278" y="967417"/>
            <a:ext cx="6675215" cy="3943250"/>
          </a:xfrm>
        </p:spPr>
        <p:txBody>
          <a:bodyPr>
            <a:normAutofit/>
          </a:bodyPr>
          <a:lstStyle/>
          <a:p>
            <a:r>
              <a:rPr lang="en-GB" sz="4800">
                <a:solidFill>
                  <a:srgbClr val="FEFFFF"/>
                </a:solidFill>
              </a:rPr>
              <a:t>Any Questions?</a:t>
            </a:r>
          </a:p>
        </p:txBody>
      </p:sp>
      <p:pic>
        <p:nvPicPr>
          <p:cNvPr id="4" name="Picture 3">
            <a:extLst>
              <a:ext uri="{FF2B5EF4-FFF2-40B4-BE49-F238E27FC236}">
                <a16:creationId xmlns:a16="http://schemas.microsoft.com/office/drawing/2014/main" id="{7AFBE825-D12C-4D3B-8645-A3B1BAC6ED60}"/>
              </a:ext>
            </a:extLst>
          </p:cNvPr>
          <p:cNvPicPr>
            <a:picLocks noChangeAspect="1"/>
          </p:cNvPicPr>
          <p:nvPr/>
        </p:nvPicPr>
        <p:blipFill rotWithShape="1">
          <a:blip r:embed="rId2"/>
          <a:srcRect l="44565" r="4575" b="2"/>
          <a:stretch/>
        </p:blipFill>
        <p:spPr>
          <a:xfrm>
            <a:off x="7540750" y="10"/>
            <a:ext cx="4651250" cy="6858776"/>
          </a:xfrm>
          <a:prstGeom prst="rect">
            <a:avLst/>
          </a:prstGeom>
        </p:spPr>
      </p:pic>
      <p:sp>
        <p:nvSpPr>
          <p:cNvPr id="12" name="Freeform 23">
            <a:extLst>
              <a:ext uri="{FF2B5EF4-FFF2-40B4-BE49-F238E27FC236}">
                <a16:creationId xmlns:a16="http://schemas.microsoft.com/office/drawing/2014/main" id="{E5727076-22F1-4B9C-8490-6D1C0E1E9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5033007"/>
            <a:ext cx="8404003" cy="857047"/>
          </a:xfrm>
          <a:custGeom>
            <a:avLst/>
            <a:gdLst>
              <a:gd name="connsiteX0" fmla="*/ 0 w 8404003"/>
              <a:gd name="connsiteY0" fmla="*/ 0 h 857047"/>
              <a:gd name="connsiteX1" fmla="*/ 797860 w 8404003"/>
              <a:gd name="connsiteY1" fmla="*/ 0 h 857047"/>
              <a:gd name="connsiteX2" fmla="*/ 2482050 w 8404003"/>
              <a:gd name="connsiteY2" fmla="*/ 0 h 857047"/>
              <a:gd name="connsiteX3" fmla="*/ 3003610 w 8404003"/>
              <a:gd name="connsiteY3" fmla="*/ 0 h 857047"/>
              <a:gd name="connsiteX4" fmla="*/ 3219959 w 8404003"/>
              <a:gd name="connsiteY4" fmla="*/ 0 h 857047"/>
              <a:gd name="connsiteX5" fmla="*/ 3311869 w 8404003"/>
              <a:gd name="connsiteY5" fmla="*/ 0 h 857047"/>
              <a:gd name="connsiteX6" fmla="*/ 3326218 w 8404003"/>
              <a:gd name="connsiteY6" fmla="*/ 0 h 857047"/>
              <a:gd name="connsiteX7" fmla="*/ 3426656 w 8404003"/>
              <a:gd name="connsiteY7" fmla="*/ 0 h 857047"/>
              <a:gd name="connsiteX8" fmla="*/ 3516436 w 8404003"/>
              <a:gd name="connsiteY8" fmla="*/ 0 h 857047"/>
              <a:gd name="connsiteX9" fmla="*/ 3601649 w 8404003"/>
              <a:gd name="connsiteY9" fmla="*/ 0 h 857047"/>
              <a:gd name="connsiteX10" fmla="*/ 3699274 w 8404003"/>
              <a:gd name="connsiteY10" fmla="*/ 0 h 857047"/>
              <a:gd name="connsiteX11" fmla="*/ 3718421 w 8404003"/>
              <a:gd name="connsiteY11" fmla="*/ 0 h 857047"/>
              <a:gd name="connsiteX12" fmla="*/ 3910939 w 8404003"/>
              <a:gd name="connsiteY12" fmla="*/ 0 h 857047"/>
              <a:gd name="connsiteX13" fmla="*/ 3927053 w 8404003"/>
              <a:gd name="connsiteY13" fmla="*/ 0 h 857047"/>
              <a:gd name="connsiteX14" fmla="*/ 4198137 w 8404003"/>
              <a:gd name="connsiteY14" fmla="*/ 0 h 857047"/>
              <a:gd name="connsiteX15" fmla="*/ 4230161 w 8404003"/>
              <a:gd name="connsiteY15" fmla="*/ 0 h 857047"/>
              <a:gd name="connsiteX16" fmla="*/ 4245215 w 8404003"/>
              <a:gd name="connsiteY16" fmla="*/ 0 h 857047"/>
              <a:gd name="connsiteX17" fmla="*/ 4350592 w 8404003"/>
              <a:gd name="connsiteY17" fmla="*/ 0 h 857047"/>
              <a:gd name="connsiteX18" fmla="*/ 4357296 w 8404003"/>
              <a:gd name="connsiteY18" fmla="*/ 0 h 857047"/>
              <a:gd name="connsiteX19" fmla="*/ 4404222 w 8404003"/>
              <a:gd name="connsiteY19" fmla="*/ 0 h 857047"/>
              <a:gd name="connsiteX20" fmla="*/ 4531592 w 8404003"/>
              <a:gd name="connsiteY20" fmla="*/ 0 h 857047"/>
              <a:gd name="connsiteX21" fmla="*/ 4598953 w 8404003"/>
              <a:gd name="connsiteY21" fmla="*/ 0 h 857047"/>
              <a:gd name="connsiteX22" fmla="*/ 4779630 w 8404003"/>
              <a:gd name="connsiteY22" fmla="*/ 0 h 857047"/>
              <a:gd name="connsiteX23" fmla="*/ 5132321 w 8404003"/>
              <a:gd name="connsiteY23" fmla="*/ 0 h 857047"/>
              <a:gd name="connsiteX24" fmla="*/ 5141543 w 8404003"/>
              <a:gd name="connsiteY24" fmla="*/ 0 h 857047"/>
              <a:gd name="connsiteX25" fmla="*/ 5188556 w 8404003"/>
              <a:gd name="connsiteY25" fmla="*/ 0 h 857047"/>
              <a:gd name="connsiteX26" fmla="*/ 5206100 w 8404003"/>
              <a:gd name="connsiteY26" fmla="*/ 0 h 857047"/>
              <a:gd name="connsiteX27" fmla="*/ 5722554 w 8404003"/>
              <a:gd name="connsiteY27" fmla="*/ 0 h 857047"/>
              <a:gd name="connsiteX28" fmla="*/ 5732230 w 8404003"/>
              <a:gd name="connsiteY28" fmla="*/ 0 h 857047"/>
              <a:gd name="connsiteX29" fmla="*/ 5798594 w 8404003"/>
              <a:gd name="connsiteY29" fmla="*/ 0 h 857047"/>
              <a:gd name="connsiteX30" fmla="*/ 5799962 w 8404003"/>
              <a:gd name="connsiteY30" fmla="*/ 0 h 857047"/>
              <a:gd name="connsiteX31" fmla="*/ 6338565 w 8404003"/>
              <a:gd name="connsiteY31" fmla="*/ 0 h 857047"/>
              <a:gd name="connsiteX32" fmla="*/ 6649966 w 8404003"/>
              <a:gd name="connsiteY32" fmla="*/ 0 h 857047"/>
              <a:gd name="connsiteX33" fmla="*/ 6730668 w 8404003"/>
              <a:gd name="connsiteY33" fmla="*/ 0 h 857047"/>
              <a:gd name="connsiteX34" fmla="*/ 7178721 w 8404003"/>
              <a:gd name="connsiteY34" fmla="*/ 0 h 857047"/>
              <a:gd name="connsiteX35" fmla="*/ 7277889 w 8404003"/>
              <a:gd name="connsiteY35" fmla="*/ 0 h 857047"/>
              <a:gd name="connsiteX36" fmla="*/ 7782893 w 8404003"/>
              <a:gd name="connsiteY36" fmla="*/ 0 h 857047"/>
              <a:gd name="connsiteX37" fmla="*/ 8006080 w 8404003"/>
              <a:gd name="connsiteY37" fmla="*/ 0 h 857047"/>
              <a:gd name="connsiteX38" fmla="*/ 8030270 w 8404003"/>
              <a:gd name="connsiteY38" fmla="*/ 10516 h 857047"/>
              <a:gd name="connsiteX39" fmla="*/ 8035108 w 8404003"/>
              <a:gd name="connsiteY39" fmla="*/ 15774 h 857047"/>
              <a:gd name="connsiteX40" fmla="*/ 8393118 w 8404003"/>
              <a:gd name="connsiteY40" fmla="*/ 404863 h 857047"/>
              <a:gd name="connsiteX41" fmla="*/ 8393118 w 8404003"/>
              <a:gd name="connsiteY41" fmla="*/ 452185 h 857047"/>
              <a:gd name="connsiteX42" fmla="*/ 8035108 w 8404003"/>
              <a:gd name="connsiteY42" fmla="*/ 841273 h 857047"/>
              <a:gd name="connsiteX43" fmla="*/ 8030270 w 8404003"/>
              <a:gd name="connsiteY43" fmla="*/ 846531 h 857047"/>
              <a:gd name="connsiteX44" fmla="*/ 8006080 w 8404003"/>
              <a:gd name="connsiteY44" fmla="*/ 857047 h 857047"/>
              <a:gd name="connsiteX45" fmla="*/ 7889742 w 8404003"/>
              <a:gd name="connsiteY45" fmla="*/ 857047 h 857047"/>
              <a:gd name="connsiteX46" fmla="*/ 7782893 w 8404003"/>
              <a:gd name="connsiteY46" fmla="*/ 857047 h 857047"/>
              <a:gd name="connsiteX47" fmla="*/ 7776190 w 8404003"/>
              <a:gd name="connsiteY47" fmla="*/ 857047 h 857047"/>
              <a:gd name="connsiteX48" fmla="*/ 7730315 w 8404003"/>
              <a:gd name="connsiteY48" fmla="*/ 857047 h 857047"/>
              <a:gd name="connsiteX49" fmla="*/ 7729264 w 8404003"/>
              <a:gd name="connsiteY49" fmla="*/ 857047 h 857047"/>
              <a:gd name="connsiteX50" fmla="*/ 7601893 w 8404003"/>
              <a:gd name="connsiteY50" fmla="*/ 857047 h 857047"/>
              <a:gd name="connsiteX51" fmla="*/ 7467477 w 8404003"/>
              <a:gd name="connsiteY51" fmla="*/ 857047 h 857047"/>
              <a:gd name="connsiteX52" fmla="*/ 7353856 w 8404003"/>
              <a:gd name="connsiteY52" fmla="*/ 857047 h 857047"/>
              <a:gd name="connsiteX53" fmla="*/ 7075374 w 8404003"/>
              <a:gd name="connsiteY53" fmla="*/ 857047 h 857047"/>
              <a:gd name="connsiteX54" fmla="*/ 6944929 w 8404003"/>
              <a:gd name="connsiteY54" fmla="*/ 857047 h 857047"/>
              <a:gd name="connsiteX55" fmla="*/ 6528153 w 8404003"/>
              <a:gd name="connsiteY55" fmla="*/ 857047 h 857047"/>
              <a:gd name="connsiteX56" fmla="*/ 6334891 w 8404003"/>
              <a:gd name="connsiteY56" fmla="*/ 857047 h 857047"/>
              <a:gd name="connsiteX57" fmla="*/ 5799962 w 8404003"/>
              <a:gd name="connsiteY57" fmla="*/ 857047 h 857047"/>
              <a:gd name="connsiteX58" fmla="*/ 5722554 w 8404003"/>
              <a:gd name="connsiteY58" fmla="*/ 857047 h 857047"/>
              <a:gd name="connsiteX59" fmla="*/ 5648775 w 8404003"/>
              <a:gd name="connsiteY59" fmla="*/ 857047 h 857047"/>
              <a:gd name="connsiteX60" fmla="*/ 5483520 w 8404003"/>
              <a:gd name="connsiteY60" fmla="*/ 857047 h 857047"/>
              <a:gd name="connsiteX61" fmla="*/ 5473550 w 8404003"/>
              <a:gd name="connsiteY61" fmla="*/ 857047 h 857047"/>
              <a:gd name="connsiteX62" fmla="*/ 5132321 w 8404003"/>
              <a:gd name="connsiteY62" fmla="*/ 857047 h 857047"/>
              <a:gd name="connsiteX63" fmla="*/ 5047108 w 8404003"/>
              <a:gd name="connsiteY63" fmla="*/ 857047 h 857047"/>
              <a:gd name="connsiteX64" fmla="*/ 4954764 w 8404003"/>
              <a:gd name="connsiteY64" fmla="*/ 857047 h 857047"/>
              <a:gd name="connsiteX65" fmla="*/ 4930335 w 8404003"/>
              <a:gd name="connsiteY65" fmla="*/ 857047 h 857047"/>
              <a:gd name="connsiteX66" fmla="*/ 4450619 w 8404003"/>
              <a:gd name="connsiteY66" fmla="*/ 857047 h 857047"/>
              <a:gd name="connsiteX67" fmla="*/ 4350592 w 8404003"/>
              <a:gd name="connsiteY67" fmla="*/ 857047 h 857047"/>
              <a:gd name="connsiteX68" fmla="*/ 4335538 w 8404003"/>
              <a:gd name="connsiteY68" fmla="*/ 857047 h 857047"/>
              <a:gd name="connsiteX69" fmla="*/ 4230161 w 8404003"/>
              <a:gd name="connsiteY69" fmla="*/ 857047 h 857047"/>
              <a:gd name="connsiteX70" fmla="*/ 4215812 w 8404003"/>
              <a:gd name="connsiteY70" fmla="*/ 857047 h 857047"/>
              <a:gd name="connsiteX71" fmla="*/ 4115374 w 8404003"/>
              <a:gd name="connsiteY71" fmla="*/ 857047 h 857047"/>
              <a:gd name="connsiteX72" fmla="*/ 4049804 w 8404003"/>
              <a:gd name="connsiteY72" fmla="*/ 857047 h 857047"/>
              <a:gd name="connsiteX73" fmla="*/ 3842757 w 8404003"/>
              <a:gd name="connsiteY73" fmla="*/ 857047 h 857047"/>
              <a:gd name="connsiteX74" fmla="*/ 3614977 w 8404003"/>
              <a:gd name="connsiteY74" fmla="*/ 857047 h 857047"/>
              <a:gd name="connsiteX75" fmla="*/ 3516436 w 8404003"/>
              <a:gd name="connsiteY75" fmla="*/ 857047 h 857047"/>
              <a:gd name="connsiteX76" fmla="*/ 3452333 w 8404003"/>
              <a:gd name="connsiteY76" fmla="*/ 857047 h 857047"/>
              <a:gd name="connsiteX77" fmla="*/ 3311869 w 8404003"/>
              <a:gd name="connsiteY77" fmla="*/ 857047 h 857047"/>
              <a:gd name="connsiteX78" fmla="*/ 3300088 w 8404003"/>
              <a:gd name="connsiteY78" fmla="*/ 857047 h 857047"/>
              <a:gd name="connsiteX79" fmla="*/ 3272588 w 8404003"/>
              <a:gd name="connsiteY79" fmla="*/ 857047 h 857047"/>
              <a:gd name="connsiteX80" fmla="*/ 3179295 w 8404003"/>
              <a:gd name="connsiteY80" fmla="*/ 857047 h 857047"/>
              <a:gd name="connsiteX81" fmla="*/ 3003610 w 8404003"/>
              <a:gd name="connsiteY81" fmla="*/ 857047 h 857047"/>
              <a:gd name="connsiteX82" fmla="*/ 2997618 w 8404003"/>
              <a:gd name="connsiteY82" fmla="*/ 857047 h 857047"/>
              <a:gd name="connsiteX83" fmla="*/ 797860 w 8404003"/>
              <a:gd name="connsiteY83" fmla="*/ 857047 h 857047"/>
              <a:gd name="connsiteX84" fmla="*/ 0 w 8404003"/>
              <a:gd name="connsiteY84" fmla="*/ 857047 h 857047"/>
              <a:gd name="connsiteX85" fmla="*/ 0 w 8404003"/>
              <a:gd name="connsiteY85" fmla="*/ 0 h 8570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8404003" h="857047">
                <a:moveTo>
                  <a:pt x="0" y="0"/>
                </a:moveTo>
                <a:cubicBezTo>
                  <a:pt x="0" y="0"/>
                  <a:pt x="0" y="0"/>
                  <a:pt x="797860" y="0"/>
                </a:cubicBezTo>
                <a:cubicBezTo>
                  <a:pt x="797860" y="0"/>
                  <a:pt x="797860" y="0"/>
                  <a:pt x="2482050" y="0"/>
                </a:cubicBezTo>
                <a:lnTo>
                  <a:pt x="3003610" y="0"/>
                </a:lnTo>
                <a:cubicBezTo>
                  <a:pt x="3003610" y="0"/>
                  <a:pt x="3003610" y="0"/>
                  <a:pt x="3219959" y="0"/>
                </a:cubicBezTo>
                <a:lnTo>
                  <a:pt x="3311869" y="0"/>
                </a:lnTo>
                <a:lnTo>
                  <a:pt x="3326218" y="0"/>
                </a:lnTo>
                <a:lnTo>
                  <a:pt x="3426656" y="0"/>
                </a:lnTo>
                <a:lnTo>
                  <a:pt x="3516436" y="0"/>
                </a:lnTo>
                <a:cubicBezTo>
                  <a:pt x="3516436" y="0"/>
                  <a:pt x="3516436" y="0"/>
                  <a:pt x="3601649" y="0"/>
                </a:cubicBezTo>
                <a:lnTo>
                  <a:pt x="3699274" y="0"/>
                </a:lnTo>
                <a:lnTo>
                  <a:pt x="3718421" y="0"/>
                </a:lnTo>
                <a:cubicBezTo>
                  <a:pt x="3768918" y="0"/>
                  <a:pt x="3832038" y="0"/>
                  <a:pt x="3910939" y="0"/>
                </a:cubicBezTo>
                <a:lnTo>
                  <a:pt x="3927053" y="0"/>
                </a:lnTo>
                <a:lnTo>
                  <a:pt x="4198137" y="0"/>
                </a:lnTo>
                <a:lnTo>
                  <a:pt x="4230161" y="0"/>
                </a:lnTo>
                <a:lnTo>
                  <a:pt x="4245215" y="0"/>
                </a:lnTo>
                <a:lnTo>
                  <a:pt x="4350592" y="0"/>
                </a:lnTo>
                <a:lnTo>
                  <a:pt x="4357296" y="0"/>
                </a:lnTo>
                <a:lnTo>
                  <a:pt x="4404222" y="0"/>
                </a:lnTo>
                <a:lnTo>
                  <a:pt x="4531592" y="0"/>
                </a:lnTo>
                <a:lnTo>
                  <a:pt x="4598953" y="0"/>
                </a:lnTo>
                <a:lnTo>
                  <a:pt x="4779630" y="0"/>
                </a:lnTo>
                <a:lnTo>
                  <a:pt x="5132321" y="0"/>
                </a:lnTo>
                <a:cubicBezTo>
                  <a:pt x="5132321" y="0"/>
                  <a:pt x="5132321" y="0"/>
                  <a:pt x="5141543" y="0"/>
                </a:cubicBezTo>
                <a:lnTo>
                  <a:pt x="5188556" y="0"/>
                </a:lnTo>
                <a:lnTo>
                  <a:pt x="5206100" y="0"/>
                </a:lnTo>
                <a:cubicBezTo>
                  <a:pt x="5279879" y="0"/>
                  <a:pt x="5427438" y="0"/>
                  <a:pt x="5722554" y="0"/>
                </a:cubicBezTo>
                <a:cubicBezTo>
                  <a:pt x="5722554" y="0"/>
                  <a:pt x="5722554" y="0"/>
                  <a:pt x="5732230" y="0"/>
                </a:cubicBezTo>
                <a:lnTo>
                  <a:pt x="5798594" y="0"/>
                </a:lnTo>
                <a:lnTo>
                  <a:pt x="5799962" y="0"/>
                </a:lnTo>
                <a:cubicBezTo>
                  <a:pt x="5799962" y="0"/>
                  <a:pt x="5799962" y="0"/>
                  <a:pt x="6338565" y="0"/>
                </a:cubicBezTo>
                <a:lnTo>
                  <a:pt x="6649966" y="0"/>
                </a:lnTo>
                <a:lnTo>
                  <a:pt x="6730668" y="0"/>
                </a:lnTo>
                <a:lnTo>
                  <a:pt x="7178721" y="0"/>
                </a:lnTo>
                <a:lnTo>
                  <a:pt x="7277889" y="0"/>
                </a:lnTo>
                <a:lnTo>
                  <a:pt x="7782893" y="0"/>
                </a:lnTo>
                <a:lnTo>
                  <a:pt x="8006080" y="0"/>
                </a:lnTo>
                <a:cubicBezTo>
                  <a:pt x="8015756" y="0"/>
                  <a:pt x="8025432" y="5258"/>
                  <a:pt x="8030270" y="10516"/>
                </a:cubicBezTo>
                <a:cubicBezTo>
                  <a:pt x="8030270" y="10516"/>
                  <a:pt x="8035108" y="10516"/>
                  <a:pt x="8035108" y="15774"/>
                </a:cubicBezTo>
                <a:cubicBezTo>
                  <a:pt x="8035108" y="15774"/>
                  <a:pt x="8035108" y="15774"/>
                  <a:pt x="8393118" y="404863"/>
                </a:cubicBezTo>
                <a:cubicBezTo>
                  <a:pt x="8407632" y="415379"/>
                  <a:pt x="8407632" y="436411"/>
                  <a:pt x="8393118" y="452185"/>
                </a:cubicBezTo>
                <a:cubicBezTo>
                  <a:pt x="8393118" y="452185"/>
                  <a:pt x="8393118" y="452185"/>
                  <a:pt x="8035108" y="841273"/>
                </a:cubicBezTo>
                <a:cubicBezTo>
                  <a:pt x="8035108" y="841273"/>
                  <a:pt x="8030270" y="841273"/>
                  <a:pt x="8030270" y="846531"/>
                </a:cubicBezTo>
                <a:cubicBezTo>
                  <a:pt x="8025432" y="851789"/>
                  <a:pt x="8015756" y="857047"/>
                  <a:pt x="8006080" y="857047"/>
                </a:cubicBezTo>
                <a:cubicBezTo>
                  <a:pt x="8006080" y="857047"/>
                  <a:pt x="8006080" y="857047"/>
                  <a:pt x="7889742" y="857047"/>
                </a:cubicBezTo>
                <a:lnTo>
                  <a:pt x="7782893" y="857047"/>
                </a:lnTo>
                <a:lnTo>
                  <a:pt x="7776190" y="857047"/>
                </a:lnTo>
                <a:lnTo>
                  <a:pt x="7730315" y="857047"/>
                </a:lnTo>
                <a:lnTo>
                  <a:pt x="7729264" y="857047"/>
                </a:lnTo>
                <a:lnTo>
                  <a:pt x="7601893" y="857047"/>
                </a:lnTo>
                <a:lnTo>
                  <a:pt x="7467477" y="857047"/>
                </a:lnTo>
                <a:lnTo>
                  <a:pt x="7353856" y="857047"/>
                </a:lnTo>
                <a:lnTo>
                  <a:pt x="7075374" y="857047"/>
                </a:lnTo>
                <a:lnTo>
                  <a:pt x="6944929" y="857047"/>
                </a:lnTo>
                <a:lnTo>
                  <a:pt x="6528153" y="857047"/>
                </a:lnTo>
                <a:lnTo>
                  <a:pt x="6334891" y="857047"/>
                </a:lnTo>
                <a:lnTo>
                  <a:pt x="5799962" y="857047"/>
                </a:lnTo>
                <a:cubicBezTo>
                  <a:pt x="5799962" y="857047"/>
                  <a:pt x="5799962" y="857047"/>
                  <a:pt x="5722554" y="857047"/>
                </a:cubicBezTo>
                <a:cubicBezTo>
                  <a:pt x="5722554" y="857047"/>
                  <a:pt x="5722554" y="857047"/>
                  <a:pt x="5648775" y="857047"/>
                </a:cubicBezTo>
                <a:lnTo>
                  <a:pt x="5483520" y="857047"/>
                </a:lnTo>
                <a:lnTo>
                  <a:pt x="5473550" y="857047"/>
                </a:lnTo>
                <a:cubicBezTo>
                  <a:pt x="5390548" y="857047"/>
                  <a:pt x="5279879" y="857047"/>
                  <a:pt x="5132321" y="857047"/>
                </a:cubicBezTo>
                <a:cubicBezTo>
                  <a:pt x="5132321" y="857047"/>
                  <a:pt x="5132321" y="857047"/>
                  <a:pt x="5047108" y="857047"/>
                </a:cubicBezTo>
                <a:lnTo>
                  <a:pt x="4954764" y="857047"/>
                </a:lnTo>
                <a:lnTo>
                  <a:pt x="4930335" y="857047"/>
                </a:lnTo>
                <a:cubicBezTo>
                  <a:pt x="4829342" y="857047"/>
                  <a:pt x="4677853" y="857047"/>
                  <a:pt x="4450619" y="857047"/>
                </a:cubicBezTo>
                <a:lnTo>
                  <a:pt x="4350592" y="857047"/>
                </a:lnTo>
                <a:lnTo>
                  <a:pt x="4335538" y="857047"/>
                </a:lnTo>
                <a:lnTo>
                  <a:pt x="4230161" y="857047"/>
                </a:lnTo>
                <a:lnTo>
                  <a:pt x="4215812" y="857047"/>
                </a:lnTo>
                <a:lnTo>
                  <a:pt x="4115374" y="857047"/>
                </a:lnTo>
                <a:lnTo>
                  <a:pt x="4049804" y="857047"/>
                </a:lnTo>
                <a:lnTo>
                  <a:pt x="3842757" y="857047"/>
                </a:lnTo>
                <a:lnTo>
                  <a:pt x="3614977" y="857047"/>
                </a:lnTo>
                <a:lnTo>
                  <a:pt x="3516436" y="857047"/>
                </a:lnTo>
                <a:cubicBezTo>
                  <a:pt x="3516436" y="857047"/>
                  <a:pt x="3516436" y="857047"/>
                  <a:pt x="3452333" y="857047"/>
                </a:cubicBezTo>
                <a:lnTo>
                  <a:pt x="3311869" y="857047"/>
                </a:lnTo>
                <a:lnTo>
                  <a:pt x="3300088" y="857047"/>
                </a:lnTo>
                <a:lnTo>
                  <a:pt x="3272588" y="857047"/>
                </a:lnTo>
                <a:lnTo>
                  <a:pt x="3179295" y="857047"/>
                </a:lnTo>
                <a:lnTo>
                  <a:pt x="3003610" y="857047"/>
                </a:lnTo>
                <a:lnTo>
                  <a:pt x="2997618" y="857047"/>
                </a:lnTo>
                <a:cubicBezTo>
                  <a:pt x="2683367" y="857047"/>
                  <a:pt x="2054864" y="857047"/>
                  <a:pt x="797860" y="857047"/>
                </a:cubicBezTo>
                <a:cubicBezTo>
                  <a:pt x="797860" y="857047"/>
                  <a:pt x="797860" y="857047"/>
                  <a:pt x="0" y="857047"/>
                </a:cubicBezTo>
                <a:cubicBezTo>
                  <a:pt x="0" y="857047"/>
                  <a:pt x="0" y="857047"/>
                  <a:pt x="0" y="0"/>
                </a:cubicBez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endParaRPr lang="en-US"/>
          </a:p>
        </p:txBody>
      </p:sp>
    </p:spTree>
    <p:extLst>
      <p:ext uri="{BB962C8B-B14F-4D97-AF65-F5344CB8AC3E}">
        <p14:creationId xmlns:p14="http://schemas.microsoft.com/office/powerpoint/2010/main" val="18324131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5F12B7-4E73-47DF-BA6D-765403FA8F34}"/>
              </a:ext>
            </a:extLst>
          </p:cNvPr>
          <p:cNvSpPr>
            <a:spLocks noGrp="1"/>
          </p:cNvSpPr>
          <p:nvPr>
            <p:ph type="title"/>
          </p:nvPr>
        </p:nvSpPr>
        <p:spPr>
          <a:xfrm>
            <a:off x="2517974" y="0"/>
            <a:ext cx="8911687" cy="1280890"/>
          </a:xfrm>
        </p:spPr>
        <p:txBody>
          <a:bodyPr/>
          <a:lstStyle/>
          <a:p>
            <a:r>
              <a:rPr lang="en-GB" dirty="0"/>
              <a:t>References</a:t>
            </a:r>
          </a:p>
        </p:txBody>
      </p:sp>
      <p:sp>
        <p:nvSpPr>
          <p:cNvPr id="5" name="Content Placeholder 4">
            <a:extLst>
              <a:ext uri="{FF2B5EF4-FFF2-40B4-BE49-F238E27FC236}">
                <a16:creationId xmlns:a16="http://schemas.microsoft.com/office/drawing/2014/main" id="{91AE36EA-C107-40BF-AA18-5692BFBA9C83}"/>
              </a:ext>
            </a:extLst>
          </p:cNvPr>
          <p:cNvSpPr>
            <a:spLocks noGrp="1"/>
          </p:cNvSpPr>
          <p:nvPr>
            <p:ph idx="1"/>
          </p:nvPr>
        </p:nvSpPr>
        <p:spPr>
          <a:xfrm>
            <a:off x="1279174" y="781878"/>
            <a:ext cx="10912826" cy="6076122"/>
          </a:xfrm>
        </p:spPr>
        <p:txBody>
          <a:bodyPr>
            <a:normAutofit fontScale="77500" lnSpcReduction="20000"/>
          </a:bodyPr>
          <a:lstStyle/>
          <a:p>
            <a:pPr lvl="0" indent="342900">
              <a:lnSpc>
                <a:spcPct val="120000"/>
              </a:lnSpc>
            </a:pPr>
            <a:r>
              <a:rPr lang="en-GB" dirty="0"/>
              <a:t>Bateson, G. (1972). The logical categories of learning and communication. </a:t>
            </a:r>
            <a:r>
              <a:rPr lang="en-GB" i="1" dirty="0"/>
              <a:t>Steps to an Ecology of Mind</a:t>
            </a:r>
            <a:r>
              <a:rPr lang="en-GB" dirty="0"/>
              <a:t>, 279-308.</a:t>
            </a:r>
          </a:p>
          <a:p>
            <a:pPr lvl="0" indent="342900">
              <a:lnSpc>
                <a:spcPct val="120000"/>
              </a:lnSpc>
            </a:pPr>
            <a:r>
              <a:rPr lang="en-GB" dirty="0"/>
              <a:t>Clipart Library (2019</a:t>
            </a:r>
            <a:r>
              <a:rPr lang="en-GB"/>
              <a:t>) Available at: </a:t>
            </a:r>
            <a:r>
              <a:rPr lang="en-GB">
                <a:hlinkClick r:id="rId2"/>
              </a:rPr>
              <a:t> http://clipart-library.com/clipart/889453.htm</a:t>
            </a:r>
            <a:endParaRPr lang="en-GB" dirty="0"/>
          </a:p>
          <a:p>
            <a:pPr lvl="0" indent="342900">
              <a:lnSpc>
                <a:spcPct val="120000"/>
              </a:lnSpc>
            </a:pPr>
            <a:r>
              <a:rPr lang="en-GB" dirty="0"/>
              <a:t>Eliot, T. S. (2010). </a:t>
            </a:r>
            <a:r>
              <a:rPr lang="en-GB" i="1" dirty="0"/>
              <a:t>Notes towards the Definition of Culture</a:t>
            </a:r>
            <a:r>
              <a:rPr lang="en-GB" dirty="0"/>
              <a:t>. Faber &amp; Faber.</a:t>
            </a:r>
          </a:p>
          <a:p>
            <a:pPr lvl="0" indent="342900">
              <a:lnSpc>
                <a:spcPct val="120000"/>
              </a:lnSpc>
            </a:pPr>
            <a:r>
              <a:rPr lang="en-GB" dirty="0" err="1"/>
              <a:t>Epston</a:t>
            </a:r>
            <a:r>
              <a:rPr lang="en-GB" dirty="0"/>
              <a:t>, D., &amp; Roth, S. (1995). Engaging young persons in externalizing conversations: Developing abilities and knowledge.</a:t>
            </a:r>
          </a:p>
          <a:p>
            <a:pPr lvl="0" indent="342900">
              <a:lnSpc>
                <a:spcPct val="120000"/>
              </a:lnSpc>
            </a:pPr>
            <a:r>
              <a:rPr lang="en-GB" dirty="0"/>
              <a:t>Freedman, J., &amp; Combs, G. (1996). Gender stories. </a:t>
            </a:r>
            <a:r>
              <a:rPr lang="en-GB" i="1" dirty="0"/>
              <a:t>Journal of Systemic Therapies</a:t>
            </a:r>
            <a:r>
              <a:rPr lang="en-GB" dirty="0"/>
              <a:t>, </a:t>
            </a:r>
            <a:r>
              <a:rPr lang="en-GB" i="1" dirty="0"/>
              <a:t>15</a:t>
            </a:r>
            <a:r>
              <a:rPr lang="en-GB" dirty="0"/>
              <a:t>(1), 31-46.</a:t>
            </a:r>
          </a:p>
          <a:p>
            <a:pPr lvl="0" indent="342900">
              <a:lnSpc>
                <a:spcPct val="120000"/>
              </a:lnSpc>
            </a:pPr>
            <a:r>
              <a:rPr lang="en-GB" dirty="0"/>
              <a:t>Ho, M. K., Rasheed, J. M., &amp; Rasheed, M. N. (2003). </a:t>
            </a:r>
            <a:r>
              <a:rPr lang="en-GB" i="1" dirty="0"/>
              <a:t>Family therapy with ethnic minorities</a:t>
            </a:r>
            <a:r>
              <a:rPr lang="en-GB" dirty="0"/>
              <a:t>. Sage Publications.</a:t>
            </a:r>
          </a:p>
          <a:p>
            <a:pPr lvl="0" indent="342900">
              <a:lnSpc>
                <a:spcPct val="120000"/>
              </a:lnSpc>
            </a:pPr>
            <a:r>
              <a:rPr lang="en-GB" dirty="0"/>
              <a:t>Madigan, S. (2011). </a:t>
            </a:r>
            <a:r>
              <a:rPr lang="en-GB" i="1" dirty="0"/>
              <a:t>Narrative therapy</a:t>
            </a:r>
            <a:r>
              <a:rPr lang="en-GB" dirty="0"/>
              <a:t>. American Psychological Association.</a:t>
            </a:r>
          </a:p>
          <a:p>
            <a:pPr lvl="0" indent="342900">
              <a:lnSpc>
                <a:spcPct val="120000"/>
              </a:lnSpc>
            </a:pPr>
            <a:r>
              <a:rPr lang="en-GB" dirty="0"/>
              <a:t>McLeod, J. (1997). </a:t>
            </a:r>
            <a:r>
              <a:rPr lang="en-GB" i="1" dirty="0"/>
              <a:t>Narrative and psychotherapy</a:t>
            </a:r>
            <a:r>
              <a:rPr lang="en-GB" dirty="0"/>
              <a:t>. Sage.</a:t>
            </a:r>
          </a:p>
          <a:p>
            <a:pPr lvl="0" indent="342900">
              <a:lnSpc>
                <a:spcPct val="120000"/>
              </a:lnSpc>
            </a:pPr>
            <a:r>
              <a:rPr lang="en-GB" dirty="0"/>
              <a:t>Monk, G. E., </a:t>
            </a:r>
            <a:r>
              <a:rPr lang="en-GB" dirty="0" err="1"/>
              <a:t>Winslade</a:t>
            </a:r>
            <a:r>
              <a:rPr lang="en-GB" dirty="0"/>
              <a:t>, J. E., Crocket, K. E., &amp; </a:t>
            </a:r>
            <a:r>
              <a:rPr lang="en-GB" dirty="0" err="1"/>
              <a:t>Epston</a:t>
            </a:r>
            <a:r>
              <a:rPr lang="en-GB" dirty="0"/>
              <a:t>, D. E. (1997). Narrative therapy in practice: The archaeology of hope. Jossey-Bass.</a:t>
            </a:r>
          </a:p>
          <a:p>
            <a:pPr lvl="0" indent="342900">
              <a:lnSpc>
                <a:spcPct val="120000"/>
              </a:lnSpc>
            </a:pPr>
            <a:r>
              <a:rPr lang="en-GB" dirty="0"/>
              <a:t>Parker, I. (Ed.). (1999). </a:t>
            </a:r>
            <a:r>
              <a:rPr lang="en-GB" i="1" dirty="0"/>
              <a:t>Deconstructing psychotherapy</a:t>
            </a:r>
            <a:r>
              <a:rPr lang="en-GB" dirty="0"/>
              <a:t>. Sage.</a:t>
            </a:r>
          </a:p>
          <a:p>
            <a:pPr lvl="0" indent="342900">
              <a:lnSpc>
                <a:spcPct val="120000"/>
              </a:lnSpc>
            </a:pPr>
            <a:r>
              <a:rPr lang="en-GB" dirty="0"/>
              <a:t>Ribeiro, A. P., Braga, C., Stiles, W. B., Teixeira, P., Gonçalves, M. M., &amp; Ribeiro, E. (2016). Therapist interventions and client ambivalence in two cases of narrative therapy for depression. </a:t>
            </a:r>
            <a:r>
              <a:rPr lang="en-GB" i="1" dirty="0"/>
              <a:t>Psychotherapy Research</a:t>
            </a:r>
            <a:r>
              <a:rPr lang="en-GB" dirty="0"/>
              <a:t>, </a:t>
            </a:r>
            <a:r>
              <a:rPr lang="en-GB" i="1" dirty="0"/>
              <a:t>26</a:t>
            </a:r>
            <a:r>
              <a:rPr lang="en-GB" dirty="0"/>
              <a:t>(6), 681-693.</a:t>
            </a:r>
          </a:p>
          <a:p>
            <a:pPr lvl="0" indent="342900">
              <a:lnSpc>
                <a:spcPct val="120000"/>
              </a:lnSpc>
            </a:pPr>
            <a:r>
              <a:rPr lang="en-GB" dirty="0" err="1"/>
              <a:t>Semmler</a:t>
            </a:r>
            <a:r>
              <a:rPr lang="en-GB" dirty="0"/>
              <a:t>, P. L., &amp; Williams, C. B. (2000). Narrative therapy: A storied context for multicultural </a:t>
            </a:r>
            <a:r>
              <a:rPr lang="en-GB" dirty="0" err="1"/>
              <a:t>counseling</a:t>
            </a:r>
            <a:r>
              <a:rPr lang="en-GB" dirty="0"/>
              <a:t>. </a:t>
            </a:r>
            <a:r>
              <a:rPr lang="en-GB" i="1" dirty="0"/>
              <a:t>Journal of Multicultural </a:t>
            </a:r>
            <a:r>
              <a:rPr lang="en-GB" i="1" dirty="0" err="1"/>
              <a:t>Counseling</a:t>
            </a:r>
            <a:r>
              <a:rPr lang="en-GB" i="1" dirty="0"/>
              <a:t> and Development</a:t>
            </a:r>
            <a:r>
              <a:rPr lang="en-GB" dirty="0"/>
              <a:t>, </a:t>
            </a:r>
            <a:r>
              <a:rPr lang="en-GB" i="1" dirty="0"/>
              <a:t>28</a:t>
            </a:r>
            <a:r>
              <a:rPr lang="en-GB" dirty="0"/>
              <a:t>(1), 51-62.</a:t>
            </a:r>
          </a:p>
          <a:p>
            <a:pPr lvl="0" indent="342900">
              <a:lnSpc>
                <a:spcPct val="120000"/>
              </a:lnSpc>
            </a:pPr>
            <a:r>
              <a:rPr lang="en-GB" dirty="0"/>
              <a:t>Slide share (2011) Available at: </a:t>
            </a:r>
            <a:r>
              <a:rPr lang="en-GB" dirty="0">
                <a:hlinkClick r:id="rId3"/>
              </a:rPr>
              <a:t>https://www.slideshare.net/tmmiller/narrative-theory-2011</a:t>
            </a:r>
            <a:endParaRPr lang="en-GB" dirty="0"/>
          </a:p>
          <a:p>
            <a:pPr lvl="0" indent="342900">
              <a:lnSpc>
                <a:spcPct val="120000"/>
              </a:lnSpc>
            </a:pPr>
            <a:r>
              <a:rPr lang="en-GB" dirty="0"/>
              <a:t>What is Narrative Therapy? - The Dulwich Centre. (2020). Retrieved 16 January 2020, from </a:t>
            </a:r>
            <a:r>
              <a:rPr lang="en-GB" u="sng" dirty="0">
                <a:hlinkClick r:id="rId4"/>
              </a:rPr>
              <a:t>https://dulwichcentre.com.au/what-is-narrative-therapy/</a:t>
            </a:r>
            <a:endParaRPr lang="en-GB" dirty="0"/>
          </a:p>
        </p:txBody>
      </p:sp>
    </p:spTree>
    <p:extLst>
      <p:ext uri="{BB962C8B-B14F-4D97-AF65-F5344CB8AC3E}">
        <p14:creationId xmlns:p14="http://schemas.microsoft.com/office/powerpoint/2010/main" val="1650142299"/>
      </p:ext>
    </p:extLst>
  </p:cSld>
  <p:clrMapOvr>
    <a:masterClrMapping/>
  </p:clrMapOvr>
</p:sld>
</file>

<file path=ppt/theme/theme1.xml><?xml version="1.0" encoding="utf-8"?>
<a:theme xmlns:a="http://schemas.openxmlformats.org/drawingml/2006/main" name="Wisp">
  <a:themeElements>
    <a:clrScheme name="Custom 3">
      <a:dk1>
        <a:sysClr val="windowText" lastClr="000000"/>
      </a:dk1>
      <a:lt1>
        <a:sysClr val="window" lastClr="FFFFFF"/>
      </a:lt1>
      <a:dk2>
        <a:srgbClr val="373545"/>
      </a:dk2>
      <a:lt2>
        <a:srgbClr val="DCD8DC"/>
      </a:lt2>
      <a:accent1>
        <a:srgbClr val="AD84C6"/>
      </a:accent1>
      <a:accent2>
        <a:srgbClr val="8784C7"/>
      </a:accent2>
      <a:accent3>
        <a:srgbClr val="5D739A"/>
      </a:accent3>
      <a:accent4>
        <a:srgbClr val="6997AF"/>
      </a:accent4>
      <a:accent5>
        <a:srgbClr val="84ACB6"/>
      </a:accent5>
      <a:accent6>
        <a:srgbClr val="6F8183"/>
      </a:accent6>
      <a:hlink>
        <a:srgbClr val="69A020"/>
      </a:hlink>
      <a:folHlink>
        <a:srgbClr val="8C8C8C"/>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4F34B87B-9C7A-41AE-A6CB-48536223DFFD}"/>
    </a:ext>
  </a:extLst>
</a:theme>
</file>

<file path=docProps/app.xml><?xml version="1.0" encoding="utf-8"?>
<Properties xmlns="http://schemas.openxmlformats.org/officeDocument/2006/extended-properties" xmlns:vt="http://schemas.openxmlformats.org/officeDocument/2006/docPropsVTypes">
  <TotalTime>57</TotalTime>
  <Words>969</Words>
  <Application>Microsoft Office PowerPoint</Application>
  <PresentationFormat>Widescreen</PresentationFormat>
  <Paragraphs>71</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Century Gothic</vt:lpstr>
      <vt:lpstr>Wingdings 3</vt:lpstr>
      <vt:lpstr>Wisp</vt:lpstr>
      <vt:lpstr>Once upon a time, in a postmodern world…</vt:lpstr>
      <vt:lpstr>Introduction points</vt:lpstr>
      <vt:lpstr>What is Narrative Therapy?</vt:lpstr>
      <vt:lpstr>How it works</vt:lpstr>
      <vt:lpstr>Problem-saturated story</vt:lpstr>
      <vt:lpstr>Linking the two</vt:lpstr>
      <vt:lpstr>Discussion points and Critiques</vt:lpstr>
      <vt:lpstr>Conclusion</vt:lpstr>
      <vt:lpstr>Any Questions?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Once upon a time, in a postmodern world…</dc:title>
  <dc:creator>Kristen Hyett</dc:creator>
  <cp:lastModifiedBy>Kristen Hyett</cp:lastModifiedBy>
  <cp:revision>11</cp:revision>
  <dcterms:created xsi:type="dcterms:W3CDTF">2020-01-20T15:41:22Z</dcterms:created>
  <dcterms:modified xsi:type="dcterms:W3CDTF">2020-01-20T19:00:26Z</dcterms:modified>
</cp:coreProperties>
</file>