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handoutMasterIdLst>
    <p:handoutMasterId r:id="rId24"/>
  </p:handoutMasterIdLst>
  <p:sldIdLst>
    <p:sldId id="418" r:id="rId2"/>
    <p:sldId id="573" r:id="rId3"/>
    <p:sldId id="570" r:id="rId4"/>
    <p:sldId id="594" r:id="rId5"/>
    <p:sldId id="585" r:id="rId6"/>
    <p:sldId id="586" r:id="rId7"/>
    <p:sldId id="587" r:id="rId8"/>
    <p:sldId id="588" r:id="rId9"/>
    <p:sldId id="590" r:id="rId10"/>
    <p:sldId id="592" r:id="rId11"/>
    <p:sldId id="593" r:id="rId12"/>
    <p:sldId id="591" r:id="rId13"/>
    <p:sldId id="595" r:id="rId14"/>
    <p:sldId id="600" r:id="rId15"/>
    <p:sldId id="601" r:id="rId16"/>
    <p:sldId id="622" r:id="rId17"/>
    <p:sldId id="413" r:id="rId18"/>
    <p:sldId id="453" r:id="rId19"/>
    <p:sldId id="459" r:id="rId20"/>
    <p:sldId id="407" r:id="rId21"/>
    <p:sldId id="414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410" autoAdjust="0"/>
    <p:restoredTop sz="95260" autoAdjust="0"/>
  </p:normalViewPr>
  <p:slideViewPr>
    <p:cSldViewPr>
      <p:cViewPr varScale="1">
        <p:scale>
          <a:sx n="106" d="100"/>
          <a:sy n="106" d="100"/>
        </p:scale>
        <p:origin x="666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9FF2B860-FADA-41F4-88D2-E4C522AA53DE}"/>
    <pc:docChg chg="modSld">
      <pc:chgData name="Vasilios Tavlaridis" userId="cf0f3e73-e183-4ecf-9d20-cf90aae84965" providerId="ADAL" clId="{9FF2B860-FADA-41F4-88D2-E4C522AA53DE}" dt="2024-09-10T03:43:36.890" v="17" actId="20577"/>
      <pc:docMkLst>
        <pc:docMk/>
      </pc:docMkLst>
      <pc:sldChg chg="modSp mod">
        <pc:chgData name="Vasilios Tavlaridis" userId="cf0f3e73-e183-4ecf-9d20-cf90aae84965" providerId="ADAL" clId="{9FF2B860-FADA-41F4-88D2-E4C522AA53DE}" dt="2024-09-10T03:43:36.890" v="17" actId="20577"/>
        <pc:sldMkLst>
          <pc:docMk/>
          <pc:sldMk cId="1416662466" sldId="418"/>
        </pc:sldMkLst>
        <pc:spChg chg="mod">
          <ac:chgData name="Vasilios Tavlaridis" userId="cf0f3e73-e183-4ecf-9d20-cf90aae84965" providerId="ADAL" clId="{9FF2B860-FADA-41F4-88D2-E4C522AA53DE}" dt="2024-09-10T03:43:36.890" v="17" actId="20577"/>
          <ac:spMkLst>
            <pc:docMk/>
            <pc:sldMk cId="1416662466" sldId="418"/>
            <ac:spMk id="4" creationId="{BA99E7BF-5022-400B-A4A0-5E0D97A1F8F8}"/>
          </ac:spMkLst>
        </pc:spChg>
        <pc:spChg chg="mod">
          <ac:chgData name="Vasilios Tavlaridis" userId="cf0f3e73-e183-4ecf-9d20-cf90aae84965" providerId="ADAL" clId="{9FF2B860-FADA-41F4-88D2-E4C522AA53DE}" dt="2024-09-10T03:43:11.719" v="0" actId="13926"/>
          <ac:spMkLst>
            <pc:docMk/>
            <pc:sldMk cId="1416662466" sldId="418"/>
            <ac:spMk id="6" creationId="{2B04BCD5-A62B-4FD2-884E-FF5F62D1504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16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75287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39703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LCBB5001: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SME Funding &amp; Cash flow.</a:t>
            </a:r>
            <a:endParaRPr lang="fr-FR" sz="2800" b="1" dirty="0">
              <a:solidFill>
                <a:schemeClr val="bg1"/>
              </a:solidFill>
            </a:endParaRP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Ibrahim,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Sharin Mcdowall-Emefiele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Vasilios Tavlaridis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81134" y="1034533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1353609"/>
            <a:ext cx="9073008" cy="4379647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US" sz="2800" dirty="0">
                <a:solidFill>
                  <a:prstClr val="black"/>
                </a:solidFill>
                <a:cs typeface="Arial" panose="020B0604020202020204" pitchFamily="34" charset="0"/>
              </a:rPr>
              <a:t>We will:</a:t>
            </a:r>
          </a:p>
          <a:p>
            <a:pPr marL="0" indent="0">
              <a:buClr>
                <a:srgbClr val="007DC3"/>
              </a:buClr>
              <a:buNone/>
            </a:pPr>
            <a:endParaRPr lang="en-US" sz="2800" dirty="0">
              <a:solidFill>
                <a:prstClr val="black"/>
              </a:solidFill>
              <a:cs typeface="Arial" panose="020B0604020202020204" pitchFamily="34" charset="0"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what Entrepreneurial funding is and what options are out there for SMEs/ Startups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Apply all the above to your business plan</a:t>
            </a:r>
          </a:p>
          <a:p>
            <a:pPr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altLang="en-US" sz="2800" dirty="0">
              <a:solidFill>
                <a:prstClr val="black"/>
              </a:solidFill>
            </a:endParaRP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at an example of a cash flows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34" y="54868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6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85A92D0-73D3-5CD1-1CFC-17F38F1A8DAB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2312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419872"/>
            <a:ext cx="9013316" cy="4937364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One of the unique talents of entrepreneurs is finding the resources to launch their business ideas.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Funding means… MONEY and it is a resource that plays a crucial part for all entrepreneurial journeys.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might have a great business idea but…..without the necessary funding…it will remain a great idea only…….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D0E144A-1158-AE8B-C184-D5C0657BAC8E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2928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Entrepreneurial funding includes all the available sources of finance to entrepreneurs.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There are many different types of funding/ finance  available, especially in the UK.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And entrepreneurs can access these funding both to start </a:t>
            </a:r>
            <a:r>
              <a:rPr lang="en-GB" sz="2800"/>
              <a:t>their business ideas </a:t>
            </a:r>
            <a:r>
              <a:rPr lang="en-GB" sz="2800" dirty="0"/>
              <a:t>or to grow their </a:t>
            </a:r>
            <a:r>
              <a:rPr lang="en-GB" sz="2800"/>
              <a:t>existing companies.</a:t>
            </a: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40B5928-2D70-C0E7-BE87-5B798B982CAD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7023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(commercial Banks)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Family and friends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Angel investors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07F016C-0EEA-58CF-44E2-33862C5A9B3C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058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Governments around the world, nationally or locally through the councils provide finance to startups or existing firms in form of loans or grants.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backed loans usually have much lower interest rates compare to the loans from commercial banks.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Grants are usually small amounts that startups do not need to pay back.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7833"/>
            <a:ext cx="9252520" cy="63408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Government loan/grants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130285A-5748-1744-A4C5-B745AC0D133C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683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 allows small business owners or startups to sell shares in their companies in exchange for funding.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Through Crowdfunding anyone can make a micro investment in a new business that interests them.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Large numbers of people can invest small, affordable amounts into any existing firm or startup &amp; can raise significant amounts.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Usually through online platforms that charge a fee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Crowdfunding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557A96-8554-CC2E-4BBA-60FDBD764772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871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from commercial Banks can be a traditional route of entrepreneurial funding- but it is not always easy- a lot of paperwork.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Can be in a form of unsecured or secured business loans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The latter (secure  business loan) will require collateral or a guarantor.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loans (Banks)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32EA8C9-1229-BDE4-4BF6-246E69CE4319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Funding through family and friends.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Very common way of entrepreneurial funding in developing countries.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Requires strong family connections. It can be difficult to control the family dynamic at a later stage, but is a very straight forward funding option.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Example- </a:t>
            </a:r>
            <a:r>
              <a:rPr lang="en-GB" sz="2800" dirty="0" err="1">
                <a:ea typeface="Calibri" panose="020F0502020204030204" pitchFamily="34" charset="0"/>
                <a:cs typeface="Times New Roman" panose="02020603050405020304" pitchFamily="18" charset="0"/>
              </a:rPr>
              <a:t>Easyjet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- Sir Stelios Haji-</a:t>
            </a:r>
            <a:r>
              <a:rPr lang="en-GB" sz="2800" dirty="0" err="1">
                <a:ea typeface="Calibri" panose="020F0502020204030204" pitchFamily="34" charset="0"/>
                <a:cs typeface="Times New Roman" panose="02020603050405020304" pitchFamily="18" charset="0"/>
              </a:rPr>
              <a:t>Ioannou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 secured a £5 million loan from his father.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Family &amp; Friends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8F423F7-79DB-E293-AB56-37601BB15A5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40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2" y="1340768"/>
            <a:ext cx="9013316" cy="4649332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are investors that invests their own money in a small business in exchange for a minority stake (usually between 10% and 25%).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will not offer only the investment, but also the mentoring and support to grow the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 investors tend to be entrepreneurs or people with extensive experience in the business world.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Success or growth is not guarantee as a result of the investment offer.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549578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Angels investors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CA1A32D-B397-D332-CADF-47E86ADFC93E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409261"/>
            <a:ext cx="8905812" cy="452366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 are investors that fund early-stage firms to help them grow.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Similarly, as the business angels they offer advice and strategic mentorship as well as funding.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They VC investment is often time limited as they expect the companies they fund to grow significantly and make a significant return on their investment.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Could raise millions and requires proof of concept.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476672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Venture capitalists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235FF64-8C3D-FD35-B4E7-A686733F790D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4178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420" y="1196752"/>
            <a:ext cx="9013316" cy="464933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 means funding raised by the individual entrepreneur.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Someone could have worked for several years and saved up a sum of money that is invested to their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Other examples: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Retired individuals can use their retirement funds to start their business ideas.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Individuals that been made redundant can use their redundancy pay to start their business ideas.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495187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Personal 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AA04BD2-66FB-1086-D07A-FF8B6DFA5FB3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5409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270" y="1412776"/>
            <a:ext cx="8905812" cy="4608512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 the startup context refers to the process of launching and growing a business without external help or capital.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Bootstrapping.. means operating a company as economically as possible and cutting all unnecessary expenses.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involves: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hiring as few employees as possible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leasing anything you can &amp; being creative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asking suppliers to allow longer payments terms &amp; in some instances ask customers to pay in advance etc.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114" y="519671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Bootstrapping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D68243E-B30A-3126-7A90-8B4B56DCA6B7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7610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b="1" dirty="0">
                <a:highlight>
                  <a:srgbClr val="FFFF00"/>
                </a:highlight>
              </a:rPr>
              <a:t>Classroom discussion: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b="1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Reflecting on the different funding sources we learned. 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81133CE-144D-304F-814D-6A8080A3598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991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Let’s have a look in Moodle a cash flow example</a:t>
            </a: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Please use this for your assessment 1- Business Plan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84" y="377833"/>
            <a:ext cx="8710476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Cash Flows Template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81133CE-144D-304F-814D-6A8080A3598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17564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936847"/>
          </a:xfrm>
        </p:spPr>
        <p:txBody>
          <a:bodyPr>
            <a:normAutofit/>
          </a:bodyPr>
          <a:lstStyle/>
          <a:p>
            <a:pPr eaLnBrk="1" hangingPunct="1"/>
            <a:r>
              <a:rPr lang="en-US" sz="3200" b="1">
                <a:solidFill>
                  <a:srgbClr val="0070C0"/>
                </a:solidFill>
                <a:effectLst/>
                <a:latin typeface="+mn-lt"/>
                <a:ea typeface="Arial" panose="020B0604020202020204" pitchFamily="34" charset="0"/>
              </a:rPr>
              <a:t>Practical Activity</a:t>
            </a:r>
            <a:endParaRPr lang="en-GB" altLang="en-US" sz="3200" b="1">
              <a:solidFill>
                <a:srgbClr val="0070C0"/>
              </a:solidFill>
              <a:latin typeface="+mn-lt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1075"/>
            <a:ext cx="9144000" cy="4263231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None/>
              <a:tabLst/>
              <a:defRPr/>
            </a:pPr>
            <a:endParaRPr lang="en-US" sz="2800" dirty="0">
              <a:solidFill>
                <a:prstClr val="black"/>
              </a:solidFill>
              <a:ea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For the remaining time</a:t>
            </a:r>
            <a:r>
              <a:rPr kumimoji="0" 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 of our session please work on your Business Plan utilizing what we have learn today.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lang="en-US" sz="2800" dirty="0">
              <a:solidFill>
                <a:prstClr val="black"/>
              </a:solidFill>
              <a:ea typeface="Times New Roman" panose="02020603050405020304" pitchFamily="18" charset="0"/>
            </a:endParaRPr>
          </a:p>
          <a:p>
            <a:pPr eaLnBrk="0" fontAlgn="base" hangingPunct="0"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US" altLang="en-US" sz="2800" dirty="0">
                <a:solidFill>
                  <a:prstClr val="black"/>
                </a:solidFill>
              </a:rPr>
              <a:t>I will come around to support each one of you</a:t>
            </a:r>
            <a:endParaRPr lang="en-US" altLang="en-US" sz="2800" dirty="0"/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endParaRPr lang="en-US" sz="2800" dirty="0">
              <a:solidFill>
                <a:prstClr val="black"/>
              </a:solidFill>
              <a:ea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  <a:p>
            <a:pPr marL="0" indent="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04336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7DC3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391703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Entrepreneurial funding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Cash Flows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9D0F8C4-6B77-FF18-4A52-C400DBBCE19C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63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</a:rPr>
              <a:t>Barringer, B. R. &amp; Ireland, R. D. (2019) Entrepreneurship: successfully launching new ventures. Sixth edition, global edition. Harlow, England: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 err="1">
                <a:solidFill>
                  <a:schemeClr val="tx1"/>
                </a:solidFill>
              </a:rPr>
              <a:t>Chaston</a:t>
            </a:r>
            <a:r>
              <a:rPr lang="en-GB" sz="2200" b="0" dirty="0">
                <a:solidFill>
                  <a:schemeClr val="tx1"/>
                </a:solidFill>
              </a:rPr>
              <a:t>, I. (2009) Entrepreneurial management in small firms. Los Angeles, [Calif.];: SAGE.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 err="1">
                <a:solidFill>
                  <a:schemeClr val="tx1"/>
                </a:solidFill>
              </a:rPr>
              <a:t>Mariotti</a:t>
            </a:r>
            <a:r>
              <a:rPr lang="en-GB" sz="2200" b="0" dirty="0">
                <a:solidFill>
                  <a:schemeClr val="tx1"/>
                </a:solidFill>
              </a:rPr>
              <a:t>, S. &amp; </a:t>
            </a:r>
            <a:r>
              <a:rPr lang="en-GB" sz="2200" b="0" dirty="0" err="1">
                <a:solidFill>
                  <a:schemeClr val="tx1"/>
                </a:solidFill>
              </a:rPr>
              <a:t>Glackin</a:t>
            </a:r>
            <a:r>
              <a:rPr lang="en-GB" sz="2200" b="0" dirty="0">
                <a:solidFill>
                  <a:schemeClr val="tx1"/>
                </a:solidFill>
              </a:rPr>
              <a:t>, C. (2016) Entrepreneurship : starting &amp; operating a small business. Fourth edition, Global edition. Boston: Pearson.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dirty="0">
                <a:solidFill>
                  <a:schemeClr val="tx1"/>
                </a:solidFill>
              </a:rPr>
              <a:t>Morris, M. J. (2011) Starting a successful business. 7th ed. London;: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LCBB5001: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Assessment 2 </a:t>
            </a:r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support session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1037</Words>
  <Application>Microsoft Office PowerPoint</Application>
  <PresentationFormat>On-screen Show (4:3)</PresentationFormat>
  <Paragraphs>166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PowerPoint Presentation</vt:lpstr>
      <vt:lpstr>Learning Outcomes for today’s session</vt:lpstr>
      <vt:lpstr> Entrepreneurial Funding</vt:lpstr>
      <vt:lpstr> Entrepreneurial Funding</vt:lpstr>
      <vt:lpstr> Entrepreneurial Funding</vt:lpstr>
      <vt:lpstr>Government loan/grants</vt:lpstr>
      <vt:lpstr>  Crowdfunding </vt:lpstr>
      <vt:lpstr>  Business loans (Banks) </vt:lpstr>
      <vt:lpstr>  Family &amp; Friends </vt:lpstr>
      <vt:lpstr>  Business Angels investors </vt:lpstr>
      <vt:lpstr>  Venture capitalists </vt:lpstr>
      <vt:lpstr>  Personal funding </vt:lpstr>
      <vt:lpstr>  Bootstrapping </vt:lpstr>
      <vt:lpstr> Entrepreneurial Funding</vt:lpstr>
      <vt:lpstr> Cash Flows Template</vt:lpstr>
      <vt:lpstr>Practical Activity</vt:lpstr>
      <vt:lpstr>Summary</vt:lpstr>
      <vt:lpstr> Do you have any Questions? </vt:lpstr>
      <vt:lpstr> Thank you!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Vasilios Tavlaridis</cp:lastModifiedBy>
  <cp:revision>29</cp:revision>
  <dcterms:created xsi:type="dcterms:W3CDTF">2022-01-28T13:18:47Z</dcterms:created>
  <dcterms:modified xsi:type="dcterms:W3CDTF">2024-09-10T03:43:43Z</dcterms:modified>
  <cp:contentStatus/>
</cp:coreProperties>
</file>