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1" r:id="rId3"/>
    <p:sldId id="262" r:id="rId4"/>
    <p:sldId id="263" r:id="rId5"/>
    <p:sldId id="264" r:id="rId6"/>
    <p:sldId id="265" r:id="rId7"/>
    <p:sldId id="258" r:id="rId8"/>
    <p:sldId id="260" r:id="rId9"/>
    <p:sldId id="266" r:id="rId10"/>
    <p:sldId id="267" r:id="rId11"/>
    <p:sldId id="268" r:id="rId12"/>
    <p:sldId id="259"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2" d="100"/>
          <a:sy n="92" d="100"/>
        </p:scale>
        <p:origin x="8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360057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78860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7"/>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190051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2"/>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2"/>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55181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1535113"/>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2"/>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6" y="2362202"/>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74552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33924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21583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1" y="1524002"/>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2"/>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06057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marL="0" indent="0" algn="l" rtl="0" eaLnBrk="1" latinLnBrk="0" hangingPunct="1">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9172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85629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0"/>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19070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7"/>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03/11/2017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7"/>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7"/>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4900670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254367" y="6246254"/>
            <a:ext cx="6400800" cy="611746"/>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467544" y="2665512"/>
            <a:ext cx="8352928" cy="1872208"/>
          </a:xfrm>
          <a:prstGeom prst="rect">
            <a:avLst/>
          </a:prstGeom>
        </p:spPr>
        <p:txBody>
          <a:bodyPr vert="horz">
            <a:normAutofit fontScale="92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a:solidFill>
                  <a:prstClr val="black"/>
                </a:solidFill>
              </a:rPr>
              <a:t>Lecture </a:t>
            </a:r>
            <a:r>
              <a:rPr lang="en-GB" sz="3600" dirty="0">
                <a:solidFill>
                  <a:prstClr val="black"/>
                </a:solidFill>
              </a:rPr>
              <a:t>9</a:t>
            </a:r>
            <a:r>
              <a:rPr lang="en-GB" sz="3600" dirty="0" smtClean="0">
                <a:solidFill>
                  <a:prstClr val="black"/>
                </a:solidFill>
              </a:rPr>
              <a:t> </a:t>
            </a:r>
            <a:r>
              <a:rPr lang="en-GB" sz="3600" dirty="0">
                <a:solidFill>
                  <a:prstClr val="black"/>
                </a:solidFill>
              </a:rPr>
              <a:t>– </a:t>
            </a:r>
            <a:r>
              <a:rPr lang="en-GB" sz="3600" dirty="0" err="1" smtClean="0">
                <a:solidFill>
                  <a:prstClr val="black"/>
                </a:solidFill>
              </a:rPr>
              <a:t>Aquae</a:t>
            </a:r>
            <a:r>
              <a:rPr lang="en-GB" sz="3600" dirty="0" smtClean="0">
                <a:solidFill>
                  <a:prstClr val="black"/>
                </a:solidFill>
              </a:rPr>
              <a:t> </a:t>
            </a:r>
            <a:r>
              <a:rPr lang="en-GB" sz="3600" dirty="0" err="1" smtClean="0">
                <a:solidFill>
                  <a:prstClr val="black"/>
                </a:solidFill>
              </a:rPr>
              <a:t>Sulis</a:t>
            </a:r>
            <a:r>
              <a:rPr lang="en-GB" sz="3600" dirty="0" smtClean="0">
                <a:solidFill>
                  <a:prstClr val="black"/>
                </a:solidFill>
              </a:rPr>
              <a:t>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823945" y="3717526"/>
            <a:ext cx="3261643" cy="2414225"/>
          </a:xfrm>
          <a:prstGeom prst="rect">
            <a:avLst/>
          </a:prstGeom>
        </p:spPr>
      </p:pic>
    </p:spTree>
    <p:extLst>
      <p:ext uri="{BB962C8B-B14F-4D97-AF65-F5344CB8AC3E}">
        <p14:creationId xmlns:p14="http://schemas.microsoft.com/office/powerpoint/2010/main" val="2643855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Mineral Springs</a:t>
            </a:r>
            <a:endParaRPr lang="en-GB" dirty="0">
              <a:solidFill>
                <a:schemeClr val="bg1"/>
              </a:solidFill>
            </a:endParaRPr>
          </a:p>
        </p:txBody>
      </p:sp>
      <p:sp>
        <p:nvSpPr>
          <p:cNvPr id="3" name="Content Placeholder 2"/>
          <p:cNvSpPr>
            <a:spLocks noGrp="1"/>
          </p:cNvSpPr>
          <p:nvPr>
            <p:ph idx="1"/>
          </p:nvPr>
        </p:nvSpPr>
        <p:spPr>
          <a:xfrm>
            <a:off x="1" y="1550483"/>
            <a:ext cx="8905008" cy="3486872"/>
          </a:xfrm>
        </p:spPr>
        <p:txBody>
          <a:bodyPr>
            <a:normAutofit lnSpcReduction="10000"/>
          </a:bodyPr>
          <a:lstStyle/>
          <a:p>
            <a:r>
              <a:rPr lang="en-GB" dirty="0" smtClean="0">
                <a:solidFill>
                  <a:schemeClr val="bg1"/>
                </a:solidFill>
              </a:rPr>
              <a:t>Rainwater descends over time to 4-5,000 metres, heats up (60-90</a:t>
            </a:r>
            <a:r>
              <a:rPr lang="en-GB" baseline="30000" dirty="0" smtClean="0">
                <a:solidFill>
                  <a:schemeClr val="bg1"/>
                </a:solidFill>
              </a:rPr>
              <a:t>o</a:t>
            </a:r>
            <a:r>
              <a:rPr lang="en-GB" dirty="0" smtClean="0">
                <a:solidFill>
                  <a:schemeClr val="bg1"/>
                </a:solidFill>
              </a:rPr>
              <a:t>) losing heat up but keeping minerals and salts.</a:t>
            </a:r>
          </a:p>
          <a:p>
            <a:endParaRPr lang="en-GB" sz="1800" dirty="0">
              <a:solidFill>
                <a:schemeClr val="bg1"/>
              </a:solidFill>
            </a:endParaRPr>
          </a:p>
          <a:p>
            <a:r>
              <a:rPr lang="en-GB" dirty="0" smtClean="0">
                <a:solidFill>
                  <a:schemeClr val="bg1"/>
                </a:solidFill>
              </a:rPr>
              <a:t>Three springs:</a:t>
            </a:r>
          </a:p>
          <a:p>
            <a:pPr lvl="1"/>
            <a:r>
              <a:rPr lang="en-GB" dirty="0" smtClean="0">
                <a:solidFill>
                  <a:schemeClr val="bg1"/>
                </a:solidFill>
              </a:rPr>
              <a:t>Hot spring – c. 49</a:t>
            </a:r>
            <a:r>
              <a:rPr lang="en-GB" baseline="30000" dirty="0" smtClean="0">
                <a:solidFill>
                  <a:schemeClr val="bg1"/>
                </a:solidFill>
              </a:rPr>
              <a:t>o</a:t>
            </a:r>
            <a:r>
              <a:rPr lang="en-GB" dirty="0" smtClean="0">
                <a:solidFill>
                  <a:schemeClr val="bg1"/>
                </a:solidFill>
              </a:rPr>
              <a:t>   </a:t>
            </a:r>
          </a:p>
          <a:p>
            <a:pPr lvl="1"/>
            <a:r>
              <a:rPr lang="en-GB" dirty="0" smtClean="0">
                <a:solidFill>
                  <a:schemeClr val="bg1"/>
                </a:solidFill>
              </a:rPr>
              <a:t>King’s bath spring – 46</a:t>
            </a:r>
            <a:r>
              <a:rPr lang="en-GB" baseline="30000" dirty="0" smtClean="0">
                <a:solidFill>
                  <a:schemeClr val="bg1"/>
                </a:solidFill>
              </a:rPr>
              <a:t>o </a:t>
            </a:r>
          </a:p>
          <a:p>
            <a:pPr lvl="1"/>
            <a:r>
              <a:rPr lang="en-GB" dirty="0" smtClean="0">
                <a:solidFill>
                  <a:schemeClr val="bg1"/>
                </a:solidFill>
              </a:rPr>
              <a:t>Cross Bath spring – 40</a:t>
            </a:r>
            <a:r>
              <a:rPr lang="en-GB" baseline="30000" dirty="0" smtClean="0">
                <a:solidFill>
                  <a:schemeClr val="bg1"/>
                </a:solidFill>
              </a:rPr>
              <a:t>o</a:t>
            </a:r>
            <a:r>
              <a:rPr lang="en-GB" dirty="0" smtClean="0">
                <a:solidFill>
                  <a:schemeClr val="bg1"/>
                </a:solidFill>
              </a:rPr>
              <a:t>  </a:t>
            </a:r>
          </a:p>
          <a:p>
            <a:pPr lvl="1"/>
            <a:endParaRPr lang="en-GB" sz="1800" dirty="0">
              <a:solidFill>
                <a:schemeClr val="bg1"/>
              </a:solidFill>
            </a:endParaRPr>
          </a:p>
        </p:txBody>
      </p:sp>
      <p:pic>
        <p:nvPicPr>
          <p:cNvPr id="4" name="Picture 3"/>
          <p:cNvPicPr>
            <a:picLocks noChangeAspect="1"/>
          </p:cNvPicPr>
          <p:nvPr/>
        </p:nvPicPr>
        <p:blipFill>
          <a:blip r:embed="rId2"/>
          <a:stretch>
            <a:fillRect/>
          </a:stretch>
        </p:blipFill>
        <p:spPr>
          <a:xfrm>
            <a:off x="4925289" y="2497750"/>
            <a:ext cx="3979720" cy="4273525"/>
          </a:xfrm>
          <a:prstGeom prst="rect">
            <a:avLst/>
          </a:prstGeom>
        </p:spPr>
      </p:pic>
      <p:sp>
        <p:nvSpPr>
          <p:cNvPr id="6" name="Rectangle 5"/>
          <p:cNvSpPr/>
          <p:nvPr/>
        </p:nvSpPr>
        <p:spPr>
          <a:xfrm>
            <a:off x="0" y="5087072"/>
            <a:ext cx="4800599" cy="1384995"/>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800" dirty="0">
                <a:solidFill>
                  <a:prstClr val="black"/>
                </a:solidFill>
              </a:rPr>
              <a:t>Over 40 minerals (iron, calcium sulphate, magnesium chloride etc.)</a:t>
            </a:r>
          </a:p>
        </p:txBody>
      </p:sp>
    </p:spTree>
    <p:extLst>
      <p:ext uri="{BB962C8B-B14F-4D97-AF65-F5344CB8AC3E}">
        <p14:creationId xmlns:p14="http://schemas.microsoft.com/office/powerpoint/2010/main" val="343461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Bath before the Romans</a:t>
            </a:r>
            <a:endParaRPr lang="en-GB" dirty="0">
              <a:solidFill>
                <a:schemeClr val="bg1"/>
              </a:solidFill>
            </a:endParaRPr>
          </a:p>
        </p:txBody>
      </p:sp>
      <p:sp>
        <p:nvSpPr>
          <p:cNvPr id="3" name="Content Placeholder 2"/>
          <p:cNvSpPr>
            <a:spLocks noGrp="1"/>
          </p:cNvSpPr>
          <p:nvPr>
            <p:ph idx="1"/>
          </p:nvPr>
        </p:nvSpPr>
        <p:spPr>
          <a:xfrm>
            <a:off x="280555" y="1600200"/>
            <a:ext cx="8614063" cy="5070764"/>
          </a:xfrm>
        </p:spPr>
        <p:txBody>
          <a:bodyPr/>
          <a:lstStyle/>
          <a:p>
            <a:r>
              <a:rPr lang="en-GB" dirty="0">
                <a:solidFill>
                  <a:schemeClr val="bg1"/>
                </a:solidFill>
              </a:rPr>
              <a:t>Hot mineral springs place of veneration since the Late Iron Age – name </a:t>
            </a:r>
            <a:r>
              <a:rPr lang="en-GB" dirty="0" err="1">
                <a:solidFill>
                  <a:schemeClr val="bg1"/>
                </a:solidFill>
              </a:rPr>
              <a:t>Sulis</a:t>
            </a:r>
            <a:r>
              <a:rPr lang="en-GB" dirty="0">
                <a:solidFill>
                  <a:schemeClr val="bg1"/>
                </a:solidFill>
              </a:rPr>
              <a:t> deriving from local deity</a:t>
            </a:r>
            <a:r>
              <a:rPr lang="en-GB" dirty="0" smtClean="0">
                <a:solidFill>
                  <a:schemeClr val="bg1"/>
                </a:solidFill>
              </a:rPr>
              <a:t>.</a:t>
            </a:r>
          </a:p>
          <a:p>
            <a:endParaRPr lang="en-GB" sz="1000" dirty="0">
              <a:solidFill>
                <a:schemeClr val="bg1"/>
              </a:solidFill>
            </a:endParaRPr>
          </a:p>
          <a:p>
            <a:r>
              <a:rPr lang="en-GB" dirty="0" smtClean="0">
                <a:solidFill>
                  <a:schemeClr val="bg1"/>
                </a:solidFill>
              </a:rPr>
              <a:t>Lack of evidence for pre-Roman shrine at the site (though ‘absence of evidence is not evidence of absence’).</a:t>
            </a:r>
            <a:endParaRPr lang="en-GB" dirty="0">
              <a:solidFill>
                <a:schemeClr val="bg1"/>
              </a:solidFill>
            </a:endParaRPr>
          </a:p>
          <a:p>
            <a:endParaRPr lang="en-GB" sz="1000" dirty="0" smtClean="0"/>
          </a:p>
          <a:p>
            <a:r>
              <a:rPr lang="en-GB" dirty="0" smtClean="0">
                <a:solidFill>
                  <a:schemeClr val="bg1"/>
                </a:solidFill>
              </a:rPr>
              <a:t>Limits on the areas that can be excavated (difficulties of excavating under the abbey – ground levels underneath the Baths).</a:t>
            </a:r>
            <a:endParaRPr lang="en-GB" dirty="0">
              <a:solidFill>
                <a:schemeClr val="bg1"/>
              </a:solidFill>
            </a:endParaRPr>
          </a:p>
        </p:txBody>
      </p:sp>
    </p:spTree>
    <p:extLst>
      <p:ext uri="{BB962C8B-B14F-4D97-AF65-F5344CB8AC3E}">
        <p14:creationId xmlns:p14="http://schemas.microsoft.com/office/powerpoint/2010/main" val="1475643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http://www.geodus.com/globe-map/tresgrand/planet-observer_POPBRI.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8420" t="43169"/>
          <a:stretch/>
        </p:blipFill>
        <p:spPr bwMode="auto">
          <a:xfrm>
            <a:off x="1691680" y="260649"/>
            <a:ext cx="5688631" cy="60486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275856" y="3789040"/>
            <a:ext cx="1008112" cy="369332"/>
          </a:xfrm>
          <a:prstGeom prst="rect">
            <a:avLst/>
          </a:prstGeom>
          <a:noFill/>
        </p:spPr>
        <p:txBody>
          <a:bodyPr wrap="square" rtlCol="0">
            <a:spAutoFit/>
          </a:bodyPr>
          <a:lstStyle/>
          <a:p>
            <a:r>
              <a:rPr lang="en-GB" dirty="0" smtClean="0">
                <a:solidFill>
                  <a:srgbClr val="FFFF00"/>
                </a:solidFill>
              </a:rPr>
              <a:t>Silures</a:t>
            </a:r>
            <a:endParaRPr lang="en-GB" dirty="0">
              <a:solidFill>
                <a:srgbClr val="FFFF00"/>
              </a:solidFill>
            </a:endParaRPr>
          </a:p>
        </p:txBody>
      </p:sp>
      <p:sp>
        <p:nvSpPr>
          <p:cNvPr id="7" name="TextBox 6"/>
          <p:cNvSpPr txBox="1"/>
          <p:nvPr/>
        </p:nvSpPr>
        <p:spPr>
          <a:xfrm>
            <a:off x="2265377" y="3594691"/>
            <a:ext cx="1152128" cy="369332"/>
          </a:xfrm>
          <a:prstGeom prst="rect">
            <a:avLst/>
          </a:prstGeom>
          <a:noFill/>
        </p:spPr>
        <p:txBody>
          <a:bodyPr wrap="square" rtlCol="0">
            <a:spAutoFit/>
          </a:bodyPr>
          <a:lstStyle/>
          <a:p>
            <a:r>
              <a:rPr lang="en-GB" dirty="0" smtClean="0">
                <a:solidFill>
                  <a:srgbClr val="FFFF00"/>
                </a:solidFill>
              </a:rPr>
              <a:t>Demetae</a:t>
            </a:r>
            <a:endParaRPr lang="en-GB" dirty="0">
              <a:solidFill>
                <a:srgbClr val="FFFF00"/>
              </a:solidFill>
            </a:endParaRPr>
          </a:p>
        </p:txBody>
      </p:sp>
      <p:sp>
        <p:nvSpPr>
          <p:cNvPr id="8" name="TextBox 7"/>
          <p:cNvSpPr txBox="1"/>
          <p:nvPr/>
        </p:nvSpPr>
        <p:spPr>
          <a:xfrm>
            <a:off x="2874707" y="2918288"/>
            <a:ext cx="1368152" cy="369332"/>
          </a:xfrm>
          <a:prstGeom prst="rect">
            <a:avLst/>
          </a:prstGeom>
          <a:noFill/>
        </p:spPr>
        <p:txBody>
          <a:bodyPr wrap="square" rtlCol="0">
            <a:spAutoFit/>
          </a:bodyPr>
          <a:lstStyle/>
          <a:p>
            <a:r>
              <a:rPr lang="en-GB" dirty="0" smtClean="0">
                <a:solidFill>
                  <a:srgbClr val="FFFF00"/>
                </a:solidFill>
              </a:rPr>
              <a:t>Ordovices</a:t>
            </a:r>
            <a:endParaRPr lang="en-GB" dirty="0">
              <a:solidFill>
                <a:srgbClr val="FFFF00"/>
              </a:solidFill>
            </a:endParaRPr>
          </a:p>
        </p:txBody>
      </p:sp>
      <p:sp>
        <p:nvSpPr>
          <p:cNvPr id="9" name="TextBox 8"/>
          <p:cNvSpPr txBox="1"/>
          <p:nvPr/>
        </p:nvSpPr>
        <p:spPr>
          <a:xfrm>
            <a:off x="3153644" y="2204864"/>
            <a:ext cx="1368152" cy="369332"/>
          </a:xfrm>
          <a:prstGeom prst="rect">
            <a:avLst/>
          </a:prstGeom>
          <a:noFill/>
        </p:spPr>
        <p:txBody>
          <a:bodyPr wrap="square" rtlCol="0">
            <a:spAutoFit/>
          </a:bodyPr>
          <a:lstStyle/>
          <a:p>
            <a:r>
              <a:rPr lang="en-GB" dirty="0" smtClean="0">
                <a:solidFill>
                  <a:srgbClr val="FFFF00"/>
                </a:solidFill>
              </a:rPr>
              <a:t>Deceangli</a:t>
            </a:r>
            <a:endParaRPr lang="en-GB" dirty="0">
              <a:solidFill>
                <a:srgbClr val="FFFF00"/>
              </a:solidFill>
            </a:endParaRPr>
          </a:p>
        </p:txBody>
      </p:sp>
      <p:sp>
        <p:nvSpPr>
          <p:cNvPr id="10" name="TextBox 9"/>
          <p:cNvSpPr txBox="1"/>
          <p:nvPr/>
        </p:nvSpPr>
        <p:spPr>
          <a:xfrm>
            <a:off x="6066521" y="4265862"/>
            <a:ext cx="864096" cy="369332"/>
          </a:xfrm>
          <a:prstGeom prst="rect">
            <a:avLst/>
          </a:prstGeom>
          <a:noFill/>
        </p:spPr>
        <p:txBody>
          <a:bodyPr wrap="square" rtlCol="0">
            <a:spAutoFit/>
          </a:bodyPr>
          <a:lstStyle/>
          <a:p>
            <a:r>
              <a:rPr lang="en-GB" dirty="0" smtClean="0">
                <a:solidFill>
                  <a:srgbClr val="FFFF00"/>
                </a:solidFill>
              </a:rPr>
              <a:t>Canti</a:t>
            </a:r>
            <a:endParaRPr lang="en-GB" dirty="0">
              <a:solidFill>
                <a:srgbClr val="FFFF00"/>
              </a:solidFill>
            </a:endParaRPr>
          </a:p>
        </p:txBody>
      </p:sp>
      <p:sp>
        <p:nvSpPr>
          <p:cNvPr id="11" name="TextBox 10"/>
          <p:cNvSpPr txBox="1"/>
          <p:nvPr/>
        </p:nvSpPr>
        <p:spPr>
          <a:xfrm>
            <a:off x="5739206" y="3751867"/>
            <a:ext cx="1475454" cy="369332"/>
          </a:xfrm>
          <a:prstGeom prst="rect">
            <a:avLst/>
          </a:prstGeom>
          <a:noFill/>
        </p:spPr>
        <p:txBody>
          <a:bodyPr wrap="square" rtlCol="0">
            <a:spAutoFit/>
          </a:bodyPr>
          <a:lstStyle/>
          <a:p>
            <a:r>
              <a:rPr lang="en-GB" dirty="0" smtClean="0">
                <a:solidFill>
                  <a:srgbClr val="FFFF00"/>
                </a:solidFill>
              </a:rPr>
              <a:t>Trinovantes</a:t>
            </a:r>
            <a:endParaRPr lang="en-GB" dirty="0">
              <a:solidFill>
                <a:srgbClr val="FFFF00"/>
              </a:solidFill>
            </a:endParaRPr>
          </a:p>
        </p:txBody>
      </p:sp>
      <p:sp>
        <p:nvSpPr>
          <p:cNvPr id="12" name="TextBox 11"/>
          <p:cNvSpPr txBox="1"/>
          <p:nvPr/>
        </p:nvSpPr>
        <p:spPr>
          <a:xfrm>
            <a:off x="6419800" y="2854673"/>
            <a:ext cx="864096" cy="369332"/>
          </a:xfrm>
          <a:prstGeom prst="rect">
            <a:avLst/>
          </a:prstGeom>
          <a:noFill/>
        </p:spPr>
        <p:txBody>
          <a:bodyPr wrap="square" rtlCol="0">
            <a:spAutoFit/>
          </a:bodyPr>
          <a:lstStyle/>
          <a:p>
            <a:r>
              <a:rPr lang="en-GB" dirty="0" smtClean="0">
                <a:solidFill>
                  <a:srgbClr val="FFFF00"/>
                </a:solidFill>
              </a:rPr>
              <a:t>Iceni</a:t>
            </a:r>
            <a:endParaRPr lang="en-GB" dirty="0">
              <a:solidFill>
                <a:srgbClr val="FFFF00"/>
              </a:solidFill>
            </a:endParaRPr>
          </a:p>
        </p:txBody>
      </p:sp>
      <p:sp>
        <p:nvSpPr>
          <p:cNvPr id="13" name="TextBox 12"/>
          <p:cNvSpPr txBox="1"/>
          <p:nvPr/>
        </p:nvSpPr>
        <p:spPr>
          <a:xfrm>
            <a:off x="3995936" y="1628800"/>
            <a:ext cx="1475454" cy="369332"/>
          </a:xfrm>
          <a:prstGeom prst="rect">
            <a:avLst/>
          </a:prstGeom>
          <a:noFill/>
        </p:spPr>
        <p:txBody>
          <a:bodyPr wrap="square" rtlCol="0">
            <a:spAutoFit/>
          </a:bodyPr>
          <a:lstStyle/>
          <a:p>
            <a:r>
              <a:rPr lang="en-GB" dirty="0" smtClean="0">
                <a:solidFill>
                  <a:srgbClr val="FFFF00"/>
                </a:solidFill>
              </a:rPr>
              <a:t>Brigantes</a:t>
            </a:r>
            <a:endParaRPr lang="en-GB" dirty="0">
              <a:solidFill>
                <a:srgbClr val="FFFF00"/>
              </a:solidFill>
            </a:endParaRPr>
          </a:p>
        </p:txBody>
      </p:sp>
      <p:sp>
        <p:nvSpPr>
          <p:cNvPr id="14" name="TextBox 13"/>
          <p:cNvSpPr txBox="1"/>
          <p:nvPr/>
        </p:nvSpPr>
        <p:spPr>
          <a:xfrm>
            <a:off x="2520482" y="4941168"/>
            <a:ext cx="1475454" cy="369332"/>
          </a:xfrm>
          <a:prstGeom prst="rect">
            <a:avLst/>
          </a:prstGeom>
          <a:noFill/>
        </p:spPr>
        <p:txBody>
          <a:bodyPr wrap="square" rtlCol="0">
            <a:spAutoFit/>
          </a:bodyPr>
          <a:lstStyle/>
          <a:p>
            <a:r>
              <a:rPr lang="en-GB" dirty="0" smtClean="0">
                <a:solidFill>
                  <a:srgbClr val="FFFF00"/>
                </a:solidFill>
              </a:rPr>
              <a:t>Dumnonii</a:t>
            </a:r>
            <a:endParaRPr lang="en-GB" dirty="0">
              <a:solidFill>
                <a:srgbClr val="FFFF00"/>
              </a:solidFill>
            </a:endParaRPr>
          </a:p>
        </p:txBody>
      </p:sp>
      <p:sp>
        <p:nvSpPr>
          <p:cNvPr id="15" name="TextBox 14"/>
          <p:cNvSpPr txBox="1"/>
          <p:nvPr/>
        </p:nvSpPr>
        <p:spPr>
          <a:xfrm>
            <a:off x="4661654" y="4264524"/>
            <a:ext cx="1224136" cy="369332"/>
          </a:xfrm>
          <a:prstGeom prst="rect">
            <a:avLst/>
          </a:prstGeom>
          <a:noFill/>
        </p:spPr>
        <p:txBody>
          <a:bodyPr wrap="square" rtlCol="0">
            <a:spAutoFit/>
          </a:bodyPr>
          <a:lstStyle/>
          <a:p>
            <a:r>
              <a:rPr lang="en-GB" dirty="0" smtClean="0">
                <a:solidFill>
                  <a:srgbClr val="FFFF00"/>
                </a:solidFill>
              </a:rPr>
              <a:t>Atrebates</a:t>
            </a:r>
            <a:endParaRPr lang="en-GB" dirty="0">
              <a:solidFill>
                <a:srgbClr val="FFFF00"/>
              </a:solidFill>
            </a:endParaRPr>
          </a:p>
        </p:txBody>
      </p:sp>
      <p:sp>
        <p:nvSpPr>
          <p:cNvPr id="17" name="TextBox 16"/>
          <p:cNvSpPr txBox="1"/>
          <p:nvPr/>
        </p:nvSpPr>
        <p:spPr>
          <a:xfrm>
            <a:off x="4139952" y="3751867"/>
            <a:ext cx="1475454" cy="369332"/>
          </a:xfrm>
          <a:prstGeom prst="rect">
            <a:avLst/>
          </a:prstGeom>
          <a:noFill/>
        </p:spPr>
        <p:txBody>
          <a:bodyPr wrap="square" rtlCol="0">
            <a:spAutoFit/>
          </a:bodyPr>
          <a:lstStyle/>
          <a:p>
            <a:r>
              <a:rPr lang="en-GB" dirty="0" smtClean="0">
                <a:solidFill>
                  <a:srgbClr val="FFFF00"/>
                </a:solidFill>
              </a:rPr>
              <a:t>Dobuni</a:t>
            </a:r>
            <a:endParaRPr lang="en-GB" dirty="0">
              <a:solidFill>
                <a:srgbClr val="FFFF00"/>
              </a:solidFill>
            </a:endParaRPr>
          </a:p>
        </p:txBody>
      </p:sp>
      <p:sp>
        <p:nvSpPr>
          <p:cNvPr id="18" name="TextBox 17"/>
          <p:cNvSpPr txBox="1"/>
          <p:nvPr/>
        </p:nvSpPr>
        <p:spPr>
          <a:xfrm>
            <a:off x="4535995" y="2490182"/>
            <a:ext cx="1475454" cy="369332"/>
          </a:xfrm>
          <a:prstGeom prst="rect">
            <a:avLst/>
          </a:prstGeom>
          <a:noFill/>
        </p:spPr>
        <p:txBody>
          <a:bodyPr wrap="square" rtlCol="0">
            <a:spAutoFit/>
          </a:bodyPr>
          <a:lstStyle/>
          <a:p>
            <a:r>
              <a:rPr lang="en-GB" dirty="0" smtClean="0">
                <a:solidFill>
                  <a:srgbClr val="FFFF00"/>
                </a:solidFill>
              </a:rPr>
              <a:t>Coritani</a:t>
            </a:r>
            <a:endParaRPr lang="en-GB" dirty="0">
              <a:solidFill>
                <a:srgbClr val="FFFF00"/>
              </a:solidFill>
            </a:endParaRPr>
          </a:p>
        </p:txBody>
      </p:sp>
      <p:sp>
        <p:nvSpPr>
          <p:cNvPr id="16" name="TextBox 15"/>
          <p:cNvSpPr txBox="1"/>
          <p:nvPr/>
        </p:nvSpPr>
        <p:spPr>
          <a:xfrm>
            <a:off x="4767808" y="3400602"/>
            <a:ext cx="1651992" cy="369332"/>
          </a:xfrm>
          <a:prstGeom prst="rect">
            <a:avLst/>
          </a:prstGeom>
          <a:noFill/>
        </p:spPr>
        <p:txBody>
          <a:bodyPr wrap="square" rtlCol="0">
            <a:spAutoFit/>
          </a:bodyPr>
          <a:lstStyle/>
          <a:p>
            <a:r>
              <a:rPr lang="en-GB" dirty="0" smtClean="0">
                <a:solidFill>
                  <a:srgbClr val="FFFF00"/>
                </a:solidFill>
              </a:rPr>
              <a:t>Catuvellauni</a:t>
            </a:r>
            <a:endParaRPr lang="en-GB" dirty="0">
              <a:solidFill>
                <a:srgbClr val="FFFF00"/>
              </a:solidFill>
            </a:endParaRPr>
          </a:p>
        </p:txBody>
      </p:sp>
      <p:sp>
        <p:nvSpPr>
          <p:cNvPr id="2" name="TextBox 1"/>
          <p:cNvSpPr txBox="1"/>
          <p:nvPr/>
        </p:nvSpPr>
        <p:spPr>
          <a:xfrm>
            <a:off x="3995936" y="4569716"/>
            <a:ext cx="1008112" cy="369332"/>
          </a:xfrm>
          <a:prstGeom prst="rect">
            <a:avLst/>
          </a:prstGeom>
          <a:noFill/>
        </p:spPr>
        <p:txBody>
          <a:bodyPr wrap="square" rtlCol="0">
            <a:spAutoFit/>
          </a:bodyPr>
          <a:lstStyle/>
          <a:p>
            <a:r>
              <a:rPr lang="en-GB" dirty="0" smtClean="0">
                <a:solidFill>
                  <a:srgbClr val="FFFF00"/>
                </a:solidFill>
              </a:rPr>
              <a:t>Belgae</a:t>
            </a:r>
            <a:endParaRPr lang="en-GB" dirty="0">
              <a:solidFill>
                <a:srgbClr val="FFFF00"/>
              </a:solidFill>
            </a:endParaRPr>
          </a:p>
        </p:txBody>
      </p:sp>
      <p:sp>
        <p:nvSpPr>
          <p:cNvPr id="19" name="Content Placeholder 2"/>
          <p:cNvSpPr txBox="1">
            <a:spLocks/>
          </p:cNvSpPr>
          <p:nvPr/>
        </p:nvSpPr>
        <p:spPr>
          <a:xfrm>
            <a:off x="3123196" y="6320325"/>
            <a:ext cx="2753591" cy="602673"/>
          </a:xfrm>
          <a:prstGeom prst="rect">
            <a:avLst/>
          </a:prstGeom>
        </p:spPr>
        <p:txBody>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smtClean="0">
                <a:solidFill>
                  <a:schemeClr val="bg1"/>
                </a:solidFill>
              </a:rPr>
              <a:t>British Tribes</a:t>
            </a:r>
            <a:endParaRPr lang="en-GB" b="1" dirty="0">
              <a:solidFill>
                <a:schemeClr val="bg1"/>
              </a:solidFill>
            </a:endParaRPr>
          </a:p>
        </p:txBody>
      </p:sp>
      <p:sp>
        <p:nvSpPr>
          <p:cNvPr id="3" name="Flowchart: Connector 2"/>
          <p:cNvSpPr/>
          <p:nvPr/>
        </p:nvSpPr>
        <p:spPr>
          <a:xfrm>
            <a:off x="4123540" y="4306388"/>
            <a:ext cx="135082" cy="157176"/>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68507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817" y="0"/>
            <a:ext cx="8738755" cy="945574"/>
          </a:xfrm>
        </p:spPr>
        <p:txBody>
          <a:bodyPr>
            <a:normAutofit fontScale="90000"/>
          </a:bodyPr>
          <a:lstStyle/>
          <a:p>
            <a:r>
              <a:rPr lang="en-GB" dirty="0" smtClean="0">
                <a:solidFill>
                  <a:schemeClr val="bg1"/>
                </a:solidFill>
              </a:rPr>
              <a:t>Roman Invasion and Occupation</a:t>
            </a:r>
            <a:endParaRPr lang="en-GB" dirty="0">
              <a:solidFill>
                <a:schemeClr val="bg1"/>
              </a:solidFill>
            </a:endParaRPr>
          </a:p>
        </p:txBody>
      </p:sp>
      <p:sp>
        <p:nvSpPr>
          <p:cNvPr id="3" name="Content Placeholder 2"/>
          <p:cNvSpPr>
            <a:spLocks noGrp="1"/>
          </p:cNvSpPr>
          <p:nvPr>
            <p:ph idx="1"/>
          </p:nvPr>
        </p:nvSpPr>
        <p:spPr>
          <a:xfrm>
            <a:off x="98712" y="1091046"/>
            <a:ext cx="8956964" cy="3221182"/>
          </a:xfrm>
        </p:spPr>
        <p:txBody>
          <a:bodyPr>
            <a:normAutofit fontScale="92500" lnSpcReduction="20000"/>
          </a:bodyPr>
          <a:lstStyle/>
          <a:p>
            <a:r>
              <a:rPr lang="en-GB" dirty="0" smtClean="0">
                <a:solidFill>
                  <a:schemeClr val="bg1"/>
                </a:solidFill>
              </a:rPr>
              <a:t>Caesar’s expeditions in 55 and </a:t>
            </a:r>
            <a:r>
              <a:rPr lang="en-GB" dirty="0">
                <a:solidFill>
                  <a:schemeClr val="bg1"/>
                </a:solidFill>
              </a:rPr>
              <a:t>54 </a:t>
            </a:r>
            <a:r>
              <a:rPr lang="en-GB" dirty="0" smtClean="0">
                <a:solidFill>
                  <a:schemeClr val="bg1"/>
                </a:solidFill>
              </a:rPr>
              <a:t>BC: </a:t>
            </a:r>
          </a:p>
          <a:p>
            <a:pPr lvl="1"/>
            <a:r>
              <a:rPr lang="en-GB" dirty="0" smtClean="0">
                <a:solidFill>
                  <a:schemeClr val="bg1"/>
                </a:solidFill>
              </a:rPr>
              <a:t>Confederation </a:t>
            </a:r>
            <a:r>
              <a:rPr lang="en-GB" dirty="0">
                <a:solidFill>
                  <a:schemeClr val="bg1"/>
                </a:solidFill>
              </a:rPr>
              <a:t>of Britons under </a:t>
            </a:r>
            <a:r>
              <a:rPr lang="en-GB" dirty="0" err="1">
                <a:solidFill>
                  <a:schemeClr val="bg1"/>
                </a:solidFill>
              </a:rPr>
              <a:t>Cassivellaunus</a:t>
            </a:r>
            <a:r>
              <a:rPr lang="en-GB" dirty="0">
                <a:solidFill>
                  <a:schemeClr val="bg1"/>
                </a:solidFill>
              </a:rPr>
              <a:t>, king of the Catuvellauni – Caesar makes an alliance with the </a:t>
            </a:r>
            <a:r>
              <a:rPr lang="en-GB" dirty="0" smtClean="0">
                <a:solidFill>
                  <a:schemeClr val="bg1"/>
                </a:solidFill>
              </a:rPr>
              <a:t>Trinovantes</a:t>
            </a:r>
          </a:p>
          <a:p>
            <a:pPr lvl="1"/>
            <a:endParaRPr lang="en-GB" sz="800" dirty="0">
              <a:solidFill>
                <a:schemeClr val="bg1"/>
              </a:solidFill>
            </a:endParaRPr>
          </a:p>
          <a:p>
            <a:r>
              <a:rPr lang="en-GB" dirty="0" smtClean="0">
                <a:solidFill>
                  <a:schemeClr val="bg1"/>
                </a:solidFill>
              </a:rPr>
              <a:t>Under Augustus – Britain not worth the effort and expense </a:t>
            </a:r>
            <a:r>
              <a:rPr lang="en-GB" dirty="0">
                <a:solidFill>
                  <a:schemeClr val="bg1"/>
                </a:solidFill>
              </a:rPr>
              <a:t>- </a:t>
            </a:r>
            <a:r>
              <a:rPr lang="en-GB" b="1" dirty="0">
                <a:solidFill>
                  <a:schemeClr val="bg1"/>
                </a:solidFill>
              </a:rPr>
              <a:t>Strabo </a:t>
            </a:r>
            <a:r>
              <a:rPr lang="en-GB" b="1" i="1" dirty="0">
                <a:solidFill>
                  <a:schemeClr val="bg1"/>
                </a:solidFill>
              </a:rPr>
              <a:t>Geog</a:t>
            </a:r>
            <a:r>
              <a:rPr lang="en-GB" b="1" dirty="0">
                <a:solidFill>
                  <a:schemeClr val="bg1"/>
                </a:solidFill>
              </a:rPr>
              <a:t>. </a:t>
            </a:r>
            <a:r>
              <a:rPr lang="en-GB" b="1" dirty="0" smtClean="0">
                <a:solidFill>
                  <a:schemeClr val="bg1"/>
                </a:solidFill>
              </a:rPr>
              <a:t>4.5.3</a:t>
            </a:r>
            <a:r>
              <a:rPr lang="en-GB" dirty="0" smtClean="0">
                <a:solidFill>
                  <a:schemeClr val="bg1"/>
                </a:solidFill>
              </a:rPr>
              <a:t>.</a:t>
            </a:r>
          </a:p>
          <a:p>
            <a:endParaRPr lang="en-GB" sz="800" dirty="0">
              <a:solidFill>
                <a:schemeClr val="bg1"/>
              </a:solidFill>
            </a:endParaRPr>
          </a:p>
          <a:p>
            <a:r>
              <a:rPr lang="en-GB" dirty="0" smtClean="0">
                <a:solidFill>
                  <a:schemeClr val="bg1"/>
                </a:solidFill>
              </a:rPr>
              <a:t>Intention of Caligula to invade Britain </a:t>
            </a:r>
            <a:r>
              <a:rPr lang="en-GB" dirty="0">
                <a:solidFill>
                  <a:schemeClr val="bg1"/>
                </a:solidFill>
              </a:rPr>
              <a:t>- </a:t>
            </a:r>
            <a:r>
              <a:rPr lang="en-GB" b="1" dirty="0">
                <a:solidFill>
                  <a:schemeClr val="bg1"/>
                </a:solidFill>
              </a:rPr>
              <a:t>Tacitus </a:t>
            </a:r>
            <a:r>
              <a:rPr lang="en-GB" b="1" i="1" dirty="0">
                <a:solidFill>
                  <a:schemeClr val="bg1"/>
                </a:solidFill>
              </a:rPr>
              <a:t>Agricola</a:t>
            </a:r>
            <a:r>
              <a:rPr lang="en-GB" b="1" dirty="0">
                <a:solidFill>
                  <a:schemeClr val="bg1"/>
                </a:solidFill>
              </a:rPr>
              <a:t> </a:t>
            </a:r>
            <a:r>
              <a:rPr lang="en-GB" b="1" dirty="0" smtClean="0">
                <a:solidFill>
                  <a:schemeClr val="bg1"/>
                </a:solidFill>
              </a:rPr>
              <a:t>13</a:t>
            </a:r>
            <a:r>
              <a:rPr lang="en-GB" dirty="0" smtClean="0">
                <a:solidFill>
                  <a:schemeClr val="bg1"/>
                </a:solidFill>
              </a:rPr>
              <a:t>.</a:t>
            </a:r>
          </a:p>
          <a:p>
            <a:endParaRPr lang="en-GB" sz="800" dirty="0">
              <a:solidFill>
                <a:schemeClr val="bg1"/>
              </a:solidFill>
            </a:endParaRPr>
          </a:p>
          <a:p>
            <a:r>
              <a:rPr lang="en-GB" dirty="0" smtClean="0">
                <a:solidFill>
                  <a:schemeClr val="bg1"/>
                </a:solidFill>
              </a:rPr>
              <a:t>Claudius launches invasion of Southeast Britain 43 BC.</a:t>
            </a:r>
            <a:endParaRPr lang="en-GB" dirty="0">
              <a:solidFill>
                <a:schemeClr val="bg1"/>
              </a:solidFill>
            </a:endParaRPr>
          </a:p>
        </p:txBody>
      </p:sp>
      <p:sp>
        <p:nvSpPr>
          <p:cNvPr id="4" name="Content Placeholder 5"/>
          <p:cNvSpPr txBox="1">
            <a:spLocks/>
          </p:cNvSpPr>
          <p:nvPr/>
        </p:nvSpPr>
        <p:spPr>
          <a:xfrm>
            <a:off x="3491345" y="4312228"/>
            <a:ext cx="5564331" cy="2534508"/>
          </a:xfrm>
          <a:prstGeom prst="rect">
            <a:avLst/>
          </a:prstGeom>
        </p:spPr>
        <p:txBody>
          <a:bodyPr>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indent="0">
              <a:buFont typeface="Wingdings 2"/>
              <a:buNone/>
            </a:pPr>
            <a:r>
              <a:rPr lang="en-GB" sz="2000" dirty="0" smtClean="0">
                <a:solidFill>
                  <a:schemeClr val="bg1"/>
                </a:solidFill>
              </a:rPr>
              <a:t>“… </a:t>
            </a:r>
            <a:r>
              <a:rPr lang="en-GB" sz="2000" dirty="0" err="1" smtClean="0">
                <a:solidFill>
                  <a:schemeClr val="bg1"/>
                </a:solidFill>
              </a:rPr>
              <a:t>Didius</a:t>
            </a:r>
            <a:r>
              <a:rPr lang="en-GB" sz="2000" dirty="0" smtClean="0">
                <a:solidFill>
                  <a:schemeClr val="bg1"/>
                </a:solidFill>
              </a:rPr>
              <a:t> Gallus [52-57], the next governor, merely held what this predecessors had won, establishing a few forts in more advanced positions, so that he could claim the credit of having made some annexations. </a:t>
            </a:r>
            <a:r>
              <a:rPr lang="en-GB" sz="2000" dirty="0" err="1" smtClean="0">
                <a:solidFill>
                  <a:schemeClr val="bg1"/>
                </a:solidFill>
              </a:rPr>
              <a:t>Veranius</a:t>
            </a:r>
            <a:r>
              <a:rPr lang="en-GB" sz="2000" dirty="0" smtClean="0">
                <a:solidFill>
                  <a:schemeClr val="bg1"/>
                </a:solidFill>
              </a:rPr>
              <a:t> [57] succeeded </a:t>
            </a:r>
            <a:r>
              <a:rPr lang="en-GB" sz="2000" dirty="0" err="1" smtClean="0">
                <a:solidFill>
                  <a:schemeClr val="bg1"/>
                </a:solidFill>
              </a:rPr>
              <a:t>Didius</a:t>
            </a:r>
            <a:r>
              <a:rPr lang="en-GB" sz="2000" dirty="0" smtClean="0">
                <a:solidFill>
                  <a:schemeClr val="bg1"/>
                </a:solidFill>
              </a:rPr>
              <a:t> only to die within the year. After him Suetonius </a:t>
            </a:r>
            <a:r>
              <a:rPr lang="en-GB" sz="2000" dirty="0" err="1" smtClean="0">
                <a:solidFill>
                  <a:schemeClr val="bg1"/>
                </a:solidFill>
              </a:rPr>
              <a:t>Paulinus</a:t>
            </a:r>
            <a:r>
              <a:rPr lang="en-GB" sz="2000" dirty="0" smtClean="0">
                <a:solidFill>
                  <a:schemeClr val="bg1"/>
                </a:solidFill>
              </a:rPr>
              <a:t> [58-62] enjoyed two years of success, conquering fresh tribes and strengthening the forts.” – </a:t>
            </a:r>
            <a:r>
              <a:rPr lang="en-GB" sz="2000" b="1" dirty="0" smtClean="0">
                <a:solidFill>
                  <a:schemeClr val="bg1"/>
                </a:solidFill>
              </a:rPr>
              <a:t>Tacitus </a:t>
            </a:r>
            <a:r>
              <a:rPr lang="en-GB" sz="2000" b="1" i="1" dirty="0" smtClean="0">
                <a:solidFill>
                  <a:schemeClr val="bg1"/>
                </a:solidFill>
              </a:rPr>
              <a:t>Agricola </a:t>
            </a:r>
            <a:r>
              <a:rPr lang="en-GB" sz="2000" b="1" dirty="0" smtClean="0">
                <a:solidFill>
                  <a:schemeClr val="bg1"/>
                </a:solidFill>
              </a:rPr>
              <a:t>14</a:t>
            </a:r>
            <a:r>
              <a:rPr lang="en-GB" sz="2000" dirty="0" smtClean="0">
                <a:solidFill>
                  <a:schemeClr val="bg1"/>
                </a:solidFill>
              </a:rPr>
              <a:t>.</a:t>
            </a:r>
            <a:endParaRPr lang="en-GB" sz="2000" dirty="0">
              <a:solidFill>
                <a:schemeClr val="bg1"/>
              </a:solidFill>
            </a:endParaRPr>
          </a:p>
        </p:txBody>
      </p:sp>
      <p:pic>
        <p:nvPicPr>
          <p:cNvPr id="5" name="Picture 4"/>
          <p:cNvPicPr>
            <a:picLocks noChangeAspect="1"/>
          </p:cNvPicPr>
          <p:nvPr/>
        </p:nvPicPr>
        <p:blipFill>
          <a:blip r:embed="rId2"/>
          <a:stretch>
            <a:fillRect/>
          </a:stretch>
        </p:blipFill>
        <p:spPr>
          <a:xfrm>
            <a:off x="375822" y="4396574"/>
            <a:ext cx="2838414" cy="2365816"/>
          </a:xfrm>
          <a:prstGeom prst="rect">
            <a:avLst/>
          </a:prstGeom>
        </p:spPr>
      </p:pic>
    </p:spTree>
    <p:extLst>
      <p:ext uri="{BB962C8B-B14F-4D97-AF65-F5344CB8AC3E}">
        <p14:creationId xmlns:p14="http://schemas.microsoft.com/office/powerpoint/2010/main" val="774211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Occupation of “Bath”</a:t>
            </a:r>
            <a:endParaRPr lang="en-GB" dirty="0">
              <a:solidFill>
                <a:schemeClr val="bg1"/>
              </a:solidFill>
            </a:endParaRPr>
          </a:p>
        </p:txBody>
      </p:sp>
      <p:sp>
        <p:nvSpPr>
          <p:cNvPr id="3" name="Content Placeholder 2"/>
          <p:cNvSpPr>
            <a:spLocks noGrp="1"/>
          </p:cNvSpPr>
          <p:nvPr>
            <p:ph idx="1"/>
          </p:nvPr>
        </p:nvSpPr>
        <p:spPr>
          <a:xfrm>
            <a:off x="280555" y="1600199"/>
            <a:ext cx="8593281" cy="4966855"/>
          </a:xfrm>
        </p:spPr>
        <p:txBody>
          <a:bodyPr>
            <a:normAutofit/>
          </a:bodyPr>
          <a:lstStyle/>
          <a:p>
            <a:r>
              <a:rPr lang="en-GB" dirty="0" smtClean="0">
                <a:solidFill>
                  <a:schemeClr val="bg1"/>
                </a:solidFill>
              </a:rPr>
              <a:t>Roman fort built at Cirencester (</a:t>
            </a:r>
            <a:r>
              <a:rPr lang="en-GB" dirty="0" err="1" smtClean="0">
                <a:solidFill>
                  <a:schemeClr val="bg1"/>
                </a:solidFill>
              </a:rPr>
              <a:t>Corinium</a:t>
            </a:r>
            <a:r>
              <a:rPr lang="en-GB" dirty="0" smtClean="0">
                <a:solidFill>
                  <a:schemeClr val="bg1"/>
                </a:solidFill>
              </a:rPr>
              <a:t> </a:t>
            </a:r>
            <a:r>
              <a:rPr lang="en-GB" dirty="0" err="1" smtClean="0">
                <a:solidFill>
                  <a:schemeClr val="bg1"/>
                </a:solidFill>
              </a:rPr>
              <a:t>Dounnorum</a:t>
            </a:r>
            <a:r>
              <a:rPr lang="en-GB" dirty="0" smtClean="0">
                <a:solidFill>
                  <a:schemeClr val="bg1"/>
                </a:solidFill>
              </a:rPr>
              <a:t>) – c.45 km from Bath.</a:t>
            </a:r>
          </a:p>
          <a:p>
            <a:endParaRPr lang="en-GB" sz="1000" dirty="0">
              <a:solidFill>
                <a:schemeClr val="bg1"/>
              </a:solidFill>
            </a:endParaRPr>
          </a:p>
          <a:p>
            <a:r>
              <a:rPr lang="en-GB" dirty="0" smtClean="0">
                <a:solidFill>
                  <a:schemeClr val="bg1"/>
                </a:solidFill>
              </a:rPr>
              <a:t>Bath located on loop of the </a:t>
            </a:r>
            <a:r>
              <a:rPr lang="en-GB" dirty="0">
                <a:solidFill>
                  <a:schemeClr val="bg1"/>
                </a:solidFill>
              </a:rPr>
              <a:t>R</a:t>
            </a:r>
            <a:r>
              <a:rPr lang="en-GB" dirty="0" smtClean="0">
                <a:solidFill>
                  <a:schemeClr val="bg1"/>
                </a:solidFill>
              </a:rPr>
              <a:t>iver Avon – strategic significance (three roads converge). </a:t>
            </a:r>
          </a:p>
          <a:p>
            <a:endParaRPr lang="en-GB" sz="1000" dirty="0">
              <a:solidFill>
                <a:schemeClr val="bg1"/>
              </a:solidFill>
            </a:endParaRPr>
          </a:p>
          <a:p>
            <a:r>
              <a:rPr lang="en-GB" dirty="0" smtClean="0">
                <a:solidFill>
                  <a:schemeClr val="bg1"/>
                </a:solidFill>
              </a:rPr>
              <a:t>As yet no evidence for a fort at Bath has been found. </a:t>
            </a:r>
          </a:p>
          <a:p>
            <a:endParaRPr lang="en-GB" sz="1000" dirty="0">
              <a:solidFill>
                <a:schemeClr val="bg1"/>
              </a:solidFill>
            </a:endParaRPr>
          </a:p>
          <a:p>
            <a:r>
              <a:rPr lang="en-GB" dirty="0" smtClean="0">
                <a:solidFill>
                  <a:schemeClr val="bg1"/>
                </a:solidFill>
              </a:rPr>
              <a:t>Very likely within the Roman orbit of control / influence by the late-Claudian or early-</a:t>
            </a:r>
            <a:r>
              <a:rPr lang="en-GB" dirty="0" err="1" smtClean="0">
                <a:solidFill>
                  <a:schemeClr val="bg1"/>
                </a:solidFill>
              </a:rPr>
              <a:t>Neronian</a:t>
            </a:r>
            <a:r>
              <a:rPr lang="en-GB" dirty="0" smtClean="0">
                <a:solidFill>
                  <a:schemeClr val="bg1"/>
                </a:solidFill>
              </a:rPr>
              <a:t> period.</a:t>
            </a:r>
            <a:endParaRPr lang="en-GB" dirty="0">
              <a:solidFill>
                <a:schemeClr val="bg1"/>
              </a:solidFill>
            </a:endParaRPr>
          </a:p>
        </p:txBody>
      </p:sp>
    </p:spTree>
    <p:extLst>
      <p:ext uri="{BB962C8B-B14F-4D97-AF65-F5344CB8AC3E}">
        <p14:creationId xmlns:p14="http://schemas.microsoft.com/office/powerpoint/2010/main" val="3759100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957" y="274638"/>
            <a:ext cx="8931349" cy="1143000"/>
          </a:xfrm>
        </p:spPr>
        <p:txBody>
          <a:bodyPr>
            <a:normAutofit fontScale="90000"/>
          </a:bodyPr>
          <a:lstStyle/>
          <a:p>
            <a:r>
              <a:rPr lang="en-GB" sz="3600" dirty="0" err="1" smtClean="0">
                <a:solidFill>
                  <a:schemeClr val="bg1"/>
                </a:solidFill>
              </a:rPr>
              <a:t>Aquae</a:t>
            </a:r>
            <a:r>
              <a:rPr lang="en-GB" sz="3600" dirty="0" smtClean="0">
                <a:solidFill>
                  <a:schemeClr val="bg1"/>
                </a:solidFill>
              </a:rPr>
              <a:t> </a:t>
            </a:r>
            <a:r>
              <a:rPr lang="en-GB" sz="3600" dirty="0" err="1" smtClean="0">
                <a:solidFill>
                  <a:schemeClr val="bg1"/>
                </a:solidFill>
              </a:rPr>
              <a:t>Sulis</a:t>
            </a:r>
            <a:r>
              <a:rPr lang="en-GB" sz="3600" dirty="0" smtClean="0">
                <a:solidFill>
                  <a:schemeClr val="bg1"/>
                </a:solidFill>
              </a:rPr>
              <a:t> as know in the Roman Period</a:t>
            </a:r>
            <a:endParaRPr lang="en-GB" sz="3600" dirty="0">
              <a:solidFill>
                <a:schemeClr val="bg1"/>
              </a:solidFill>
            </a:endParaRPr>
          </a:p>
        </p:txBody>
      </p:sp>
      <p:sp>
        <p:nvSpPr>
          <p:cNvPr id="3" name="Content Placeholder 2"/>
          <p:cNvSpPr>
            <a:spLocks noGrp="1"/>
          </p:cNvSpPr>
          <p:nvPr>
            <p:ph idx="1"/>
          </p:nvPr>
        </p:nvSpPr>
        <p:spPr>
          <a:xfrm>
            <a:off x="116957" y="1506683"/>
            <a:ext cx="8825024" cy="5351318"/>
          </a:xfrm>
        </p:spPr>
        <p:txBody>
          <a:bodyPr>
            <a:normAutofit fontScale="92500" lnSpcReduction="10000"/>
          </a:bodyPr>
          <a:lstStyle/>
          <a:p>
            <a:pPr marL="137160" indent="0">
              <a:buNone/>
            </a:pPr>
            <a:endParaRPr lang="en-GB" sz="1000" dirty="0" smtClean="0">
              <a:solidFill>
                <a:schemeClr val="bg1"/>
              </a:solidFill>
            </a:endParaRPr>
          </a:p>
          <a:p>
            <a:r>
              <a:rPr lang="en-GB" dirty="0" smtClean="0">
                <a:solidFill>
                  <a:schemeClr val="bg1"/>
                </a:solidFill>
              </a:rPr>
              <a:t>Bath and temple complex began to be constructed from last quarter of the first century AD.</a:t>
            </a:r>
          </a:p>
          <a:p>
            <a:endParaRPr lang="en-GB" sz="900" dirty="0" smtClean="0">
              <a:solidFill>
                <a:schemeClr val="bg1"/>
              </a:solidFill>
            </a:endParaRPr>
          </a:p>
          <a:p>
            <a:pPr marL="137160" indent="0">
              <a:buNone/>
            </a:pPr>
            <a:r>
              <a:rPr lang="en-GB" dirty="0" smtClean="0">
                <a:solidFill>
                  <a:schemeClr val="bg1"/>
                </a:solidFill>
              </a:rPr>
              <a:t>“…hot springs furnished luxuriously for human use… over these springs Minerva presides and in her temple the perpetual fire never whitens to ash, but as the flame fades, turns into rocky lumps.” – </a:t>
            </a:r>
            <a:r>
              <a:rPr lang="en-GB" b="1" dirty="0" err="1" smtClean="0">
                <a:solidFill>
                  <a:schemeClr val="bg1"/>
                </a:solidFill>
              </a:rPr>
              <a:t>Solinus</a:t>
            </a:r>
            <a:r>
              <a:rPr lang="en-GB" b="1" dirty="0" smtClean="0">
                <a:solidFill>
                  <a:schemeClr val="bg1"/>
                </a:solidFill>
              </a:rPr>
              <a:t> </a:t>
            </a:r>
            <a:r>
              <a:rPr lang="en-GB" b="1" i="1" dirty="0" err="1" smtClean="0">
                <a:solidFill>
                  <a:schemeClr val="bg1"/>
                </a:solidFill>
              </a:rPr>
              <a:t>Collectanea</a:t>
            </a:r>
            <a:r>
              <a:rPr lang="en-GB" b="1" i="1" dirty="0" smtClean="0">
                <a:solidFill>
                  <a:schemeClr val="bg1"/>
                </a:solidFill>
              </a:rPr>
              <a:t> </a:t>
            </a:r>
            <a:r>
              <a:rPr lang="en-GB" b="1" i="1" dirty="0" err="1" smtClean="0">
                <a:solidFill>
                  <a:schemeClr val="bg1"/>
                </a:solidFill>
              </a:rPr>
              <a:t>rerum</a:t>
            </a:r>
            <a:r>
              <a:rPr lang="en-GB" b="1" i="1" dirty="0" smtClean="0">
                <a:solidFill>
                  <a:schemeClr val="bg1"/>
                </a:solidFill>
              </a:rPr>
              <a:t> </a:t>
            </a:r>
            <a:r>
              <a:rPr lang="en-GB" b="1" i="1" dirty="0" err="1" smtClean="0">
                <a:solidFill>
                  <a:schemeClr val="bg1"/>
                </a:solidFill>
              </a:rPr>
              <a:t>memorabilium</a:t>
            </a:r>
            <a:r>
              <a:rPr lang="en-GB" dirty="0" smtClean="0">
                <a:solidFill>
                  <a:schemeClr val="bg1"/>
                </a:solidFill>
              </a:rPr>
              <a:t>.</a:t>
            </a:r>
          </a:p>
          <a:p>
            <a:pPr marL="800100" lvl="1" indent="-342900"/>
            <a:r>
              <a:rPr lang="en-GB" dirty="0" smtClean="0">
                <a:solidFill>
                  <a:schemeClr val="bg1"/>
                </a:solidFill>
              </a:rPr>
              <a:t>Luxurious baths</a:t>
            </a:r>
          </a:p>
          <a:p>
            <a:pPr marL="800100" lvl="1" indent="-342900"/>
            <a:r>
              <a:rPr lang="en-GB" dirty="0" smtClean="0">
                <a:solidFill>
                  <a:schemeClr val="bg1"/>
                </a:solidFill>
              </a:rPr>
              <a:t>Temple to Minerva</a:t>
            </a:r>
          </a:p>
          <a:p>
            <a:pPr marL="800100" lvl="1" indent="-342900"/>
            <a:r>
              <a:rPr lang="en-GB" dirty="0" smtClean="0">
                <a:solidFill>
                  <a:schemeClr val="bg1"/>
                </a:solidFill>
              </a:rPr>
              <a:t>Inflammable stones used on the temple fires – coal?</a:t>
            </a:r>
          </a:p>
          <a:p>
            <a:pPr marL="137160" indent="0">
              <a:buNone/>
            </a:pPr>
            <a:endParaRPr lang="en-GB" sz="900" b="1" dirty="0">
              <a:solidFill>
                <a:schemeClr val="bg1"/>
              </a:solidFill>
            </a:endParaRPr>
          </a:p>
          <a:p>
            <a:r>
              <a:rPr lang="en-GB" dirty="0" smtClean="0">
                <a:solidFill>
                  <a:schemeClr val="bg1"/>
                </a:solidFill>
              </a:rPr>
              <a:t>Claudius Ptolemy – </a:t>
            </a:r>
            <a:r>
              <a:rPr lang="en-GB" i="1" dirty="0" err="1" smtClean="0">
                <a:solidFill>
                  <a:schemeClr val="bg1"/>
                </a:solidFill>
              </a:rPr>
              <a:t>Aquae</a:t>
            </a:r>
            <a:r>
              <a:rPr lang="en-GB" i="1" dirty="0" smtClean="0">
                <a:solidFill>
                  <a:schemeClr val="bg1"/>
                </a:solidFill>
              </a:rPr>
              <a:t> </a:t>
            </a:r>
            <a:r>
              <a:rPr lang="en-GB" i="1" dirty="0" err="1" smtClean="0">
                <a:solidFill>
                  <a:schemeClr val="bg1"/>
                </a:solidFill>
              </a:rPr>
              <a:t>Calidae</a:t>
            </a:r>
            <a:r>
              <a:rPr lang="en-GB" i="1" dirty="0" smtClean="0">
                <a:solidFill>
                  <a:schemeClr val="bg1"/>
                </a:solidFill>
              </a:rPr>
              <a:t> </a:t>
            </a:r>
            <a:r>
              <a:rPr lang="en-GB" dirty="0" smtClean="0">
                <a:solidFill>
                  <a:schemeClr val="bg1"/>
                </a:solidFill>
              </a:rPr>
              <a:t>(hot water) – called a </a:t>
            </a:r>
            <a:r>
              <a:rPr lang="en-GB" i="1" dirty="0" smtClean="0">
                <a:solidFill>
                  <a:schemeClr val="bg1"/>
                </a:solidFill>
              </a:rPr>
              <a:t>polis </a:t>
            </a:r>
            <a:r>
              <a:rPr lang="en-GB" dirty="0" smtClean="0">
                <a:solidFill>
                  <a:schemeClr val="bg1"/>
                </a:solidFill>
              </a:rPr>
              <a:t>of the Belgae.</a:t>
            </a:r>
          </a:p>
          <a:p>
            <a:endParaRPr lang="en-GB" sz="1100" dirty="0">
              <a:solidFill>
                <a:schemeClr val="bg1"/>
              </a:solidFill>
            </a:endParaRPr>
          </a:p>
          <a:p>
            <a:endParaRPr lang="en-GB" sz="1000" b="1" dirty="0">
              <a:solidFill>
                <a:schemeClr val="bg1"/>
              </a:solidFill>
            </a:endParaRPr>
          </a:p>
        </p:txBody>
      </p:sp>
    </p:spTree>
    <p:extLst>
      <p:ext uri="{BB962C8B-B14F-4D97-AF65-F5344CB8AC3E}">
        <p14:creationId xmlns:p14="http://schemas.microsoft.com/office/powerpoint/2010/main" val="866101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382" y="139557"/>
            <a:ext cx="8790708" cy="1143000"/>
          </a:xfrm>
        </p:spPr>
        <p:txBody>
          <a:bodyPr/>
          <a:lstStyle/>
          <a:p>
            <a:r>
              <a:rPr lang="en-GB" dirty="0" smtClean="0">
                <a:solidFill>
                  <a:schemeClr val="bg1"/>
                </a:solidFill>
              </a:rPr>
              <a:t>Roman Period Development (1)</a:t>
            </a:r>
            <a:endParaRPr lang="en-GB" dirty="0">
              <a:solidFill>
                <a:schemeClr val="bg1"/>
              </a:solidFill>
            </a:endParaRPr>
          </a:p>
        </p:txBody>
      </p:sp>
      <p:sp>
        <p:nvSpPr>
          <p:cNvPr id="3" name="Content Placeholder 2"/>
          <p:cNvSpPr>
            <a:spLocks noGrp="1"/>
          </p:cNvSpPr>
          <p:nvPr>
            <p:ph idx="1"/>
          </p:nvPr>
        </p:nvSpPr>
        <p:spPr>
          <a:xfrm>
            <a:off x="62347" y="1175919"/>
            <a:ext cx="8977743" cy="3719946"/>
          </a:xfrm>
        </p:spPr>
        <p:txBody>
          <a:bodyPr>
            <a:normAutofit fontScale="92500" lnSpcReduction="10000"/>
          </a:bodyPr>
          <a:lstStyle/>
          <a:p>
            <a:r>
              <a:rPr lang="en-GB" dirty="0" smtClean="0">
                <a:solidFill>
                  <a:schemeClr val="bg1"/>
                </a:solidFill>
              </a:rPr>
              <a:t>Fragmentary inscription – ‘VES. VII. CO.’ – Seventh consulship of Vespasian – AD 76.</a:t>
            </a:r>
          </a:p>
          <a:p>
            <a:pPr lvl="1"/>
            <a:r>
              <a:rPr lang="en-GB" dirty="0" smtClean="0">
                <a:solidFill>
                  <a:schemeClr val="bg1"/>
                </a:solidFill>
              </a:rPr>
              <a:t>Inauguration or dedication of building works?</a:t>
            </a:r>
          </a:p>
          <a:p>
            <a:pPr lvl="1"/>
            <a:endParaRPr lang="en-GB" sz="500" dirty="0">
              <a:solidFill>
                <a:schemeClr val="bg1"/>
              </a:solidFill>
            </a:endParaRPr>
          </a:p>
          <a:p>
            <a:r>
              <a:rPr lang="en-GB" dirty="0" smtClean="0">
                <a:solidFill>
                  <a:schemeClr val="bg1"/>
                </a:solidFill>
              </a:rPr>
              <a:t>Temple of </a:t>
            </a:r>
            <a:r>
              <a:rPr lang="en-GB" dirty="0" err="1" smtClean="0">
                <a:solidFill>
                  <a:schemeClr val="bg1"/>
                </a:solidFill>
              </a:rPr>
              <a:t>Sulis</a:t>
            </a:r>
            <a:r>
              <a:rPr lang="en-GB" dirty="0" smtClean="0">
                <a:solidFill>
                  <a:schemeClr val="bg1"/>
                </a:solidFill>
              </a:rPr>
              <a:t> Minerva appears to be erected in AD 70-80s and hots springs surrounded by an embankment wall. </a:t>
            </a:r>
          </a:p>
          <a:p>
            <a:endParaRPr lang="en-GB" sz="500" dirty="0">
              <a:solidFill>
                <a:schemeClr val="bg1"/>
              </a:solidFill>
            </a:endParaRPr>
          </a:p>
          <a:p>
            <a:r>
              <a:rPr lang="en-GB" dirty="0" smtClean="0">
                <a:solidFill>
                  <a:schemeClr val="bg1"/>
                </a:solidFill>
              </a:rPr>
              <a:t>Investment or planning of complex unknown?</a:t>
            </a:r>
          </a:p>
          <a:p>
            <a:pPr lvl="1"/>
            <a:r>
              <a:rPr lang="en-GB" dirty="0" err="1" smtClean="0">
                <a:solidFill>
                  <a:schemeClr val="bg1"/>
                </a:solidFill>
              </a:rPr>
              <a:t>Togidubnus</a:t>
            </a:r>
            <a:r>
              <a:rPr lang="en-GB" dirty="0" smtClean="0">
                <a:solidFill>
                  <a:schemeClr val="bg1"/>
                </a:solidFill>
              </a:rPr>
              <a:t>? – possible inscription at Bath – T. Cl. T. = Tiberius Claudius </a:t>
            </a:r>
            <a:r>
              <a:rPr lang="en-GB" dirty="0" err="1" smtClean="0">
                <a:solidFill>
                  <a:schemeClr val="bg1"/>
                </a:solidFill>
              </a:rPr>
              <a:t>Togidubnus</a:t>
            </a:r>
            <a:r>
              <a:rPr lang="en-GB" dirty="0" smtClean="0">
                <a:solidFill>
                  <a:schemeClr val="bg1"/>
                </a:solidFill>
              </a:rPr>
              <a:t>?</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6847608" y="4789227"/>
            <a:ext cx="2192482" cy="1945352"/>
          </a:xfrm>
          <a:prstGeom prst="rect">
            <a:avLst/>
          </a:prstGeom>
        </p:spPr>
      </p:pic>
      <p:sp>
        <p:nvSpPr>
          <p:cNvPr id="5" name="Content Placeholder 2"/>
          <p:cNvSpPr txBox="1">
            <a:spLocks/>
          </p:cNvSpPr>
          <p:nvPr/>
        </p:nvSpPr>
        <p:spPr>
          <a:xfrm>
            <a:off x="62347" y="4946074"/>
            <a:ext cx="6691743" cy="1911926"/>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a:buFont typeface="Wingdings 2"/>
              <a:buNone/>
            </a:pPr>
            <a:r>
              <a:rPr lang="en-GB" dirty="0" smtClean="0">
                <a:solidFill>
                  <a:schemeClr val="bg1"/>
                </a:solidFill>
              </a:rPr>
              <a:t>“To Neptune and Minerva this temple [is dedicated with prayers] for the welfare of the divine [Imperial] house, by the authority of Tiberius Claudius </a:t>
            </a:r>
            <a:r>
              <a:rPr lang="en-GB" dirty="0" err="1" smtClean="0">
                <a:solidFill>
                  <a:schemeClr val="bg1"/>
                </a:solidFill>
              </a:rPr>
              <a:t>Cogidubnus</a:t>
            </a:r>
            <a:r>
              <a:rPr lang="en-GB" dirty="0" smtClean="0">
                <a:solidFill>
                  <a:schemeClr val="bg1"/>
                </a:solidFill>
              </a:rPr>
              <a:t>, king and imperial legate in Britain, by the guild of smiths and its members, at their own expense; Clemens, son of </a:t>
            </a:r>
            <a:r>
              <a:rPr lang="en-GB" dirty="0" err="1" smtClean="0">
                <a:solidFill>
                  <a:schemeClr val="bg1"/>
                </a:solidFill>
              </a:rPr>
              <a:t>Prudentinus</a:t>
            </a:r>
            <a:r>
              <a:rPr lang="en-GB" dirty="0" smtClean="0">
                <a:solidFill>
                  <a:schemeClr val="bg1"/>
                </a:solidFill>
              </a:rPr>
              <a:t>, presented this site.” – </a:t>
            </a:r>
            <a:r>
              <a:rPr lang="en-GB" b="1" dirty="0" smtClean="0">
                <a:solidFill>
                  <a:schemeClr val="bg1"/>
                </a:solidFill>
              </a:rPr>
              <a:t>Inscription from Chichester</a:t>
            </a:r>
            <a:r>
              <a:rPr lang="en-GB" dirty="0" smtClean="0">
                <a:solidFill>
                  <a:schemeClr val="bg1"/>
                </a:solidFill>
              </a:rPr>
              <a:t>. </a:t>
            </a:r>
          </a:p>
          <a:p>
            <a:pPr marL="0"/>
            <a:endParaRPr lang="en-GB" dirty="0"/>
          </a:p>
        </p:txBody>
      </p:sp>
    </p:spTree>
    <p:extLst>
      <p:ext uri="{BB962C8B-B14F-4D97-AF65-F5344CB8AC3E}">
        <p14:creationId xmlns:p14="http://schemas.microsoft.com/office/powerpoint/2010/main" val="2848069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163" y="201902"/>
            <a:ext cx="8769927" cy="1143000"/>
          </a:xfrm>
        </p:spPr>
        <p:txBody>
          <a:bodyPr>
            <a:normAutofit/>
          </a:bodyPr>
          <a:lstStyle/>
          <a:p>
            <a:r>
              <a:rPr lang="en-GB" dirty="0" smtClean="0">
                <a:solidFill>
                  <a:schemeClr val="bg1"/>
                </a:solidFill>
              </a:rPr>
              <a:t>Roman Period Development (2)</a:t>
            </a:r>
            <a:endParaRPr lang="en-GB" dirty="0">
              <a:solidFill>
                <a:schemeClr val="bg1"/>
              </a:solidFill>
            </a:endParaRPr>
          </a:p>
        </p:txBody>
      </p:sp>
      <p:sp>
        <p:nvSpPr>
          <p:cNvPr id="3" name="Content Placeholder 2"/>
          <p:cNvSpPr>
            <a:spLocks noGrp="1"/>
          </p:cNvSpPr>
          <p:nvPr>
            <p:ph idx="1"/>
          </p:nvPr>
        </p:nvSpPr>
        <p:spPr>
          <a:xfrm>
            <a:off x="39832" y="1548245"/>
            <a:ext cx="8885959" cy="1631373"/>
          </a:xfrm>
        </p:spPr>
        <p:txBody>
          <a:bodyPr>
            <a:normAutofit fontScale="77500" lnSpcReduction="20000"/>
          </a:bodyPr>
          <a:lstStyle/>
          <a:p>
            <a:r>
              <a:rPr lang="en-GB" dirty="0" smtClean="0">
                <a:solidFill>
                  <a:schemeClr val="bg1"/>
                </a:solidFill>
              </a:rPr>
              <a:t>Need to drain boggy ground around the springs.</a:t>
            </a:r>
          </a:p>
          <a:p>
            <a:endParaRPr lang="en-GB" sz="900" dirty="0">
              <a:solidFill>
                <a:schemeClr val="bg1"/>
              </a:solidFill>
            </a:endParaRPr>
          </a:p>
          <a:p>
            <a:r>
              <a:rPr lang="en-GB" dirty="0" smtClean="0">
                <a:solidFill>
                  <a:schemeClr val="bg1"/>
                </a:solidFill>
              </a:rPr>
              <a:t>Hot springs siphoned into the Great Bath.</a:t>
            </a:r>
          </a:p>
          <a:p>
            <a:endParaRPr lang="en-GB" sz="900" dirty="0">
              <a:solidFill>
                <a:schemeClr val="bg1"/>
              </a:solidFill>
            </a:endParaRPr>
          </a:p>
          <a:p>
            <a:r>
              <a:rPr lang="en-GB" dirty="0">
                <a:solidFill>
                  <a:schemeClr val="bg1"/>
                </a:solidFill>
              </a:rPr>
              <a:t>Western end of the complex a conventional bath with hot, warm and cold rooms. </a:t>
            </a:r>
          </a:p>
          <a:p>
            <a:endParaRPr lang="en-GB" dirty="0" smtClean="0">
              <a:solidFill>
                <a:schemeClr val="bg1"/>
              </a:solidFill>
            </a:endParaRPr>
          </a:p>
          <a:p>
            <a:endParaRPr lang="en-GB" sz="1000" dirty="0">
              <a:solidFill>
                <a:schemeClr val="bg1"/>
              </a:solidFill>
            </a:endParaRPr>
          </a:p>
        </p:txBody>
      </p:sp>
      <p:pic>
        <p:nvPicPr>
          <p:cNvPr id="6" name="Picture 5"/>
          <p:cNvPicPr>
            <a:picLocks noChangeAspect="1"/>
          </p:cNvPicPr>
          <p:nvPr/>
        </p:nvPicPr>
        <p:blipFill>
          <a:blip r:embed="rId2"/>
          <a:stretch>
            <a:fillRect/>
          </a:stretch>
        </p:blipFill>
        <p:spPr>
          <a:xfrm>
            <a:off x="3169227" y="2951019"/>
            <a:ext cx="5756564" cy="3761508"/>
          </a:xfrm>
          <a:prstGeom prst="rect">
            <a:avLst/>
          </a:prstGeom>
        </p:spPr>
      </p:pic>
      <p:sp>
        <p:nvSpPr>
          <p:cNvPr id="10" name="Content Placeholder 2"/>
          <p:cNvSpPr txBox="1">
            <a:spLocks/>
          </p:cNvSpPr>
          <p:nvPr/>
        </p:nvSpPr>
        <p:spPr>
          <a:xfrm>
            <a:off x="39832" y="3179618"/>
            <a:ext cx="3015095" cy="3449781"/>
          </a:xfrm>
          <a:prstGeom prst="rect">
            <a:avLst/>
          </a:prstGeom>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Lead sheets lining the pool covered with waterproof concrete – water delivered into the Great Bath from the elevated top of the pool. </a:t>
            </a:r>
            <a:endParaRPr lang="en-GB" dirty="0">
              <a:solidFill>
                <a:schemeClr val="bg1"/>
              </a:solidFill>
            </a:endParaRPr>
          </a:p>
        </p:txBody>
      </p:sp>
    </p:spTree>
    <p:extLst>
      <p:ext uri="{BB962C8B-B14F-4D97-AF65-F5344CB8AC3E}">
        <p14:creationId xmlns:p14="http://schemas.microsoft.com/office/powerpoint/2010/main" val="4188196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Temple of </a:t>
            </a:r>
            <a:r>
              <a:rPr lang="en-GB" dirty="0" err="1" smtClean="0">
                <a:solidFill>
                  <a:schemeClr val="bg1"/>
                </a:solidFill>
              </a:rPr>
              <a:t>Sulis</a:t>
            </a:r>
            <a:r>
              <a:rPr lang="en-GB" dirty="0" smtClean="0">
                <a:solidFill>
                  <a:schemeClr val="bg1"/>
                </a:solidFill>
              </a:rPr>
              <a:t> Minerva</a:t>
            </a:r>
            <a:endParaRPr lang="en-GB" dirty="0">
              <a:solidFill>
                <a:schemeClr val="bg1"/>
              </a:solidFill>
            </a:endParaRPr>
          </a:p>
        </p:txBody>
      </p:sp>
      <p:sp>
        <p:nvSpPr>
          <p:cNvPr id="3" name="Content Placeholder 2"/>
          <p:cNvSpPr>
            <a:spLocks noGrp="1"/>
          </p:cNvSpPr>
          <p:nvPr>
            <p:ph idx="1"/>
          </p:nvPr>
        </p:nvSpPr>
        <p:spPr>
          <a:xfrm>
            <a:off x="93519" y="1417637"/>
            <a:ext cx="5434445" cy="2465473"/>
          </a:xfrm>
        </p:spPr>
        <p:txBody>
          <a:bodyPr>
            <a:normAutofit fontScale="62500" lnSpcReduction="20000"/>
          </a:bodyPr>
          <a:lstStyle/>
          <a:p>
            <a:r>
              <a:rPr lang="en-GB" dirty="0" smtClean="0">
                <a:solidFill>
                  <a:schemeClr val="bg1"/>
                </a:solidFill>
              </a:rPr>
              <a:t>Possibly best preserved remains of a Roman period temple in Britain. </a:t>
            </a:r>
          </a:p>
          <a:p>
            <a:endParaRPr lang="en-GB" sz="600" dirty="0">
              <a:solidFill>
                <a:schemeClr val="bg1"/>
              </a:solidFill>
            </a:endParaRPr>
          </a:p>
          <a:p>
            <a:r>
              <a:rPr lang="en-GB" dirty="0" smtClean="0">
                <a:solidFill>
                  <a:schemeClr val="bg1"/>
                </a:solidFill>
              </a:rPr>
              <a:t>Initially temple more ‘Classical’ in style than Romano-Celtic.</a:t>
            </a:r>
          </a:p>
          <a:p>
            <a:endParaRPr lang="en-GB" sz="600" dirty="0">
              <a:solidFill>
                <a:schemeClr val="bg1"/>
              </a:solidFill>
            </a:endParaRPr>
          </a:p>
          <a:p>
            <a:r>
              <a:rPr lang="en-GB" dirty="0" smtClean="0">
                <a:solidFill>
                  <a:schemeClr val="bg1"/>
                </a:solidFill>
              </a:rPr>
              <a:t>Also “Four Seasons” theme, Sol and Luna.</a:t>
            </a:r>
          </a:p>
          <a:p>
            <a:endParaRPr lang="en-GB" sz="600" dirty="0">
              <a:solidFill>
                <a:schemeClr val="bg1"/>
              </a:solidFill>
            </a:endParaRPr>
          </a:p>
          <a:p>
            <a:r>
              <a:rPr lang="en-GB" dirty="0" smtClean="0">
                <a:solidFill>
                  <a:schemeClr val="bg1"/>
                </a:solidFill>
              </a:rPr>
              <a:t>Tritons at corners of the pediments.</a:t>
            </a:r>
          </a:p>
          <a:p>
            <a:endParaRPr lang="en-GB" sz="500" dirty="0">
              <a:solidFill>
                <a:schemeClr val="bg1"/>
              </a:solidFill>
            </a:endParaRPr>
          </a:p>
          <a:p>
            <a:r>
              <a:rPr lang="en-GB" dirty="0" smtClean="0">
                <a:solidFill>
                  <a:schemeClr val="bg1"/>
                </a:solidFill>
              </a:rPr>
              <a:t>Figures on altar stood before temple – Bacchus, Jupiter, Hercules and Apollo.</a:t>
            </a:r>
            <a:endParaRPr lang="en-GB" dirty="0">
              <a:solidFill>
                <a:schemeClr val="bg1"/>
              </a:solidFill>
            </a:endParaRPr>
          </a:p>
        </p:txBody>
      </p:sp>
      <p:pic>
        <p:nvPicPr>
          <p:cNvPr id="5" name="Picture 4"/>
          <p:cNvPicPr>
            <a:picLocks noChangeAspect="1"/>
          </p:cNvPicPr>
          <p:nvPr/>
        </p:nvPicPr>
        <p:blipFill>
          <a:blip r:embed="rId2"/>
          <a:stretch>
            <a:fillRect/>
          </a:stretch>
        </p:blipFill>
        <p:spPr>
          <a:xfrm>
            <a:off x="181841" y="4010891"/>
            <a:ext cx="5346123" cy="2734859"/>
          </a:xfrm>
          <a:prstGeom prst="rect">
            <a:avLst/>
          </a:prstGeom>
        </p:spPr>
      </p:pic>
      <p:pic>
        <p:nvPicPr>
          <p:cNvPr id="6" name="Picture 5"/>
          <p:cNvPicPr>
            <a:picLocks noChangeAspect="1"/>
          </p:cNvPicPr>
          <p:nvPr/>
        </p:nvPicPr>
        <p:blipFill>
          <a:blip r:embed="rId3"/>
          <a:stretch>
            <a:fillRect/>
          </a:stretch>
        </p:blipFill>
        <p:spPr>
          <a:xfrm>
            <a:off x="5673437" y="4010891"/>
            <a:ext cx="3309503" cy="2734859"/>
          </a:xfrm>
          <a:prstGeom prst="rect">
            <a:avLst/>
          </a:prstGeom>
        </p:spPr>
      </p:pic>
      <p:pic>
        <p:nvPicPr>
          <p:cNvPr id="7" name="Picture 6"/>
          <p:cNvPicPr>
            <a:picLocks noChangeAspect="1"/>
          </p:cNvPicPr>
          <p:nvPr/>
        </p:nvPicPr>
        <p:blipFill>
          <a:blip r:embed="rId4"/>
          <a:stretch>
            <a:fillRect/>
          </a:stretch>
        </p:blipFill>
        <p:spPr>
          <a:xfrm>
            <a:off x="5673437" y="1472074"/>
            <a:ext cx="3262109" cy="2411037"/>
          </a:xfrm>
          <a:prstGeom prst="rect">
            <a:avLst/>
          </a:prstGeom>
        </p:spPr>
      </p:pic>
      <p:pic>
        <p:nvPicPr>
          <p:cNvPr id="8" name="Picture 7"/>
          <p:cNvPicPr>
            <a:picLocks noChangeAspect="1"/>
          </p:cNvPicPr>
          <p:nvPr/>
        </p:nvPicPr>
        <p:blipFill>
          <a:blip r:embed="rId5"/>
          <a:stretch>
            <a:fillRect/>
          </a:stretch>
        </p:blipFill>
        <p:spPr>
          <a:xfrm>
            <a:off x="4323837" y="4010891"/>
            <a:ext cx="1204127" cy="1213571"/>
          </a:xfrm>
          <a:prstGeom prst="rect">
            <a:avLst/>
          </a:prstGeom>
        </p:spPr>
      </p:pic>
    </p:spTree>
    <p:extLst>
      <p:ext uri="{BB962C8B-B14F-4D97-AF65-F5344CB8AC3E}">
        <p14:creationId xmlns:p14="http://schemas.microsoft.com/office/powerpoint/2010/main" val="3217580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Activity at the Site</a:t>
            </a:r>
            <a:endParaRPr lang="en-GB" dirty="0">
              <a:solidFill>
                <a:schemeClr val="bg1"/>
              </a:solidFill>
            </a:endParaRPr>
          </a:p>
        </p:txBody>
      </p:sp>
      <p:sp>
        <p:nvSpPr>
          <p:cNvPr id="3" name="Content Placeholder 2"/>
          <p:cNvSpPr>
            <a:spLocks noGrp="1"/>
          </p:cNvSpPr>
          <p:nvPr>
            <p:ph idx="1"/>
          </p:nvPr>
        </p:nvSpPr>
        <p:spPr>
          <a:xfrm>
            <a:off x="207818" y="1417638"/>
            <a:ext cx="8749146" cy="3393354"/>
          </a:xfrm>
        </p:spPr>
        <p:txBody>
          <a:bodyPr>
            <a:normAutofit lnSpcReduction="10000"/>
          </a:bodyPr>
          <a:lstStyle/>
          <a:p>
            <a:r>
              <a:rPr lang="en-GB" dirty="0" smtClean="0">
                <a:solidFill>
                  <a:schemeClr val="bg1"/>
                </a:solidFill>
              </a:rPr>
              <a:t>Setting up states and altars to </a:t>
            </a:r>
            <a:r>
              <a:rPr lang="en-GB" dirty="0" err="1" smtClean="0">
                <a:solidFill>
                  <a:schemeClr val="bg1"/>
                </a:solidFill>
              </a:rPr>
              <a:t>Sulis</a:t>
            </a:r>
            <a:r>
              <a:rPr lang="en-GB" dirty="0" smtClean="0">
                <a:solidFill>
                  <a:schemeClr val="bg1"/>
                </a:solidFill>
              </a:rPr>
              <a:t>, jewellery, coins, domestic items found at the spring. </a:t>
            </a:r>
          </a:p>
          <a:p>
            <a:endParaRPr lang="en-GB" sz="1000" dirty="0">
              <a:solidFill>
                <a:schemeClr val="bg1"/>
              </a:solidFill>
            </a:endParaRPr>
          </a:p>
          <a:p>
            <a:r>
              <a:rPr lang="en-GB" dirty="0">
                <a:solidFill>
                  <a:schemeClr val="bg1"/>
                </a:solidFill>
              </a:rPr>
              <a:t>c</a:t>
            </a:r>
            <a:r>
              <a:rPr lang="en-GB" dirty="0" smtClean="0">
                <a:solidFill>
                  <a:schemeClr val="bg1"/>
                </a:solidFill>
              </a:rPr>
              <a:t>.130 leaden curse tablets deposited in sacred spring – redress, punishment, return of property. </a:t>
            </a:r>
          </a:p>
          <a:p>
            <a:endParaRPr lang="en-GB" sz="1000" dirty="0">
              <a:solidFill>
                <a:schemeClr val="bg1"/>
              </a:solidFill>
            </a:endParaRPr>
          </a:p>
          <a:p>
            <a:r>
              <a:rPr lang="en-GB" dirty="0" smtClean="0">
                <a:solidFill>
                  <a:schemeClr val="bg1"/>
                </a:solidFill>
              </a:rPr>
              <a:t>Little direct evidence of healing – inscriptions, V.S.L.M – </a:t>
            </a:r>
            <a:r>
              <a:rPr lang="en-GB" i="1" dirty="0" err="1" smtClean="0">
                <a:solidFill>
                  <a:schemeClr val="bg1"/>
                </a:solidFill>
              </a:rPr>
              <a:t>votum</a:t>
            </a:r>
            <a:r>
              <a:rPr lang="en-GB" i="1" dirty="0" smtClean="0">
                <a:solidFill>
                  <a:schemeClr val="bg1"/>
                </a:solidFill>
              </a:rPr>
              <a:t> </a:t>
            </a:r>
            <a:r>
              <a:rPr lang="en-GB" i="1" dirty="0" err="1" smtClean="0">
                <a:solidFill>
                  <a:schemeClr val="bg1"/>
                </a:solidFill>
              </a:rPr>
              <a:t>solvit</a:t>
            </a:r>
            <a:r>
              <a:rPr lang="en-GB" i="1" dirty="0" smtClean="0">
                <a:solidFill>
                  <a:schemeClr val="bg1"/>
                </a:solidFill>
              </a:rPr>
              <a:t> </a:t>
            </a:r>
            <a:r>
              <a:rPr lang="en-GB" i="1" dirty="0" err="1" smtClean="0">
                <a:solidFill>
                  <a:schemeClr val="bg1"/>
                </a:solidFill>
              </a:rPr>
              <a:t>libens</a:t>
            </a:r>
            <a:r>
              <a:rPr lang="en-GB" i="1" dirty="0" smtClean="0">
                <a:solidFill>
                  <a:schemeClr val="bg1"/>
                </a:solidFill>
              </a:rPr>
              <a:t> </a:t>
            </a:r>
            <a:r>
              <a:rPr lang="en-GB" i="1" dirty="0" err="1" smtClean="0">
                <a:solidFill>
                  <a:schemeClr val="bg1"/>
                </a:solidFill>
              </a:rPr>
              <a:t>merito</a:t>
            </a:r>
            <a:r>
              <a:rPr lang="en-GB" i="1" dirty="0" smtClean="0">
                <a:solidFill>
                  <a:schemeClr val="bg1"/>
                </a:solidFill>
              </a:rPr>
              <a:t> </a:t>
            </a:r>
            <a:r>
              <a:rPr lang="en-GB" dirty="0" smtClean="0">
                <a:solidFill>
                  <a:schemeClr val="bg1"/>
                </a:solidFill>
              </a:rPr>
              <a:t>– ‘willingly/deservingly fulfilling his/her vows’.</a:t>
            </a:r>
          </a:p>
        </p:txBody>
      </p:sp>
      <p:sp>
        <p:nvSpPr>
          <p:cNvPr id="4" name="Content Placeholder 2"/>
          <p:cNvSpPr txBox="1">
            <a:spLocks/>
          </p:cNvSpPr>
          <p:nvPr/>
        </p:nvSpPr>
        <p:spPr>
          <a:xfrm>
            <a:off x="114300" y="5091544"/>
            <a:ext cx="5164281" cy="1589810"/>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“May he who has stolen VILBIA from me become as liquid as water… who has stolen it (or her).</a:t>
            </a:r>
            <a:endParaRPr lang="en-GB" dirty="0">
              <a:solidFill>
                <a:schemeClr val="bg1"/>
              </a:solidFill>
            </a:endParaRPr>
          </a:p>
        </p:txBody>
      </p:sp>
      <p:pic>
        <p:nvPicPr>
          <p:cNvPr id="5" name="Picture 4"/>
          <p:cNvPicPr>
            <a:picLocks noChangeAspect="1"/>
          </p:cNvPicPr>
          <p:nvPr/>
        </p:nvPicPr>
        <p:blipFill>
          <a:blip r:embed="rId2"/>
          <a:stretch>
            <a:fillRect/>
          </a:stretch>
        </p:blipFill>
        <p:spPr>
          <a:xfrm>
            <a:off x="5714999" y="4734491"/>
            <a:ext cx="2670464" cy="2038651"/>
          </a:xfrm>
          <a:prstGeom prst="rect">
            <a:avLst/>
          </a:prstGeom>
        </p:spPr>
      </p:pic>
    </p:spTree>
    <p:extLst>
      <p:ext uri="{BB962C8B-B14F-4D97-AF65-F5344CB8AC3E}">
        <p14:creationId xmlns:p14="http://schemas.microsoft.com/office/powerpoint/2010/main" val="1428027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910" y="274638"/>
            <a:ext cx="8956964" cy="1143000"/>
          </a:xfrm>
        </p:spPr>
        <p:txBody>
          <a:bodyPr>
            <a:normAutofit fontScale="90000"/>
          </a:bodyPr>
          <a:lstStyle/>
          <a:p>
            <a:r>
              <a:rPr lang="en-GB" dirty="0" smtClean="0">
                <a:solidFill>
                  <a:schemeClr val="bg1"/>
                </a:solidFill>
              </a:rPr>
              <a:t>Development, End and Rediscovery</a:t>
            </a:r>
            <a:endParaRPr lang="en-GB" dirty="0">
              <a:solidFill>
                <a:schemeClr val="bg1"/>
              </a:solidFill>
            </a:endParaRPr>
          </a:p>
        </p:txBody>
      </p:sp>
      <p:sp>
        <p:nvSpPr>
          <p:cNvPr id="3" name="Content Placeholder 2"/>
          <p:cNvSpPr>
            <a:spLocks noGrp="1"/>
          </p:cNvSpPr>
          <p:nvPr>
            <p:ph idx="1"/>
          </p:nvPr>
        </p:nvSpPr>
        <p:spPr>
          <a:xfrm>
            <a:off x="0" y="1506682"/>
            <a:ext cx="8988135" cy="5351318"/>
          </a:xfrm>
        </p:spPr>
        <p:txBody>
          <a:bodyPr>
            <a:normAutofit fontScale="92500" lnSpcReduction="10000"/>
          </a:bodyPr>
          <a:lstStyle/>
          <a:p>
            <a:r>
              <a:rPr lang="en-GB" dirty="0" smtClean="0">
                <a:solidFill>
                  <a:schemeClr val="bg1"/>
                </a:solidFill>
              </a:rPr>
              <a:t>Possible rebuilding in </a:t>
            </a:r>
            <a:r>
              <a:rPr lang="en-GB" dirty="0" err="1" smtClean="0">
                <a:solidFill>
                  <a:schemeClr val="bg1"/>
                </a:solidFill>
              </a:rPr>
              <a:t>Hadrianic</a:t>
            </a:r>
            <a:r>
              <a:rPr lang="en-GB" dirty="0" smtClean="0">
                <a:solidFill>
                  <a:schemeClr val="bg1"/>
                </a:solidFill>
              </a:rPr>
              <a:t> period – new suit of convectional baths at eastern end – elaboration of western baths.</a:t>
            </a:r>
          </a:p>
          <a:p>
            <a:endParaRPr lang="en-GB" sz="200" dirty="0">
              <a:solidFill>
                <a:schemeClr val="bg1"/>
              </a:solidFill>
            </a:endParaRPr>
          </a:p>
          <a:p>
            <a:r>
              <a:rPr lang="en-GB" dirty="0" smtClean="0">
                <a:solidFill>
                  <a:schemeClr val="bg1"/>
                </a:solidFill>
              </a:rPr>
              <a:t>Reroofing in later 2</a:t>
            </a:r>
            <a:r>
              <a:rPr lang="en-GB" baseline="30000" dirty="0" smtClean="0">
                <a:solidFill>
                  <a:schemeClr val="bg1"/>
                </a:solidFill>
              </a:rPr>
              <a:t>nd</a:t>
            </a:r>
            <a:r>
              <a:rPr lang="en-GB" dirty="0" smtClean="0">
                <a:solidFill>
                  <a:schemeClr val="bg1"/>
                </a:solidFill>
              </a:rPr>
              <a:t> century AD. </a:t>
            </a:r>
          </a:p>
          <a:p>
            <a:endParaRPr lang="en-GB" sz="200" dirty="0">
              <a:solidFill>
                <a:schemeClr val="bg1"/>
              </a:solidFill>
            </a:endParaRPr>
          </a:p>
          <a:p>
            <a:r>
              <a:rPr lang="en-GB" dirty="0" smtClean="0">
                <a:solidFill>
                  <a:schemeClr val="bg1"/>
                </a:solidFill>
              </a:rPr>
              <a:t>Temple complex enlarged in 2</a:t>
            </a:r>
            <a:r>
              <a:rPr lang="en-GB" baseline="30000" dirty="0" smtClean="0">
                <a:solidFill>
                  <a:schemeClr val="bg1"/>
                </a:solidFill>
              </a:rPr>
              <a:t>nd</a:t>
            </a:r>
            <a:r>
              <a:rPr lang="en-GB" dirty="0" smtClean="0">
                <a:solidFill>
                  <a:schemeClr val="bg1"/>
                </a:solidFill>
              </a:rPr>
              <a:t> century AD by creation of an ambulatory (walkway) – later enclosed within a colonnade.  </a:t>
            </a:r>
          </a:p>
          <a:p>
            <a:endParaRPr lang="en-GB" sz="200" dirty="0" smtClean="0">
              <a:solidFill>
                <a:schemeClr val="bg1"/>
              </a:solidFill>
            </a:endParaRPr>
          </a:p>
          <a:p>
            <a:r>
              <a:rPr lang="en-GB" dirty="0" smtClean="0">
                <a:solidFill>
                  <a:schemeClr val="bg1"/>
                </a:solidFill>
              </a:rPr>
              <a:t>Decline in the facilities during 4</a:t>
            </a:r>
            <a:r>
              <a:rPr lang="en-GB" baseline="30000" dirty="0" smtClean="0">
                <a:solidFill>
                  <a:schemeClr val="bg1"/>
                </a:solidFill>
              </a:rPr>
              <a:t>th</a:t>
            </a:r>
            <a:r>
              <a:rPr lang="en-GB" dirty="0" smtClean="0">
                <a:solidFill>
                  <a:schemeClr val="bg1"/>
                </a:solidFill>
              </a:rPr>
              <a:t> century AD – dilapidation of the temple – increasing build up of mud.</a:t>
            </a:r>
          </a:p>
          <a:p>
            <a:endParaRPr lang="en-GB" sz="200" dirty="0">
              <a:solidFill>
                <a:schemeClr val="bg1"/>
              </a:solidFill>
            </a:endParaRPr>
          </a:p>
          <a:p>
            <a:r>
              <a:rPr lang="en-GB" dirty="0" smtClean="0">
                <a:solidFill>
                  <a:schemeClr val="bg1"/>
                </a:solidFill>
              </a:rPr>
              <a:t>Rediscovery </a:t>
            </a:r>
            <a:r>
              <a:rPr lang="en-GB" dirty="0">
                <a:solidFill>
                  <a:schemeClr val="bg1"/>
                </a:solidFill>
              </a:rPr>
              <a:t>of </a:t>
            </a:r>
            <a:r>
              <a:rPr lang="en-GB" dirty="0" err="1">
                <a:solidFill>
                  <a:schemeClr val="bg1"/>
                </a:solidFill>
              </a:rPr>
              <a:t>Aquae</a:t>
            </a:r>
            <a:r>
              <a:rPr lang="en-GB" dirty="0">
                <a:solidFill>
                  <a:schemeClr val="bg1"/>
                </a:solidFill>
              </a:rPr>
              <a:t> </a:t>
            </a:r>
            <a:r>
              <a:rPr lang="en-GB" dirty="0" err="1">
                <a:solidFill>
                  <a:schemeClr val="bg1"/>
                </a:solidFill>
              </a:rPr>
              <a:t>Sulis</a:t>
            </a:r>
            <a:r>
              <a:rPr lang="en-GB" dirty="0">
                <a:solidFill>
                  <a:schemeClr val="bg1"/>
                </a:solidFill>
              </a:rPr>
              <a:t> during the course of the </a:t>
            </a:r>
            <a:r>
              <a:rPr lang="en-GB" dirty="0" smtClean="0">
                <a:solidFill>
                  <a:schemeClr val="bg1"/>
                </a:solidFill>
              </a:rPr>
              <a:t>18</a:t>
            </a:r>
            <a:r>
              <a:rPr lang="en-GB" baseline="30000" dirty="0" smtClean="0">
                <a:solidFill>
                  <a:schemeClr val="bg1"/>
                </a:solidFill>
              </a:rPr>
              <a:t>th</a:t>
            </a:r>
            <a:r>
              <a:rPr lang="en-GB" dirty="0" smtClean="0">
                <a:solidFill>
                  <a:schemeClr val="bg1"/>
                </a:solidFill>
              </a:rPr>
              <a:t> and 19</a:t>
            </a:r>
            <a:r>
              <a:rPr lang="en-GB" baseline="30000" dirty="0" smtClean="0">
                <a:solidFill>
                  <a:schemeClr val="bg1"/>
                </a:solidFill>
              </a:rPr>
              <a:t>th</a:t>
            </a:r>
            <a:r>
              <a:rPr lang="en-GB" dirty="0" smtClean="0">
                <a:solidFill>
                  <a:schemeClr val="bg1"/>
                </a:solidFill>
              </a:rPr>
              <a:t> centuries.</a:t>
            </a:r>
          </a:p>
          <a:p>
            <a:pPr lvl="1"/>
            <a:r>
              <a:rPr lang="en-GB" dirty="0" smtClean="0">
                <a:solidFill>
                  <a:schemeClr val="bg1"/>
                </a:solidFill>
              </a:rPr>
              <a:t>Sections of temple pediment found during construction of the Pump Room at end of 18</a:t>
            </a:r>
            <a:r>
              <a:rPr lang="en-GB" baseline="30000" dirty="0" smtClean="0">
                <a:solidFill>
                  <a:schemeClr val="bg1"/>
                </a:solidFill>
              </a:rPr>
              <a:t>th</a:t>
            </a:r>
            <a:r>
              <a:rPr lang="en-GB" dirty="0" smtClean="0">
                <a:solidFill>
                  <a:schemeClr val="bg1"/>
                </a:solidFill>
              </a:rPr>
              <a:t> century. </a:t>
            </a:r>
            <a:endParaRPr lang="en-GB" dirty="0">
              <a:solidFill>
                <a:schemeClr val="bg1"/>
              </a:solidFill>
            </a:endParaRPr>
          </a:p>
          <a:p>
            <a:endParaRPr lang="en-GB" dirty="0"/>
          </a:p>
        </p:txBody>
      </p:sp>
    </p:spTree>
    <p:extLst>
      <p:ext uri="{BB962C8B-B14F-4D97-AF65-F5344CB8AC3E}">
        <p14:creationId xmlns:p14="http://schemas.microsoft.com/office/powerpoint/2010/main" val="648431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p:txBody>
          <a:bodyPr/>
          <a:lstStyle/>
          <a:p>
            <a:r>
              <a:rPr lang="en-GB" dirty="0" err="1" smtClean="0">
                <a:solidFill>
                  <a:schemeClr val="bg1"/>
                </a:solidFill>
              </a:rPr>
              <a:t>Cunliffe</a:t>
            </a:r>
            <a:r>
              <a:rPr lang="en-GB" dirty="0" smtClean="0">
                <a:solidFill>
                  <a:schemeClr val="bg1"/>
                </a:solidFill>
              </a:rPr>
              <a:t>, B. (1971) </a:t>
            </a:r>
            <a:r>
              <a:rPr lang="en-GB" i="1" dirty="0" smtClean="0">
                <a:solidFill>
                  <a:schemeClr val="bg1"/>
                </a:solidFill>
              </a:rPr>
              <a:t>Roman Bath Discovered</a:t>
            </a:r>
            <a:r>
              <a:rPr lang="en-GB" dirty="0" smtClean="0">
                <a:solidFill>
                  <a:schemeClr val="bg1"/>
                </a:solidFill>
              </a:rPr>
              <a:t>. London: Routledge.</a:t>
            </a:r>
          </a:p>
          <a:p>
            <a:endParaRPr lang="en-GB" dirty="0">
              <a:solidFill>
                <a:schemeClr val="bg1"/>
              </a:solidFill>
            </a:endParaRPr>
          </a:p>
          <a:p>
            <a:r>
              <a:rPr lang="en-GB" dirty="0" smtClean="0">
                <a:solidFill>
                  <a:schemeClr val="bg1"/>
                </a:solidFill>
              </a:rPr>
              <a:t>Gerrard, J. (2007) ‘The Temple of </a:t>
            </a:r>
            <a:r>
              <a:rPr lang="en-GB" dirty="0" err="1" smtClean="0">
                <a:solidFill>
                  <a:schemeClr val="bg1"/>
                </a:solidFill>
              </a:rPr>
              <a:t>Sulis</a:t>
            </a:r>
            <a:r>
              <a:rPr lang="en-GB" dirty="0" smtClean="0">
                <a:solidFill>
                  <a:schemeClr val="bg1"/>
                </a:solidFill>
              </a:rPr>
              <a:t> Minerva at Bath and the End of Roman Britain’, </a:t>
            </a:r>
            <a:r>
              <a:rPr lang="en-GB" i="1" dirty="0" smtClean="0">
                <a:solidFill>
                  <a:schemeClr val="bg1"/>
                </a:solidFill>
              </a:rPr>
              <a:t>The Antiquaries Journal </a:t>
            </a:r>
            <a:r>
              <a:rPr lang="en-GB" dirty="0" smtClean="0">
                <a:solidFill>
                  <a:schemeClr val="bg1"/>
                </a:solidFill>
              </a:rPr>
              <a:t>87: 148-164.</a:t>
            </a:r>
          </a:p>
          <a:p>
            <a:endParaRPr lang="en-GB" dirty="0">
              <a:solidFill>
                <a:schemeClr val="bg1"/>
              </a:solidFill>
            </a:endParaRPr>
          </a:p>
          <a:p>
            <a:r>
              <a:rPr lang="en-GB" dirty="0" smtClean="0">
                <a:solidFill>
                  <a:schemeClr val="bg1"/>
                </a:solidFill>
              </a:rPr>
              <a:t>Southern, P. (2013) </a:t>
            </a:r>
            <a:r>
              <a:rPr lang="en-GB" i="1" dirty="0" smtClean="0">
                <a:solidFill>
                  <a:schemeClr val="bg1"/>
                </a:solidFill>
              </a:rPr>
              <a:t>The Story of Roman Bath</a:t>
            </a:r>
            <a:r>
              <a:rPr lang="en-GB" dirty="0" smtClean="0">
                <a:solidFill>
                  <a:schemeClr val="bg1"/>
                </a:solidFill>
              </a:rPr>
              <a:t>. Gloucestershire: Amberley. </a:t>
            </a:r>
            <a:endParaRPr lang="en-GB" dirty="0">
              <a:solidFill>
                <a:schemeClr val="bg1"/>
              </a:solidFill>
            </a:endParaRPr>
          </a:p>
        </p:txBody>
      </p:sp>
    </p:spTree>
    <p:extLst>
      <p:ext uri="{BB962C8B-B14F-4D97-AF65-F5344CB8AC3E}">
        <p14:creationId xmlns:p14="http://schemas.microsoft.com/office/powerpoint/2010/main" val="34281543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336</TotalTime>
  <Words>985</Words>
  <Application>Microsoft Office PowerPoint</Application>
  <PresentationFormat>On-screen Show (4:3)</PresentationFormat>
  <Paragraphs>113</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Book Antiqua</vt:lpstr>
      <vt:lpstr>Lucida Sans</vt:lpstr>
      <vt:lpstr>Wingdings</vt:lpstr>
      <vt:lpstr>Wingdings 2</vt:lpstr>
      <vt:lpstr>Wingdings 3</vt:lpstr>
      <vt:lpstr>Apex</vt:lpstr>
      <vt:lpstr>Athens and Rome: Life and Culture in Classical Antiquity</vt:lpstr>
      <vt:lpstr>Mineral Springs</vt:lpstr>
      <vt:lpstr>Bath before the Romans</vt:lpstr>
      <vt:lpstr>PowerPoint Presentation</vt:lpstr>
      <vt:lpstr>Roman Invasion and Occupation</vt:lpstr>
      <vt:lpstr>Occupation of “Bath”</vt:lpstr>
      <vt:lpstr>Aquae Sulis as know in the Roman Period</vt:lpstr>
      <vt:lpstr>Roman Period Development (1)</vt:lpstr>
      <vt:lpstr>Roman Period Development (2)</vt:lpstr>
      <vt:lpstr>Temple of Sulis Minerva</vt:lpstr>
      <vt:lpstr>Activity at the Site</vt:lpstr>
      <vt:lpstr>Development, End and Rediscovery</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105</cp:revision>
  <dcterms:created xsi:type="dcterms:W3CDTF">2015-10-25T14:50:49Z</dcterms:created>
  <dcterms:modified xsi:type="dcterms:W3CDTF">2017-11-03T14:59:15Z</dcterms:modified>
</cp:coreProperties>
</file>