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21"/>
  </p:notesMasterIdLst>
  <p:handoutMasterIdLst>
    <p:handoutMasterId r:id="rId22"/>
  </p:handoutMasterIdLst>
  <p:sldIdLst>
    <p:sldId id="256" r:id="rId5"/>
    <p:sldId id="277" r:id="rId6"/>
    <p:sldId id="261" r:id="rId7"/>
    <p:sldId id="262" r:id="rId8"/>
    <p:sldId id="289" r:id="rId9"/>
    <p:sldId id="264" r:id="rId10"/>
    <p:sldId id="278" r:id="rId11"/>
    <p:sldId id="266" r:id="rId12"/>
    <p:sldId id="293" r:id="rId13"/>
    <p:sldId id="270" r:id="rId14"/>
    <p:sldId id="271" r:id="rId15"/>
    <p:sldId id="287" r:id="rId16"/>
    <p:sldId id="275" r:id="rId17"/>
    <p:sldId id="276" r:id="rId18"/>
    <p:sldId id="295" r:id="rId19"/>
    <p:sldId id="29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1" d="100"/>
          <a:sy n="81" d="100"/>
        </p:scale>
        <p:origin x="754" y="7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showLegendKey val="0"/>
          <c:showVal val="0"/>
          <c:showCatName val="0"/>
          <c:showSerName val="0"/>
          <c:showPercent val="0"/>
          <c:showBubbleSize val="0"/>
        </c:dLbls>
        <c:gapWidth val="118"/>
        <c:overlap val="-3"/>
        <c:axId val="694597680"/>
        <c:axId val="694598992"/>
      </c:barChart>
      <c:catAx>
        <c:axId val="694597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8992"/>
        <c:crosses val="autoZero"/>
        <c:auto val="1"/>
        <c:lblAlgn val="ctr"/>
        <c:lblOffset val="100"/>
        <c:noMultiLvlLbl val="0"/>
      </c:catAx>
      <c:valAx>
        <c:axId val="694598992"/>
        <c:scaling>
          <c:orientation val="minMax"/>
          <c:max val="40000"/>
        </c:scaling>
        <c:delete val="0"/>
        <c:axPos val="l"/>
        <c:majorGridlines>
          <c:spPr>
            <a:ln w="9525" cap="flat" cmpd="sng" algn="ctr">
              <a:solidFill>
                <a:schemeClr val="accent1">
                  <a:lumMod val="75000"/>
                </a:schemeClr>
              </a:solidFill>
              <a:round/>
            </a:ln>
            <a:effectLst/>
          </c:spPr>
        </c:majorGridlines>
        <c:numFmt formatCode="[$$-409]#,##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7680"/>
        <c:crosses val="autoZero"/>
        <c:crossBetween val="between"/>
        <c:majorUnit val="1000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showLegendKey val="0"/>
          <c:showVal val="0"/>
          <c:showCatName val="0"/>
          <c:showSerName val="0"/>
          <c:showPercent val="0"/>
          <c:showBubbleSize val="0"/>
        </c:dLbls>
        <c:gapWidth val="118"/>
        <c:overlap val="-3"/>
        <c:axId val="694597680"/>
        <c:axId val="694598992"/>
      </c:barChart>
      <c:catAx>
        <c:axId val="694597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8992"/>
        <c:crosses val="autoZero"/>
        <c:auto val="1"/>
        <c:lblAlgn val="ctr"/>
        <c:lblOffset val="100"/>
        <c:noMultiLvlLbl val="0"/>
      </c:catAx>
      <c:valAx>
        <c:axId val="694598992"/>
        <c:scaling>
          <c:orientation val="minMax"/>
          <c:max val="40000"/>
        </c:scaling>
        <c:delete val="0"/>
        <c:axPos val="l"/>
        <c:majorGridlines>
          <c:spPr>
            <a:ln w="9525" cap="flat" cmpd="sng" algn="ctr">
              <a:solidFill>
                <a:schemeClr val="accent1">
                  <a:lumMod val="75000"/>
                </a:schemeClr>
              </a:solidFill>
              <a:round/>
            </a:ln>
            <a:effectLst/>
          </c:spPr>
        </c:majorGridlines>
        <c:numFmt formatCode="[$$-409]#,##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7680"/>
        <c:crosses val="autoZero"/>
        <c:crossBetween val="between"/>
        <c:majorUnit val="1000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11/21/2021</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11/21/2021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Communication is defined as an exchange of information between individuals, where a minimum of two individuals are required. When we look at organizations, it can be easily recognized that communication is the backbone of an organization without which the entire organization would fall apart. Effective communication is imperative for an organization to operate smoothly. In order to increase efficiency within an organization and ensure productivity among employees, it is important to maintain a channel of communication among employees and management.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
        <p:nvSpPr>
          <p:cNvPr id="5" name="Footer Placeholder 4">
            <a:extLst>
              <a:ext uri="{FF2B5EF4-FFF2-40B4-BE49-F238E27FC236}">
                <a16:creationId xmlns:a16="http://schemas.microsoft.com/office/drawing/2014/main" id="{F2C55CD2-705E-45D6-B3CF-EECB3519BBF9}"/>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2048512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While communication has existed since the beginning of time, most people would expect that it wouldn’t have some deep scientific theory behind it. However, that’s not true, communication theory is quite a complex and in-depth topic. And in the coming slides we will explore three different models of communication.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
        <p:nvSpPr>
          <p:cNvPr id="5" name="Footer Placeholder 4">
            <a:extLst>
              <a:ext uri="{FF2B5EF4-FFF2-40B4-BE49-F238E27FC236}">
                <a16:creationId xmlns:a16="http://schemas.microsoft.com/office/drawing/2014/main" id="{DF0D4CC6-B5F7-4F4E-825C-00033A0B357A}"/>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2297780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first model we are going to discuss is the Shannon-Weaver’s model of communication which includes five variables. It is a linear communication model which lists these main elements:</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first is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 source of information: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This involves the selection of a requested message by the source. The message selected is done from a collection of available messages. </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second element is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Transmitter </a:t>
            </a:r>
            <a:r>
              <a:rPr lang="en-US" sz="1800" dirty="0">
                <a:effectLst/>
                <a:latin typeface="Calibri" panose="020F0502020204030204" pitchFamily="34" charset="0"/>
                <a:ea typeface="Calibri" panose="020F0502020204030204" pitchFamily="34" charset="0"/>
                <a:cs typeface="Times New Roman" panose="02020603050405020304" pitchFamily="18" charset="0"/>
              </a:rPr>
              <a:t>which transmits the message as a signal to the receiver.</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third element is an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established communication channel</a:t>
            </a:r>
            <a:r>
              <a:rPr lang="en-US" sz="1800" dirty="0">
                <a:effectLst/>
                <a:latin typeface="Calibri" panose="020F0502020204030204" pitchFamily="34" charset="0"/>
                <a:ea typeface="Calibri" panose="020F0502020204030204" pitchFamily="34" charset="0"/>
                <a:cs typeface="Times New Roman" panose="02020603050405020304" pitchFamily="18" charset="0"/>
              </a:rPr>
              <a:t> through which the message is transmitted as a signal.</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fourth element is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Noise </a:t>
            </a:r>
            <a:r>
              <a:rPr lang="en-US" sz="1800" dirty="0">
                <a:effectLst/>
                <a:latin typeface="Calibri" panose="020F0502020204030204" pitchFamily="34" charset="0"/>
                <a:ea typeface="Calibri" panose="020F0502020204030204" pitchFamily="34" charset="0"/>
                <a:cs typeface="Times New Roman" panose="02020603050405020304" pitchFamily="18" charset="0"/>
              </a:rPr>
              <a:t>which is a disturbance added to the message during transmission. This disturbance or noise can either be internal or external.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fifth element is the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Recipient </a:t>
            </a:r>
            <a:r>
              <a:rPr lang="en-US" sz="1800" dirty="0">
                <a:effectLst/>
                <a:latin typeface="Calibri" panose="020F0502020204030204" pitchFamily="34" charset="0"/>
                <a:ea typeface="Calibri" panose="020F0502020204030204" pitchFamily="34" charset="0"/>
                <a:cs typeface="Times New Roman" panose="02020603050405020304" pitchFamily="18" charset="0"/>
              </a:rPr>
              <a:t>who receives the message, by decoding the transmitted message into the original message.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final and sixth element is</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Destination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which is basically telling us the that the message has been sent.</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
        <p:nvSpPr>
          <p:cNvPr id="5" name="Footer Placeholder 4">
            <a:extLst>
              <a:ext uri="{FF2B5EF4-FFF2-40B4-BE49-F238E27FC236}">
                <a16:creationId xmlns:a16="http://schemas.microsoft.com/office/drawing/2014/main" id="{8DCBBE0F-38F3-4E8C-AD43-60537A50E2BA}"/>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2995949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Shannon and Weaver's model is a one-way linear communication model, where the sender is simply conveying a message and does not hold the receivers’ opinions or thoughts in regard. This leaves the recipient of the message to simply use the information conveyed to pursue action or retransmit that message to someone else. The integral aspect to note in this communication theory is that it identifies “noise” within the message and guides you on how to eliminate it.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Shannon and Weaver's model helps individuals understand how a message can get misinterpreted through noise and cause miscommunication among people.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
        <p:nvSpPr>
          <p:cNvPr id="5" name="Footer Placeholder 4">
            <a:extLst>
              <a:ext uri="{FF2B5EF4-FFF2-40B4-BE49-F238E27FC236}">
                <a16:creationId xmlns:a16="http://schemas.microsoft.com/office/drawing/2014/main" id="{73DD2F97-2D77-471B-A0D0-50135423E835}"/>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1812763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err="1">
                <a:effectLst/>
                <a:latin typeface="Calibri" panose="020F0502020204030204" pitchFamily="34" charset="0"/>
                <a:ea typeface="Calibri" panose="020F0502020204030204" pitchFamily="34" charset="0"/>
                <a:cs typeface="Times New Roman" panose="02020603050405020304" pitchFamily="18" charset="0"/>
              </a:rPr>
              <a:t>Berlo's</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Communication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the most used in business since it is a linear communication method and a derivation of Shannon and Weaver's model. Since it is a one-way communication method, it doesn't require any feedback from the receiver which is why it is utilized as a business communication model. Once the sender has relayed the message, it gets transmitted through several stages without requiring any feedback from the receivers.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Berlo's</a:t>
            </a:r>
            <a:r>
              <a:rPr lang="en-US" sz="1800" dirty="0">
                <a:effectLst/>
                <a:latin typeface="Calibri" panose="020F0502020204030204" pitchFamily="34" charset="0"/>
                <a:ea typeface="Calibri" panose="020F0502020204030204" pitchFamily="34" charset="0"/>
                <a:cs typeface="Times New Roman" panose="02020603050405020304" pitchFamily="18" charset="0"/>
              </a:rPr>
              <a:t> linear communication method has many of the same elements of Shannon and Weaver's model such as the source, message, channel, and recipient. </a:t>
            </a:r>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
        <p:nvSpPr>
          <p:cNvPr id="5" name="Footer Placeholder 4">
            <a:extLst>
              <a:ext uri="{FF2B5EF4-FFF2-40B4-BE49-F238E27FC236}">
                <a16:creationId xmlns:a16="http://schemas.microsoft.com/office/drawing/2014/main" id="{ECCCF59C-FACA-415E-BEDD-03D24D215A86}"/>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3441337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It differs from the previous communication method by allowing a bilateral an equal relationship to develop between the sender and the receiver. This relationship is developed on the “I understand you” belief system which allows both the sender and receiver to receive knowledge. for this communication to take place, both parties need to have a similar set of communication skills, knowledge, and attitudes. All the elements of this communication method provide a clear account of how the message will be received and communicated since it is dependent on both the sender and receivers’ personality and abilities and their ability to perceive communication and the information it holds. It is important to note that if the factors related to both the sender and receiver are not similar then this communication method will prove to be ineffective. These factors as listed above were the communication, skills, attitude, and knowledge as well as the same cultural environment that must be shared by both the receiver and sender. The nature and content of the message is also important in this communication method since it affects the information being conveyed.</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
        <p:nvSpPr>
          <p:cNvPr id="5" name="Footer Placeholder 4">
            <a:extLst>
              <a:ext uri="{FF2B5EF4-FFF2-40B4-BE49-F238E27FC236}">
                <a16:creationId xmlns:a16="http://schemas.microsoft.com/office/drawing/2014/main" id="{9B497F39-79F5-494B-A540-6F4A217F75F8}"/>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753398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final communication model that we will be talking about is the Schramm Model of communication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This model operates under the assumption that communication is a two-way process, where the communication does not end with the sender simply conveying a message. this model works by treating communication as a nonlinear process where the receiver gives their feedback making it a circular communication cycle. This enables more than a single party to communicate and allows an exchange of information between the parties which in our case is the sender and receiver of the message. A two-way channel of communication is established between the relevant parties. </a:t>
            </a:r>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8</a:t>
            </a:fld>
            <a:endParaRPr lang="en-US" dirty="0"/>
          </a:p>
        </p:txBody>
      </p:sp>
      <p:sp>
        <p:nvSpPr>
          <p:cNvPr id="5" name="Footer Placeholder 4">
            <a:extLst>
              <a:ext uri="{FF2B5EF4-FFF2-40B4-BE49-F238E27FC236}">
                <a16:creationId xmlns:a16="http://schemas.microsoft.com/office/drawing/2014/main" id="{8DDAC679-58BD-49D4-BEB5-67502BB0691D}"/>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3397680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Schramm's model Works on the principle that the sender utilizes a medium to deliver a message to the receiver, the receiver decodes the message and will give acknowledgment of the receival. this allows a feedback loop to be formed between the sender and the receiver. Schramm's model also considers any disturbances or noise in the message. This is an important model to help establish an effective communication channel between managers and employees. Without a proper communication channel, it is difficult to achieve Efficiency within an organization. Schramm's communication model Is also known as the interactive communication model and has been dubbed as the most appropriate form of communication for interpersonal communication. Schramm's model of communication Perceives communication to be interactive where any parties involved in the communication are free to give their opinions and receive feedback on it.</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9</a:t>
            </a:fld>
            <a:endParaRPr lang="en-US" dirty="0"/>
          </a:p>
        </p:txBody>
      </p:sp>
      <p:sp>
        <p:nvSpPr>
          <p:cNvPr id="5" name="Footer Placeholder 4">
            <a:extLst>
              <a:ext uri="{FF2B5EF4-FFF2-40B4-BE49-F238E27FC236}">
                <a16:creationId xmlns:a16="http://schemas.microsoft.com/office/drawing/2014/main" id="{21C7C0CF-4531-4549-894F-2BA695C5B9A9}"/>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2790465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Arial" panose="020B0604020202020204" pitchFamily="34" charset="0"/>
              </a:rPr>
              <a:t>For a workplace to be effective, one of the key components it needs to possess is communication. Ineffective communications can cause many misunderstandings and the message being relayed can be lost. There are many methods one can choose to communicate in. In order to make communication more effective, we have to choose the appropriate channel of communication. Communication channels have varying channel richness, that is, how much information can be conveyed in one episode. Each channel has its own advantages and disadvantages. It is the responsibility of the manager to choose the right channel. </a:t>
            </a:r>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
        <p:nvSpPr>
          <p:cNvPr id="5" name="Footer Placeholder 4">
            <a:extLst>
              <a:ext uri="{FF2B5EF4-FFF2-40B4-BE49-F238E27FC236}">
                <a16:creationId xmlns:a16="http://schemas.microsoft.com/office/drawing/2014/main" id="{D3C29332-A0AC-4506-B62F-F2C22885ED0A}"/>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3790652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rPr>
              <a:t>I will now list and explain the different types of communication channels. Communication can be broken down into two major categories: Verbal communication and Non-verbal communication. These can then further be subdivided into different categories. Verbal communication is the information exchange between two parties using words. The channels include face to face communication, telephone, video calls, electronic messages, letters and memos, and reports or bulletins. Verbal communication is said to be the most efficient form of communication (</a:t>
            </a:r>
            <a:r>
              <a:rPr lang="en-US" sz="1800" dirty="0" err="1">
                <a:effectLst/>
                <a:latin typeface="Arial" panose="020B0604020202020204" pitchFamily="34" charset="0"/>
                <a:ea typeface="Arial" panose="020B0604020202020204" pitchFamily="34" charset="0"/>
              </a:rPr>
              <a:t>Sivtanides</a:t>
            </a:r>
            <a:r>
              <a:rPr lang="en-US" sz="1800" dirty="0">
                <a:effectLst/>
                <a:latin typeface="Arial" panose="020B0604020202020204" pitchFamily="34" charset="0"/>
                <a:ea typeface="Arial" panose="020B0604020202020204" pitchFamily="34" charset="0"/>
              </a:rPr>
              <a:t> et al., 1995). The advantages of face to face communication, video call and telephone is that they are personal, feedback is fast, and the communication is two-way. However, it also has its cons. It is spontaneous, hard to disseminate, and in most verbal communication, there is no permanent record. Now, moving towards the advantage of using letters and memos, electronic messages, and reports and bulletins. We will have a permanent record. It is premeditated and easy to disseminate. The disadvantages are that it is less personal and the feedback is slower. In the case of reports and bulletins, the communication is one-way. Face to face communication has the highest channel richness. Reports or Bulletins have the lowest channel richness. You have to choose the channel according to the message and the amount of people you wish to communicate with. </a:t>
            </a:r>
            <a:r>
              <a:rPr lang="en-US" sz="1800" dirty="0" err="1">
                <a:effectLst/>
                <a:latin typeface="Arial" panose="020B0604020202020204" pitchFamily="34" charset="0"/>
                <a:ea typeface="Arial" panose="020B0604020202020204" pitchFamily="34" charset="0"/>
              </a:rPr>
              <a:t>IFor</a:t>
            </a:r>
            <a:r>
              <a:rPr lang="en-US" sz="1800" dirty="0">
                <a:effectLst/>
                <a:latin typeface="Arial" panose="020B0604020202020204" pitchFamily="34" charset="0"/>
                <a:ea typeface="Arial" panose="020B0604020202020204" pitchFamily="34" charset="0"/>
              </a:rPr>
              <a:t> example, imagine you are the manager of a company and you wish to communicate with every employee about an upcoming event. The most appropriate channel to use would be posting it on the bulletin board. Now imagine, you have to fire an employee, would you still choose to post it on a bulletin? It would be downright catastrophic. This shows the importance of choosing the correct channel of communication. For electronic messages, make sure never to email or message if you're angry, if you have to cancel or apologize, if you have to rebuke or criticize, and if you think your message could be misinterpreted. Nonverbal communication is defined as a message that is sent through the behavior or action of the person. It includes body language, gestures, facial expressions, touch, and the use of space. They convey what a person is feeling. People can understand each other better by observing body language (Islam and </a:t>
            </a:r>
            <a:r>
              <a:rPr lang="en-US" sz="1800" dirty="0" err="1">
                <a:effectLst/>
                <a:latin typeface="Arial" panose="020B0604020202020204" pitchFamily="34" charset="0"/>
                <a:ea typeface="Arial" panose="020B0604020202020204" pitchFamily="34" charset="0"/>
              </a:rPr>
              <a:t>Kirillova</a:t>
            </a:r>
            <a:r>
              <a:rPr lang="en-US" sz="1800" dirty="0">
                <a:effectLst/>
                <a:latin typeface="Arial" panose="020B0604020202020204" pitchFamily="34" charset="0"/>
                <a:ea typeface="Arial" panose="020B0604020202020204" pitchFamily="34" charset="0"/>
              </a:rPr>
              <a:t>, 2020).</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
        <p:nvSpPr>
          <p:cNvPr id="5" name="Footer Placeholder 4">
            <a:extLst>
              <a:ext uri="{FF2B5EF4-FFF2-40B4-BE49-F238E27FC236}">
                <a16:creationId xmlns:a16="http://schemas.microsoft.com/office/drawing/2014/main" id="{6645CBB9-7D2A-47B5-A06C-F61E30E310FD}"/>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1754430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For every sort of communication, whether it be verbal, non verbal, visual or written, if the communication is not effective, the message being communicated will be lost. Therefore, it is essential for us to be aware of all the barriers that can prevent effective communication. </a:t>
            </a:r>
          </a:p>
          <a:p>
            <a:pPr marL="342900" marR="0" lvl="0" indent="-342900">
              <a:lnSpc>
                <a:spcPct val="115000"/>
              </a:lnSpc>
              <a:spcBef>
                <a:spcPts val="120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The first barrier I’d like to discuss is the physical barrier. Physical barriers are one of the major hindrances to effective communication. </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Next is the employee’s dissatisfaction with their job. If an individual is unsatisfied with their job, they are unlikely to even put in the effort to communicate effectively. </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Listening is a key skill in any job. If you have the inability to listen well to others, you cannot hope to effectively communicate with them. Active listening is essential. If you are not listening properly, you will just make assumptions about the message being delivered.</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Communication is extremely hard when there is a lack of trust and transparency.</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Communication styles can also be a barrier to effective communication. Each person has their unique style of communicating. Sometimes, people with different communication styles find it hard to understand and communicate effectively with  one another. </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 Conflicts in the workplace lead to people choosing sides, which impedes </a:t>
            </a:r>
            <a:r>
              <a:rPr lang="en-US" sz="1800" u="none" strike="noStrike" dirty="0" err="1">
                <a:effectLst/>
                <a:latin typeface="Arial" panose="020B0604020202020204" pitchFamily="34" charset="0"/>
                <a:ea typeface="Arial" panose="020B0604020202020204" pitchFamily="34" charset="0"/>
              </a:rPr>
              <a:t>effectective</a:t>
            </a:r>
            <a:r>
              <a:rPr lang="en-US" sz="1800" u="none" strike="noStrike" dirty="0">
                <a:effectLst/>
                <a:latin typeface="Arial" panose="020B0604020202020204" pitchFamily="34" charset="0"/>
                <a:ea typeface="Arial" panose="020B0604020202020204" pitchFamily="34" charset="0"/>
              </a:rPr>
              <a:t> communication.</a:t>
            </a:r>
          </a:p>
          <a:p>
            <a:pPr marL="342900" marR="0" lvl="0" indent="-342900">
              <a:lnSpc>
                <a:spcPct val="115000"/>
              </a:lnSpc>
              <a:spcBef>
                <a:spcPts val="0"/>
              </a:spcBef>
              <a:spcAft>
                <a:spcPts val="1200"/>
              </a:spcAft>
              <a:buFont typeface="+mj-lt"/>
              <a:buAutoNum type="arabicPeriod"/>
            </a:pPr>
            <a:r>
              <a:rPr lang="en-US" sz="1800" u="none" strike="noStrike" dirty="0">
                <a:effectLst/>
                <a:latin typeface="Arial" panose="020B0604020202020204" pitchFamily="34" charset="0"/>
                <a:ea typeface="Arial" panose="020B0604020202020204" pitchFamily="34" charset="0"/>
              </a:rPr>
              <a:t>Cultural differences are one of the major barriers to effective communication. If one cannot identify and acknowledge cultural differences between himself and the person he’s communicating with, he might offend the other person.</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
        <p:nvSpPr>
          <p:cNvPr id="5" name="Footer Placeholder 4">
            <a:extLst>
              <a:ext uri="{FF2B5EF4-FFF2-40B4-BE49-F238E27FC236}">
                <a16:creationId xmlns:a16="http://schemas.microsoft.com/office/drawing/2014/main" id="{5BEAE1EE-BA7D-412E-A722-C662B72A049D}"/>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351558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The impact of effective communication on the staff and patients would be great. Effective communication will make it possible for the organization to be productive and develop strong relationships between employees and between employer and employees. When the boss is clear in his communication with his employees, the entire hospital would prosper. The workers will trust their leader. One of the advantages of effective communication is that it helps build and maintain relationships. In the presence of these relationships between the staff, the hospital staff will become a better, and more effective group. They will be more excited to work together. Another perk is that it promotes innovation. If the staff can easily communicate with the administrators, it will be easier for them to take initiative in the hospital. This will allow them to be innovative and imaginative. It also helps make an effective team. With the help of effective communication, teamwork can be made effective. Another impact that effective communication can have on the hospital is that it will help them manage their employees. Next is the growth of the organization. In the presence of effective communication, an organization is bound to flourish. Effective communication minimizes the weaknesses of the organization, and helps make the organization run smoothly  (Howarth and Morse-Jones, 2018). When communication is effective, it promotes learning. The patients would benefit a lot if the communication is effective. The quality of care given to them would increase tenfold. Effective communication between the staff and patients would help the staff fully understand the patient’s problems and help them accordingly.</a:t>
            </a:r>
          </a:p>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
        <p:nvSpPr>
          <p:cNvPr id="5" name="Footer Placeholder 4">
            <a:extLst>
              <a:ext uri="{FF2B5EF4-FFF2-40B4-BE49-F238E27FC236}">
                <a16:creationId xmlns:a16="http://schemas.microsoft.com/office/drawing/2014/main" id="{66A2EF13-8AC4-45C4-A430-91BD1F575C8E}"/>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1386935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your patience and listening. We are ready to entertain any questions you may have pertaining to our presentation. </a:t>
            </a:r>
          </a:p>
        </p:txBody>
      </p:sp>
      <p:sp>
        <p:nvSpPr>
          <p:cNvPr id="4" name="Slide Number Placeholder 3"/>
          <p:cNvSpPr>
            <a:spLocks noGrp="1"/>
          </p:cNvSpPr>
          <p:nvPr>
            <p:ph type="sldNum" sz="quarter" idx="5"/>
          </p:nvPr>
        </p:nvSpPr>
        <p:spPr/>
        <p:txBody>
          <a:bodyPr/>
          <a:lstStyle/>
          <a:p>
            <a:fld id="{D4B9A9E5-4F7F-4A7D-9DE1-899232329269}" type="slidenum">
              <a:rPr lang="en-US" smtClean="0"/>
              <a:t>14</a:t>
            </a:fld>
            <a:endParaRPr lang="en-US" dirty="0"/>
          </a:p>
        </p:txBody>
      </p:sp>
      <p:sp>
        <p:nvSpPr>
          <p:cNvPr id="5" name="Footer Placeholder 4">
            <a:extLst>
              <a:ext uri="{FF2B5EF4-FFF2-40B4-BE49-F238E27FC236}">
                <a16:creationId xmlns:a16="http://schemas.microsoft.com/office/drawing/2014/main" id="{9FECACD1-9FBE-4B81-9C76-A430DA5AA818}"/>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2493247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15</a:t>
            </a:fld>
            <a:endParaRPr lang="en-US" dirty="0"/>
          </a:p>
        </p:txBody>
      </p:sp>
      <p:sp>
        <p:nvSpPr>
          <p:cNvPr id="5" name="Footer Placeholder 4">
            <a:extLst>
              <a:ext uri="{FF2B5EF4-FFF2-40B4-BE49-F238E27FC236}">
                <a16:creationId xmlns:a16="http://schemas.microsoft.com/office/drawing/2014/main" id="{D0359F26-8280-4F9F-90DF-9FA7A965F751}"/>
              </a:ext>
            </a:extLst>
          </p:cNvPr>
          <p:cNvSpPr>
            <a:spLocks noGrp="1"/>
          </p:cNvSpPr>
          <p:nvPr>
            <p:ph type="ftr" sz="quarter" idx="4"/>
          </p:nvPr>
        </p:nvSpPr>
        <p:spPr/>
        <p:txBody>
          <a:bodyPr/>
          <a:lstStyle/>
          <a:p>
            <a:endParaRPr lang="en-US" dirty="0"/>
          </a:p>
        </p:txBody>
      </p:sp>
    </p:spTree>
    <p:extLst>
      <p:ext uri="{BB962C8B-B14F-4D97-AF65-F5344CB8AC3E}">
        <p14:creationId xmlns:p14="http://schemas.microsoft.com/office/powerpoint/2010/main" val="30495699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416040" y="4434840"/>
            <a:ext cx="4941771" cy="1122202"/>
          </a:xfrm>
        </p:spPr>
        <p:txBody>
          <a:bodyPr/>
          <a:lstStyle/>
          <a:p>
            <a:r>
              <a:rPr lang="en-US" dirty="0"/>
              <a:t>Effective Communication</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6416041" y="5586890"/>
            <a:ext cx="4941770" cy="396660"/>
          </a:xfrm>
        </p:spPr>
        <p:txBody>
          <a:bodyPr/>
          <a:lstStyle/>
          <a:p>
            <a:endParaRPr lang="en-US"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436669" y="993812"/>
            <a:ext cx="3975348" cy="1325563"/>
          </a:xfrm>
        </p:spPr>
        <p:txBody>
          <a:bodyPr>
            <a:normAutofit/>
          </a:bodyPr>
          <a:lstStyle/>
          <a:p>
            <a:r>
              <a:rPr lang="en-US" dirty="0"/>
              <a:t>What is communication? </a:t>
            </a:r>
            <a:endParaRPr lang="en-ZA" dirty="0"/>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1374526" y="2858293"/>
            <a:ext cx="4099635" cy="2519363"/>
          </a:xfrm>
        </p:spPr>
        <p:txBody>
          <a:bodyPr>
            <a:normAutofit/>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Communication is defined as the process of delivering information via a message with the intent of being received by a single person or group. This message can be delivered by a sender to a receiver through a media platform such as email, text, letter, call or simply through verbal communication (Al-</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Fedaghi</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2012). </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2</a:t>
            </a:fld>
            <a:endParaRPr lang="en-ZA" dirty="0"/>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546572" y="5953124"/>
            <a:ext cx="4846163" cy="585788"/>
          </a:xfrm>
        </p:spPr>
        <p:txBody>
          <a:bodyPr>
            <a:normAutofit fontScale="90000"/>
          </a:bodyPr>
          <a:lstStyle/>
          <a:p>
            <a:r>
              <a:rPr lang="en-US" dirty="0"/>
              <a:t>models of communication </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100344" y="1585549"/>
            <a:ext cx="2440911" cy="514350"/>
          </a:xfrm>
        </p:spPr>
        <p:txBody>
          <a:bodyPr vert="horz" lIns="91440" tIns="45720" rIns="91440" bIns="45720" rtlCol="0" anchor="ctr">
            <a:noAutofit/>
          </a:bodyPr>
          <a:lstStyle/>
          <a:p>
            <a:r>
              <a:rPr lang="en-US" dirty="0">
                <a:effectLst/>
                <a:ea typeface="Calibri" panose="020F0502020204030204" pitchFamily="34" charset="0"/>
                <a:cs typeface="Times New Roman" panose="02020603050405020304" pitchFamily="18" charset="0"/>
              </a:rPr>
              <a:t>Shannon-Weaver’s </a:t>
            </a:r>
            <a:endParaRPr lang="en-US" dirty="0"/>
          </a:p>
        </p:txBody>
      </p:sp>
      <p:sp>
        <p:nvSpPr>
          <p:cNvPr id="4" name="Text Placeholder 3">
            <a:extLst>
              <a:ext uri="{FF2B5EF4-FFF2-40B4-BE49-F238E27FC236}">
                <a16:creationId xmlns:a16="http://schemas.microsoft.com/office/drawing/2014/main" id="{F5FF1291-56EB-4A7B-A198-1D91F9ECC5D3}"/>
              </a:ext>
            </a:extLst>
          </p:cNvPr>
          <p:cNvSpPr>
            <a:spLocks noGrp="1"/>
          </p:cNvSpPr>
          <p:nvPr>
            <p:ph type="body" sz="quarter" idx="14"/>
          </p:nvPr>
        </p:nvSpPr>
        <p:spPr>
          <a:xfrm>
            <a:off x="714375" y="2557463"/>
            <a:ext cx="2141764" cy="514350"/>
          </a:xfrm>
        </p:spPr>
        <p:txBody>
          <a:bodyPr/>
          <a:lstStyle/>
          <a:p>
            <a:r>
              <a:rPr lang="en-US" dirty="0" err="1">
                <a:effectLst/>
                <a:ea typeface="Calibri" panose="020F0502020204030204" pitchFamily="34" charset="0"/>
                <a:cs typeface="Times New Roman" panose="02020603050405020304" pitchFamily="18" charset="0"/>
              </a:rPr>
              <a:t>Berlo's</a:t>
            </a:r>
            <a:r>
              <a:rPr lang="en-US" dirty="0">
                <a:effectLst/>
                <a:ea typeface="Calibri" panose="020F0502020204030204" pitchFamily="34" charset="0"/>
                <a:cs typeface="Times New Roman" panose="02020603050405020304" pitchFamily="18" charset="0"/>
              </a:rPr>
              <a:t> </a:t>
            </a:r>
            <a:endParaRPr lang="en-US" dirty="0"/>
          </a:p>
        </p:txBody>
      </p:sp>
      <p:sp>
        <p:nvSpPr>
          <p:cNvPr id="5" name="Text Placeholder 4">
            <a:extLst>
              <a:ext uri="{FF2B5EF4-FFF2-40B4-BE49-F238E27FC236}">
                <a16:creationId xmlns:a16="http://schemas.microsoft.com/office/drawing/2014/main" id="{6184E21C-7534-4FB5-9709-F7D1A11034F3}"/>
              </a:ext>
            </a:extLst>
          </p:cNvPr>
          <p:cNvSpPr>
            <a:spLocks noGrp="1"/>
          </p:cNvSpPr>
          <p:nvPr>
            <p:ph type="body" sz="quarter" idx="15"/>
          </p:nvPr>
        </p:nvSpPr>
        <p:spPr>
          <a:xfrm>
            <a:off x="1320800" y="3633788"/>
            <a:ext cx="2141764" cy="514350"/>
          </a:xfrm>
        </p:spPr>
        <p:txBody>
          <a:bodyPr/>
          <a:lstStyle/>
          <a:p>
            <a:r>
              <a:rPr lang="en-US" dirty="0">
                <a:effectLst/>
                <a:ea typeface="Calibri" panose="020F0502020204030204" pitchFamily="34" charset="0"/>
                <a:cs typeface="Times New Roman" panose="02020603050405020304" pitchFamily="18" charset="0"/>
              </a:rPr>
              <a:t>Schramm </a:t>
            </a:r>
            <a:endParaRPr lang="en-US" dirty="0"/>
          </a:p>
        </p:txBody>
      </p:sp>
      <p:sp>
        <p:nvSpPr>
          <p:cNvPr id="7" name="Text Placeholder 6">
            <a:extLst>
              <a:ext uri="{FF2B5EF4-FFF2-40B4-BE49-F238E27FC236}">
                <a16:creationId xmlns:a16="http://schemas.microsoft.com/office/drawing/2014/main" id="{D7EB25CA-DA83-483D-AF83-0001BDF2DE2B}"/>
              </a:ext>
            </a:extLst>
          </p:cNvPr>
          <p:cNvSpPr>
            <a:spLocks noGrp="1"/>
          </p:cNvSpPr>
          <p:nvPr>
            <p:ph type="body" sz="quarter" idx="17"/>
          </p:nvPr>
        </p:nvSpPr>
        <p:spPr>
          <a:xfrm>
            <a:off x="4401535" y="1594478"/>
            <a:ext cx="5539095" cy="1010842"/>
          </a:xfrm>
        </p:spPr>
        <p:txBody>
          <a:bodyPr/>
          <a:lstStyle/>
          <a:p>
            <a:r>
              <a:rPr lang="en-US" dirty="0"/>
              <a:t>A linear communication model.</a:t>
            </a:r>
          </a:p>
          <a:p>
            <a:endParaRPr lang="en-US" dirty="0"/>
          </a:p>
        </p:txBody>
      </p:sp>
      <p:sp>
        <p:nvSpPr>
          <p:cNvPr id="8" name="Text Placeholder 7">
            <a:extLst>
              <a:ext uri="{FF2B5EF4-FFF2-40B4-BE49-F238E27FC236}">
                <a16:creationId xmlns:a16="http://schemas.microsoft.com/office/drawing/2014/main" id="{B46CE8C6-E12D-4A0D-8553-7FFA31941D56}"/>
              </a:ext>
            </a:extLst>
          </p:cNvPr>
          <p:cNvSpPr>
            <a:spLocks noGrp="1"/>
          </p:cNvSpPr>
          <p:nvPr>
            <p:ph type="body" sz="quarter" idx="18"/>
          </p:nvPr>
        </p:nvSpPr>
        <p:spPr>
          <a:xfrm>
            <a:off x="4986028" y="2673328"/>
            <a:ext cx="5539095" cy="1010842"/>
          </a:xfrm>
        </p:spPr>
        <p:txBody>
          <a:bodyPr/>
          <a:lstStyle/>
          <a:p>
            <a:r>
              <a:rPr lang="en-US" dirty="0"/>
              <a:t>A linear communication model.</a:t>
            </a:r>
          </a:p>
          <a:p>
            <a:endParaRPr lang="en-US" dirty="0"/>
          </a:p>
        </p:txBody>
      </p:sp>
      <p:sp>
        <p:nvSpPr>
          <p:cNvPr id="9" name="Text Placeholder 8">
            <a:extLst>
              <a:ext uri="{FF2B5EF4-FFF2-40B4-BE49-F238E27FC236}">
                <a16:creationId xmlns:a16="http://schemas.microsoft.com/office/drawing/2014/main" id="{1C7D5285-85DF-4331-A6FA-1AE847CA47AE}"/>
              </a:ext>
            </a:extLst>
          </p:cNvPr>
          <p:cNvSpPr>
            <a:spLocks noGrp="1"/>
          </p:cNvSpPr>
          <p:nvPr>
            <p:ph type="body" sz="quarter" idx="19"/>
          </p:nvPr>
        </p:nvSpPr>
        <p:spPr>
          <a:xfrm>
            <a:off x="5576937" y="3755394"/>
            <a:ext cx="5539095" cy="1010842"/>
          </a:xfrm>
        </p:spPr>
        <p:txBody>
          <a:bodyPr/>
          <a:lstStyle/>
          <a:p>
            <a:r>
              <a:rPr lang="en-US" dirty="0"/>
              <a:t>A circular communication model.</a:t>
            </a:r>
          </a:p>
          <a:p>
            <a:endParaRPr lang="en-US" dirty="0"/>
          </a:p>
        </p:txBody>
      </p:sp>
      <p:sp>
        <p:nvSpPr>
          <p:cNvPr id="13" name="Slide Number Placeholder 12">
            <a:extLst>
              <a:ext uri="{FF2B5EF4-FFF2-40B4-BE49-F238E27FC236}">
                <a16:creationId xmlns:a16="http://schemas.microsoft.com/office/drawing/2014/main" id="{E3984D70-BD95-4E1F-9725-902B5D74DED6}"/>
              </a:ext>
            </a:extLst>
          </p:cNvPr>
          <p:cNvSpPr>
            <a:spLocks noGrp="1"/>
          </p:cNvSpPr>
          <p:nvPr>
            <p:ph type="sldNum" sz="quarter" idx="12"/>
          </p:nvPr>
        </p:nvSpPr>
        <p:spPr>
          <a:xfrm>
            <a:off x="10810874" y="6356350"/>
            <a:ext cx="542925" cy="365125"/>
          </a:xfrm>
        </p:spPr>
        <p:txBody>
          <a:bodyPr/>
          <a:lstStyle/>
          <a:p>
            <a:fld id="{B5CEABB6-07DC-46E8-9B57-56EC44A396E5}" type="slidenum">
              <a:rPr lang="en-US" smtClean="0"/>
              <a:pPr/>
              <a:t>3</a:t>
            </a:fld>
            <a:endParaRPr lang="en-US" dirty="0"/>
          </a:p>
        </p:txBody>
      </p:sp>
      <p:sp>
        <p:nvSpPr>
          <p:cNvPr id="17" name="TextBox 16">
            <a:extLst>
              <a:ext uri="{FF2B5EF4-FFF2-40B4-BE49-F238E27FC236}">
                <a16:creationId xmlns:a16="http://schemas.microsoft.com/office/drawing/2014/main" id="{751E93F4-54F7-4C85-BB00-3FA871B4BD12}"/>
              </a:ext>
            </a:extLst>
          </p:cNvPr>
          <p:cNvSpPr txBox="1"/>
          <p:nvPr/>
        </p:nvSpPr>
        <p:spPr>
          <a:xfrm>
            <a:off x="3587881" y="4689608"/>
            <a:ext cx="3978112" cy="369332"/>
          </a:xfrm>
          <a:prstGeom prst="rect">
            <a:avLst/>
          </a:prstGeom>
          <a:noFill/>
        </p:spPr>
        <p:txBody>
          <a:bodyPr wrap="square" rtlCol="0">
            <a:spAutoFit/>
          </a:bodyPr>
          <a:lstStyle/>
          <a:p>
            <a:r>
              <a:rPr lang="en-US" dirty="0"/>
              <a:t>Our three models of communication </a:t>
            </a:r>
          </a:p>
        </p:txBody>
      </p:sp>
    </p:spTree>
    <p:extLst>
      <p:ext uri="{BB962C8B-B14F-4D97-AF65-F5344CB8AC3E}">
        <p14:creationId xmlns:p14="http://schemas.microsoft.com/office/powerpoint/2010/main" val="173856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77992" y="248191"/>
            <a:ext cx="7150329" cy="1204912"/>
          </a:xfrm>
        </p:spPr>
        <p:txBody>
          <a:bodyPr anchor="ctr">
            <a:noAutofit/>
          </a:bodyPr>
          <a:lstStyle/>
          <a:p>
            <a:r>
              <a:rPr lang="en-US" b="1" dirty="0">
                <a:effectLst/>
                <a:ea typeface="Calibri" panose="020F0502020204030204" pitchFamily="34" charset="0"/>
                <a:cs typeface="Times New Roman" panose="02020603050405020304" pitchFamily="18" charset="0"/>
              </a:rPr>
              <a:t>Shannon-Weaver’s model of communication</a:t>
            </a:r>
            <a:br>
              <a:rPr lang="en-US" dirty="0">
                <a:effectLst/>
                <a:ea typeface="Calibri" panose="020F0502020204030204" pitchFamily="34" charset="0"/>
                <a:cs typeface="Times New Roman" panose="02020603050405020304" pitchFamily="18" charset="0"/>
              </a:rPr>
            </a:br>
            <a:endParaRPr lang="en-US" dirty="0"/>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12"/>
          </p:nvPr>
        </p:nvSpPr>
        <p:spPr/>
        <p:txBody>
          <a:bodyPr/>
          <a:lstStyle/>
          <a:p>
            <a:fld id="{B5CEABB6-07DC-46E8-9B57-56EC44A396E5}" type="slidenum">
              <a:rPr lang="en-US" smtClean="0"/>
              <a:pPr/>
              <a:t>4</a:t>
            </a:fld>
            <a:endParaRPr lang="en-US" dirty="0"/>
          </a:p>
        </p:txBody>
      </p:sp>
      <p:pic>
        <p:nvPicPr>
          <p:cNvPr id="28" name="Picture 27">
            <a:extLst>
              <a:ext uri="{FF2B5EF4-FFF2-40B4-BE49-F238E27FC236}">
                <a16:creationId xmlns:a16="http://schemas.microsoft.com/office/drawing/2014/main" id="{1E20ED54-643F-4079-A03B-FD8D346815F0}"/>
              </a:ext>
            </a:extLst>
          </p:cNvPr>
          <p:cNvPicPr>
            <a:picLocks noChangeAspect="1"/>
          </p:cNvPicPr>
          <p:nvPr/>
        </p:nvPicPr>
        <p:blipFill>
          <a:blip r:embed="rId3"/>
          <a:stretch>
            <a:fillRect/>
          </a:stretch>
        </p:blipFill>
        <p:spPr>
          <a:xfrm>
            <a:off x="725864" y="2386012"/>
            <a:ext cx="10171522" cy="3232363"/>
          </a:xfrm>
          <a:prstGeom prst="rect">
            <a:avLst/>
          </a:prstGeom>
          <a:noFill/>
        </p:spPr>
      </p:pic>
      <p:sp>
        <p:nvSpPr>
          <p:cNvPr id="3" name="TextBox 2">
            <a:extLst>
              <a:ext uri="{FF2B5EF4-FFF2-40B4-BE49-F238E27FC236}">
                <a16:creationId xmlns:a16="http://schemas.microsoft.com/office/drawing/2014/main" id="{D7C2DF7C-891A-4014-A120-DDBD5169A5C7}"/>
              </a:ext>
            </a:extLst>
          </p:cNvPr>
          <p:cNvSpPr txBox="1"/>
          <p:nvPr/>
        </p:nvSpPr>
        <p:spPr>
          <a:xfrm>
            <a:off x="9075656" y="5219422"/>
            <a:ext cx="2390480" cy="369332"/>
          </a:xfrm>
          <a:prstGeom prst="rect">
            <a:avLst/>
          </a:prstGeom>
          <a:noFill/>
        </p:spPr>
        <p:txBody>
          <a:bodyPr wrap="square" rtlCol="0">
            <a:spAutoFit/>
          </a:bodyPr>
          <a:lstStyle/>
          <a:p>
            <a:r>
              <a:rPr lang="en-US" dirty="0"/>
              <a:t>(RITCHIE, 1986)</a:t>
            </a:r>
          </a:p>
        </p:txBody>
      </p:sp>
    </p:spTree>
    <p:extLst>
      <p:ext uri="{BB962C8B-B14F-4D97-AF65-F5344CB8AC3E}">
        <p14:creationId xmlns:p14="http://schemas.microsoft.com/office/powerpoint/2010/main" val="159392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16816" y="4156405"/>
            <a:ext cx="4431384" cy="1325563"/>
          </a:xfrm>
        </p:spPr>
        <p:txBody>
          <a:bodyPr>
            <a:normAutofit/>
          </a:bodyPr>
          <a:lstStyle/>
          <a:p>
            <a:r>
              <a:rPr lang="en-US" b="1" dirty="0">
                <a:effectLst/>
                <a:latin typeface="+mn-lt"/>
                <a:ea typeface="Calibri" panose="020F0502020204030204" pitchFamily="34" charset="0"/>
                <a:cs typeface="Times New Roman" panose="02020603050405020304" pitchFamily="18" charset="0"/>
              </a:rPr>
              <a:t>Shannon-Weaver’s model of communication</a:t>
            </a:r>
            <a:endParaRPr lang="en-US" dirty="0">
              <a:latin typeface="+mn-lt"/>
            </a:endParaRP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5922254" y="1530635"/>
            <a:ext cx="5433204" cy="365125"/>
          </a:xfrm>
        </p:spPr>
        <p:txBody>
          <a:bodyPr vert="horz" lIns="91440" tIns="45720" rIns="91440" bIns="45720" rtlCol="0" anchor="t">
            <a:normAutofit lnSpcReduction="10000"/>
          </a:bodyPr>
          <a:lstStyle/>
          <a:p>
            <a:r>
              <a:rPr lang="en-US" b="1" dirty="0">
                <a:latin typeface="+mn-lt"/>
              </a:rPr>
              <a:t>Linear </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5921828" y="1860060"/>
            <a:ext cx="5431971" cy="557950"/>
          </a:xfrm>
        </p:spPr>
        <p:txBody>
          <a:bodyPr>
            <a:normAutofit fontScale="92500" lnSpcReduction="10000"/>
          </a:bodyPr>
          <a:lstStyle/>
          <a:p>
            <a:r>
              <a:rPr lang="en-US" sz="1800" dirty="0">
                <a:effectLst/>
                <a:ea typeface="Calibri" panose="020F0502020204030204" pitchFamily="34" charset="0"/>
                <a:cs typeface="Times New Roman" panose="02020603050405020304" pitchFamily="18" charset="0"/>
              </a:rPr>
              <a:t>Shannon and Weaver's model is a one-way linear communication model.</a:t>
            </a:r>
            <a:endParaRPr lang="en-US" dirty="0"/>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23"/>
          </p:nvPr>
        </p:nvSpPr>
        <p:spPr>
          <a:xfrm>
            <a:off x="5922254" y="2630431"/>
            <a:ext cx="5433204" cy="365125"/>
          </a:xfrm>
        </p:spPr>
        <p:txBody>
          <a:bodyPr>
            <a:normAutofit lnSpcReduction="10000"/>
          </a:bodyPr>
          <a:lstStyle/>
          <a:p>
            <a:r>
              <a:rPr lang="en-US" b="1" dirty="0">
                <a:latin typeface="+mn-lt"/>
              </a:rPr>
              <a:t>No feedback </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24"/>
          </p:nvPr>
        </p:nvSpPr>
        <p:spPr>
          <a:xfrm>
            <a:off x="5921828" y="2959856"/>
            <a:ext cx="5431971" cy="557950"/>
          </a:xfrm>
        </p:spPr>
        <p:txBody>
          <a:bodyPr>
            <a:normAutofit fontScale="85000" lnSpcReduction="10000"/>
          </a:bodyPr>
          <a:lstStyle/>
          <a:p>
            <a:r>
              <a:rPr lang="en-US" sz="1800" dirty="0">
                <a:effectLst/>
                <a:ea typeface="Calibri" panose="020F0502020204030204" pitchFamily="34" charset="0"/>
                <a:cs typeface="Times New Roman" panose="02020603050405020304" pitchFamily="18" charset="0"/>
              </a:rPr>
              <a:t>The sender is simply conveying a message and does not hold the receivers’ opinions or thoughts in regard (</a:t>
            </a:r>
            <a:r>
              <a:rPr lang="en-US" sz="1800" dirty="0" err="1">
                <a:effectLst/>
                <a:ea typeface="Calibri" panose="020F0502020204030204" pitchFamily="34" charset="0"/>
                <a:cs typeface="Times New Roman" panose="02020603050405020304" pitchFamily="18" charset="0"/>
              </a:rPr>
              <a:t>Baecker</a:t>
            </a:r>
            <a:r>
              <a:rPr lang="en-US" sz="1800" dirty="0">
                <a:effectLst/>
                <a:ea typeface="Calibri" panose="020F0502020204030204" pitchFamily="34" charset="0"/>
                <a:cs typeface="Times New Roman" panose="02020603050405020304" pitchFamily="18" charset="0"/>
              </a:rPr>
              <a:t>, 2013).</a:t>
            </a:r>
            <a:endParaRPr lang="en-ZA" dirty="0"/>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25"/>
          </p:nvPr>
        </p:nvSpPr>
        <p:spPr>
          <a:xfrm>
            <a:off x="5922254" y="3730227"/>
            <a:ext cx="5433204" cy="365125"/>
          </a:xfrm>
        </p:spPr>
        <p:txBody>
          <a:bodyPr>
            <a:normAutofit lnSpcReduction="10000"/>
          </a:bodyPr>
          <a:lstStyle/>
          <a:p>
            <a:r>
              <a:rPr lang="en-US" b="1" dirty="0">
                <a:latin typeface="+mn-lt"/>
              </a:rPr>
              <a:t>Action </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26"/>
          </p:nvPr>
        </p:nvSpPr>
        <p:spPr>
          <a:xfrm>
            <a:off x="5921828" y="4059652"/>
            <a:ext cx="5431971" cy="557950"/>
          </a:xfrm>
        </p:spPr>
        <p:txBody>
          <a:bodyPr>
            <a:normAutofit fontScale="92500" lnSpcReduction="10000"/>
          </a:bodyPr>
          <a:lstStyle/>
          <a:p>
            <a:r>
              <a:rPr lang="en-US" sz="1800" dirty="0">
                <a:effectLst/>
                <a:ea typeface="Calibri" panose="020F0502020204030204" pitchFamily="34" charset="0"/>
                <a:cs typeface="Times New Roman" panose="02020603050405020304" pitchFamily="18" charset="0"/>
              </a:rPr>
              <a:t> The recipient of the message simply uses the information conveyed to pursue action.</a:t>
            </a:r>
            <a:endParaRPr lang="en-US" dirty="0"/>
          </a:p>
        </p:txBody>
      </p:sp>
      <p:sp>
        <p:nvSpPr>
          <p:cNvPr id="9" name="Text Placeholder 8">
            <a:extLst>
              <a:ext uri="{FF2B5EF4-FFF2-40B4-BE49-F238E27FC236}">
                <a16:creationId xmlns:a16="http://schemas.microsoft.com/office/drawing/2014/main" id="{868F40F8-BF35-45E9-B3DD-5436362D746E}"/>
              </a:ext>
            </a:extLst>
          </p:cNvPr>
          <p:cNvSpPr>
            <a:spLocks noGrp="1"/>
          </p:cNvSpPr>
          <p:nvPr>
            <p:ph type="body" sz="quarter" idx="27"/>
          </p:nvPr>
        </p:nvSpPr>
        <p:spPr>
          <a:xfrm>
            <a:off x="5920106" y="4830024"/>
            <a:ext cx="5433204" cy="365125"/>
          </a:xfrm>
        </p:spPr>
        <p:txBody>
          <a:bodyPr>
            <a:normAutofit lnSpcReduction="10000"/>
          </a:bodyPr>
          <a:lstStyle/>
          <a:p>
            <a:r>
              <a:rPr lang="en-US" b="1" dirty="0">
                <a:latin typeface="+mn-lt"/>
              </a:rPr>
              <a:t>Noise </a:t>
            </a:r>
          </a:p>
        </p:txBody>
      </p:sp>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8"/>
          </p:nvPr>
        </p:nvSpPr>
        <p:spPr>
          <a:xfrm>
            <a:off x="5919680" y="5159449"/>
            <a:ext cx="5431971" cy="557950"/>
          </a:xfrm>
        </p:spPr>
        <p:txBody>
          <a:bodyPr>
            <a:noAutofit/>
          </a:bodyPr>
          <a:lstStyle/>
          <a:p>
            <a:r>
              <a:rPr lang="en-US" sz="1600" dirty="0">
                <a:ea typeface="Calibri" panose="020F0502020204030204" pitchFamily="34" charset="0"/>
                <a:cs typeface="Times New Roman" panose="02020603050405020304" pitchFamily="18" charset="0"/>
              </a:rPr>
              <a:t>H</a:t>
            </a:r>
            <a:r>
              <a:rPr lang="en-US" sz="1600" dirty="0">
                <a:effectLst/>
                <a:ea typeface="Calibri" panose="020F0502020204030204" pitchFamily="34" charset="0"/>
                <a:cs typeface="Times New Roman" panose="02020603050405020304" pitchFamily="18" charset="0"/>
              </a:rPr>
              <a:t>elps individuals understand how a message can get misinterpreted through noise and cause miscommunication among people (</a:t>
            </a:r>
            <a:r>
              <a:rPr lang="en-US" sz="1600" dirty="0" err="1">
                <a:effectLst/>
                <a:ea typeface="Calibri" panose="020F0502020204030204" pitchFamily="34" charset="0"/>
                <a:cs typeface="Times New Roman" panose="02020603050405020304" pitchFamily="18" charset="0"/>
              </a:rPr>
              <a:t>Chapanis</a:t>
            </a:r>
            <a:r>
              <a:rPr lang="en-US" sz="1600" dirty="0">
                <a:effectLst/>
                <a:ea typeface="Calibri" panose="020F0502020204030204" pitchFamily="34" charset="0"/>
                <a:cs typeface="Times New Roman" panose="02020603050405020304" pitchFamily="18" charset="0"/>
              </a:rPr>
              <a:t>, 1951).</a:t>
            </a:r>
            <a:endParaRPr lang="en-US" sz="1600" dirty="0"/>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1025079" y="6356349"/>
            <a:ext cx="653143" cy="365125"/>
          </a:xfrm>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84494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786280" y="304752"/>
            <a:ext cx="7480267" cy="553087"/>
          </a:xfrm>
        </p:spPr>
        <p:txBody>
          <a:bodyPr>
            <a:noAutofit/>
          </a:bodyPr>
          <a:lstStyle/>
          <a:p>
            <a:pPr marL="0" marR="0">
              <a:lnSpc>
                <a:spcPct val="107000"/>
              </a:lnSpc>
              <a:spcBef>
                <a:spcPts val="0"/>
              </a:spcBef>
              <a:spcAft>
                <a:spcPts val="800"/>
              </a:spcAft>
            </a:pPr>
            <a:r>
              <a:rPr lang="en-US" b="1" dirty="0" err="1">
                <a:effectLst/>
                <a:ea typeface="Calibri" panose="020F0502020204030204" pitchFamily="34" charset="0"/>
                <a:cs typeface="Times New Roman" panose="02020603050405020304" pitchFamily="18" charset="0"/>
              </a:rPr>
              <a:t>Berlo's</a:t>
            </a:r>
            <a:r>
              <a:rPr lang="en-US" b="1" dirty="0">
                <a:effectLst/>
                <a:ea typeface="Calibri" panose="020F0502020204030204" pitchFamily="34" charset="0"/>
                <a:cs typeface="Times New Roman" panose="02020603050405020304" pitchFamily="18" charset="0"/>
              </a:rPr>
              <a:t> Communication model</a:t>
            </a:r>
            <a:endParaRPr lang="en-US" b="1" dirty="0"/>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dirty="0"/>
          </a:p>
        </p:txBody>
      </p:sp>
      <p:pic>
        <p:nvPicPr>
          <p:cNvPr id="10" name="Picture 9" descr="Diagram&#10;&#10;Description automatically generated">
            <a:extLst>
              <a:ext uri="{FF2B5EF4-FFF2-40B4-BE49-F238E27FC236}">
                <a16:creationId xmlns:a16="http://schemas.microsoft.com/office/drawing/2014/main" id="{9135D338-CA13-49A6-8EE4-6C666A52D2D4}"/>
              </a:ext>
            </a:extLst>
          </p:cNvPr>
          <p:cNvPicPr>
            <a:picLocks noChangeAspect="1"/>
          </p:cNvPicPr>
          <p:nvPr/>
        </p:nvPicPr>
        <p:blipFill rotWithShape="1">
          <a:blip r:embed="rId3"/>
          <a:srcRect l="455" t="7287" r="194" b="8875"/>
          <a:stretch/>
        </p:blipFill>
        <p:spPr>
          <a:xfrm>
            <a:off x="1611984" y="1065230"/>
            <a:ext cx="8653806" cy="5656246"/>
          </a:xfrm>
          <a:prstGeom prst="rect">
            <a:avLst/>
          </a:prstGeom>
        </p:spPr>
      </p:pic>
      <p:sp>
        <p:nvSpPr>
          <p:cNvPr id="3" name="TextBox 2">
            <a:extLst>
              <a:ext uri="{FF2B5EF4-FFF2-40B4-BE49-F238E27FC236}">
                <a16:creationId xmlns:a16="http://schemas.microsoft.com/office/drawing/2014/main" id="{2299D6A0-387F-483E-BD80-2D79546E00F9}"/>
              </a:ext>
            </a:extLst>
          </p:cNvPr>
          <p:cNvSpPr txBox="1"/>
          <p:nvPr/>
        </p:nvSpPr>
        <p:spPr>
          <a:xfrm>
            <a:off x="3544478" y="6356350"/>
            <a:ext cx="1545996" cy="261610"/>
          </a:xfrm>
          <a:prstGeom prst="rect">
            <a:avLst/>
          </a:prstGeom>
          <a:noFill/>
        </p:spPr>
        <p:txBody>
          <a:bodyPr wrap="square" rtlCol="0">
            <a:spAutoFit/>
          </a:bodyPr>
          <a:lstStyle/>
          <a:p>
            <a:r>
              <a:rPr lang="en-US" sz="1100" dirty="0"/>
              <a:t>(</a:t>
            </a:r>
            <a:r>
              <a:rPr lang="en-US" sz="1100" dirty="0" err="1"/>
              <a:t>Berlo</a:t>
            </a:r>
            <a:r>
              <a:rPr lang="en-US" sz="1100" dirty="0"/>
              <a:t>, 1977)</a:t>
            </a:r>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5920169" y="1152771"/>
            <a:ext cx="5431971" cy="846301"/>
          </a:xfrm>
        </p:spPr>
        <p:txBody>
          <a:bodyPr>
            <a:normAutofit/>
          </a:bodyPr>
          <a:lstStyle/>
          <a:p>
            <a:r>
              <a:rPr lang="en-US" sz="2000" b="1" dirty="0" err="1">
                <a:effectLst/>
                <a:ea typeface="Calibri" panose="020F0502020204030204" pitchFamily="34" charset="0"/>
                <a:cs typeface="Times New Roman" panose="02020603050405020304" pitchFamily="18" charset="0"/>
              </a:rPr>
              <a:t>Berlo's</a:t>
            </a:r>
            <a:r>
              <a:rPr lang="en-US" sz="2000" b="1" dirty="0">
                <a:effectLst/>
                <a:ea typeface="Calibri" panose="020F0502020204030204" pitchFamily="34" charset="0"/>
                <a:cs typeface="Times New Roman" panose="02020603050405020304" pitchFamily="18" charset="0"/>
              </a:rPr>
              <a:t> Communication model </a:t>
            </a:r>
            <a:endParaRPr lang="en-ZA" sz="2000" b="1" dirty="0"/>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5"/>
          </p:nvPr>
        </p:nvSpPr>
        <p:spPr>
          <a:xfrm>
            <a:off x="5651500" y="1999073"/>
            <a:ext cx="5702299" cy="770370"/>
          </a:xfrm>
        </p:spPr>
        <p:txBody>
          <a:bodyPr>
            <a:noAutofit/>
          </a:bodyPr>
          <a:lstStyle/>
          <a:p>
            <a:pPr marL="285750" indent="-285750">
              <a:buFont typeface="Arial" panose="020B0604020202020204" pitchFamily="34" charset="0"/>
              <a:buChar char="•"/>
            </a:pPr>
            <a:r>
              <a:rPr lang="en-US" sz="2000" dirty="0" err="1">
                <a:effectLst/>
                <a:ea typeface="Calibri" panose="020F0502020204030204" pitchFamily="34" charset="0"/>
                <a:cs typeface="Times New Roman" panose="02020603050405020304" pitchFamily="18" charset="0"/>
              </a:rPr>
              <a:t>Berlo's</a:t>
            </a:r>
            <a:r>
              <a:rPr lang="en-US" sz="2000" dirty="0">
                <a:effectLst/>
                <a:ea typeface="Calibri" panose="020F0502020204030204" pitchFamily="34" charset="0"/>
                <a:cs typeface="Times New Roman" panose="02020603050405020304" pitchFamily="18" charset="0"/>
              </a:rPr>
              <a:t> linear communication method has many of the same elements of Shannon and Weaver's model (</a:t>
            </a:r>
            <a:r>
              <a:rPr lang="en-US" sz="2000" dirty="0" err="1">
                <a:effectLst/>
                <a:ea typeface="Calibri" panose="020F0502020204030204" pitchFamily="34" charset="0"/>
                <a:cs typeface="Times New Roman" panose="02020603050405020304" pitchFamily="18" charset="0"/>
              </a:rPr>
              <a:t>Cobley</a:t>
            </a:r>
            <a:r>
              <a:rPr lang="en-US" sz="2000" dirty="0">
                <a:effectLst/>
                <a:ea typeface="Calibri" panose="020F0502020204030204" pitchFamily="34" charset="0"/>
                <a:cs typeface="Times New Roman" panose="02020603050405020304" pitchFamily="18" charset="0"/>
              </a:rPr>
              <a:t> and Schulz, 2013).</a:t>
            </a:r>
            <a:endParaRPr lang="en-ZA" sz="2000" noProof="1"/>
          </a:p>
        </p:txBody>
      </p:sp>
      <p:sp>
        <p:nvSpPr>
          <p:cNvPr id="9" name="Text Placeholder 8">
            <a:extLst>
              <a:ext uri="{FF2B5EF4-FFF2-40B4-BE49-F238E27FC236}">
                <a16:creationId xmlns:a16="http://schemas.microsoft.com/office/drawing/2014/main" id="{95CCE699-03D1-4642-B46A-B14EF17DA183}"/>
              </a:ext>
            </a:extLst>
          </p:cNvPr>
          <p:cNvSpPr>
            <a:spLocks noGrp="1"/>
          </p:cNvSpPr>
          <p:nvPr>
            <p:ph type="body" sz="quarter" idx="24"/>
          </p:nvPr>
        </p:nvSpPr>
        <p:spPr>
          <a:xfrm>
            <a:off x="5651172" y="3039212"/>
            <a:ext cx="5431971" cy="557950"/>
          </a:xfrm>
        </p:spPr>
        <p:txBody>
          <a:bodyPr>
            <a:noAutofit/>
          </a:bodyPr>
          <a:lstStyle/>
          <a:p>
            <a:pPr marL="285750" indent="-285750">
              <a:buFont typeface="Arial" panose="020B0604020202020204" pitchFamily="34" charset="0"/>
              <a:buChar char="•"/>
            </a:pPr>
            <a:r>
              <a:rPr lang="en-US" sz="2000" dirty="0">
                <a:ea typeface="Calibri" panose="020F0502020204030204" pitchFamily="34" charset="0"/>
                <a:cs typeface="Times New Roman" panose="02020603050405020304" pitchFamily="18" charset="0"/>
              </a:rPr>
              <a:t>A</a:t>
            </a:r>
            <a:r>
              <a:rPr lang="en-US" sz="2000" dirty="0">
                <a:effectLst/>
                <a:ea typeface="Calibri" panose="020F0502020204030204" pitchFamily="34" charset="0"/>
                <a:cs typeface="Times New Roman" panose="02020603050405020304" pitchFamily="18" charset="0"/>
              </a:rPr>
              <a:t>llows a bilateral an equal relationship to develop between the sender and the receiver</a:t>
            </a:r>
            <a:endParaRPr lang="en-ZA" sz="2000" noProof="1"/>
          </a:p>
        </p:txBody>
      </p:sp>
      <p:sp>
        <p:nvSpPr>
          <p:cNvPr id="5" name="Text Placeholder 4">
            <a:extLst>
              <a:ext uri="{FF2B5EF4-FFF2-40B4-BE49-F238E27FC236}">
                <a16:creationId xmlns:a16="http://schemas.microsoft.com/office/drawing/2014/main" id="{06E82690-B145-4D4F-B2D1-0B2A8C50FD71}"/>
              </a:ext>
            </a:extLst>
          </p:cNvPr>
          <p:cNvSpPr>
            <a:spLocks noGrp="1"/>
          </p:cNvSpPr>
          <p:nvPr>
            <p:ph type="body" sz="quarter" idx="26"/>
          </p:nvPr>
        </p:nvSpPr>
        <p:spPr>
          <a:xfrm>
            <a:off x="5651500" y="3809583"/>
            <a:ext cx="5431971" cy="557950"/>
          </a:xfrm>
        </p:spPr>
        <p:txBody>
          <a:bodyPr>
            <a:noAutofit/>
          </a:bodyPr>
          <a:lstStyle/>
          <a:p>
            <a:pPr marL="285750" indent="-285750">
              <a:buFont typeface="Arial" panose="020B0604020202020204" pitchFamily="34" charset="0"/>
              <a:buChar char="•"/>
            </a:pPr>
            <a:r>
              <a:rPr lang="en-US" sz="2000" dirty="0">
                <a:ea typeface="Calibri" panose="020F0502020204030204" pitchFamily="34" charset="0"/>
                <a:cs typeface="Times New Roman" panose="02020603050405020304" pitchFamily="18" charset="0"/>
              </a:rPr>
              <a:t>I</a:t>
            </a:r>
            <a:r>
              <a:rPr lang="en-US" sz="2000" dirty="0">
                <a:effectLst/>
                <a:ea typeface="Calibri" panose="020F0502020204030204" pitchFamily="34" charset="0"/>
                <a:cs typeface="Times New Roman" panose="02020603050405020304" pitchFamily="18" charset="0"/>
              </a:rPr>
              <a:t>t is dependent on both the sender and receivers’ personality and abilities and their ability to perceive communication and the information it holds (Stead, 1972).</a:t>
            </a:r>
            <a:endParaRPr lang="en-ZA" sz="2000" noProof="1"/>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pPr marL="285750" indent="-285750">
              <a:buFont typeface="Arial" panose="020B0604020202020204" pitchFamily="34" charset="0"/>
              <a:buChar char="•"/>
            </a:pPr>
            <a:fld id="{19B51A1E-902D-48AF-9020-955120F399B6}" type="slidenum">
              <a:rPr lang="en-ZA" sz="2000" smtClean="0"/>
              <a:pPr marL="285750" indent="-285750">
                <a:buFont typeface="Arial" panose="020B0604020202020204" pitchFamily="34" charset="0"/>
                <a:buChar char="•"/>
              </a:pPr>
              <a:t>7</a:t>
            </a:fld>
            <a:endParaRPr lang="en-ZA" sz="2000" dirty="0"/>
          </a:p>
        </p:txBody>
      </p:sp>
    </p:spTree>
    <p:extLst>
      <p:ext uri="{BB962C8B-B14F-4D97-AF65-F5344CB8AC3E}">
        <p14:creationId xmlns:p14="http://schemas.microsoft.com/office/powerpoint/2010/main" val="206939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885156" y="892177"/>
            <a:ext cx="8421688" cy="1325563"/>
          </a:xfrm>
        </p:spPr>
        <p:txBody>
          <a:bodyPr>
            <a:normAutofit/>
          </a:bodyPr>
          <a:lstStyle/>
          <a:p>
            <a:r>
              <a:rPr lang="en-US" b="1" dirty="0">
                <a:effectLst/>
                <a:ea typeface="Calibri" panose="020F0502020204030204" pitchFamily="34" charset="0"/>
                <a:cs typeface="Times New Roman" panose="02020603050405020304" pitchFamily="18" charset="0"/>
              </a:rPr>
              <a:t>Schramm Model of communication</a:t>
            </a:r>
            <a:endParaRPr lang="en-US" dirty="0"/>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8</a:t>
            </a:fld>
            <a:endParaRPr lang="en-US" dirty="0"/>
          </a:p>
        </p:txBody>
      </p:sp>
      <p:pic>
        <p:nvPicPr>
          <p:cNvPr id="25" name="Picture 24" descr="Diagram&#10;&#10;Description automatically generated">
            <a:extLst>
              <a:ext uri="{FF2B5EF4-FFF2-40B4-BE49-F238E27FC236}">
                <a16:creationId xmlns:a16="http://schemas.microsoft.com/office/drawing/2014/main" id="{21C6A659-CA23-4F82-82C6-DCF8BA704951}"/>
              </a:ext>
            </a:extLst>
          </p:cNvPr>
          <p:cNvPicPr>
            <a:picLocks noChangeAspect="1"/>
          </p:cNvPicPr>
          <p:nvPr/>
        </p:nvPicPr>
        <p:blipFill>
          <a:blip r:embed="rId3"/>
          <a:stretch>
            <a:fillRect/>
          </a:stretch>
        </p:blipFill>
        <p:spPr>
          <a:xfrm>
            <a:off x="2102177" y="2217739"/>
            <a:ext cx="8164160" cy="4082080"/>
          </a:xfrm>
          <a:prstGeom prst="rect">
            <a:avLst/>
          </a:prstGeom>
        </p:spPr>
      </p:pic>
      <p:sp>
        <p:nvSpPr>
          <p:cNvPr id="3" name="TextBox 2">
            <a:extLst>
              <a:ext uri="{FF2B5EF4-FFF2-40B4-BE49-F238E27FC236}">
                <a16:creationId xmlns:a16="http://schemas.microsoft.com/office/drawing/2014/main" id="{056F3F85-470E-456A-9A62-3646CC89610A}"/>
              </a:ext>
            </a:extLst>
          </p:cNvPr>
          <p:cNvSpPr txBox="1"/>
          <p:nvPr/>
        </p:nvSpPr>
        <p:spPr>
          <a:xfrm>
            <a:off x="9209988" y="6136849"/>
            <a:ext cx="1640264" cy="307777"/>
          </a:xfrm>
          <a:prstGeom prst="rect">
            <a:avLst/>
          </a:prstGeom>
          <a:noFill/>
        </p:spPr>
        <p:txBody>
          <a:bodyPr wrap="square" rtlCol="0">
            <a:spAutoFit/>
          </a:bodyPr>
          <a:lstStyle/>
          <a:p>
            <a:r>
              <a:rPr lang="en-US" sz="1400" dirty="0"/>
              <a:t>(Blythe, 2009)</a:t>
            </a:r>
          </a:p>
        </p:txBody>
      </p:sp>
    </p:spTree>
    <p:extLst>
      <p:ext uri="{BB962C8B-B14F-4D97-AF65-F5344CB8AC3E}">
        <p14:creationId xmlns:p14="http://schemas.microsoft.com/office/powerpoint/2010/main" val="2121178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3320199" y="362745"/>
            <a:ext cx="8421688" cy="1325563"/>
          </a:xfrm>
        </p:spPr>
        <p:txBody>
          <a:bodyPr/>
          <a:lstStyle/>
          <a:p>
            <a:r>
              <a:rPr lang="en-US" sz="2800" b="1" dirty="0">
                <a:effectLst/>
                <a:ea typeface="Calibri" panose="020F0502020204030204" pitchFamily="34" charset="0"/>
                <a:cs typeface="Times New Roman" panose="02020603050405020304" pitchFamily="18" charset="0"/>
              </a:rPr>
              <a:t>Schramm's model of communication</a:t>
            </a:r>
            <a:endParaRPr lang="en-US" b="1" dirty="0"/>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3904661" y="2241477"/>
            <a:ext cx="7030432" cy="4046201"/>
          </a:xfrm>
        </p:spPr>
        <p:txBody>
          <a:bodyPr vert="horz" lIns="91440" tIns="45720" rIns="91440" bIns="45720" rtlCol="0" anchor="t">
            <a:normAutofit/>
          </a:bodyPr>
          <a:lstStyle/>
          <a:p>
            <a:pPr marL="285750" marR="0" indent="-285750">
              <a:lnSpc>
                <a:spcPct val="107000"/>
              </a:lnSpc>
              <a:spcBef>
                <a:spcPts val="0"/>
              </a:spcBef>
              <a:spcAft>
                <a:spcPts val="800"/>
              </a:spcAft>
              <a:buFont typeface="Arial" panose="020B0604020202020204" pitchFamily="34" charset="0"/>
              <a:buChar char="•"/>
            </a:pPr>
            <a:r>
              <a:rPr lang="en-US" sz="1800" dirty="0">
                <a:effectLst/>
                <a:ea typeface="Calibri" panose="020F0502020204030204" pitchFamily="34" charset="0"/>
                <a:cs typeface="Times New Roman" panose="02020603050405020304" pitchFamily="18" charset="0"/>
              </a:rPr>
              <a:t>Schramm's model of communication Perceives communication to be interactive where any parties involved in the communication are free to give their opinions and receive feedback on it (Tan, 1981).</a:t>
            </a:r>
          </a:p>
          <a:p>
            <a:pPr marL="285750" marR="0" indent="-285750">
              <a:lnSpc>
                <a:spcPct val="107000"/>
              </a:lnSpc>
              <a:spcBef>
                <a:spcPts val="0"/>
              </a:spcBef>
              <a:spcAft>
                <a:spcPts val="800"/>
              </a:spcAft>
              <a:buFont typeface="Arial" panose="020B0604020202020204" pitchFamily="34" charset="0"/>
              <a:buChar char="•"/>
            </a:pPr>
            <a:endParaRPr lang="en-US" sz="1800" dirty="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a typeface="Calibri" panose="020F0502020204030204" pitchFamily="34" charset="0"/>
                <a:cs typeface="Times New Roman" panose="02020603050405020304" pitchFamily="18" charset="0"/>
              </a:rPr>
              <a:t>T</a:t>
            </a:r>
            <a:r>
              <a:rPr lang="en-US" sz="1800" dirty="0">
                <a:effectLst/>
                <a:ea typeface="Calibri" panose="020F0502020204030204" pitchFamily="34" charset="0"/>
                <a:cs typeface="Times New Roman" panose="02020603050405020304" pitchFamily="18" charset="0"/>
              </a:rPr>
              <a:t>his allows a feedback loop to be formed between the sender and the receiver.</a:t>
            </a:r>
          </a:p>
          <a:p>
            <a:pPr marL="285750" marR="0" indent="-285750">
              <a:lnSpc>
                <a:spcPct val="107000"/>
              </a:lnSpc>
              <a:spcBef>
                <a:spcPts val="0"/>
              </a:spcBef>
              <a:spcAft>
                <a:spcPts val="800"/>
              </a:spcAft>
              <a:buFont typeface="Arial" panose="020B0604020202020204" pitchFamily="34" charset="0"/>
              <a:buChar char="•"/>
            </a:pPr>
            <a:endParaRPr lang="en-US" sz="1800" dirty="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ea typeface="Calibri" panose="020F0502020204030204" pitchFamily="34" charset="0"/>
                <a:cs typeface="Times New Roman" panose="02020603050405020304" pitchFamily="18" charset="0"/>
              </a:rPr>
              <a:t>Schramm's communication model Is also known as the “Interactive </a:t>
            </a:r>
            <a:r>
              <a:rPr lang="en-US" sz="1800" dirty="0">
                <a:ea typeface="Calibri" panose="020F0502020204030204" pitchFamily="34" charset="0"/>
                <a:cs typeface="Times New Roman" panose="02020603050405020304" pitchFamily="18" charset="0"/>
              </a:rPr>
              <a:t>C</a:t>
            </a:r>
            <a:r>
              <a:rPr lang="en-US" sz="1800" dirty="0">
                <a:effectLst/>
                <a:ea typeface="Calibri" panose="020F0502020204030204" pitchFamily="34" charset="0"/>
                <a:cs typeface="Times New Roman" panose="02020603050405020304" pitchFamily="18" charset="0"/>
              </a:rPr>
              <a:t>ommunication </a:t>
            </a:r>
            <a:r>
              <a:rPr lang="en-US" sz="1800" dirty="0">
                <a:ea typeface="Calibri" panose="020F0502020204030204" pitchFamily="34" charset="0"/>
                <a:cs typeface="Times New Roman" panose="02020603050405020304" pitchFamily="18" charset="0"/>
              </a:rPr>
              <a:t>M</a:t>
            </a:r>
            <a:r>
              <a:rPr lang="en-US" sz="1800" dirty="0">
                <a:effectLst/>
                <a:ea typeface="Calibri" panose="020F0502020204030204" pitchFamily="34" charset="0"/>
                <a:cs typeface="Times New Roman" panose="02020603050405020304" pitchFamily="18" charset="0"/>
              </a:rPr>
              <a:t>odel” </a:t>
            </a:r>
            <a:r>
              <a:rPr lang="pt-BR" sz="1800" dirty="0">
                <a:effectLst/>
                <a:ea typeface="Calibri" panose="020F0502020204030204" pitchFamily="34" charset="0"/>
                <a:cs typeface="Times New Roman" panose="02020603050405020304" pitchFamily="18" charset="0"/>
              </a:rPr>
              <a:t>(Costa, Aparício and Braga, 2012)</a:t>
            </a:r>
            <a:r>
              <a:rPr lang="en-US" sz="1800" dirty="0">
                <a:effectLst/>
                <a:ea typeface="Calibri" panose="020F0502020204030204" pitchFamily="34" charset="0"/>
                <a:cs typeface="Times New Roman" panose="02020603050405020304" pitchFamily="18" charset="0"/>
              </a:rPr>
              <a:t>.</a:t>
            </a:r>
          </a:p>
        </p:txBody>
      </p:sp>
      <p:sp>
        <p:nvSpPr>
          <p:cNvPr id="14" name="Slide Number Placeholder 13">
            <a:extLst>
              <a:ext uri="{FF2B5EF4-FFF2-40B4-BE49-F238E27FC236}">
                <a16:creationId xmlns:a16="http://schemas.microsoft.com/office/drawing/2014/main" id="{42152A75-1CD2-44EC-9374-C83D4604A5D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Tree>
    <p:extLst>
      <p:ext uri="{BB962C8B-B14F-4D97-AF65-F5344CB8AC3E}">
        <p14:creationId xmlns:p14="http://schemas.microsoft.com/office/powerpoint/2010/main" val="1057409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4622801" y="1152771"/>
            <a:ext cx="6729340" cy="846301"/>
          </a:xfrm>
        </p:spPr>
        <p:txBody>
          <a:bodyPr>
            <a:normAutofit/>
          </a:bodyPr>
          <a:lstStyle/>
          <a:p>
            <a:r>
              <a:rPr lang="en-US" sz="2000" b="1" dirty="0">
                <a:effectLst/>
                <a:latin typeface="+mn-lt"/>
                <a:ea typeface="Arial" panose="020B0604020202020204" pitchFamily="34" charset="0"/>
              </a:rPr>
              <a:t>The channels of communication </a:t>
            </a:r>
            <a:endParaRPr lang="en-US" sz="2000" dirty="0">
              <a:latin typeface="+mn-lt"/>
            </a:endParaRPr>
          </a:p>
        </p:txBody>
      </p:sp>
      <p:sp>
        <p:nvSpPr>
          <p:cNvPr id="17" name="Text Placeholder 16">
            <a:extLst>
              <a:ext uri="{FF2B5EF4-FFF2-40B4-BE49-F238E27FC236}">
                <a16:creationId xmlns:a16="http://schemas.microsoft.com/office/drawing/2014/main" id="{24158E79-DA49-4521-BEC6-A7BA93C41F4C}"/>
              </a:ext>
            </a:extLst>
          </p:cNvPr>
          <p:cNvSpPr>
            <a:spLocks noGrp="1"/>
          </p:cNvSpPr>
          <p:nvPr>
            <p:ph type="body" sz="quarter" idx="15"/>
          </p:nvPr>
        </p:nvSpPr>
        <p:spPr>
          <a:xfrm>
            <a:off x="5693227" y="3505820"/>
            <a:ext cx="5431971" cy="557950"/>
          </a:xfrm>
        </p:spPr>
        <p:txBody>
          <a:bodyPr>
            <a:noAutofit/>
          </a:bodyPr>
          <a:lstStyle/>
          <a:p>
            <a:r>
              <a:rPr lang="en-US" sz="2000" dirty="0">
                <a:effectLst/>
                <a:ea typeface="Arial" panose="020B0604020202020204" pitchFamily="34" charset="0"/>
              </a:rPr>
              <a:t>Verbal communication is said to be the most efficient form of communication (</a:t>
            </a:r>
            <a:r>
              <a:rPr lang="en-US" sz="2000" dirty="0" err="1">
                <a:effectLst/>
                <a:ea typeface="Arial" panose="020B0604020202020204" pitchFamily="34" charset="0"/>
              </a:rPr>
              <a:t>Sivtanides</a:t>
            </a:r>
            <a:r>
              <a:rPr lang="en-US" sz="2000" dirty="0">
                <a:effectLst/>
                <a:ea typeface="Arial" panose="020B0604020202020204" pitchFamily="34" charset="0"/>
              </a:rPr>
              <a:t> et al., 1995)</a:t>
            </a:r>
            <a:endParaRPr lang="en-US" sz="2000" dirty="0"/>
          </a:p>
        </p:txBody>
      </p:sp>
      <p:sp>
        <p:nvSpPr>
          <p:cNvPr id="25" name="Text Placeholder 24">
            <a:extLst>
              <a:ext uri="{FF2B5EF4-FFF2-40B4-BE49-F238E27FC236}">
                <a16:creationId xmlns:a16="http://schemas.microsoft.com/office/drawing/2014/main" id="{23BDF8B9-53DF-46F4-98D4-053D78D610B0}"/>
              </a:ext>
            </a:extLst>
          </p:cNvPr>
          <p:cNvSpPr>
            <a:spLocks noGrp="1"/>
          </p:cNvSpPr>
          <p:nvPr>
            <p:ph type="body" sz="quarter" idx="24"/>
          </p:nvPr>
        </p:nvSpPr>
        <p:spPr>
          <a:xfrm>
            <a:off x="5693227" y="5064340"/>
            <a:ext cx="5431971" cy="557950"/>
          </a:xfrm>
        </p:spPr>
        <p:txBody>
          <a:bodyPr>
            <a:noAutofit/>
          </a:bodyPr>
          <a:lstStyle/>
          <a:p>
            <a:r>
              <a:rPr lang="en-US" sz="2000" dirty="0">
                <a:effectLst/>
                <a:ea typeface="Arial" panose="020B0604020202020204" pitchFamily="34" charset="0"/>
              </a:rPr>
              <a:t>People can understand each other better by observing body language (Islam and </a:t>
            </a:r>
            <a:r>
              <a:rPr lang="en-US" sz="2000" dirty="0" err="1">
                <a:effectLst/>
                <a:ea typeface="Arial" panose="020B0604020202020204" pitchFamily="34" charset="0"/>
              </a:rPr>
              <a:t>Kirillova</a:t>
            </a:r>
            <a:r>
              <a:rPr lang="en-US" sz="2000" dirty="0">
                <a:effectLst/>
                <a:ea typeface="Arial" panose="020B0604020202020204" pitchFamily="34" charset="0"/>
              </a:rPr>
              <a:t>, 2020).</a:t>
            </a:r>
            <a:endParaRPr lang="en-US" sz="2000" dirty="0"/>
          </a:p>
        </p:txBody>
      </p:sp>
      <p:sp>
        <p:nvSpPr>
          <p:cNvPr id="27" name="Text Placeholder 26">
            <a:extLst>
              <a:ext uri="{FF2B5EF4-FFF2-40B4-BE49-F238E27FC236}">
                <a16:creationId xmlns:a16="http://schemas.microsoft.com/office/drawing/2014/main" id="{9C0DB469-503B-40AF-84D1-C69B085AA96F}"/>
              </a:ext>
            </a:extLst>
          </p:cNvPr>
          <p:cNvSpPr>
            <a:spLocks noGrp="1"/>
          </p:cNvSpPr>
          <p:nvPr>
            <p:ph type="body" sz="quarter" idx="26"/>
          </p:nvPr>
        </p:nvSpPr>
        <p:spPr>
          <a:xfrm>
            <a:off x="5693227" y="2146531"/>
            <a:ext cx="5431971" cy="557950"/>
          </a:xfrm>
        </p:spPr>
        <p:txBody>
          <a:bodyPr>
            <a:noAutofit/>
          </a:bodyPr>
          <a:lstStyle/>
          <a:p>
            <a:r>
              <a:rPr lang="en-US" sz="2000" dirty="0">
                <a:effectLst/>
                <a:ea typeface="Arial" panose="020B0604020202020204" pitchFamily="34" charset="0"/>
              </a:rPr>
              <a:t>For a workplace to be effective, one of the key components it needs to possess is communication</a:t>
            </a:r>
            <a:endParaRPr lang="en-US" sz="2000" dirty="0"/>
          </a:p>
        </p:txBody>
      </p:sp>
      <p:sp>
        <p:nvSpPr>
          <p:cNvPr id="6" name="Slide Number Placeholder 5">
            <a:extLst>
              <a:ext uri="{FF2B5EF4-FFF2-40B4-BE49-F238E27FC236}">
                <a16:creationId xmlns:a16="http://schemas.microsoft.com/office/drawing/2014/main" id="{BA32F697-D1D4-4B0A-B960-D1869BF8607A}"/>
              </a:ext>
            </a:extLst>
          </p:cNvPr>
          <p:cNvSpPr>
            <a:spLocks noGrp="1"/>
          </p:cNvSpPr>
          <p:nvPr>
            <p:ph type="sldNum" sz="quarter" idx="12"/>
          </p:nvPr>
        </p:nvSpPr>
        <p:spPr>
          <a:xfrm>
            <a:off x="8610600" y="6356350"/>
            <a:ext cx="2743200" cy="365125"/>
          </a:xfrm>
        </p:spPr>
        <p:txBody>
          <a:bodyPr/>
          <a:lstStyle/>
          <a:p>
            <a:fld id="{B5CEABB6-07DC-46E8-9B57-56EC44A396E5}" type="slidenum">
              <a:rPr lang="en-US" sz="2000" smtClean="0"/>
              <a:pPr/>
              <a:t>10</a:t>
            </a:fld>
            <a:endParaRPr lang="en-US" sz="2000" dirty="0"/>
          </a:p>
        </p:txBody>
      </p:sp>
    </p:spTree>
    <p:extLst>
      <p:ext uri="{BB962C8B-B14F-4D97-AF65-F5344CB8AC3E}">
        <p14:creationId xmlns:p14="http://schemas.microsoft.com/office/powerpoint/2010/main" val="1472106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1151391" y="453911"/>
            <a:ext cx="10515600" cy="1325563"/>
          </a:xfrm>
        </p:spPr>
        <p:txBody>
          <a:bodyPr lIns="0"/>
          <a:lstStyle/>
          <a:p>
            <a:r>
              <a:rPr lang="en-US" dirty="0"/>
              <a:t>Categories of communication</a:t>
            </a:r>
          </a:p>
        </p:txBody>
      </p:sp>
      <p:graphicFrame>
        <p:nvGraphicFramePr>
          <p:cNvPr id="34" name="Content Placeholder 13" descr="Chart">
            <a:extLst>
              <a:ext uri="{FF2B5EF4-FFF2-40B4-BE49-F238E27FC236}">
                <a16:creationId xmlns:a16="http://schemas.microsoft.com/office/drawing/2014/main" id="{9E19FFD2-695D-4BD0-AA46-41C8970D76E2}"/>
              </a:ext>
            </a:extLst>
          </p:cNvPr>
          <p:cNvGraphicFramePr>
            <a:graphicFrameLocks noGrp="1"/>
          </p:cNvGraphicFramePr>
          <p:nvPr>
            <p:ph sz="quarter" idx="15"/>
            <p:extLst>
              <p:ext uri="{D42A27DB-BD31-4B8C-83A1-F6EECF244321}">
                <p14:modId xmlns:p14="http://schemas.microsoft.com/office/powerpoint/2010/main" val="2492048523"/>
              </p:ext>
            </p:extLst>
          </p:nvPr>
        </p:nvGraphicFramePr>
        <p:xfrm>
          <a:off x="7858125" y="2779713"/>
          <a:ext cx="3148013" cy="3095625"/>
        </p:xfrm>
        <a:graphic>
          <a:graphicData uri="http://schemas.openxmlformats.org/drawingml/2006/chart">
            <c:chart xmlns:c="http://schemas.openxmlformats.org/drawingml/2006/chart" xmlns:r="http://schemas.openxmlformats.org/officeDocument/2006/relationships" r:id="rId3"/>
          </a:graphicData>
        </a:graphic>
      </p:graphicFrame>
      <p:sp>
        <p:nvSpPr>
          <p:cNvPr id="5" name="Slide Number Placeholder 4">
            <a:extLst>
              <a:ext uri="{FF2B5EF4-FFF2-40B4-BE49-F238E27FC236}">
                <a16:creationId xmlns:a16="http://schemas.microsoft.com/office/drawing/2014/main" id="{7088B044-C125-4F21-B6E1-ECBEB976215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11</a:t>
            </a:fld>
            <a:endParaRPr lang="en-US" dirty="0"/>
          </a:p>
        </p:txBody>
      </p:sp>
      <p:cxnSp>
        <p:nvCxnSpPr>
          <p:cNvPr id="10" name="Straight Connector 9">
            <a:extLst>
              <a:ext uri="{FF2B5EF4-FFF2-40B4-BE49-F238E27FC236}">
                <a16:creationId xmlns:a16="http://schemas.microsoft.com/office/drawing/2014/main" id="{B98F823A-E7BB-4668-930B-C119B7771E74}"/>
              </a:ext>
              <a:ext uri="{C183D7F6-B498-43B3-948B-1728B52AA6E4}">
                <adec:decorative xmlns:adec="http://schemas.microsoft.com/office/drawing/2017/decorative" val="1"/>
              </a:ext>
            </a:extLst>
          </p:cNvPr>
          <p:cNvCxnSpPr>
            <a:cxnSpLocks/>
          </p:cNvCxnSpPr>
          <p:nvPr/>
        </p:nvCxnSpPr>
        <p:spPr>
          <a:xfrm>
            <a:off x="10178143" y="0"/>
            <a:ext cx="2013857" cy="14151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173C4F3-0B20-4720-9910-82CE4DCE4DBF}"/>
              </a:ext>
              <a:ext uri="{C183D7F6-B498-43B3-948B-1728B52AA6E4}">
                <adec:decorative xmlns:adec="http://schemas.microsoft.com/office/drawing/2017/decorative" val="1"/>
              </a:ext>
            </a:extLst>
          </p:cNvPr>
          <p:cNvCxnSpPr>
            <a:cxnSpLocks/>
          </p:cNvCxnSpPr>
          <p:nvPr/>
        </p:nvCxnSpPr>
        <p:spPr>
          <a:xfrm>
            <a:off x="8752114" y="0"/>
            <a:ext cx="3439886" cy="5769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384A1B5-3D49-4E6A-A64D-3CFB94767E76}"/>
              </a:ext>
            </a:extLst>
          </p:cNvPr>
          <p:cNvSpPr txBox="1"/>
          <p:nvPr/>
        </p:nvSpPr>
        <p:spPr>
          <a:xfrm>
            <a:off x="2527300" y="2540000"/>
            <a:ext cx="5588000" cy="1938992"/>
          </a:xfrm>
          <a:prstGeom prst="rect">
            <a:avLst/>
          </a:prstGeom>
          <a:noFill/>
        </p:spPr>
        <p:txBody>
          <a:bodyPr wrap="square" rtlCol="0">
            <a:spAutoFit/>
          </a:bodyPr>
          <a:lstStyle/>
          <a:p>
            <a:r>
              <a:rPr lang="en-US" sz="2400" dirty="0"/>
              <a:t>There are two categories of communication:</a:t>
            </a:r>
          </a:p>
          <a:p>
            <a:endParaRPr lang="en-US" sz="2400" dirty="0"/>
          </a:p>
          <a:p>
            <a:pPr marL="342900" indent="-342900">
              <a:buFont typeface="+mj-lt"/>
              <a:buAutoNum type="arabicPeriod"/>
            </a:pPr>
            <a:r>
              <a:rPr lang="en-US" sz="2400" dirty="0"/>
              <a:t>Verbal communication</a:t>
            </a:r>
          </a:p>
          <a:p>
            <a:pPr marL="342900" indent="-342900">
              <a:buFont typeface="+mj-lt"/>
              <a:buAutoNum type="arabicPeriod"/>
            </a:pPr>
            <a:r>
              <a:rPr lang="en-US" sz="2400" dirty="0"/>
              <a:t>Non-verbal communication</a:t>
            </a:r>
          </a:p>
        </p:txBody>
      </p:sp>
    </p:spTree>
    <p:extLst>
      <p:ext uri="{BB962C8B-B14F-4D97-AF65-F5344CB8AC3E}">
        <p14:creationId xmlns:p14="http://schemas.microsoft.com/office/powerpoint/2010/main" val="460935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4294-49A0-4C63-A7D7-E3BF9E591F59}"/>
              </a:ext>
            </a:extLst>
          </p:cNvPr>
          <p:cNvSpPr>
            <a:spLocks noGrp="1"/>
          </p:cNvSpPr>
          <p:nvPr>
            <p:ph type="title"/>
          </p:nvPr>
        </p:nvSpPr>
        <p:spPr>
          <a:xfrm>
            <a:off x="1885156" y="892177"/>
            <a:ext cx="8421688" cy="1325563"/>
          </a:xfrm>
        </p:spPr>
        <p:txBody>
          <a:bodyPr anchor="ctr">
            <a:normAutofit/>
          </a:bodyPr>
          <a:lstStyle/>
          <a:p>
            <a:r>
              <a:rPr lang="en-US" b="1">
                <a:effectLst/>
              </a:rPr>
              <a:t>barriers that can prevent effective communication </a:t>
            </a:r>
            <a:endParaRPr lang="en-ZA" dirty="0"/>
          </a:p>
        </p:txBody>
      </p:sp>
      <p:sp>
        <p:nvSpPr>
          <p:cNvPr id="32" name="Text Placeholder 2">
            <a:extLst>
              <a:ext uri="{FF2B5EF4-FFF2-40B4-BE49-F238E27FC236}">
                <a16:creationId xmlns:a16="http://schemas.microsoft.com/office/drawing/2014/main" id="{EEA1A43D-8178-4AD2-9E0E-221B6CF203CD}"/>
              </a:ext>
            </a:extLst>
          </p:cNvPr>
          <p:cNvSpPr>
            <a:spLocks noGrp="1"/>
          </p:cNvSpPr>
          <p:nvPr>
            <p:ph type="body" idx="1"/>
          </p:nvPr>
        </p:nvSpPr>
        <p:spPr>
          <a:xfrm>
            <a:off x="2063855" y="3064615"/>
            <a:ext cx="1240971" cy="823912"/>
          </a:xfrm>
        </p:spPr>
        <p:txBody>
          <a:bodyPr/>
          <a:lstStyle/>
          <a:p>
            <a:r>
              <a:rPr lang="en-US" dirty="0"/>
              <a:t>1</a:t>
            </a:r>
          </a:p>
        </p:txBody>
      </p:sp>
      <p:sp>
        <p:nvSpPr>
          <p:cNvPr id="36" name="Text Placeholder 3">
            <a:extLst>
              <a:ext uri="{FF2B5EF4-FFF2-40B4-BE49-F238E27FC236}">
                <a16:creationId xmlns:a16="http://schemas.microsoft.com/office/drawing/2014/main" id="{1141541C-7A0E-4CB2-A2D0-638605B951CF}"/>
              </a:ext>
            </a:extLst>
          </p:cNvPr>
          <p:cNvSpPr>
            <a:spLocks noGrp="1"/>
          </p:cNvSpPr>
          <p:nvPr>
            <p:ph type="body" idx="15"/>
          </p:nvPr>
        </p:nvSpPr>
        <p:spPr>
          <a:xfrm>
            <a:off x="5475514" y="3064615"/>
            <a:ext cx="1240971" cy="823912"/>
          </a:xfrm>
        </p:spPr>
        <p:txBody>
          <a:bodyPr/>
          <a:lstStyle/>
          <a:p>
            <a:r>
              <a:rPr lang="en-US" dirty="0"/>
              <a:t>2</a:t>
            </a:r>
          </a:p>
        </p:txBody>
      </p:sp>
      <p:sp>
        <p:nvSpPr>
          <p:cNvPr id="37" name="Text Placeholder 4">
            <a:extLst>
              <a:ext uri="{FF2B5EF4-FFF2-40B4-BE49-F238E27FC236}">
                <a16:creationId xmlns:a16="http://schemas.microsoft.com/office/drawing/2014/main" id="{919853F7-8F57-4668-8AB7-DDFB3CFFE3EA}"/>
              </a:ext>
            </a:extLst>
          </p:cNvPr>
          <p:cNvSpPr>
            <a:spLocks noGrp="1"/>
          </p:cNvSpPr>
          <p:nvPr>
            <p:ph type="body" idx="16"/>
          </p:nvPr>
        </p:nvSpPr>
        <p:spPr>
          <a:xfrm>
            <a:off x="8887174" y="3064615"/>
            <a:ext cx="1240971" cy="823912"/>
          </a:xfrm>
        </p:spPr>
        <p:txBody>
          <a:bodyPr/>
          <a:lstStyle/>
          <a:p>
            <a:r>
              <a:rPr lang="en-US" dirty="0"/>
              <a:t>3</a:t>
            </a:r>
          </a:p>
        </p:txBody>
      </p:sp>
      <p:sp>
        <p:nvSpPr>
          <p:cNvPr id="4" name="Slide Number Placeholder 3">
            <a:extLst>
              <a:ext uri="{FF2B5EF4-FFF2-40B4-BE49-F238E27FC236}">
                <a16:creationId xmlns:a16="http://schemas.microsoft.com/office/drawing/2014/main" id="{E259ECD5-0EAD-48D0-B30B-16305BC1062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19B51A1E-902D-48AF-9020-955120F399B6}" type="slidenum">
              <a:rPr lang="en-ZA" smtClean="0"/>
              <a:pPr>
                <a:spcAft>
                  <a:spcPts val="600"/>
                </a:spcAft>
              </a:pPr>
              <a:t>12</a:t>
            </a:fld>
            <a:endParaRPr lang="en-ZA"/>
          </a:p>
        </p:txBody>
      </p:sp>
      <p:sp>
        <p:nvSpPr>
          <p:cNvPr id="157" name="TextBox 156">
            <a:extLst>
              <a:ext uri="{FF2B5EF4-FFF2-40B4-BE49-F238E27FC236}">
                <a16:creationId xmlns:a16="http://schemas.microsoft.com/office/drawing/2014/main" id="{755A549F-F726-43C2-8257-A1BAB5052FAF}"/>
              </a:ext>
            </a:extLst>
          </p:cNvPr>
          <p:cNvSpPr txBox="1"/>
          <p:nvPr/>
        </p:nvSpPr>
        <p:spPr>
          <a:xfrm>
            <a:off x="1590675" y="5038725"/>
            <a:ext cx="2047875" cy="927098"/>
          </a:xfrm>
          <a:prstGeom prst="rect">
            <a:avLst/>
          </a:prstGeom>
          <a:noFill/>
        </p:spPr>
        <p:txBody>
          <a:bodyPr wrap="square" rtlCol="0">
            <a:spAutoFit/>
          </a:bodyPr>
          <a:lstStyle/>
          <a:p>
            <a:endParaRPr lang="en-US" dirty="0"/>
          </a:p>
        </p:txBody>
      </p:sp>
      <p:sp>
        <p:nvSpPr>
          <p:cNvPr id="158" name="TextBox 157">
            <a:extLst>
              <a:ext uri="{FF2B5EF4-FFF2-40B4-BE49-F238E27FC236}">
                <a16:creationId xmlns:a16="http://schemas.microsoft.com/office/drawing/2014/main" id="{CED97307-9AB3-4DC1-A470-BE0A41E9BB3D}"/>
              </a:ext>
            </a:extLst>
          </p:cNvPr>
          <p:cNvSpPr txBox="1"/>
          <p:nvPr/>
        </p:nvSpPr>
        <p:spPr>
          <a:xfrm>
            <a:off x="1885156" y="4854058"/>
            <a:ext cx="2300345" cy="369332"/>
          </a:xfrm>
          <a:prstGeom prst="rect">
            <a:avLst/>
          </a:prstGeom>
          <a:noFill/>
        </p:spPr>
        <p:txBody>
          <a:bodyPr wrap="square" rtlCol="0">
            <a:spAutoFit/>
          </a:bodyPr>
          <a:lstStyle/>
          <a:p>
            <a:r>
              <a:rPr lang="en-US" sz="1800" dirty="0">
                <a:solidFill>
                  <a:schemeClr val="bg1"/>
                </a:solidFill>
                <a:effectLst/>
                <a:latin typeface="Arial" panose="020B0604020202020204" pitchFamily="34" charset="0"/>
                <a:ea typeface="Arial" panose="020B0604020202020204" pitchFamily="34" charset="0"/>
              </a:rPr>
              <a:t>Physical barrier</a:t>
            </a:r>
            <a:endParaRPr lang="en-US" dirty="0">
              <a:solidFill>
                <a:schemeClr val="bg1"/>
              </a:solidFill>
            </a:endParaRPr>
          </a:p>
        </p:txBody>
      </p:sp>
      <p:sp>
        <p:nvSpPr>
          <p:cNvPr id="159" name="TextBox 158">
            <a:extLst>
              <a:ext uri="{FF2B5EF4-FFF2-40B4-BE49-F238E27FC236}">
                <a16:creationId xmlns:a16="http://schemas.microsoft.com/office/drawing/2014/main" id="{FDA90946-2C50-494C-984B-3A1A969A6565}"/>
              </a:ext>
            </a:extLst>
          </p:cNvPr>
          <p:cNvSpPr txBox="1"/>
          <p:nvPr/>
        </p:nvSpPr>
        <p:spPr>
          <a:xfrm>
            <a:off x="5475514" y="4854058"/>
            <a:ext cx="1172116" cy="369332"/>
          </a:xfrm>
          <a:prstGeom prst="rect">
            <a:avLst/>
          </a:prstGeom>
          <a:noFill/>
        </p:spPr>
        <p:txBody>
          <a:bodyPr wrap="none" rtlCol="0">
            <a:spAutoFit/>
          </a:bodyPr>
          <a:lstStyle/>
          <a:p>
            <a:r>
              <a:rPr lang="en-US" sz="1800" dirty="0">
                <a:solidFill>
                  <a:schemeClr val="bg1"/>
                </a:solidFill>
                <a:effectLst/>
                <a:latin typeface="Arial" panose="020B0604020202020204" pitchFamily="34" charset="0"/>
                <a:ea typeface="Arial" panose="020B0604020202020204" pitchFamily="34" charset="0"/>
              </a:rPr>
              <a:t>Listening </a:t>
            </a:r>
            <a:endParaRPr lang="en-US" dirty="0">
              <a:solidFill>
                <a:schemeClr val="bg1"/>
              </a:solidFill>
            </a:endParaRPr>
          </a:p>
        </p:txBody>
      </p:sp>
      <p:sp>
        <p:nvSpPr>
          <p:cNvPr id="160" name="TextBox 159">
            <a:extLst>
              <a:ext uri="{FF2B5EF4-FFF2-40B4-BE49-F238E27FC236}">
                <a16:creationId xmlns:a16="http://schemas.microsoft.com/office/drawing/2014/main" id="{D6469645-6E82-4E9E-AB3A-FDE8824BE32E}"/>
              </a:ext>
            </a:extLst>
          </p:cNvPr>
          <p:cNvSpPr txBox="1"/>
          <p:nvPr/>
        </p:nvSpPr>
        <p:spPr>
          <a:xfrm>
            <a:off x="8474696" y="4854058"/>
            <a:ext cx="2639505" cy="369332"/>
          </a:xfrm>
          <a:prstGeom prst="rect">
            <a:avLst/>
          </a:prstGeom>
          <a:noFill/>
        </p:spPr>
        <p:txBody>
          <a:bodyPr wrap="square" rtlCol="0">
            <a:spAutoFit/>
          </a:bodyPr>
          <a:lstStyle/>
          <a:p>
            <a:r>
              <a:rPr lang="en-US" sz="1800" dirty="0">
                <a:solidFill>
                  <a:schemeClr val="bg1"/>
                </a:solidFill>
                <a:effectLst/>
                <a:latin typeface="Arial" panose="020B0604020202020204" pitchFamily="34" charset="0"/>
                <a:ea typeface="Arial" panose="020B0604020202020204" pitchFamily="34" charset="0"/>
              </a:rPr>
              <a:t>Cultural differences </a:t>
            </a:r>
            <a:endParaRPr lang="en-US" dirty="0">
              <a:solidFill>
                <a:schemeClr val="bg1"/>
              </a:solidFill>
            </a:endParaRPr>
          </a:p>
        </p:txBody>
      </p:sp>
    </p:spTree>
    <p:extLst>
      <p:ext uri="{BB962C8B-B14F-4D97-AF65-F5344CB8AC3E}">
        <p14:creationId xmlns:p14="http://schemas.microsoft.com/office/powerpoint/2010/main" val="57897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476875" y="248192"/>
            <a:ext cx="5111750" cy="1204912"/>
          </a:xfrm>
        </p:spPr>
        <p:txBody>
          <a:bodyPr>
            <a:normAutofit/>
          </a:bodyPr>
          <a:lstStyle/>
          <a:p>
            <a:r>
              <a:rPr lang="en-US" b="1" dirty="0">
                <a:effectLst/>
                <a:ea typeface="Arial" panose="020B0604020202020204" pitchFamily="34" charset="0"/>
              </a:rPr>
              <a:t>The impact of effective communication</a:t>
            </a:r>
            <a:endParaRPr lang="en-US" dirty="0"/>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idx="1"/>
          </p:nvPr>
        </p:nvSpPr>
        <p:spPr>
          <a:xfrm>
            <a:off x="5476874" y="2379138"/>
            <a:ext cx="5609047" cy="2569933"/>
          </a:xfrm>
        </p:spPr>
        <p:txBody>
          <a:bodyPr vert="horz" lIns="91440" tIns="45720" rIns="91440" bIns="45720" rtlCol="0" anchor="b">
            <a:normAutofit/>
          </a:bodyPr>
          <a:lstStyle/>
          <a:p>
            <a:r>
              <a:rPr lang="en-US" sz="1800" dirty="0">
                <a:effectLst/>
                <a:latin typeface="Arial" panose="020B0604020202020204" pitchFamily="34" charset="0"/>
                <a:ea typeface="Arial" panose="020B0604020202020204" pitchFamily="34" charset="0"/>
              </a:rPr>
              <a:t>Effective communication minimizes the weaknesses of the organization and helps make the organization run smoothly  (Howarth and Morse-Jones, 2018). </a:t>
            </a:r>
            <a:endParaRPr lang="en-US" dirty="0"/>
          </a:p>
        </p:txBody>
      </p:sp>
      <p:sp>
        <p:nvSpPr>
          <p:cNvPr id="6" name="Slide Number Placeholder 5">
            <a:extLst>
              <a:ext uri="{FF2B5EF4-FFF2-40B4-BE49-F238E27FC236}">
                <a16:creationId xmlns:a16="http://schemas.microsoft.com/office/drawing/2014/main" id="{BAEFF51B-0E28-4171-AE7C-A31AAB42BC7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920173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4267200" y="1615736"/>
            <a:ext cx="4179570" cy="1524735"/>
          </a:xfrm>
        </p:spPr>
        <p:txBody>
          <a:bodyPr/>
          <a:lstStyle/>
          <a:p>
            <a:r>
              <a:rPr lang="en-US" dirty="0"/>
              <a:t>Thank you </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a:lstStyle/>
          <a:p>
            <a:fld id="{B5CEABB6-07DC-46E8-9B57-56EC44A396E5}" type="slidenum">
              <a:rPr lang="en-US" smtClean="0"/>
              <a:pPr/>
              <a:t>14</a:t>
            </a:fld>
            <a:endParaRPr lang="en-US" dirty="0"/>
          </a:p>
        </p:txBody>
      </p:sp>
    </p:spTree>
    <p:extLst>
      <p:ext uri="{BB962C8B-B14F-4D97-AF65-F5344CB8AC3E}">
        <p14:creationId xmlns:p14="http://schemas.microsoft.com/office/powerpoint/2010/main" val="2436493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 name="Content Placeholder 13" descr="Chart">
            <a:extLst>
              <a:ext uri="{FF2B5EF4-FFF2-40B4-BE49-F238E27FC236}">
                <a16:creationId xmlns:a16="http://schemas.microsoft.com/office/drawing/2014/main" id="{9E19FFD2-695D-4BD0-AA46-41C8970D76E2}"/>
              </a:ext>
            </a:extLst>
          </p:cNvPr>
          <p:cNvGraphicFramePr>
            <a:graphicFrameLocks noGrp="1"/>
          </p:cNvGraphicFramePr>
          <p:nvPr>
            <p:ph sz="quarter" idx="15"/>
          </p:nvPr>
        </p:nvGraphicFramePr>
        <p:xfrm>
          <a:off x="7858125" y="2779713"/>
          <a:ext cx="3148013" cy="3095625"/>
        </p:xfrm>
        <a:graphic>
          <a:graphicData uri="http://schemas.openxmlformats.org/drawingml/2006/chart">
            <c:chart xmlns:c="http://schemas.openxmlformats.org/drawingml/2006/chart" xmlns:r="http://schemas.openxmlformats.org/officeDocument/2006/relationships" r:id="rId3"/>
          </a:graphicData>
        </a:graphic>
      </p:graphicFrame>
      <p:sp>
        <p:nvSpPr>
          <p:cNvPr id="5" name="Slide Number Placeholder 4">
            <a:extLst>
              <a:ext uri="{FF2B5EF4-FFF2-40B4-BE49-F238E27FC236}">
                <a16:creationId xmlns:a16="http://schemas.microsoft.com/office/drawing/2014/main" id="{7088B044-C125-4F21-B6E1-ECBEB976215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15</a:t>
            </a:fld>
            <a:endParaRPr lang="en-US" dirty="0"/>
          </a:p>
        </p:txBody>
      </p:sp>
      <p:cxnSp>
        <p:nvCxnSpPr>
          <p:cNvPr id="10" name="Straight Connector 9">
            <a:extLst>
              <a:ext uri="{FF2B5EF4-FFF2-40B4-BE49-F238E27FC236}">
                <a16:creationId xmlns:a16="http://schemas.microsoft.com/office/drawing/2014/main" id="{B98F823A-E7BB-4668-930B-C119B7771E74}"/>
              </a:ext>
              <a:ext uri="{C183D7F6-B498-43B3-948B-1728B52AA6E4}">
                <adec:decorative xmlns:adec="http://schemas.microsoft.com/office/drawing/2017/decorative" val="1"/>
              </a:ext>
            </a:extLst>
          </p:cNvPr>
          <p:cNvCxnSpPr>
            <a:cxnSpLocks/>
          </p:cNvCxnSpPr>
          <p:nvPr/>
        </p:nvCxnSpPr>
        <p:spPr>
          <a:xfrm>
            <a:off x="10178143" y="0"/>
            <a:ext cx="2013857" cy="14151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173C4F3-0B20-4720-9910-82CE4DCE4DBF}"/>
              </a:ext>
              <a:ext uri="{C183D7F6-B498-43B3-948B-1728B52AA6E4}">
                <adec:decorative xmlns:adec="http://schemas.microsoft.com/office/drawing/2017/decorative" val="1"/>
              </a:ext>
            </a:extLst>
          </p:cNvPr>
          <p:cNvCxnSpPr>
            <a:cxnSpLocks/>
          </p:cNvCxnSpPr>
          <p:nvPr/>
        </p:nvCxnSpPr>
        <p:spPr>
          <a:xfrm>
            <a:off x="8752114" y="0"/>
            <a:ext cx="3439886" cy="5769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384A1B5-3D49-4E6A-A64D-3CFB94767E76}"/>
              </a:ext>
            </a:extLst>
          </p:cNvPr>
          <p:cNvSpPr txBox="1"/>
          <p:nvPr/>
        </p:nvSpPr>
        <p:spPr>
          <a:xfrm>
            <a:off x="348791" y="358217"/>
            <a:ext cx="10906811" cy="4768100"/>
          </a:xfrm>
          <a:prstGeom prst="rect">
            <a:avLst/>
          </a:prstGeom>
          <a:noFill/>
        </p:spPr>
        <p:txBody>
          <a:bodyPr wrap="square" rtlCol="0">
            <a:spAutoFit/>
          </a:bodyPr>
          <a:lstStyle/>
          <a:p>
            <a:pPr algn="l">
              <a:lnSpc>
                <a:spcPct val="150000"/>
              </a:lnSpc>
            </a:pPr>
            <a:r>
              <a:rPr lang="en-US" sz="1200" b="1" dirty="0">
                <a:effectLst/>
                <a:latin typeface="Times New Roman" panose="02020603050405020304" pitchFamily="18" charset="0"/>
              </a:rPr>
              <a:t>Reference list</a:t>
            </a:r>
          </a:p>
          <a:p>
            <a:pPr>
              <a:lnSpc>
                <a:spcPct val="150000"/>
              </a:lnSpc>
            </a:pPr>
            <a:r>
              <a:rPr lang="en-US" sz="1200" dirty="0">
                <a:effectLst/>
                <a:latin typeface="Times New Roman" panose="02020603050405020304" pitchFamily="18" charset="0"/>
              </a:rPr>
              <a:t>Al-</a:t>
            </a:r>
            <a:r>
              <a:rPr lang="en-US" sz="1200" dirty="0" err="1">
                <a:effectLst/>
                <a:latin typeface="Times New Roman" panose="02020603050405020304" pitchFamily="18" charset="0"/>
              </a:rPr>
              <a:t>Fedaghi</a:t>
            </a:r>
            <a:r>
              <a:rPr lang="en-US" sz="1200" dirty="0">
                <a:effectLst/>
                <a:latin typeface="Times New Roman" panose="02020603050405020304" pitchFamily="18" charset="0"/>
              </a:rPr>
              <a:t>, S. (2012). A Conceptual Foundation for the Shannon-Weaver Model of Communication. </a:t>
            </a:r>
            <a:r>
              <a:rPr lang="en-US" sz="1200" i="1" dirty="0">
                <a:effectLst/>
                <a:latin typeface="Times New Roman" panose="02020603050405020304" pitchFamily="18" charset="0"/>
              </a:rPr>
              <a:t>International Journal of Soft Computing</a:t>
            </a:r>
            <a:r>
              <a:rPr lang="en-US" sz="1200" dirty="0">
                <a:effectLst/>
                <a:latin typeface="Times New Roman" panose="02020603050405020304" pitchFamily="18" charset="0"/>
              </a:rPr>
              <a:t>, 7(1), pp.12–19.</a:t>
            </a:r>
          </a:p>
          <a:p>
            <a:pPr>
              <a:lnSpc>
                <a:spcPct val="150000"/>
              </a:lnSpc>
            </a:pPr>
            <a:r>
              <a:rPr lang="en-US" sz="1200" dirty="0" err="1">
                <a:effectLst/>
                <a:latin typeface="Times New Roman" panose="02020603050405020304" pitchFamily="18" charset="0"/>
              </a:rPr>
              <a:t>Baecker</a:t>
            </a:r>
            <a:r>
              <a:rPr lang="en-US" sz="1200" dirty="0">
                <a:effectLst/>
                <a:latin typeface="Times New Roman" panose="02020603050405020304" pitchFamily="18" charset="0"/>
              </a:rPr>
              <a:t>, D. (2013). 5 Systemic theories of communication. </a:t>
            </a:r>
            <a:r>
              <a:rPr lang="en-US" sz="1200" i="1" dirty="0">
                <a:effectLst/>
                <a:latin typeface="Times New Roman" panose="02020603050405020304" pitchFamily="18" charset="0"/>
              </a:rPr>
              <a:t>Theories and Models of Communication</a:t>
            </a:r>
            <a:r>
              <a:rPr lang="en-US" sz="1200" dirty="0">
                <a:effectLst/>
                <a:latin typeface="Times New Roman" panose="02020603050405020304" pitchFamily="18" charset="0"/>
              </a:rPr>
              <a:t>.</a:t>
            </a:r>
          </a:p>
          <a:p>
            <a:pPr>
              <a:lnSpc>
                <a:spcPct val="150000"/>
              </a:lnSpc>
            </a:pPr>
            <a:r>
              <a:rPr lang="en-US" sz="1200" dirty="0" err="1">
                <a:effectLst/>
                <a:latin typeface="Times New Roman" panose="02020603050405020304" pitchFamily="18" charset="0"/>
              </a:rPr>
              <a:t>Berlo</a:t>
            </a:r>
            <a:r>
              <a:rPr lang="en-US" sz="1200" dirty="0">
                <a:effectLst/>
                <a:latin typeface="Times New Roman" panose="02020603050405020304" pitchFamily="18" charset="0"/>
              </a:rPr>
              <a:t>, D.K. (1977). Communication as Process: Review and Commentary. </a:t>
            </a:r>
            <a:r>
              <a:rPr lang="en-US" sz="1200" i="1" dirty="0">
                <a:effectLst/>
                <a:latin typeface="Times New Roman" panose="02020603050405020304" pitchFamily="18" charset="0"/>
              </a:rPr>
              <a:t>Annals of the International Communication Association</a:t>
            </a:r>
            <a:r>
              <a:rPr lang="en-US" sz="1200" dirty="0">
                <a:effectLst/>
                <a:latin typeface="Times New Roman" panose="02020603050405020304" pitchFamily="18" charset="0"/>
              </a:rPr>
              <a:t>, 1(1), pp.11–27.</a:t>
            </a:r>
          </a:p>
          <a:p>
            <a:pPr>
              <a:lnSpc>
                <a:spcPct val="150000"/>
              </a:lnSpc>
            </a:pPr>
            <a:r>
              <a:rPr lang="en-US" sz="1200" dirty="0">
                <a:effectLst/>
                <a:latin typeface="Times New Roman" panose="02020603050405020304" pitchFamily="18" charset="0"/>
              </a:rPr>
              <a:t>Blythe, J. (2009). The Schramm Model of Communication. </a:t>
            </a:r>
            <a:r>
              <a:rPr lang="en-US" sz="1200" i="1" dirty="0">
                <a:effectLst/>
                <a:latin typeface="Times New Roman" panose="02020603050405020304" pitchFamily="18" charset="0"/>
              </a:rPr>
              <a:t>Key Concepts in Marketing</a:t>
            </a:r>
            <a:r>
              <a:rPr lang="en-US" sz="1200" dirty="0">
                <a:effectLst/>
                <a:latin typeface="Times New Roman" panose="02020603050405020304" pitchFamily="18" charset="0"/>
              </a:rPr>
              <a:t>, pp.178–180.</a:t>
            </a:r>
          </a:p>
          <a:p>
            <a:pPr>
              <a:lnSpc>
                <a:spcPct val="150000"/>
              </a:lnSpc>
            </a:pPr>
            <a:r>
              <a:rPr lang="en-US" sz="1200" dirty="0" err="1">
                <a:effectLst/>
                <a:latin typeface="Times New Roman" panose="02020603050405020304" pitchFamily="18" charset="0"/>
              </a:rPr>
              <a:t>Chapanis</a:t>
            </a:r>
            <a:r>
              <a:rPr lang="en-US" sz="1200" dirty="0">
                <a:effectLst/>
                <a:latin typeface="Times New Roman" panose="02020603050405020304" pitchFamily="18" charset="0"/>
              </a:rPr>
              <a:t>, A. (1951). The Mathematical Theory of </a:t>
            </a:r>
            <a:r>
              <a:rPr lang="en-US" sz="1200" dirty="0" err="1">
                <a:effectLst/>
                <a:latin typeface="Times New Roman" panose="02020603050405020304" pitchFamily="18" charset="0"/>
              </a:rPr>
              <a:t>Communication.Claude</a:t>
            </a:r>
            <a:r>
              <a:rPr lang="en-US" sz="1200" dirty="0">
                <a:effectLst/>
                <a:latin typeface="Times New Roman" panose="02020603050405020304" pitchFamily="18" charset="0"/>
              </a:rPr>
              <a:t> E. Shannon , Warren Weaver. </a:t>
            </a:r>
            <a:r>
              <a:rPr lang="en-US" sz="1200" i="1" dirty="0">
                <a:effectLst/>
                <a:latin typeface="Times New Roman" panose="02020603050405020304" pitchFamily="18" charset="0"/>
              </a:rPr>
              <a:t>The Quarterly Review of Biology</a:t>
            </a:r>
            <a:r>
              <a:rPr lang="en-US" sz="1200" dirty="0">
                <a:effectLst/>
                <a:latin typeface="Times New Roman" panose="02020603050405020304" pitchFamily="18" charset="0"/>
              </a:rPr>
              <a:t>, 26(3), pp.321–321.</a:t>
            </a:r>
          </a:p>
          <a:p>
            <a:pPr>
              <a:lnSpc>
                <a:spcPct val="150000"/>
              </a:lnSpc>
            </a:pPr>
            <a:r>
              <a:rPr lang="en-US" sz="1200" dirty="0" err="1">
                <a:effectLst/>
                <a:latin typeface="Times New Roman" panose="02020603050405020304" pitchFamily="18" charset="0"/>
              </a:rPr>
              <a:t>Cobley</a:t>
            </a:r>
            <a:r>
              <a:rPr lang="en-US" sz="1200" dirty="0">
                <a:effectLst/>
                <a:latin typeface="Times New Roman" panose="02020603050405020304" pitchFamily="18" charset="0"/>
              </a:rPr>
              <a:t>, P. and Schulz, P. (2013). </a:t>
            </a:r>
            <a:r>
              <a:rPr lang="en-US" sz="1200" i="1" dirty="0">
                <a:effectLst/>
                <a:latin typeface="Times New Roman" panose="02020603050405020304" pitchFamily="18" charset="0"/>
              </a:rPr>
              <a:t>Theories and models of communication</a:t>
            </a:r>
            <a:r>
              <a:rPr lang="en-US" sz="1200" dirty="0">
                <a:effectLst/>
                <a:latin typeface="Times New Roman" panose="02020603050405020304" pitchFamily="18" charset="0"/>
              </a:rPr>
              <a:t>. Berlin ; Boston: Walter De Gruyter.</a:t>
            </a:r>
          </a:p>
          <a:p>
            <a:pPr>
              <a:lnSpc>
                <a:spcPct val="150000"/>
              </a:lnSpc>
            </a:pPr>
            <a:r>
              <a:rPr lang="en-US" sz="1200" dirty="0">
                <a:effectLst/>
                <a:latin typeface="Times New Roman" panose="02020603050405020304" pitchFamily="18" charset="0"/>
              </a:rPr>
              <a:t>Costa, C.J., </a:t>
            </a:r>
            <a:r>
              <a:rPr lang="en-US" sz="1200" dirty="0" err="1">
                <a:effectLst/>
                <a:latin typeface="Times New Roman" panose="02020603050405020304" pitchFamily="18" charset="0"/>
              </a:rPr>
              <a:t>Aparício</a:t>
            </a:r>
            <a:r>
              <a:rPr lang="en-US" sz="1200" dirty="0">
                <a:effectLst/>
                <a:latin typeface="Times New Roman" panose="02020603050405020304" pitchFamily="18" charset="0"/>
              </a:rPr>
              <a:t>, M. and Braga, A.S. (2012). Design of communication. </a:t>
            </a:r>
            <a:r>
              <a:rPr lang="en-US" sz="1200" i="1" dirty="0">
                <a:effectLst/>
                <a:latin typeface="Times New Roman" panose="02020603050405020304" pitchFamily="18" charset="0"/>
              </a:rPr>
              <a:t>Proceedings of the Workshop on Information Systems and Design of Communication - ISDOC ’12</a:t>
            </a:r>
            <a:r>
              <a:rPr lang="en-US" sz="1200" dirty="0">
                <a:effectLst/>
                <a:latin typeface="Times New Roman" panose="02020603050405020304" pitchFamily="18" charset="0"/>
              </a:rPr>
              <a:t>.</a:t>
            </a:r>
          </a:p>
          <a:p>
            <a:pPr>
              <a:lnSpc>
                <a:spcPct val="150000"/>
              </a:lnSpc>
            </a:pPr>
            <a:r>
              <a:rPr lang="en-US" sz="1200" dirty="0" err="1">
                <a:effectLst/>
                <a:latin typeface="Times New Roman" panose="02020603050405020304" pitchFamily="18" charset="0"/>
              </a:rPr>
              <a:t>Dulek</a:t>
            </a:r>
            <a:r>
              <a:rPr lang="en-US" sz="1200" dirty="0">
                <a:effectLst/>
                <a:latin typeface="Times New Roman" panose="02020603050405020304" pitchFamily="18" charset="0"/>
              </a:rPr>
              <a:t>, R.E. (2015). Models of Development: Business Schools and Business Communication. </a:t>
            </a:r>
            <a:r>
              <a:rPr lang="en-US" sz="1200" i="1" dirty="0">
                <a:effectLst/>
                <a:latin typeface="Times New Roman" panose="02020603050405020304" pitchFamily="18" charset="0"/>
              </a:rPr>
              <a:t>Journal of Business Communication</a:t>
            </a:r>
            <a:r>
              <a:rPr lang="en-US" sz="1200" dirty="0">
                <a:effectLst/>
                <a:latin typeface="Times New Roman" panose="02020603050405020304" pitchFamily="18" charset="0"/>
              </a:rPr>
              <a:t>, 30(3), pp.315–331.</a:t>
            </a:r>
          </a:p>
          <a:p>
            <a:pPr>
              <a:lnSpc>
                <a:spcPct val="150000"/>
              </a:lnSpc>
            </a:pPr>
            <a:r>
              <a:rPr lang="en-US" sz="1200" dirty="0">
                <a:effectLst/>
                <a:latin typeface="Times New Roman" panose="02020603050405020304" pitchFamily="18" charset="0"/>
              </a:rPr>
              <a:t>Howarth, C. and Morse-Jones, S. (2018). The Importance of Communication, Collaboration and Co-production. </a:t>
            </a:r>
            <a:r>
              <a:rPr lang="en-US" sz="1200" i="1" dirty="0">
                <a:effectLst/>
                <a:latin typeface="Times New Roman" panose="02020603050405020304" pitchFamily="18" charset="0"/>
              </a:rPr>
              <a:t>Resilience to Climate Change</a:t>
            </a:r>
            <a:r>
              <a:rPr lang="en-US" sz="1200" dirty="0">
                <a:effectLst/>
                <a:latin typeface="Times New Roman" panose="02020603050405020304" pitchFamily="18" charset="0"/>
              </a:rPr>
              <a:t>, pp.65–86.</a:t>
            </a:r>
          </a:p>
          <a:p>
            <a:pPr>
              <a:lnSpc>
                <a:spcPct val="150000"/>
              </a:lnSpc>
            </a:pPr>
            <a:r>
              <a:rPr lang="en-US" sz="1200" dirty="0">
                <a:effectLst/>
                <a:latin typeface="Times New Roman" panose="02020603050405020304" pitchFamily="18" charset="0"/>
              </a:rPr>
              <a:t>Islam, M.S. and </a:t>
            </a:r>
            <a:r>
              <a:rPr lang="en-US" sz="1200" dirty="0" err="1">
                <a:effectLst/>
                <a:latin typeface="Times New Roman" panose="02020603050405020304" pitchFamily="18" charset="0"/>
              </a:rPr>
              <a:t>Kirillova</a:t>
            </a:r>
            <a:r>
              <a:rPr lang="en-US" sz="1200" dirty="0">
                <a:effectLst/>
                <a:latin typeface="Times New Roman" panose="02020603050405020304" pitchFamily="18" charset="0"/>
              </a:rPr>
              <a:t>, K. (2020). Non-verbal communication in hospitality: At the intersection of religion and gender. </a:t>
            </a:r>
            <a:r>
              <a:rPr lang="en-US" sz="1200" i="1" dirty="0">
                <a:effectLst/>
                <a:latin typeface="Times New Roman" panose="02020603050405020304" pitchFamily="18" charset="0"/>
              </a:rPr>
              <a:t>International Journal of Hospitality Management</a:t>
            </a:r>
            <a:r>
              <a:rPr lang="en-US" sz="1200" dirty="0">
                <a:effectLst/>
                <a:latin typeface="Times New Roman" panose="02020603050405020304" pitchFamily="18" charset="0"/>
              </a:rPr>
              <a:t>, [online] 84, p.102326. Available at: https://www.sciencedirect.com/science/article/pii/S0278431919300465.</a:t>
            </a:r>
          </a:p>
          <a:p>
            <a:pPr>
              <a:lnSpc>
                <a:spcPct val="150000"/>
              </a:lnSpc>
            </a:pPr>
            <a:r>
              <a:rPr lang="en-US" sz="1200" dirty="0">
                <a:effectLst/>
                <a:latin typeface="Times New Roman" panose="02020603050405020304" pitchFamily="18" charset="0"/>
              </a:rPr>
              <a:t>RITCHIE, D. (1986). SHANNON AND WEAVER. </a:t>
            </a:r>
            <a:r>
              <a:rPr lang="en-US" sz="1200" i="1" dirty="0">
                <a:effectLst/>
                <a:latin typeface="Times New Roman" panose="02020603050405020304" pitchFamily="18" charset="0"/>
              </a:rPr>
              <a:t>Communication Research</a:t>
            </a:r>
            <a:r>
              <a:rPr lang="en-US" sz="1200" dirty="0">
                <a:effectLst/>
                <a:latin typeface="Times New Roman" panose="02020603050405020304" pitchFamily="18" charset="0"/>
              </a:rPr>
              <a:t>, 13(2), pp.278–298.</a:t>
            </a:r>
          </a:p>
          <a:p>
            <a:pPr>
              <a:lnSpc>
                <a:spcPct val="150000"/>
              </a:lnSpc>
            </a:pPr>
            <a:r>
              <a:rPr lang="en-US" sz="1200" dirty="0" err="1">
                <a:effectLst/>
                <a:latin typeface="Times New Roman" panose="02020603050405020304" pitchFamily="18" charset="0"/>
              </a:rPr>
              <a:t>Sivtanides</a:t>
            </a:r>
            <a:r>
              <a:rPr lang="en-US" sz="1200" dirty="0">
                <a:effectLst/>
                <a:latin typeface="Times New Roman" panose="02020603050405020304" pitchFamily="18" charset="0"/>
              </a:rPr>
              <a:t>, M.P., Cook, J.R., Martin, R.B., Chiodo, B.A. and </a:t>
            </a:r>
            <a:r>
              <a:rPr lang="en-US" sz="1200" dirty="0" err="1">
                <a:effectLst/>
                <a:latin typeface="Times New Roman" panose="02020603050405020304" pitchFamily="18" charset="0"/>
              </a:rPr>
              <a:t>Landram</a:t>
            </a:r>
            <a:r>
              <a:rPr lang="en-US" sz="1200" dirty="0">
                <a:effectLst/>
                <a:latin typeface="Times New Roman" panose="02020603050405020304" pitchFamily="18" charset="0"/>
              </a:rPr>
              <a:t>, F. (1995). Verbal Communication Skills Requirements for Information Systems Professionals. 7.</a:t>
            </a:r>
          </a:p>
          <a:p>
            <a:pPr>
              <a:lnSpc>
                <a:spcPct val="150000"/>
              </a:lnSpc>
            </a:pPr>
            <a:r>
              <a:rPr lang="en-US" sz="1200" dirty="0">
                <a:effectLst/>
                <a:latin typeface="Times New Roman" panose="02020603050405020304" pitchFamily="18" charset="0"/>
              </a:rPr>
              <a:t>Stead, B.A. (1972). </a:t>
            </a:r>
            <a:r>
              <a:rPr lang="en-US" sz="1200" dirty="0" err="1">
                <a:effectLst/>
                <a:latin typeface="Times New Roman" panose="02020603050405020304" pitchFamily="18" charset="0"/>
              </a:rPr>
              <a:t>Berlo’s</a:t>
            </a:r>
            <a:r>
              <a:rPr lang="en-US" sz="1200" dirty="0">
                <a:effectLst/>
                <a:latin typeface="Times New Roman" panose="02020603050405020304" pitchFamily="18" charset="0"/>
              </a:rPr>
              <a:t> Communication Process Model as Applied to the Behavioral Theories of Maslow, Herzberg, and McGregor. </a:t>
            </a:r>
            <a:r>
              <a:rPr lang="en-US" sz="1200" i="1" dirty="0">
                <a:effectLst/>
                <a:latin typeface="Times New Roman" panose="02020603050405020304" pitchFamily="18" charset="0"/>
              </a:rPr>
              <a:t>Academy of Management Journal</a:t>
            </a:r>
            <a:r>
              <a:rPr lang="en-US" sz="1200" dirty="0">
                <a:effectLst/>
                <a:latin typeface="Times New Roman" panose="02020603050405020304" pitchFamily="18" charset="0"/>
              </a:rPr>
              <a:t>, 15(3), pp.389–394.</a:t>
            </a:r>
          </a:p>
          <a:p>
            <a:pPr>
              <a:lnSpc>
                <a:spcPct val="150000"/>
              </a:lnSpc>
            </a:pPr>
            <a:r>
              <a:rPr lang="en-US" sz="1200" dirty="0">
                <a:effectLst/>
                <a:latin typeface="Times New Roman" panose="02020603050405020304" pitchFamily="18" charset="0"/>
              </a:rPr>
              <a:t>Tan, A.S. (1981). </a:t>
            </a:r>
            <a:r>
              <a:rPr lang="en-US" sz="1200" i="1" dirty="0">
                <a:effectLst/>
                <a:latin typeface="Times New Roman" panose="02020603050405020304" pitchFamily="18" charset="0"/>
              </a:rPr>
              <a:t>Mass communication theories and research</a:t>
            </a:r>
            <a:r>
              <a:rPr lang="en-US" sz="1200" dirty="0">
                <a:effectLst/>
                <a:latin typeface="Times New Roman" panose="02020603050405020304" pitchFamily="18" charset="0"/>
              </a:rPr>
              <a:t>. Columbus, Ohio: Grid Pub.</a:t>
            </a:r>
          </a:p>
        </p:txBody>
      </p:sp>
    </p:spTree>
    <p:extLst>
      <p:ext uri="{BB962C8B-B14F-4D97-AF65-F5344CB8AC3E}">
        <p14:creationId xmlns:p14="http://schemas.microsoft.com/office/powerpoint/2010/main" val="1883314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C4224765-EE5A-44F2-8D55-AA66F1F4EB69}"/>
              </a:ext>
            </a:extLst>
          </p:cNvPr>
          <p:cNvSpPr>
            <a:spLocks noGrp="1"/>
          </p:cNvSpPr>
          <p:nvPr>
            <p:ph type="sldNum" sz="quarter" idx="12"/>
          </p:nvPr>
        </p:nvSpPr>
        <p:spPr/>
        <p:txBody>
          <a:bodyPr/>
          <a:lstStyle/>
          <a:p>
            <a:fld id="{B5CEABB6-07DC-46E8-9B57-56EC44A396E5}" type="slidenum">
              <a:rPr lang="en-US" smtClean="0"/>
              <a:t>16</a:t>
            </a:fld>
            <a:endParaRPr lang="en-US" dirty="0"/>
          </a:p>
        </p:txBody>
      </p:sp>
      <p:graphicFrame>
        <p:nvGraphicFramePr>
          <p:cNvPr id="10" name="Table 4">
            <a:extLst>
              <a:ext uri="{FF2B5EF4-FFF2-40B4-BE49-F238E27FC236}">
                <a16:creationId xmlns:a16="http://schemas.microsoft.com/office/drawing/2014/main" id="{7D2ED949-69B0-40F3-A2C3-E4E1207F1E00}"/>
              </a:ext>
            </a:extLst>
          </p:cNvPr>
          <p:cNvGraphicFramePr>
            <a:graphicFrameLocks noGrp="1"/>
          </p:cNvGraphicFramePr>
          <p:nvPr>
            <p:extLst>
              <p:ext uri="{D42A27DB-BD31-4B8C-83A1-F6EECF244321}">
                <p14:modId xmlns:p14="http://schemas.microsoft.com/office/powerpoint/2010/main" val="688079116"/>
              </p:ext>
            </p:extLst>
          </p:nvPr>
        </p:nvGraphicFramePr>
        <p:xfrm>
          <a:off x="215900" y="304800"/>
          <a:ext cx="11671300" cy="6354390"/>
        </p:xfrm>
        <a:graphic>
          <a:graphicData uri="http://schemas.openxmlformats.org/drawingml/2006/table">
            <a:tbl>
              <a:tblPr firstRow="1" bandRow="1">
                <a:tableStyleId>{5C22544A-7EE6-4342-B048-85BDC9FD1C3A}</a:tableStyleId>
              </a:tblPr>
              <a:tblGrid>
                <a:gridCol w="4209593">
                  <a:extLst>
                    <a:ext uri="{9D8B030D-6E8A-4147-A177-3AD203B41FA5}">
                      <a16:colId xmlns:a16="http://schemas.microsoft.com/office/drawing/2014/main" val="1381715570"/>
                    </a:ext>
                  </a:extLst>
                </a:gridCol>
                <a:gridCol w="7461707">
                  <a:extLst>
                    <a:ext uri="{9D8B030D-6E8A-4147-A177-3AD203B41FA5}">
                      <a16:colId xmlns:a16="http://schemas.microsoft.com/office/drawing/2014/main" val="3579679796"/>
                    </a:ext>
                  </a:extLst>
                </a:gridCol>
              </a:tblGrid>
              <a:tr h="944207">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944207">
                <a:tc>
                  <a:txBody>
                    <a:bodyPr/>
                    <a:lstStyle/>
                    <a:p>
                      <a:r>
                        <a:rPr lang="en-GB" dirty="0"/>
                        <a:t>Who was in your team? </a:t>
                      </a:r>
                    </a:p>
                  </a:txBody>
                  <a:tcPr/>
                </a:tc>
                <a:tc>
                  <a:txBody>
                    <a:bodyPr/>
                    <a:lstStyle/>
                    <a:p>
                      <a:endParaRPr lang="en-GB" dirty="0"/>
                    </a:p>
                  </a:txBody>
                  <a:tcPr/>
                </a:tc>
                <a:extLst>
                  <a:ext uri="{0D108BD9-81ED-4DB2-BD59-A6C34878D82A}">
                    <a16:rowId xmlns:a16="http://schemas.microsoft.com/office/drawing/2014/main" val="2318373457"/>
                  </a:ext>
                </a:extLst>
              </a:tr>
              <a:tr h="9782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We were patient </a:t>
                      </a:r>
                      <a:r>
                        <a:rPr lang="en-GB"/>
                        <a:t>with each other </a:t>
                      </a:r>
                      <a:r>
                        <a:rPr lang="en-GB" dirty="0"/>
                        <a:t>and even when we got frustrated we knew we had to take a step back and try a different approach.</a:t>
                      </a:r>
                    </a:p>
                  </a:txBody>
                  <a:tcPr/>
                </a:tc>
                <a:extLst>
                  <a:ext uri="{0D108BD9-81ED-4DB2-BD59-A6C34878D82A}">
                    <a16:rowId xmlns:a16="http://schemas.microsoft.com/office/drawing/2014/main" val="2507276796"/>
                  </a:ext>
                </a:extLst>
              </a:tr>
              <a:tr h="15652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We had to learn how to work together and be open to each others input instead of just going the direction we thought we would be best in. The most important skill we learnt was listening and this was the biggest challenge we faced as well, that we didn’t listen to each others opinions initially. </a:t>
                      </a:r>
                    </a:p>
                  </a:txBody>
                  <a:tcPr/>
                </a:tc>
                <a:extLst>
                  <a:ext uri="{0D108BD9-81ED-4DB2-BD59-A6C34878D82A}">
                    <a16:rowId xmlns:a16="http://schemas.microsoft.com/office/drawing/2014/main" val="1913256840"/>
                  </a:ext>
                </a:extLst>
              </a:tr>
              <a:tr h="9782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we would be more accepting of our team members perspective and try doing things from their point of view as well. </a:t>
                      </a:r>
                    </a:p>
                  </a:txBody>
                  <a:tcPr/>
                </a:tc>
                <a:extLst>
                  <a:ext uri="{0D108BD9-81ED-4DB2-BD59-A6C34878D82A}">
                    <a16:rowId xmlns:a16="http://schemas.microsoft.com/office/drawing/2014/main" val="771358641"/>
                  </a:ext>
                </a:extLst>
              </a:tr>
              <a:tr h="944207">
                <a:tc>
                  <a:txBody>
                    <a:bodyPr/>
                    <a:lstStyle/>
                    <a:p>
                      <a:r>
                        <a:rPr lang="en-GB" dirty="0"/>
                        <a:t>How would you rate your team working? Out of 10? </a:t>
                      </a:r>
                    </a:p>
                  </a:txBody>
                  <a:tcPr/>
                </a:tc>
                <a:tc>
                  <a:txBody>
                    <a:bodyPr/>
                    <a:lstStyle/>
                    <a:p>
                      <a:r>
                        <a:rPr lang="en-GB" dirty="0"/>
                        <a:t> we would rate it a 9</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736636096"/>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2.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sales pitch</Template>
  <TotalTime>142</TotalTime>
  <Words>3192</Words>
  <Application>Microsoft Office PowerPoint</Application>
  <PresentationFormat>Widescreen</PresentationFormat>
  <Paragraphs>142</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Tenorite</vt:lpstr>
      <vt:lpstr>Times New Roman</vt:lpstr>
      <vt:lpstr>Monoline</vt:lpstr>
      <vt:lpstr>Effective Communication</vt:lpstr>
      <vt:lpstr>What is communication? </vt:lpstr>
      <vt:lpstr>models of communication </vt:lpstr>
      <vt:lpstr>Shannon-Weaver’s model of communication </vt:lpstr>
      <vt:lpstr>Shannon-Weaver’s model of communication</vt:lpstr>
      <vt:lpstr>Berlo's Communication model</vt:lpstr>
      <vt:lpstr>Berlo's Communication model </vt:lpstr>
      <vt:lpstr>Schramm Model of communication</vt:lpstr>
      <vt:lpstr>Schramm's model of communication</vt:lpstr>
      <vt:lpstr>The channels of communication </vt:lpstr>
      <vt:lpstr>Categories of communication</vt:lpstr>
      <vt:lpstr>barriers that can prevent effective communication </vt:lpstr>
      <vt:lpstr>The impact of effective communication</vt:lpstr>
      <vt:lpstr>Thank you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Communication</dc:title>
  <dc:creator>Hareem Rashid</dc:creator>
  <cp:lastModifiedBy>Hareem Rashid</cp:lastModifiedBy>
  <cp:revision>12</cp:revision>
  <dcterms:created xsi:type="dcterms:W3CDTF">2021-11-19T15:50:18Z</dcterms:created>
  <dcterms:modified xsi:type="dcterms:W3CDTF">2021-11-21T11:54:14Z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