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1" r:id="rId3"/>
    <p:sldId id="324" r:id="rId4"/>
    <p:sldId id="336" r:id="rId5"/>
    <p:sldId id="333" r:id="rId6"/>
    <p:sldId id="335" r:id="rId7"/>
    <p:sldId id="343" r:id="rId8"/>
    <p:sldId id="319" r:id="rId9"/>
    <p:sldId id="340" r:id="rId10"/>
    <p:sldId id="344" r:id="rId11"/>
    <p:sldId id="325" r:id="rId12"/>
    <p:sldId id="326" r:id="rId13"/>
    <p:sldId id="347" r:id="rId14"/>
    <p:sldId id="348" r:id="rId15"/>
    <p:sldId id="349" r:id="rId16"/>
    <p:sldId id="342" r:id="rId17"/>
    <p:sldId id="337" r:id="rId18"/>
    <p:sldId id="338" r:id="rId19"/>
    <p:sldId id="258" r:id="rId20"/>
    <p:sldId id="314" r:id="rId21"/>
    <p:sldId id="303" r:id="rId22"/>
    <p:sldId id="329" r:id="rId23"/>
    <p:sldId id="330" r:id="rId24"/>
    <p:sldId id="260" r:id="rId25"/>
    <p:sldId id="262" r:id="rId26"/>
    <p:sldId id="312" r:id="rId27"/>
    <p:sldId id="265" r:id="rId28"/>
    <p:sldId id="290" r:id="rId29"/>
    <p:sldId id="278" r:id="rId30"/>
    <p:sldId id="295" r:id="rId31"/>
    <p:sldId id="297" r:id="rId32"/>
    <p:sldId id="298" r:id="rId33"/>
    <p:sldId id="306" r:id="rId34"/>
    <p:sldId id="283" r:id="rId35"/>
    <p:sldId id="285" r:id="rId36"/>
    <p:sldId id="316" r:id="rId37"/>
    <p:sldId id="287" r:id="rId38"/>
    <p:sldId id="268" r:id="rId39"/>
    <p:sldId id="267" r:id="rId40"/>
    <p:sldId id="277" r:id="rId41"/>
    <p:sldId id="332" r:id="rId42"/>
    <p:sldId id="339" r:id="rId43"/>
    <p:sldId id="313" r:id="rId44"/>
    <p:sldId id="271" r:id="rId45"/>
    <p:sldId id="259" r:id="rId46"/>
    <p:sldId id="309" r:id="rId47"/>
    <p:sldId id="331" r:id="rId48"/>
    <p:sldId id="317" r:id="rId49"/>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FEA58F-9179-4F74-8D79-1F22EAD50E91}" v="7" dt="2021-11-01T13:28:06.7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ABFEA58F-9179-4F74-8D79-1F22EAD50E91}"/>
    <pc:docChg chg="custSel addSld delSld modSld">
      <pc:chgData name="Nicholas Campion" userId="7dc06b9cbaf1b233" providerId="LiveId" clId="{ABFEA58F-9179-4F74-8D79-1F22EAD50E91}" dt="2021-11-01T13:40:02.378" v="2792" actId="20577"/>
      <pc:docMkLst>
        <pc:docMk/>
      </pc:docMkLst>
      <pc:sldChg chg="modSp mod">
        <pc:chgData name="Nicholas Campion" userId="7dc06b9cbaf1b233" providerId="LiveId" clId="{ABFEA58F-9179-4F74-8D79-1F22EAD50E91}" dt="2021-11-01T10:53:18.292" v="45" actId="27636"/>
        <pc:sldMkLst>
          <pc:docMk/>
          <pc:sldMk cId="0" sldId="314"/>
        </pc:sldMkLst>
        <pc:spChg chg="mod">
          <ac:chgData name="Nicholas Campion" userId="7dc06b9cbaf1b233" providerId="LiveId" clId="{ABFEA58F-9179-4F74-8D79-1F22EAD50E91}" dt="2021-11-01T10:53:18.292" v="45" actId="27636"/>
          <ac:spMkLst>
            <pc:docMk/>
            <pc:sldMk cId="0" sldId="314"/>
            <ac:spMk id="2" creationId="{00000000-0000-0000-0000-000000000000}"/>
          </ac:spMkLst>
        </pc:spChg>
      </pc:sldChg>
      <pc:sldChg chg="modSp new del mod">
        <pc:chgData name="Nicholas Campion" userId="7dc06b9cbaf1b233" providerId="LiveId" clId="{ABFEA58F-9179-4F74-8D79-1F22EAD50E91}" dt="2021-11-01T11:39:09.344" v="1267" actId="2696"/>
        <pc:sldMkLst>
          <pc:docMk/>
          <pc:sldMk cId="2286000903" sldId="345"/>
        </pc:sldMkLst>
        <pc:spChg chg="mod">
          <ac:chgData name="Nicholas Campion" userId="7dc06b9cbaf1b233" providerId="LiveId" clId="{ABFEA58F-9179-4F74-8D79-1F22EAD50E91}" dt="2021-11-01T11:16:36.222" v="430" actId="20577"/>
          <ac:spMkLst>
            <pc:docMk/>
            <pc:sldMk cId="2286000903" sldId="345"/>
            <ac:spMk id="2" creationId="{62E2092D-B839-4EF4-8331-080AA4ECC00B}"/>
          </ac:spMkLst>
        </pc:spChg>
        <pc:spChg chg="mod">
          <ac:chgData name="Nicholas Campion" userId="7dc06b9cbaf1b233" providerId="LiveId" clId="{ABFEA58F-9179-4F74-8D79-1F22EAD50E91}" dt="2021-11-01T11:31:57.457" v="1266" actId="113"/>
          <ac:spMkLst>
            <pc:docMk/>
            <pc:sldMk cId="2286000903" sldId="345"/>
            <ac:spMk id="3" creationId="{BEDB455C-5AFD-4975-B745-6D0449D5F616}"/>
          </ac:spMkLst>
        </pc:spChg>
        <pc:spChg chg="mod">
          <ac:chgData name="Nicholas Campion" userId="7dc06b9cbaf1b233" providerId="LiveId" clId="{ABFEA58F-9179-4F74-8D79-1F22EAD50E91}" dt="2021-11-01T11:31:42.960" v="1263" actId="27636"/>
          <ac:spMkLst>
            <pc:docMk/>
            <pc:sldMk cId="2286000903" sldId="345"/>
            <ac:spMk id="4" creationId="{4647ACFE-6756-4529-9039-C2C23BD01808}"/>
          </ac:spMkLst>
        </pc:spChg>
      </pc:sldChg>
      <pc:sldChg chg="modSp new del mod">
        <pc:chgData name="Nicholas Campion" userId="7dc06b9cbaf1b233" providerId="LiveId" clId="{ABFEA58F-9179-4F74-8D79-1F22EAD50E91}" dt="2021-11-01T11:39:34.243" v="1268" actId="2696"/>
        <pc:sldMkLst>
          <pc:docMk/>
          <pc:sldMk cId="4084265716" sldId="346"/>
        </pc:sldMkLst>
        <pc:spChg chg="mod">
          <ac:chgData name="Nicholas Campion" userId="7dc06b9cbaf1b233" providerId="LiveId" clId="{ABFEA58F-9179-4F74-8D79-1F22EAD50E91}" dt="2021-11-01T11:25:22.604" v="831" actId="27636"/>
          <ac:spMkLst>
            <pc:docMk/>
            <pc:sldMk cId="4084265716" sldId="346"/>
            <ac:spMk id="3" creationId="{F84239A7-3CC1-4CF2-9678-BD0A7033A3F1}"/>
          </ac:spMkLst>
        </pc:spChg>
        <pc:spChg chg="mod">
          <ac:chgData name="Nicholas Campion" userId="7dc06b9cbaf1b233" providerId="LiveId" clId="{ABFEA58F-9179-4F74-8D79-1F22EAD50E91}" dt="2021-11-01T11:25:22.602" v="830" actId="27636"/>
          <ac:spMkLst>
            <pc:docMk/>
            <pc:sldMk cId="4084265716" sldId="346"/>
            <ac:spMk id="4" creationId="{36C9AD6A-7736-455B-B876-EBE12E659DAD}"/>
          </ac:spMkLst>
        </pc:spChg>
      </pc:sldChg>
      <pc:sldChg chg="modSp mod">
        <pc:chgData name="Nicholas Campion" userId="7dc06b9cbaf1b233" providerId="LiveId" clId="{ABFEA58F-9179-4F74-8D79-1F22EAD50E91}" dt="2021-11-01T12:39:00.619" v="2197" actId="20577"/>
        <pc:sldMkLst>
          <pc:docMk/>
          <pc:sldMk cId="2177900437" sldId="347"/>
        </pc:sldMkLst>
        <pc:spChg chg="mod">
          <ac:chgData name="Nicholas Campion" userId="7dc06b9cbaf1b233" providerId="LiveId" clId="{ABFEA58F-9179-4F74-8D79-1F22EAD50E91}" dt="2021-11-01T12:39:00.619" v="2197" actId="20577"/>
          <ac:spMkLst>
            <pc:docMk/>
            <pc:sldMk cId="2177900437" sldId="347"/>
            <ac:spMk id="3" creationId="{BEDB455C-5AFD-4975-B745-6D0449D5F616}"/>
          </ac:spMkLst>
        </pc:spChg>
      </pc:sldChg>
      <pc:sldChg chg="addSp modSp mod">
        <pc:chgData name="Nicholas Campion" userId="7dc06b9cbaf1b233" providerId="LiveId" clId="{ABFEA58F-9179-4F74-8D79-1F22EAD50E91}" dt="2021-11-01T13:40:02.378" v="2792" actId="20577"/>
        <pc:sldMkLst>
          <pc:docMk/>
          <pc:sldMk cId="2735501073" sldId="348"/>
        </pc:sldMkLst>
        <pc:spChg chg="mod">
          <ac:chgData name="Nicholas Campion" userId="7dc06b9cbaf1b233" providerId="LiveId" clId="{ABFEA58F-9179-4F74-8D79-1F22EAD50E91}" dt="2021-11-01T11:40:19.620" v="1272" actId="27636"/>
          <ac:spMkLst>
            <pc:docMk/>
            <pc:sldMk cId="2735501073" sldId="348"/>
            <ac:spMk id="2" creationId="{03079AD0-18CD-41B3-BE21-E61A45D9331F}"/>
          </ac:spMkLst>
        </pc:spChg>
        <pc:spChg chg="mod">
          <ac:chgData name="Nicholas Campion" userId="7dc06b9cbaf1b233" providerId="LiveId" clId="{ABFEA58F-9179-4F74-8D79-1F22EAD50E91}" dt="2021-11-01T13:40:02.378" v="2792" actId="20577"/>
          <ac:spMkLst>
            <pc:docMk/>
            <pc:sldMk cId="2735501073" sldId="348"/>
            <ac:spMk id="3" creationId="{F84239A7-3CC1-4CF2-9678-BD0A7033A3F1}"/>
          </ac:spMkLst>
        </pc:spChg>
        <pc:spChg chg="mod">
          <ac:chgData name="Nicholas Campion" userId="7dc06b9cbaf1b233" providerId="LiveId" clId="{ABFEA58F-9179-4F74-8D79-1F22EAD50E91}" dt="2021-11-01T13:26:53.209" v="2502" actId="6549"/>
          <ac:spMkLst>
            <pc:docMk/>
            <pc:sldMk cId="2735501073" sldId="348"/>
            <ac:spMk id="4" creationId="{36C9AD6A-7736-455B-B876-EBE12E659DAD}"/>
          </ac:spMkLst>
        </pc:spChg>
        <pc:picChg chg="add mod">
          <ac:chgData name="Nicholas Campion" userId="7dc06b9cbaf1b233" providerId="LiveId" clId="{ABFEA58F-9179-4F74-8D79-1F22EAD50E91}" dt="2021-11-01T13:38:21.320" v="2643" actId="1076"/>
          <ac:picMkLst>
            <pc:docMk/>
            <pc:sldMk cId="2735501073" sldId="348"/>
            <ac:picMk id="6" creationId="{73508D0B-2007-434D-8D58-2EED5415D619}"/>
          </ac:picMkLst>
        </pc:picChg>
      </pc:sldChg>
      <pc:sldChg chg="addSp delSp modSp new mod">
        <pc:chgData name="Nicholas Campion" userId="7dc06b9cbaf1b233" providerId="LiveId" clId="{ABFEA58F-9179-4F74-8D79-1F22EAD50E91}" dt="2021-11-01T12:38:36.822" v="2170" actId="1076"/>
        <pc:sldMkLst>
          <pc:docMk/>
          <pc:sldMk cId="1849132381" sldId="349"/>
        </pc:sldMkLst>
        <pc:spChg chg="mod">
          <ac:chgData name="Nicholas Campion" userId="7dc06b9cbaf1b233" providerId="LiveId" clId="{ABFEA58F-9179-4F74-8D79-1F22EAD50E91}" dt="2021-11-01T11:40:23.270" v="1274" actId="27636"/>
          <ac:spMkLst>
            <pc:docMk/>
            <pc:sldMk cId="1849132381" sldId="349"/>
            <ac:spMk id="2" creationId="{C2EC7879-1620-4283-9CA1-9B8F7F00E029}"/>
          </ac:spMkLst>
        </pc:spChg>
        <pc:spChg chg="del mod">
          <ac:chgData name="Nicholas Campion" userId="7dc06b9cbaf1b233" providerId="LiveId" clId="{ABFEA58F-9179-4F74-8D79-1F22EAD50E91}" dt="2021-11-01T12:33:50.332" v="1857" actId="21"/>
          <ac:spMkLst>
            <pc:docMk/>
            <pc:sldMk cId="1849132381" sldId="349"/>
            <ac:spMk id="3" creationId="{4C788CF5-C077-4DB7-8E48-1D839122A143}"/>
          </ac:spMkLst>
        </pc:spChg>
        <pc:spChg chg="mod">
          <ac:chgData name="Nicholas Campion" userId="7dc06b9cbaf1b233" providerId="LiveId" clId="{ABFEA58F-9179-4F74-8D79-1F22EAD50E91}" dt="2021-11-01T12:32:43.467" v="1853" actId="2711"/>
          <ac:spMkLst>
            <pc:docMk/>
            <pc:sldMk cId="1849132381" sldId="349"/>
            <ac:spMk id="4" creationId="{BF834AA8-FC8B-4934-B660-A6ACD81C6A9A}"/>
          </ac:spMkLst>
        </pc:spChg>
        <pc:spChg chg="add mod">
          <ac:chgData name="Nicholas Campion" userId="7dc06b9cbaf1b233" providerId="LiveId" clId="{ABFEA58F-9179-4F74-8D79-1F22EAD50E91}" dt="2021-11-01T12:37:57.695" v="2165" actId="20577"/>
          <ac:spMkLst>
            <pc:docMk/>
            <pc:sldMk cId="1849132381" sldId="349"/>
            <ac:spMk id="5" creationId="{80B667AE-F3CA-4E14-8B82-C6FB6CF158C0}"/>
          </ac:spMkLst>
        </pc:spChg>
        <pc:picChg chg="add mod">
          <ac:chgData name="Nicholas Campion" userId="7dc06b9cbaf1b233" providerId="LiveId" clId="{ABFEA58F-9179-4F74-8D79-1F22EAD50E91}" dt="2021-11-01T12:38:36.822" v="2170" actId="1076"/>
          <ac:picMkLst>
            <pc:docMk/>
            <pc:sldMk cId="1849132381" sldId="349"/>
            <ac:picMk id="7" creationId="{FA366688-ABA7-45DB-8BE6-10DE1101791B}"/>
          </ac:picMkLst>
        </pc:picChg>
        <pc:picChg chg="add del mod">
          <ac:chgData name="Nicholas Campion" userId="7dc06b9cbaf1b233" providerId="LiveId" clId="{ABFEA58F-9179-4F74-8D79-1F22EAD50E91}" dt="2021-11-01T12:33:50.332" v="1857" actId="21"/>
          <ac:picMkLst>
            <pc:docMk/>
            <pc:sldMk cId="1849132381" sldId="349"/>
            <ac:picMk id="1026" creationId="{BB0EE5DC-A4C1-491B-B967-77E1DCE6423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27A7E64-EFFE-49DE-9A0A-4E3A152AC093}" type="datetimeFigureOut">
              <a:rPr lang="en-US" smtClean="0"/>
              <a:pPr/>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27A7E64-EFFE-49DE-9A0A-4E3A152AC093}" type="datetimeFigureOut">
              <a:rPr lang="en-US" smtClean="0"/>
              <a:pPr/>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7A7E64-EFFE-49DE-9A0A-4E3A152AC093}" type="datetimeFigureOut">
              <a:rPr lang="en-US" smtClean="0"/>
              <a:pPr/>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27A7E64-EFFE-49DE-9A0A-4E3A152AC093}" type="datetimeFigureOut">
              <a:rPr lang="en-US" smtClean="0"/>
              <a:pPr/>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27A7E64-EFFE-49DE-9A0A-4E3A152AC093}" type="datetimeFigureOut">
              <a:rPr lang="en-US" smtClean="0"/>
              <a:pPr/>
              <a:t>11/1/2021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27A7E64-EFFE-49DE-9A0A-4E3A152AC093}" type="datetimeFigureOut">
              <a:rPr lang="en-US" smtClean="0"/>
              <a:pPr/>
              <a:t>11/1/2021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7A7E64-EFFE-49DE-9A0A-4E3A152AC093}" type="datetimeFigureOut">
              <a:rPr lang="en-US" smtClean="0"/>
              <a:pPr/>
              <a:t>11/1/2021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A7E64-EFFE-49DE-9A0A-4E3A152AC093}" type="datetimeFigureOut">
              <a:rPr lang="en-US" smtClean="0"/>
              <a:pPr/>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A7E64-EFFE-49DE-9A0A-4E3A152AC093}" type="datetimeFigureOut">
              <a:rPr lang="en-US" smtClean="0"/>
              <a:pPr/>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27A7E64-EFFE-49DE-9A0A-4E3A152AC093}" type="datetimeFigureOut">
              <a:rPr lang="en-US" smtClean="0"/>
              <a:pPr/>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27A7E64-EFFE-49DE-9A0A-4E3A152AC093}" type="datetimeFigureOut">
              <a:rPr lang="en-US" smtClean="0"/>
              <a:pPr/>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182484-8387-47EF-AA81-4DD46F2AB62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5DDA34A-28E7-43AC-BA1B-6C44527ED8FF}"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7A7E64-EFFE-49DE-9A0A-4E3A152AC093}" type="datetimeFigureOut">
              <a:rPr lang="en-US" smtClean="0"/>
              <a:pPr/>
              <a:t>11/1/2021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182484-8387-47EF-AA81-4DD46F2AB62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hehumanist.com/magazine/july-august-2017/first-person/sexual-relativity-gender-revolution"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performancephilosophy.org/journal/article/view/64" TargetMode="External"/><Relationship Id="rId2" Type="http://schemas.openxmlformats.org/officeDocument/2006/relationships/hyperlink" Target="https://read.dukeupress.edu/the-minnesota-review/article-abstract/2017/88/69/28590/Assembled-BodiesReconfiguring-Quantum-Identities?redirectedFrom=fulltext" TargetMode="External"/><Relationship Id="rId1" Type="http://schemas.openxmlformats.org/officeDocument/2006/relationships/slideLayout" Target="../slideLayouts/slideLayout4.xml"/><Relationship Id="rId5" Type="http://schemas.openxmlformats.org/officeDocument/2006/relationships/image" Target="../media/image15.jpg"/><Relationship Id="rId4" Type="http://schemas.openxmlformats.org/officeDocument/2006/relationships/hyperlink" Target="https://www.ncbi.nlm.nih.gov/pmc/articles/PMC565048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news/science-environment-19997789" TargetMode="External"/><Relationship Id="rId2" Type="http://schemas.openxmlformats.org/officeDocument/2006/relationships/hyperlink" Target="https://inters.org/pius-xii-lemaitre" TargetMode="Externa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5.jpeg"/><Relationship Id="rId1" Type="http://schemas.openxmlformats.org/officeDocument/2006/relationships/slideLayout" Target="../slideLayouts/slideLayout4.xml"/><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hermetic.com/moorish/mundus-imaginalis.html" TargetMode="External"/><Relationship Id="rId2" Type="http://schemas.openxmlformats.org/officeDocument/2006/relationships/hyperlink" Target="http://hermetic.com/bey/mundus_imaginalis.htm" TargetMode="Externa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gi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image" Target="../media/image5.jpeg"/><Relationship Id="rId2" Type="http://schemas.openxmlformats.org/officeDocument/2006/relationships/image" Target="../media/image45.gif"/><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5.gif"/><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3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4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68.jpeg"/></Relationships>
</file>

<file path=ppt/slides/_rels/slide4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4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3.jpeg"/><Relationship Id="rId7" Type="http://schemas.openxmlformats.org/officeDocument/2006/relationships/image" Target="../media/image5.jpeg"/><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s>
</file>

<file path=ppt/slides/_rels/slide44.xml.rels><?xml version="1.0" encoding="UTF-8" standalone="yes"?>
<Relationships xmlns="http://schemas.openxmlformats.org/package/2006/relationships"><Relationship Id="rId8" Type="http://schemas.openxmlformats.org/officeDocument/2006/relationships/image" Target="../media/image82.jpeg"/><Relationship Id="rId3" Type="http://schemas.openxmlformats.org/officeDocument/2006/relationships/image" Target="../media/image78.jpeg"/><Relationship Id="rId7" Type="http://schemas.openxmlformats.org/officeDocument/2006/relationships/image" Target="../media/image81.jpeg"/><Relationship Id="rId2" Type="http://schemas.openxmlformats.org/officeDocument/2006/relationships/image" Target="../media/image77.jpeg"/><Relationship Id="rId1" Type="http://schemas.openxmlformats.org/officeDocument/2006/relationships/slideLayout" Target="../slideLayouts/slideLayout12.xml"/><Relationship Id="rId6" Type="http://schemas.openxmlformats.org/officeDocument/2006/relationships/image" Target="../media/image23.jpeg"/><Relationship Id="rId5" Type="http://schemas.openxmlformats.org/officeDocument/2006/relationships/image" Target="../media/image80.jpeg"/><Relationship Id="rId4" Type="http://schemas.openxmlformats.org/officeDocument/2006/relationships/image" Target="../media/image79.jpeg"/><Relationship Id="rId9" Type="http://schemas.openxmlformats.org/officeDocument/2006/relationships/image" Target="../media/image83.jpeg"/></Relationships>
</file>

<file path=ppt/slides/_rels/slide4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hermetic.com/bey/mundus_imaginalis.htm" TargetMode="External"/><Relationship Id="rId2" Type="http://schemas.openxmlformats.org/officeDocument/2006/relationships/hyperlink" Target="https://www.intechopen.com/books/trends-in-modern-cosmology/the-importance-of-cosmology-in-culture-contexts-and-consequences"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hermetic.com/moorish/mundus-imaginali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latin typeface="Cambria" pitchFamily="18" charset="0"/>
              </a:rPr>
              <a:t>Nick Campion</a:t>
            </a:r>
            <a:br>
              <a:rPr lang="en-GB" dirty="0">
                <a:latin typeface="Cambria" pitchFamily="18" charset="0"/>
              </a:rPr>
            </a:br>
            <a:endParaRPr lang="en-US" dirty="0">
              <a:latin typeface="Cambria" pitchFamily="18" charset="0"/>
            </a:endParaRPr>
          </a:p>
        </p:txBody>
      </p:sp>
      <p:sp>
        <p:nvSpPr>
          <p:cNvPr id="3" name="Subtitle 2"/>
          <p:cNvSpPr>
            <a:spLocks noGrp="1"/>
          </p:cNvSpPr>
          <p:nvPr>
            <p:ph type="subTitle" idx="1"/>
          </p:nvPr>
        </p:nvSpPr>
        <p:spPr/>
        <p:txBody>
          <a:bodyPr>
            <a:normAutofit/>
          </a:bodyPr>
          <a:lstStyle/>
          <a:p>
            <a:r>
              <a:rPr lang="en-GB" dirty="0">
                <a:latin typeface="Cambria" pitchFamily="18" charset="0"/>
              </a:rPr>
              <a:t>Cosmology and Culture</a:t>
            </a:r>
            <a:endParaRPr lang="en-US" dirty="0">
              <a:latin typeface="Cambria" pitchFamily="18" charset="0"/>
            </a:endParaRPr>
          </a:p>
          <a:p>
            <a:r>
              <a:rPr lang="en-GB" dirty="0">
                <a:latin typeface="Cambria" pitchFamily="18" charset="0"/>
              </a:rPr>
              <a:t>Foundations in Cultural Astronomy and Astrology</a:t>
            </a:r>
          </a:p>
        </p:txBody>
      </p:sp>
      <p:pic>
        <p:nvPicPr>
          <p:cNvPr id="5" name="Picture 4"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620688"/>
            <a:ext cx="3240360" cy="136815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836712"/>
            <a:ext cx="8229600" cy="4525963"/>
          </a:xfrm>
        </p:spPr>
        <p:txBody>
          <a:bodyPr>
            <a:normAutofit fontScale="92500" lnSpcReduction="20000"/>
          </a:bodyPr>
          <a:lstStyle/>
          <a:p>
            <a:pPr>
              <a:buNone/>
            </a:pPr>
            <a:r>
              <a:rPr lang="en-GB" dirty="0">
                <a:latin typeface="Cambria" pitchFamily="18" charset="0"/>
              </a:rPr>
              <a:t>This week’s purpose:</a:t>
            </a:r>
          </a:p>
          <a:p>
            <a:r>
              <a:rPr lang="en-GB" dirty="0">
                <a:latin typeface="Cambria" pitchFamily="18" charset="0"/>
              </a:rPr>
              <a:t>To understand the meanings and contexts of ‘cosmology’ (using examples from non-western cosmologies)</a:t>
            </a:r>
          </a:p>
          <a:p>
            <a:r>
              <a:rPr lang="en-GB" dirty="0">
                <a:latin typeface="Cambria" pitchFamily="18" charset="0"/>
              </a:rPr>
              <a:t>With a particular reference to ‘Sympathetic Cosmology’.</a:t>
            </a:r>
          </a:p>
          <a:p>
            <a:endParaRPr lang="en-GB" dirty="0">
              <a:latin typeface="Cambria" pitchFamily="18" charset="0"/>
            </a:endParaRPr>
          </a:p>
          <a:p>
            <a:r>
              <a:rPr lang="en-GB" dirty="0">
                <a:latin typeface="Cambria" pitchFamily="18" charset="0"/>
              </a:rPr>
              <a:t>A Hypothesis: </a:t>
            </a:r>
            <a:r>
              <a:rPr lang="en-GB" i="1" dirty="0">
                <a:latin typeface="Cambria" pitchFamily="18" charset="0"/>
              </a:rPr>
              <a:t>There is no aspect of human behaviour which can not be interpreted as a manifestation of cosmology in culture</a:t>
            </a:r>
          </a:p>
          <a:p>
            <a:endParaRPr lang="en-GB" dirty="0"/>
          </a:p>
          <a:p>
            <a:endParaRPr lang="en-GB" dirty="0"/>
          </a:p>
          <a:p>
            <a:endParaRPr lang="en-US" dirty="0"/>
          </a:p>
        </p:txBody>
      </p:sp>
      <p:pic>
        <p:nvPicPr>
          <p:cNvPr id="5" name="Picture 4"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5777880"/>
            <a:ext cx="2771800" cy="108012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latin typeface="Cambria" pitchFamily="18" charset="0"/>
              </a:rPr>
              <a:t>Most material in this lecture is in </a:t>
            </a:r>
            <a:br>
              <a:rPr lang="en-GB" dirty="0">
                <a:latin typeface="Cambria" pitchFamily="18" charset="0"/>
              </a:rPr>
            </a:br>
            <a:endParaRPr lang="en-GB" dirty="0"/>
          </a:p>
        </p:txBody>
      </p:sp>
      <p:sp>
        <p:nvSpPr>
          <p:cNvPr id="7" name="Content Placeholder 6"/>
          <p:cNvSpPr>
            <a:spLocks noGrp="1"/>
          </p:cNvSpPr>
          <p:nvPr>
            <p:ph sz="half" idx="2"/>
          </p:nvPr>
        </p:nvSpPr>
        <p:spPr/>
        <p:txBody>
          <a:bodyPr>
            <a:normAutofit/>
          </a:bodyPr>
          <a:lstStyle/>
          <a:p>
            <a:r>
              <a:rPr lang="en-GB" sz="1800" dirty="0"/>
              <a:t>Nicholas Campion, </a:t>
            </a:r>
            <a:r>
              <a:rPr lang="x-none" sz="1800"/>
              <a:t>‘The I</a:t>
            </a:r>
            <a:r>
              <a:rPr lang="en-GB" sz="1800" dirty="0"/>
              <a:t>m</a:t>
            </a:r>
            <a:r>
              <a:rPr lang="x-none" sz="1800"/>
              <a:t>portance of Cosmology in Culture: Contexts and Consequences</a:t>
            </a:r>
            <a:r>
              <a:rPr lang="en-GB" sz="1800" dirty="0"/>
              <a:t>’</a:t>
            </a:r>
            <a:r>
              <a:rPr lang="x-none" sz="1800"/>
              <a:t>, in Abraao Jesse Capistrano de Souza (ed.),  </a:t>
            </a:r>
            <a:r>
              <a:rPr lang="x-none" sz="1800" i="1"/>
              <a:t>Cosmolog</a:t>
            </a:r>
            <a:r>
              <a:rPr lang="en-GB" sz="1800" i="1" dirty="0"/>
              <a:t>y </a:t>
            </a:r>
            <a:r>
              <a:rPr lang="en-GB" sz="1800" dirty="0"/>
              <a:t>(Rijeka:</a:t>
            </a:r>
            <a:r>
              <a:rPr lang="x-none" sz="1800"/>
              <a:t> InTech Open</a:t>
            </a:r>
            <a:r>
              <a:rPr lang="en-GB" sz="1800" dirty="0"/>
              <a:t> </a:t>
            </a:r>
            <a:r>
              <a:rPr lang="x-none" sz="1800"/>
              <a:t>2017</a:t>
            </a:r>
            <a:r>
              <a:rPr lang="en-GB" sz="1800" dirty="0"/>
              <a:t>), pp. 3-17</a:t>
            </a:r>
          </a:p>
          <a:p>
            <a:endParaRPr lang="en-GB" sz="1800" b="1" dirty="0"/>
          </a:p>
          <a:p>
            <a:endParaRPr lang="en-GB" dirty="0"/>
          </a:p>
          <a:p>
            <a:r>
              <a:rPr lang="en-GB" sz="1900" dirty="0"/>
              <a:t>Nicholas Campion,</a:t>
            </a:r>
            <a:r>
              <a:rPr lang="x-none" sz="1900"/>
              <a:t> ‘Cosmos and Cosmology’, in Robert Segal and Kocku von Stukrad (eds), </a:t>
            </a:r>
            <a:r>
              <a:rPr lang="x-none" sz="1900" i="1"/>
              <a:t>Vocabulary for the Study of Religion</a:t>
            </a:r>
            <a:r>
              <a:rPr lang="x-none" sz="1900"/>
              <a:t> (Leiden: Brill), pp. 359-42.</a:t>
            </a:r>
            <a:endParaRPr lang="en-GB" sz="1900" b="1" dirty="0"/>
          </a:p>
          <a:p>
            <a:endParaRPr lang="en-GB" dirty="0"/>
          </a:p>
        </p:txBody>
      </p:sp>
      <p:pic>
        <p:nvPicPr>
          <p:cNvPr id="8" name="Content Placeholder 7" descr="Astrology and Cosmology Cover.jpg"/>
          <p:cNvPicPr>
            <a:picLocks noGrp="1" noChangeAspect="1"/>
          </p:cNvPicPr>
          <p:nvPr>
            <p:ph sz="half" idx="1"/>
          </p:nvPr>
        </p:nvPicPr>
        <p:blipFill>
          <a:blip r:embed="rId2" cstate="print"/>
          <a:stretch>
            <a:fillRect/>
          </a:stretch>
        </p:blipFill>
        <p:spPr>
          <a:xfrm>
            <a:off x="942163" y="1600200"/>
            <a:ext cx="3068673" cy="452596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Cambria" pitchFamily="18" charset="0"/>
              </a:rPr>
              <a:t>Also, for an important contribution to the debates</a:t>
            </a:r>
            <a:endParaRPr lang="en-GB" dirty="0">
              <a:latin typeface="Cambria" pitchFamily="18" charset="0"/>
            </a:endParaRPr>
          </a:p>
        </p:txBody>
      </p:sp>
      <p:sp>
        <p:nvSpPr>
          <p:cNvPr id="4" name="Content Placeholder 3"/>
          <p:cNvSpPr>
            <a:spLocks noGrp="1"/>
          </p:cNvSpPr>
          <p:nvPr>
            <p:ph sz="half" idx="2"/>
          </p:nvPr>
        </p:nvSpPr>
        <p:spPr/>
        <p:txBody>
          <a:bodyPr/>
          <a:lstStyle/>
          <a:p>
            <a:r>
              <a:rPr lang="en-GB" dirty="0">
                <a:latin typeface="Cambria" pitchFamily="18" charset="0"/>
              </a:rPr>
              <a:t>Brady, Bernadette, </a:t>
            </a:r>
            <a:r>
              <a:rPr lang="en-GB" i="1" dirty="0">
                <a:latin typeface="Cambria" pitchFamily="18" charset="0"/>
              </a:rPr>
              <a:t>Cosmos, </a:t>
            </a:r>
            <a:r>
              <a:rPr lang="en-GB" i="1" dirty="0" err="1">
                <a:latin typeface="Cambria" pitchFamily="18" charset="0"/>
              </a:rPr>
              <a:t>Chaosmos</a:t>
            </a:r>
            <a:r>
              <a:rPr lang="en-GB" i="1" dirty="0">
                <a:latin typeface="Cambria" pitchFamily="18" charset="0"/>
              </a:rPr>
              <a:t> and Astrology: rethinking the nature of astrology</a:t>
            </a:r>
            <a:r>
              <a:rPr lang="en-GB" dirty="0">
                <a:latin typeface="Cambria" pitchFamily="18" charset="0"/>
              </a:rPr>
              <a:t> (</a:t>
            </a:r>
            <a:r>
              <a:rPr lang="en-GB" dirty="0" err="1">
                <a:latin typeface="Cambria" pitchFamily="18" charset="0"/>
              </a:rPr>
              <a:t>Lampeter</a:t>
            </a:r>
            <a:r>
              <a:rPr lang="en-GB" dirty="0">
                <a:latin typeface="Cambria" pitchFamily="18" charset="0"/>
              </a:rPr>
              <a:t>: Sophia Centre Press 2014).</a:t>
            </a:r>
          </a:p>
          <a:p>
            <a:endParaRPr lang="en-GB" dirty="0"/>
          </a:p>
        </p:txBody>
      </p:sp>
      <p:pic>
        <p:nvPicPr>
          <p:cNvPr id="5" name="Content Placeholder 4" descr="Brady_Cover.jpg"/>
          <p:cNvPicPr>
            <a:picLocks noGrp="1" noChangeAspect="1"/>
          </p:cNvPicPr>
          <p:nvPr>
            <p:ph sz="half" idx="1"/>
          </p:nvPr>
        </p:nvPicPr>
        <p:blipFill>
          <a:blip r:embed="rId2" cstate="print"/>
          <a:stretch>
            <a:fillRect/>
          </a:stretch>
        </p:blipFill>
        <p:spPr>
          <a:xfrm>
            <a:off x="864998" y="1600200"/>
            <a:ext cx="3223003" cy="452596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itchFamily="18" charset="0"/>
              </a:rPr>
              <a:t>Cosmos definitions</a:t>
            </a:r>
            <a:br>
              <a:rPr lang="en-GB" dirty="0">
                <a:latin typeface="Cambria" pitchFamily="18" charset="0"/>
              </a:rPr>
            </a:br>
            <a:r>
              <a:rPr lang="en-GB" dirty="0">
                <a:latin typeface="Cambria" pitchFamily="18" charset="0"/>
              </a:rPr>
              <a:t>(not so different)</a:t>
            </a:r>
            <a:endParaRPr lang="en-US" dirty="0">
              <a:latin typeface="Cambria" pitchFamily="18" charset="0"/>
            </a:endParaRPr>
          </a:p>
        </p:txBody>
      </p:sp>
      <p:sp>
        <p:nvSpPr>
          <p:cNvPr id="3" name="Content Placeholder 2"/>
          <p:cNvSpPr>
            <a:spLocks noGrp="1"/>
          </p:cNvSpPr>
          <p:nvPr>
            <p:ph sz="half" idx="1"/>
          </p:nvPr>
        </p:nvSpPr>
        <p:spPr/>
        <p:txBody>
          <a:bodyPr/>
          <a:lstStyle/>
          <a:p>
            <a:pPr lvl="0">
              <a:buNone/>
            </a:pPr>
            <a:r>
              <a:rPr lang="en-GB" b="1" dirty="0">
                <a:latin typeface="Cambria" pitchFamily="18" charset="0"/>
              </a:rPr>
              <a:t>Classical Greek (and then in cultures influenced by classical thought)</a:t>
            </a:r>
            <a:r>
              <a:rPr lang="en-GB" dirty="0">
                <a:latin typeface="Cambria" pitchFamily="18" charset="0"/>
              </a:rPr>
              <a:t>– </a:t>
            </a:r>
          </a:p>
          <a:p>
            <a:pPr lvl="0"/>
            <a:endParaRPr lang="en-GB" dirty="0">
              <a:latin typeface="Cambria" pitchFamily="18" charset="0"/>
            </a:endParaRPr>
          </a:p>
          <a:p>
            <a:pPr lvl="0"/>
            <a:r>
              <a:rPr lang="en-GB" dirty="0">
                <a:latin typeface="Cambria" pitchFamily="18" charset="0"/>
              </a:rPr>
              <a:t>the intelligible order</a:t>
            </a:r>
            <a:endParaRPr lang="en-US" sz="2800" dirty="0">
              <a:latin typeface="Cambria" pitchFamily="18" charset="0"/>
            </a:endParaRPr>
          </a:p>
          <a:p>
            <a:pPr lvl="3"/>
            <a:r>
              <a:rPr lang="en-GB" sz="2400" dirty="0">
                <a:latin typeface="Cambria" pitchFamily="18" charset="0"/>
              </a:rPr>
              <a:t>(Greek </a:t>
            </a:r>
            <a:r>
              <a:rPr lang="en-GB" sz="2400" i="1" dirty="0" err="1">
                <a:latin typeface="Cambria" pitchFamily="18" charset="0"/>
              </a:rPr>
              <a:t>kosmos</a:t>
            </a:r>
            <a:r>
              <a:rPr lang="en-GB" sz="2400" dirty="0">
                <a:latin typeface="Cambria" pitchFamily="18" charset="0"/>
              </a:rPr>
              <a:t> = order, beautiful order harmony = root of cosmetic)</a:t>
            </a:r>
            <a:endParaRPr lang="en-US" sz="2400" dirty="0">
              <a:latin typeface="Cambria" pitchFamily="18" charset="0"/>
            </a:endParaRPr>
          </a:p>
          <a:p>
            <a:endParaRPr lang="en-GB" dirty="0"/>
          </a:p>
        </p:txBody>
      </p:sp>
      <p:sp>
        <p:nvSpPr>
          <p:cNvPr id="5" name="Content Placeholder 4"/>
          <p:cNvSpPr>
            <a:spLocks noGrp="1"/>
          </p:cNvSpPr>
          <p:nvPr>
            <p:ph sz="half" idx="2"/>
          </p:nvPr>
        </p:nvSpPr>
        <p:spPr/>
        <p:txBody>
          <a:bodyPr/>
          <a:lstStyle/>
          <a:p>
            <a:pPr lvl="0">
              <a:buNone/>
            </a:pPr>
            <a:r>
              <a:rPr lang="en-GB" b="1" dirty="0">
                <a:latin typeface="Cambria" pitchFamily="18" charset="0"/>
              </a:rPr>
              <a:t>Modern</a:t>
            </a:r>
            <a:r>
              <a:rPr lang="en-GB" dirty="0">
                <a:latin typeface="Cambria" pitchFamily="18" charset="0"/>
              </a:rPr>
              <a:t> – ‘anything that’s out there’.</a:t>
            </a:r>
          </a:p>
          <a:p>
            <a:pPr lvl="0"/>
            <a:r>
              <a:rPr lang="en-GB" dirty="0">
                <a:latin typeface="Cambria" pitchFamily="18" charset="0"/>
              </a:rPr>
              <a:t>The totality of everything</a:t>
            </a:r>
          </a:p>
          <a:p>
            <a:pPr lvl="0"/>
            <a:r>
              <a:rPr lang="en-GB" dirty="0">
                <a:latin typeface="Cambria" pitchFamily="18" charset="0"/>
              </a:rPr>
              <a:t>The totality of everything that is out there apart from us</a:t>
            </a:r>
          </a:p>
          <a:p>
            <a:pPr lvl="0"/>
            <a:r>
              <a:rPr lang="en-GB" dirty="0">
                <a:latin typeface="Cambria" pitchFamily="18" charset="0"/>
              </a:rPr>
              <a:t>Outer space</a:t>
            </a:r>
            <a:endParaRPr lang="en-US" dirty="0">
              <a:latin typeface="Cambria" pitchFamily="18" charset="0"/>
            </a:endParaRPr>
          </a:p>
          <a:p>
            <a:endParaRPr lang="en-US" dirty="0"/>
          </a:p>
        </p:txBody>
      </p:sp>
      <p:pic>
        <p:nvPicPr>
          <p:cNvPr id="7" name="Picture 6"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The Classical Definition:</a:t>
            </a:r>
            <a:br>
              <a:rPr lang="en-GB" dirty="0">
                <a:latin typeface="Cambria" pitchFamily="18" charset="0"/>
              </a:rPr>
            </a:br>
            <a:r>
              <a:rPr lang="en-GB" dirty="0">
                <a:latin typeface="Cambria" pitchFamily="18" charset="0"/>
              </a:rPr>
              <a:t>cosmos encompasses everything</a:t>
            </a:r>
            <a:endParaRPr lang="en-US" dirty="0">
              <a:latin typeface="Cambria" pitchFamily="18" charset="0"/>
            </a:endParaRPr>
          </a:p>
        </p:txBody>
      </p:sp>
      <p:sp>
        <p:nvSpPr>
          <p:cNvPr id="3" name="Content Placeholder 2"/>
          <p:cNvSpPr>
            <a:spLocks noGrp="1"/>
          </p:cNvSpPr>
          <p:nvPr>
            <p:ph sz="half" idx="1"/>
          </p:nvPr>
        </p:nvSpPr>
        <p:spPr/>
        <p:txBody>
          <a:bodyPr>
            <a:noAutofit/>
          </a:bodyPr>
          <a:lstStyle/>
          <a:p>
            <a:pPr>
              <a:buNone/>
            </a:pPr>
            <a:r>
              <a:rPr lang="en-GB" sz="1200" dirty="0">
                <a:latin typeface="Cambria" pitchFamily="18" charset="0"/>
              </a:rPr>
              <a:t>“Cosmos” is used in many senses, but our present discussion concerns it with reference to its final arrangement, which is defined as follows: </a:t>
            </a:r>
            <a:r>
              <a:rPr lang="en-GB" sz="1200" dirty="0">
                <a:solidFill>
                  <a:schemeClr val="accent6">
                    <a:lumMod val="75000"/>
                  </a:schemeClr>
                </a:solidFill>
                <a:latin typeface="Cambria" pitchFamily="18" charset="0"/>
              </a:rPr>
              <a:t>a cosmos is a construct formed from the heavens, the Earth, and the natural substances within them. </a:t>
            </a:r>
            <a:r>
              <a:rPr lang="en-GB" sz="1200" dirty="0">
                <a:latin typeface="Cambria" pitchFamily="18" charset="0"/>
              </a:rPr>
              <a:t>This [cosmos] encompasses all bodies, since, as is demonstrated elsewhere, there is, without qualification, no body existing outside the cosmos...</a:t>
            </a:r>
            <a:r>
              <a:rPr lang="en-GB" sz="1200" dirty="0">
                <a:solidFill>
                  <a:schemeClr val="accent6">
                    <a:lumMod val="75000"/>
                  </a:schemeClr>
                </a:solidFill>
                <a:latin typeface="Cambria" pitchFamily="18" charset="0"/>
              </a:rPr>
              <a:t>And that the cosmos has Nature as that which administers it is evident from the following: the ordering of the parts within it; the orderly succession of what comes into existence, the sympathy of the parts in it for one another; the fact that all individual entities are created in relation to something else; and, finally, the fact that everything in the cosmos renders very beneficial services</a:t>
            </a:r>
            <a:r>
              <a:rPr lang="en-GB" sz="1200" dirty="0">
                <a:latin typeface="Cambria" pitchFamily="18" charset="0"/>
              </a:rPr>
              <a:t>.</a:t>
            </a:r>
            <a:endParaRPr lang="en-US" sz="1200" dirty="0">
              <a:latin typeface="Cambria" pitchFamily="18" charset="0"/>
            </a:endParaRPr>
          </a:p>
          <a:p>
            <a:pPr>
              <a:buNone/>
            </a:pPr>
            <a:endParaRPr lang="en-GB" sz="1200" dirty="0">
              <a:latin typeface="Cambria" pitchFamily="18" charset="0"/>
            </a:endParaRPr>
          </a:p>
          <a:p>
            <a:pPr>
              <a:buNone/>
            </a:pPr>
            <a:r>
              <a:rPr lang="en-GB" sz="1200" dirty="0" err="1">
                <a:latin typeface="Cambria" pitchFamily="18" charset="0"/>
              </a:rPr>
              <a:t>Cleomedes</a:t>
            </a:r>
            <a:r>
              <a:rPr lang="en-GB" sz="1200" dirty="0">
                <a:latin typeface="Cambria" pitchFamily="18" charset="0"/>
              </a:rPr>
              <a:t>, ‘On the Heavens’, 1.3.3, 1.3.11, </a:t>
            </a:r>
            <a:r>
              <a:rPr lang="en-GB" sz="1200" i="1" dirty="0" err="1">
                <a:latin typeface="Cambria" pitchFamily="18" charset="0"/>
              </a:rPr>
              <a:t>Cleomedes</a:t>
            </a:r>
            <a:r>
              <a:rPr lang="en-GB" sz="1200" i="1" dirty="0">
                <a:latin typeface="Cambria" pitchFamily="18" charset="0"/>
              </a:rPr>
              <a:t>’ Lectures on Astronomy</a:t>
            </a:r>
            <a:r>
              <a:rPr lang="en-GB" sz="1200" dirty="0">
                <a:latin typeface="Cambria" pitchFamily="18" charset="0"/>
              </a:rPr>
              <a:t>, trans. Alan C. Bowen and Robert B. Todd, Berkeley, Los Angeles: University of California Press, 2004.</a:t>
            </a:r>
          </a:p>
          <a:p>
            <a:pPr>
              <a:buNone/>
            </a:pPr>
            <a:r>
              <a:rPr lang="en-GB" sz="1200" dirty="0">
                <a:latin typeface="Cambria" pitchFamily="18" charset="0"/>
              </a:rPr>
              <a:t>(Probably 1</a:t>
            </a:r>
            <a:r>
              <a:rPr lang="en-GB" sz="1200" baseline="30000" dirty="0">
                <a:latin typeface="Cambria" pitchFamily="18" charset="0"/>
              </a:rPr>
              <a:t>st</a:t>
            </a:r>
            <a:r>
              <a:rPr lang="en-GB" sz="1200" dirty="0">
                <a:latin typeface="Cambria" pitchFamily="18" charset="0"/>
              </a:rPr>
              <a:t> c BCE/CE, perhaps 4</a:t>
            </a:r>
            <a:r>
              <a:rPr lang="en-GB" sz="1200" baseline="30000" dirty="0">
                <a:latin typeface="Cambria" pitchFamily="18" charset="0"/>
              </a:rPr>
              <a:t>th</a:t>
            </a:r>
            <a:r>
              <a:rPr lang="en-GB" sz="1200" dirty="0">
                <a:latin typeface="Cambria" pitchFamily="18" charset="0"/>
              </a:rPr>
              <a:t> c CE)</a:t>
            </a:r>
            <a:endParaRPr lang="en-US" sz="1200" dirty="0">
              <a:latin typeface="Cambria" pitchFamily="18" charset="0"/>
            </a:endParaRPr>
          </a:p>
          <a:p>
            <a:pPr marL="0" indent="0">
              <a:buNone/>
            </a:pPr>
            <a:r>
              <a:rPr lang="en-GB" sz="1200" dirty="0">
                <a:latin typeface="Cambria" pitchFamily="18" charset="0"/>
              </a:rPr>
              <a:t> </a:t>
            </a:r>
            <a:endParaRPr lang="en-US" sz="1200" dirty="0">
              <a:latin typeface="Cambria" pitchFamily="18" charset="0"/>
            </a:endParaRPr>
          </a:p>
          <a:p>
            <a:endParaRPr lang="en-US" sz="2400" dirty="0"/>
          </a:p>
        </p:txBody>
      </p:sp>
      <p:pic>
        <p:nvPicPr>
          <p:cNvPr id="5" name="Content Placeholder 4" descr="Cleomedes.jpg"/>
          <p:cNvPicPr>
            <a:picLocks noGrp="1" noChangeAspect="1"/>
          </p:cNvPicPr>
          <p:nvPr>
            <p:ph sz="half" idx="2"/>
          </p:nvPr>
        </p:nvPicPr>
        <p:blipFill>
          <a:blip r:embed="rId2" cstate="print"/>
          <a:stretch>
            <a:fillRect/>
          </a:stretch>
        </p:blipFill>
        <p:spPr>
          <a:xfrm>
            <a:off x="5238750" y="1720056"/>
            <a:ext cx="2857500" cy="42862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br>
              <a:rPr lang="en-GB" dirty="0"/>
            </a:br>
            <a:r>
              <a:rPr lang="en-GB" dirty="0">
                <a:latin typeface="Cambria" pitchFamily="18" charset="0"/>
              </a:rPr>
              <a:t>Two definitions of Cosmology</a:t>
            </a:r>
            <a:br>
              <a:rPr lang="en-GB" dirty="0">
                <a:latin typeface="Cambria" pitchFamily="18" charset="0"/>
              </a:rPr>
            </a:br>
            <a:r>
              <a:rPr lang="en-GB" sz="1800" dirty="0">
                <a:latin typeface="Cambria" pitchFamily="18" charset="0"/>
              </a:rPr>
              <a:t>source: Nicholas Campion, </a:t>
            </a:r>
            <a:r>
              <a:rPr lang="x-none" sz="1800">
                <a:latin typeface="Cambria" pitchFamily="18" charset="0"/>
              </a:rPr>
              <a:t>‘The I</a:t>
            </a:r>
            <a:r>
              <a:rPr lang="en-GB" sz="1800" dirty="0">
                <a:latin typeface="Cambria" pitchFamily="18" charset="0"/>
              </a:rPr>
              <a:t>m</a:t>
            </a:r>
            <a:r>
              <a:rPr lang="x-none" sz="1800">
                <a:latin typeface="Cambria" pitchFamily="18" charset="0"/>
              </a:rPr>
              <a:t>portance of Cosmology in Culture: Contexts and Consequences</a:t>
            </a:r>
            <a:r>
              <a:rPr lang="en-GB" sz="1800" dirty="0">
                <a:latin typeface="Cambria" pitchFamily="18" charset="0"/>
              </a:rPr>
              <a:t>’</a:t>
            </a:r>
            <a:r>
              <a:rPr lang="x-none" sz="1800">
                <a:latin typeface="Cambria" pitchFamily="18" charset="0"/>
              </a:rPr>
              <a:t>, in Abraao Jesse Capistrano de Souza (ed.),  </a:t>
            </a:r>
            <a:r>
              <a:rPr lang="x-none" sz="1800" i="1">
                <a:latin typeface="Cambria" pitchFamily="18" charset="0"/>
              </a:rPr>
              <a:t>Cosmology</a:t>
            </a:r>
            <a:r>
              <a:rPr lang="x-none" sz="1800">
                <a:latin typeface="Cambria" pitchFamily="18" charset="0"/>
              </a:rPr>
              <a:t>, InTech Open,</a:t>
            </a:r>
            <a:r>
              <a:rPr lang="en-GB" sz="1800" dirty="0">
                <a:latin typeface="Cambria" pitchFamily="18" charset="0"/>
              </a:rPr>
              <a:t> </a:t>
            </a:r>
            <a:r>
              <a:rPr lang="x-none" sz="1800">
                <a:latin typeface="Cambria" pitchFamily="18" charset="0"/>
              </a:rPr>
              <a:t>2017</a:t>
            </a:r>
            <a:r>
              <a:rPr lang="en-GB" sz="1800" dirty="0">
                <a:latin typeface="Cambria" pitchFamily="18" charset="0"/>
              </a:rPr>
              <a:t>, </a:t>
            </a:r>
            <a:br>
              <a:rPr lang="en-GB" sz="1800" dirty="0">
                <a:latin typeface="Cambria" pitchFamily="18" charset="0"/>
              </a:rPr>
            </a:br>
            <a:r>
              <a:rPr lang="en-GB" sz="1800" dirty="0">
                <a:latin typeface="Cambria" pitchFamily="18" charset="0"/>
              </a:rPr>
              <a:t>pp. 3-17</a:t>
            </a:r>
            <a:br>
              <a:rPr lang="en-GB" b="1" dirty="0"/>
            </a:br>
            <a:endParaRPr lang="en-US" dirty="0"/>
          </a:p>
        </p:txBody>
      </p:sp>
      <p:sp>
        <p:nvSpPr>
          <p:cNvPr id="3" name="Content Placeholder 2"/>
          <p:cNvSpPr>
            <a:spLocks noGrp="1"/>
          </p:cNvSpPr>
          <p:nvPr>
            <p:ph sz="half" idx="1"/>
          </p:nvPr>
        </p:nvSpPr>
        <p:spPr>
          <a:xfrm>
            <a:off x="457200" y="2132856"/>
            <a:ext cx="4038600" cy="3993307"/>
          </a:xfrm>
        </p:spPr>
        <p:txBody>
          <a:bodyPr>
            <a:normAutofit fontScale="70000" lnSpcReduction="20000"/>
          </a:bodyPr>
          <a:lstStyle/>
          <a:p>
            <a:pPr lvl="0">
              <a:buNone/>
            </a:pPr>
            <a:r>
              <a:rPr lang="en-GB" b="1" dirty="0">
                <a:latin typeface="Cambria" pitchFamily="18" charset="0"/>
              </a:rPr>
              <a:t>An anthropological definition</a:t>
            </a:r>
          </a:p>
          <a:p>
            <a:pPr lvl="0"/>
            <a:r>
              <a:rPr lang="en-GB" dirty="0">
                <a:latin typeface="Cambria" pitchFamily="18" charset="0"/>
              </a:rPr>
              <a:t>The ways in people relate to the cosmos.</a:t>
            </a:r>
          </a:p>
          <a:p>
            <a:r>
              <a:rPr lang="en-GB" dirty="0">
                <a:latin typeface="Cambria" pitchFamily="18" charset="0"/>
              </a:rPr>
              <a:t>The study of the ways in which people relate to the cosmos.</a:t>
            </a:r>
          </a:p>
          <a:p>
            <a:pPr>
              <a:buNone/>
            </a:pPr>
            <a:r>
              <a:rPr lang="en-GB" b="1" dirty="0">
                <a:latin typeface="Cambria" pitchFamily="18" charset="0"/>
              </a:rPr>
              <a:t>A scientific definition</a:t>
            </a:r>
          </a:p>
          <a:p>
            <a:r>
              <a:rPr lang="en-GB" dirty="0">
                <a:latin typeface="Cambria" pitchFamily="18" charset="0"/>
              </a:rPr>
              <a:t>The scientific study of the cosmos</a:t>
            </a:r>
          </a:p>
          <a:p>
            <a:r>
              <a:rPr lang="en-GB" dirty="0">
                <a:latin typeface="Cambria" pitchFamily="18" charset="0"/>
              </a:rPr>
              <a:t>With an emphasis on astronomy, the structure of galaxies etc.</a:t>
            </a:r>
          </a:p>
          <a:p>
            <a:r>
              <a:rPr lang="en-GB" dirty="0">
                <a:latin typeface="Cambria" pitchFamily="18" charset="0"/>
              </a:rPr>
              <a:t>The fabric and structure of the cosmos</a:t>
            </a:r>
          </a:p>
          <a:p>
            <a:endParaRPr lang="en-US" dirty="0">
              <a:latin typeface="Cambria" pitchFamily="18" charset="0"/>
            </a:endParaRPr>
          </a:p>
          <a:p>
            <a:pPr lvl="0"/>
            <a:endParaRPr lang="en-US" dirty="0"/>
          </a:p>
        </p:txBody>
      </p:sp>
      <p:sp>
        <p:nvSpPr>
          <p:cNvPr id="4" name="Content Placeholder 3"/>
          <p:cNvSpPr>
            <a:spLocks noGrp="1"/>
          </p:cNvSpPr>
          <p:nvPr>
            <p:ph sz="half" idx="2"/>
          </p:nvPr>
        </p:nvSpPr>
        <p:spPr>
          <a:xfrm>
            <a:off x="4648200" y="2204864"/>
            <a:ext cx="4038600" cy="3921299"/>
          </a:xfrm>
        </p:spPr>
        <p:txBody>
          <a:bodyPr>
            <a:normAutofit fontScale="70000" lnSpcReduction="20000"/>
          </a:bodyPr>
          <a:lstStyle/>
          <a:p>
            <a:endParaRPr lang="en-US" dirty="0"/>
          </a:p>
        </p:txBody>
      </p:sp>
      <p:pic>
        <p:nvPicPr>
          <p:cNvPr id="6" name="Picture 5"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pic>
        <p:nvPicPr>
          <p:cNvPr id="7" name="Picture 6" descr="Orion 162284main_image_feature_693_ys_full.jpg"/>
          <p:cNvPicPr>
            <a:picLocks noChangeAspect="1"/>
          </p:cNvPicPr>
          <p:nvPr/>
        </p:nvPicPr>
        <p:blipFill>
          <a:blip r:embed="rId3" cstate="print"/>
          <a:stretch>
            <a:fillRect/>
          </a:stretch>
        </p:blipFill>
        <p:spPr>
          <a:xfrm>
            <a:off x="6660232" y="4437112"/>
            <a:ext cx="2276872" cy="2276872"/>
          </a:xfrm>
          <a:prstGeom prst="rect">
            <a:avLst/>
          </a:prstGeom>
        </p:spPr>
      </p:pic>
      <p:pic>
        <p:nvPicPr>
          <p:cNvPr id="8" name="Picture 7" descr="Harmony Debates cover (3).jpg"/>
          <p:cNvPicPr>
            <a:picLocks noChangeAspect="1"/>
          </p:cNvPicPr>
          <p:nvPr/>
        </p:nvPicPr>
        <p:blipFill>
          <a:blip r:embed="rId4" cstate="print"/>
          <a:stretch>
            <a:fillRect/>
          </a:stretch>
        </p:blipFill>
        <p:spPr>
          <a:xfrm>
            <a:off x="4788024" y="1988840"/>
            <a:ext cx="2016224" cy="299010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Cosmology as Science: The Standard Modern Definition</a:t>
            </a:r>
            <a:endParaRPr lang="en-US" dirty="0">
              <a:latin typeface="Cambria" pitchFamily="18" charset="0"/>
            </a:endParaRPr>
          </a:p>
        </p:txBody>
      </p:sp>
      <p:sp>
        <p:nvSpPr>
          <p:cNvPr id="3" name="Content Placeholder 2"/>
          <p:cNvSpPr>
            <a:spLocks noGrp="1"/>
          </p:cNvSpPr>
          <p:nvPr>
            <p:ph sz="half" idx="1"/>
          </p:nvPr>
        </p:nvSpPr>
        <p:spPr/>
        <p:txBody>
          <a:bodyPr>
            <a:normAutofit fontScale="92500" lnSpcReduction="20000"/>
          </a:bodyPr>
          <a:lstStyle/>
          <a:p>
            <a:pPr>
              <a:buNone/>
            </a:pPr>
            <a:r>
              <a:rPr lang="en-GB" dirty="0">
                <a:latin typeface="Cambria" pitchFamily="18" charset="0"/>
              </a:rPr>
              <a:t>'the science, theory or study of the universe as an orderly system, and of the laws that govern it; in particular, a branch of astronomy that deals with the structure and evolution of the universe'. </a:t>
            </a:r>
          </a:p>
          <a:p>
            <a:pPr>
              <a:buNone/>
            </a:pPr>
            <a:r>
              <a:rPr lang="en-GB" sz="1600" dirty="0">
                <a:latin typeface="Cambria" pitchFamily="18" charset="0"/>
              </a:rPr>
              <a:t>Hetherington, Norris D., </a:t>
            </a:r>
            <a:r>
              <a:rPr lang="en-GB" sz="1600" i="1" dirty="0">
                <a:latin typeface="Cambria" pitchFamily="18" charset="0"/>
              </a:rPr>
              <a:t>The Encyclopaedia of Cosmology: Historical, Philosophical and Scientific Foundations of Modern Cosmology</a:t>
            </a:r>
            <a:r>
              <a:rPr lang="en-GB" sz="1600" dirty="0">
                <a:latin typeface="Cambria" pitchFamily="18" charset="0"/>
              </a:rPr>
              <a:t>, New York 1993, p. 116.</a:t>
            </a:r>
            <a:endParaRPr lang="en-US" sz="1600" dirty="0">
              <a:latin typeface="Cambria" pitchFamily="18" charset="0"/>
            </a:endParaRPr>
          </a:p>
          <a:p>
            <a:pPr>
              <a:buNone/>
            </a:pPr>
            <a:r>
              <a:rPr lang="en-GB" dirty="0"/>
              <a:t> </a:t>
            </a:r>
            <a:endParaRPr lang="en-US" dirty="0"/>
          </a:p>
          <a:p>
            <a:endParaRPr lang="en-US" dirty="0"/>
          </a:p>
        </p:txBody>
      </p:sp>
      <p:pic>
        <p:nvPicPr>
          <p:cNvPr id="6" name="Content Placeholder 5" descr="Norris Hetherington Cosmology.jpg"/>
          <p:cNvPicPr>
            <a:picLocks noGrp="1" noChangeAspect="1"/>
          </p:cNvPicPr>
          <p:nvPr>
            <p:ph sz="half" idx="2"/>
          </p:nvPr>
        </p:nvPicPr>
        <p:blipFill>
          <a:blip r:embed="rId2" cstate="print"/>
          <a:stretch>
            <a:fillRect/>
          </a:stretch>
        </p:blipFill>
        <p:spPr>
          <a:xfrm>
            <a:off x="5204456" y="1600200"/>
            <a:ext cx="2926088" cy="4525963"/>
          </a:xfrm>
        </p:spPr>
      </p:pic>
      <p:pic>
        <p:nvPicPr>
          <p:cNvPr id="4" name="Picture 3"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Cambria" pitchFamily="18" charset="0"/>
                <a:ea typeface="Cambria" pitchFamily="18" charset="0"/>
              </a:rPr>
              <a:t>The difference between ‘experience’ and ‘science’</a:t>
            </a:r>
          </a:p>
        </p:txBody>
      </p:sp>
      <p:sp>
        <p:nvSpPr>
          <p:cNvPr id="3" name="Content Placeholder 2"/>
          <p:cNvSpPr>
            <a:spLocks noGrp="1"/>
          </p:cNvSpPr>
          <p:nvPr>
            <p:ph sz="half" idx="1"/>
          </p:nvPr>
        </p:nvSpPr>
        <p:spPr/>
        <p:txBody>
          <a:bodyPr>
            <a:normAutofit fontScale="92500" lnSpcReduction="20000"/>
          </a:bodyPr>
          <a:lstStyle/>
          <a:p>
            <a:pPr>
              <a:buNone/>
            </a:pPr>
            <a:r>
              <a:rPr lang="en-GB" i="1" dirty="0" err="1">
                <a:latin typeface="Cambria" pitchFamily="18" charset="0"/>
              </a:rPr>
              <a:t>‘a</a:t>
            </a:r>
            <a:r>
              <a:rPr lang="en-GB" i="1" dirty="0">
                <a:latin typeface="Cambria" pitchFamily="18" charset="0"/>
              </a:rPr>
              <a:t> tension is present between one form of cosmology which arises ‘spiritually’ from within human beings ... and another that derives from people’s observations of what they see and measure.’</a:t>
            </a:r>
            <a:endParaRPr lang="en-US" i="1" dirty="0">
              <a:latin typeface="Cambria" pitchFamily="18" charset="0"/>
            </a:endParaRPr>
          </a:p>
          <a:p>
            <a:pPr>
              <a:buNone/>
            </a:pPr>
            <a:endParaRPr lang="en-GB" sz="1900" dirty="0">
              <a:latin typeface="Cambria" pitchFamily="18" charset="0"/>
            </a:endParaRPr>
          </a:p>
          <a:p>
            <a:pPr>
              <a:buNone/>
            </a:pPr>
            <a:r>
              <a:rPr lang="en-GB" sz="1900" dirty="0">
                <a:latin typeface="Cambria" pitchFamily="18" charset="0"/>
              </a:rPr>
              <a:t>David Lewis-Williams and David Pearce, </a:t>
            </a:r>
            <a:r>
              <a:rPr lang="en-GB" sz="1900" i="1" dirty="0">
                <a:latin typeface="Cambria" pitchFamily="18" charset="0"/>
              </a:rPr>
              <a:t>Inside the Neolithic Mind: Consciousness, Cosmos and the Realm of the Gods</a:t>
            </a:r>
            <a:r>
              <a:rPr lang="en-GB" sz="1900" dirty="0">
                <a:latin typeface="Cambria" pitchFamily="18" charset="0"/>
              </a:rPr>
              <a:t> (Thames &amp; Hudson, 2009), p. 61.</a:t>
            </a:r>
            <a:endParaRPr lang="en-US" sz="1900" dirty="0">
              <a:latin typeface="Cambria" pitchFamily="18" charset="0"/>
            </a:endParaRPr>
          </a:p>
          <a:p>
            <a:endParaRPr lang="en-US" dirty="0"/>
          </a:p>
        </p:txBody>
      </p:sp>
      <p:sp>
        <p:nvSpPr>
          <p:cNvPr id="5" name="Content Placeholder 4"/>
          <p:cNvSpPr>
            <a:spLocks noGrp="1"/>
          </p:cNvSpPr>
          <p:nvPr>
            <p:ph sz="half" idx="2"/>
          </p:nvPr>
        </p:nvSpPr>
        <p:spPr/>
        <p:txBody>
          <a:bodyPr>
            <a:normAutofit fontScale="92500" lnSpcReduction="20000"/>
          </a:bodyPr>
          <a:lstStyle/>
          <a:p>
            <a:endParaRPr lang="en-GB"/>
          </a:p>
        </p:txBody>
      </p:sp>
      <p:pic>
        <p:nvPicPr>
          <p:cNvPr id="4" name="Picture 3" descr="Williams and Lewis Neolithc Mind.jpg"/>
          <p:cNvPicPr>
            <a:picLocks noChangeAspect="1"/>
          </p:cNvPicPr>
          <p:nvPr/>
        </p:nvPicPr>
        <p:blipFill>
          <a:blip r:embed="rId2" cstate="print"/>
          <a:stretch>
            <a:fillRect/>
          </a:stretch>
        </p:blipFill>
        <p:spPr>
          <a:xfrm>
            <a:off x="5220072" y="1844824"/>
            <a:ext cx="2744884" cy="417565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latin typeface="Cambria" pitchFamily="18" charset="0"/>
              </a:rPr>
              <a:t>Some Other Words</a:t>
            </a:r>
            <a:endParaRPr lang="en-US" i="1" dirty="0">
              <a:latin typeface="Cambria" pitchFamily="18" charset="0"/>
            </a:endParaRPr>
          </a:p>
        </p:txBody>
      </p:sp>
      <p:sp>
        <p:nvSpPr>
          <p:cNvPr id="3" name="Content Placeholder 2"/>
          <p:cNvSpPr>
            <a:spLocks noGrp="1"/>
          </p:cNvSpPr>
          <p:nvPr>
            <p:ph sz="half" idx="1"/>
          </p:nvPr>
        </p:nvSpPr>
        <p:spPr/>
        <p:txBody>
          <a:bodyPr>
            <a:normAutofit fontScale="47500" lnSpcReduction="20000"/>
          </a:bodyPr>
          <a:lstStyle/>
          <a:p>
            <a:pPr>
              <a:buNone/>
            </a:pPr>
            <a:r>
              <a:rPr lang="en-GB" dirty="0">
                <a:latin typeface="Cambria" pitchFamily="18" charset="0"/>
              </a:rPr>
              <a:t>Cosmogony: origins of the cosmos</a:t>
            </a:r>
          </a:p>
          <a:p>
            <a:pPr>
              <a:buNone/>
            </a:pPr>
            <a:r>
              <a:rPr lang="en-GB" dirty="0" err="1">
                <a:latin typeface="Cambria" pitchFamily="18" charset="0"/>
              </a:rPr>
              <a:t>Cosmophilia</a:t>
            </a:r>
            <a:r>
              <a:rPr lang="en-GB" dirty="0">
                <a:latin typeface="Cambria" pitchFamily="18" charset="0"/>
              </a:rPr>
              <a:t>: love of the cosmos</a:t>
            </a:r>
          </a:p>
          <a:p>
            <a:pPr>
              <a:buNone/>
            </a:pPr>
            <a:r>
              <a:rPr lang="en-GB" dirty="0" err="1">
                <a:latin typeface="Cambria" pitchFamily="18" charset="0"/>
              </a:rPr>
              <a:t>Cosmophobia</a:t>
            </a:r>
            <a:r>
              <a:rPr lang="en-GB" dirty="0">
                <a:latin typeface="Cambria" pitchFamily="18" charset="0"/>
              </a:rPr>
              <a:t>: fear of the cosmos</a:t>
            </a:r>
          </a:p>
          <a:p>
            <a:pPr>
              <a:buNone/>
            </a:pPr>
            <a:r>
              <a:rPr lang="en-GB" dirty="0">
                <a:latin typeface="Cambria" pitchFamily="18" charset="0"/>
              </a:rPr>
              <a:t>Macrocosm: the greater cosmos which contains the smaller</a:t>
            </a:r>
          </a:p>
          <a:p>
            <a:pPr>
              <a:buNone/>
            </a:pPr>
            <a:r>
              <a:rPr lang="en-GB" dirty="0">
                <a:latin typeface="Cambria" pitchFamily="18" charset="0"/>
              </a:rPr>
              <a:t>Microcosm: the smaller cosmos which contains the greater</a:t>
            </a:r>
          </a:p>
          <a:p>
            <a:pPr>
              <a:buNone/>
            </a:pPr>
            <a:r>
              <a:rPr lang="en-GB" dirty="0" err="1">
                <a:latin typeface="Cambria" pitchFamily="18" charset="0"/>
              </a:rPr>
              <a:t>Topocosm</a:t>
            </a:r>
            <a:r>
              <a:rPr lang="en-GB" dirty="0">
                <a:latin typeface="Cambria" pitchFamily="18" charset="0"/>
              </a:rPr>
              <a:t>: a cosmic place</a:t>
            </a:r>
          </a:p>
          <a:p>
            <a:pPr>
              <a:buNone/>
            </a:pPr>
            <a:r>
              <a:rPr lang="en-GB" dirty="0" err="1">
                <a:latin typeface="Cambria" pitchFamily="18" charset="0"/>
              </a:rPr>
              <a:t>Cosmopolis</a:t>
            </a:r>
            <a:r>
              <a:rPr lang="en-GB" dirty="0">
                <a:latin typeface="Cambria" pitchFamily="18" charset="0"/>
              </a:rPr>
              <a:t>: a city designed in accordance with cosmic principles. </a:t>
            </a:r>
          </a:p>
          <a:p>
            <a:pPr>
              <a:buNone/>
            </a:pPr>
            <a:r>
              <a:rPr lang="en-GB" dirty="0" err="1">
                <a:latin typeface="Cambria" pitchFamily="18" charset="0"/>
              </a:rPr>
              <a:t>Cosmogram</a:t>
            </a:r>
            <a:r>
              <a:rPr lang="en-GB" dirty="0">
                <a:latin typeface="Cambria" pitchFamily="18" charset="0"/>
              </a:rPr>
              <a:t>: a </a:t>
            </a:r>
            <a:r>
              <a:rPr lang="en-GB" dirty="0" err="1">
                <a:latin typeface="Cambria" pitchFamily="18" charset="0"/>
              </a:rPr>
              <a:t>cosmopolis</a:t>
            </a:r>
            <a:r>
              <a:rPr lang="en-GB" dirty="0">
                <a:latin typeface="Cambria" pitchFamily="18" charset="0"/>
              </a:rPr>
              <a:t>.</a:t>
            </a:r>
          </a:p>
          <a:p>
            <a:pPr>
              <a:buNone/>
            </a:pPr>
            <a:r>
              <a:rPr lang="en-GB" dirty="0">
                <a:latin typeface="Cambria" pitchFamily="18" charset="0"/>
              </a:rPr>
              <a:t>Cosmopolitan: a sophisticated person</a:t>
            </a:r>
          </a:p>
          <a:p>
            <a:pPr>
              <a:buNone/>
            </a:pPr>
            <a:r>
              <a:rPr lang="en-GB" dirty="0" err="1">
                <a:latin typeface="Cambria" pitchFamily="18" charset="0"/>
              </a:rPr>
              <a:t>Cosmotheism</a:t>
            </a:r>
            <a:r>
              <a:rPr lang="en-GB" dirty="0">
                <a:latin typeface="Cambria" pitchFamily="18" charset="0"/>
              </a:rPr>
              <a:t>: religion based on reverence for the cosmos</a:t>
            </a:r>
          </a:p>
          <a:p>
            <a:pPr>
              <a:buNone/>
            </a:pPr>
            <a:r>
              <a:rPr lang="en-GB" dirty="0" err="1">
                <a:latin typeface="Cambria" pitchFamily="18" charset="0"/>
              </a:rPr>
              <a:t>Cosmovision</a:t>
            </a:r>
            <a:r>
              <a:rPr lang="en-GB" dirty="0">
                <a:latin typeface="Cambria" pitchFamily="18" charset="0"/>
              </a:rPr>
              <a:t>: a traditional, non-scientific cosmology</a:t>
            </a:r>
          </a:p>
          <a:p>
            <a:pPr>
              <a:buNone/>
            </a:pPr>
            <a:r>
              <a:rPr lang="en-GB" dirty="0">
                <a:latin typeface="Cambria" pitchFamily="18" charset="0"/>
              </a:rPr>
              <a:t>Cosmetic: a substance or act that can make one beautiful, like the cosmos</a:t>
            </a:r>
          </a:p>
          <a:p>
            <a:pPr>
              <a:buNone/>
            </a:pPr>
            <a:r>
              <a:rPr lang="en-GB" dirty="0">
                <a:latin typeface="Cambria" pitchFamily="18" charset="0"/>
              </a:rPr>
              <a:t>Cosmic State: a state modelled on the cosmos</a:t>
            </a:r>
          </a:p>
          <a:p>
            <a:pPr>
              <a:buNone/>
            </a:pPr>
            <a:r>
              <a:rPr lang="en-US" dirty="0" err="1">
                <a:latin typeface="Cambria" pitchFamily="18" charset="0"/>
              </a:rPr>
              <a:t>Cosmopolitics</a:t>
            </a:r>
            <a:r>
              <a:rPr lang="en-US" dirty="0">
                <a:latin typeface="Cambria" pitchFamily="18" charset="0"/>
              </a:rPr>
              <a:t>: the politics underlying the scientific study of cosmology</a:t>
            </a:r>
          </a:p>
        </p:txBody>
      </p:sp>
      <p:pic>
        <p:nvPicPr>
          <p:cNvPr id="5" name="Picture 4"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pic>
        <p:nvPicPr>
          <p:cNvPr id="7" name="Content Placeholder 4" descr="Cleomedes.jpg"/>
          <p:cNvPicPr>
            <a:picLocks noGrp="1" noChangeAspect="1"/>
          </p:cNvPicPr>
          <p:nvPr>
            <p:ph sz="half" idx="2"/>
          </p:nvPr>
        </p:nvPicPr>
        <p:blipFill>
          <a:blip r:embed="rId3" cstate="print"/>
          <a:stretch>
            <a:fillRect/>
          </a:stretch>
        </p:blipFill>
        <p:spPr>
          <a:xfrm>
            <a:off x="4716016" y="2420888"/>
            <a:ext cx="1277466" cy="1916199"/>
          </a:xfrm>
        </p:spPr>
      </p:pic>
      <p:pic>
        <p:nvPicPr>
          <p:cNvPr id="8" name="Picture 7" descr="Harmony Debates cover (3).jpg"/>
          <p:cNvPicPr>
            <a:picLocks noChangeAspect="1"/>
          </p:cNvPicPr>
          <p:nvPr/>
        </p:nvPicPr>
        <p:blipFill>
          <a:blip r:embed="rId4" cstate="print"/>
          <a:stretch>
            <a:fillRect/>
          </a:stretch>
        </p:blipFill>
        <p:spPr>
          <a:xfrm>
            <a:off x="5940152" y="1817377"/>
            <a:ext cx="1656184" cy="2456159"/>
          </a:xfrm>
          <a:prstGeom prst="rect">
            <a:avLst/>
          </a:prstGeom>
        </p:spPr>
      </p:pic>
      <p:pic>
        <p:nvPicPr>
          <p:cNvPr id="9" name="Picture 8" descr="Orion 162284main_image_feature_693_ys_full.jpg"/>
          <p:cNvPicPr>
            <a:picLocks noChangeAspect="1"/>
          </p:cNvPicPr>
          <p:nvPr/>
        </p:nvPicPr>
        <p:blipFill>
          <a:blip r:embed="rId5" cstate="print"/>
          <a:stretch>
            <a:fillRect/>
          </a:stretch>
        </p:blipFill>
        <p:spPr>
          <a:xfrm>
            <a:off x="7524328" y="2708920"/>
            <a:ext cx="1619672" cy="1619672"/>
          </a:xfrm>
          <a:prstGeom prst="rect">
            <a:avLst/>
          </a:prstGeom>
        </p:spPr>
      </p:pic>
      <p:pic>
        <p:nvPicPr>
          <p:cNvPr id="10" name="Content Placeholder 5" descr="Norris Hetherington Cosmology.jpg"/>
          <p:cNvPicPr>
            <a:picLocks noChangeAspect="1"/>
          </p:cNvPicPr>
          <p:nvPr/>
        </p:nvPicPr>
        <p:blipFill>
          <a:blip r:embed="rId6" cstate="print"/>
          <a:stretch>
            <a:fillRect/>
          </a:stretch>
        </p:blipFill>
        <p:spPr>
          <a:xfrm>
            <a:off x="6084168" y="4293096"/>
            <a:ext cx="1530254" cy="2366940"/>
          </a:xfrm>
          <a:prstGeom prst="rect">
            <a:avLst/>
          </a:prstGeom>
        </p:spPr>
      </p:pic>
      <p:pic>
        <p:nvPicPr>
          <p:cNvPr id="11" name="Picture 10" descr="Williams and Lewis Neolithc Mind.jpg"/>
          <p:cNvPicPr>
            <a:picLocks noChangeAspect="1"/>
          </p:cNvPicPr>
          <p:nvPr/>
        </p:nvPicPr>
        <p:blipFill>
          <a:blip r:embed="rId7" cstate="print"/>
          <a:stretch>
            <a:fillRect/>
          </a:stretch>
        </p:blipFill>
        <p:spPr>
          <a:xfrm>
            <a:off x="7596336" y="4365104"/>
            <a:ext cx="1419510" cy="2159428"/>
          </a:xfrm>
          <a:prstGeom prst="rect">
            <a:avLst/>
          </a:prstGeom>
        </p:spPr>
      </p:pic>
      <p:pic>
        <p:nvPicPr>
          <p:cNvPr id="12" name="Content Placeholder 7" descr="Astrology and Cosmology Cover.jpg"/>
          <p:cNvPicPr>
            <a:picLocks noChangeAspect="1"/>
          </p:cNvPicPr>
          <p:nvPr/>
        </p:nvPicPr>
        <p:blipFill>
          <a:blip r:embed="rId8" cstate="print"/>
          <a:stretch>
            <a:fillRect/>
          </a:stretch>
        </p:blipFill>
        <p:spPr>
          <a:xfrm>
            <a:off x="7630502" y="476672"/>
            <a:ext cx="1513498" cy="2232248"/>
          </a:xfrm>
          <a:prstGeom prst="rect">
            <a:avLst/>
          </a:prstGeom>
        </p:spPr>
      </p:pic>
      <p:pic>
        <p:nvPicPr>
          <p:cNvPr id="13" name="Content Placeholder 4" descr="Brady_Cover.jpg"/>
          <p:cNvPicPr>
            <a:picLocks noChangeAspect="1"/>
          </p:cNvPicPr>
          <p:nvPr/>
        </p:nvPicPr>
        <p:blipFill>
          <a:blip r:embed="rId9" cstate="print"/>
          <a:stretch>
            <a:fillRect/>
          </a:stretch>
        </p:blipFill>
        <p:spPr>
          <a:xfrm>
            <a:off x="4788024" y="4293096"/>
            <a:ext cx="1474754" cy="207095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Cosmology and Culture</a:t>
            </a:r>
          </a:p>
        </p:txBody>
      </p:sp>
      <p:sp>
        <p:nvSpPr>
          <p:cNvPr id="3" name="Content Placeholder 2"/>
          <p:cNvSpPr>
            <a:spLocks noGrp="1"/>
          </p:cNvSpPr>
          <p:nvPr>
            <p:ph idx="1"/>
          </p:nvPr>
        </p:nvSpPr>
        <p:spPr/>
        <p:txBody>
          <a:bodyPr>
            <a:normAutofit/>
          </a:bodyPr>
          <a:lstStyle/>
          <a:p>
            <a:pPr>
              <a:buNone/>
            </a:pPr>
            <a:r>
              <a:rPr lang="en-GB" sz="2000" b="1" dirty="0">
                <a:latin typeface="Cambria" pitchFamily="18" charset="0"/>
              </a:rPr>
              <a:t>1.Does a cosmology arise from culture?</a:t>
            </a:r>
          </a:p>
          <a:p>
            <a:pPr>
              <a:buNone/>
            </a:pPr>
            <a:r>
              <a:rPr lang="en-GB" sz="1800" dirty="0">
                <a:latin typeface="Cambria" pitchFamily="18" charset="0"/>
              </a:rPr>
              <a:t>For example, from Jewish scripture Genesis 1.26:</a:t>
            </a:r>
          </a:p>
          <a:p>
            <a:r>
              <a:rPr lang="en-GB" sz="1800" dirty="0">
                <a:latin typeface="Cambria" pitchFamily="18" charset="0"/>
              </a:rPr>
              <a:t>Then God said, "Let us make mankind in our image, in our likeness, so that they may rule over the fish in the sea and the birds in the sky, over the livestock and all the wild animals, and over all the creatures that move along the ground.“</a:t>
            </a:r>
          </a:p>
          <a:p>
            <a:endParaRPr lang="en-GB" sz="1800" dirty="0">
              <a:latin typeface="Cambria" pitchFamily="18" charset="0"/>
            </a:endParaRPr>
          </a:p>
          <a:p>
            <a:pPr>
              <a:buNone/>
            </a:pPr>
            <a:r>
              <a:rPr lang="en-GB" sz="2000" dirty="0">
                <a:latin typeface="Cambria" pitchFamily="18" charset="0"/>
              </a:rPr>
              <a:t>If we argue that this verse is a cultural statement then it has ramifications in Environmental cosmology:</a:t>
            </a:r>
          </a:p>
          <a:p>
            <a:pPr marL="457200" indent="-457200">
              <a:buAutoNum type="alphaLcParenR"/>
            </a:pPr>
            <a:r>
              <a:rPr lang="en-GB" sz="1800" dirty="0">
                <a:latin typeface="Cambria" pitchFamily="18" charset="0"/>
              </a:rPr>
              <a:t>If ‘mankind’ rules over nature can ‘he’ exploit it as ‘he’ wishes. </a:t>
            </a:r>
          </a:p>
          <a:p>
            <a:pPr marL="457200" indent="-457200">
              <a:buAutoNum type="alphaLcParenR"/>
            </a:pPr>
            <a:r>
              <a:rPr lang="en-GB" sz="1800" dirty="0">
                <a:latin typeface="Cambria" pitchFamily="18" charset="0"/>
              </a:rPr>
              <a:t>If ‘mankind’ rules over nature it is ‘his’ obligation to care for it. </a:t>
            </a:r>
          </a:p>
          <a:p>
            <a:pPr>
              <a:buNone/>
            </a:pPr>
            <a:endParaRPr lang="en-GB" sz="1800" dirty="0">
              <a:latin typeface="Cambria" pitchFamily="18" charset="0"/>
            </a:endParaRPr>
          </a:p>
          <a:p>
            <a:pPr>
              <a:buNone/>
            </a:pPr>
            <a:r>
              <a:rPr lang="en-GB" sz="2000" dirty="0">
                <a:latin typeface="Cambria" pitchFamily="18" charset="0"/>
              </a:rPr>
              <a:t>On the other hand, are the statements in Genesis a ‘cosmology’ and the environmental consequences are a ‘culture’?</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190" y="-24138"/>
            <a:ext cx="8229600" cy="1143000"/>
          </a:xfrm>
        </p:spPr>
        <p:txBody>
          <a:bodyPr/>
          <a:lstStyle/>
          <a:p>
            <a:r>
              <a:rPr lang="en-GB" dirty="0">
                <a:latin typeface="Cambria" pitchFamily="18" charset="0"/>
              </a:rPr>
              <a:t>Cosmology and Culture</a:t>
            </a:r>
          </a:p>
        </p:txBody>
      </p:sp>
      <p:sp>
        <p:nvSpPr>
          <p:cNvPr id="3" name="Content Placeholder 2"/>
          <p:cNvSpPr>
            <a:spLocks noGrp="1"/>
          </p:cNvSpPr>
          <p:nvPr>
            <p:ph idx="1"/>
          </p:nvPr>
        </p:nvSpPr>
        <p:spPr>
          <a:xfrm>
            <a:off x="230675" y="891103"/>
            <a:ext cx="8229600" cy="4525963"/>
          </a:xfrm>
        </p:spPr>
        <p:txBody>
          <a:bodyPr>
            <a:noAutofit/>
          </a:bodyPr>
          <a:lstStyle/>
          <a:p>
            <a:pPr>
              <a:buNone/>
            </a:pPr>
            <a:r>
              <a:rPr lang="en-GB" sz="1800" b="1" dirty="0">
                <a:latin typeface="Cambria" pitchFamily="18" charset="0"/>
              </a:rPr>
              <a:t>2</a:t>
            </a:r>
            <a:r>
              <a:rPr lang="en-GB" sz="2000" b="1" dirty="0">
                <a:latin typeface="Cambria" pitchFamily="18" charset="0"/>
              </a:rPr>
              <a:t>.How does a cosmology influence culture?</a:t>
            </a:r>
          </a:p>
          <a:p>
            <a:pPr>
              <a:buNone/>
            </a:pPr>
            <a:r>
              <a:rPr lang="en-GB" sz="1800" dirty="0">
                <a:latin typeface="Cambria" pitchFamily="18" charset="0"/>
              </a:rPr>
              <a:t>There are many examples from scientific cosmology. </a:t>
            </a:r>
          </a:p>
          <a:p>
            <a:pPr>
              <a:buNone/>
            </a:pPr>
            <a:r>
              <a:rPr lang="en-GB" sz="1800" dirty="0">
                <a:latin typeface="Cambria" pitchFamily="18" charset="0"/>
              </a:rPr>
              <a:t>‘In both his science and his moral philosophy, Einstein was driven by a quest for certainty and deterministic laws. If his theory of relativity produced ripples that unsettled the realms of morality and culture, this was not caused by what Einstein believed but by how he was popularly interpreted’.</a:t>
            </a:r>
          </a:p>
          <a:p>
            <a:pPr>
              <a:buNone/>
            </a:pPr>
            <a:r>
              <a:rPr lang="en-GB" sz="1600" dirty="0">
                <a:latin typeface="Cambria" pitchFamily="18" charset="0"/>
              </a:rPr>
              <a:t>Walter Isaacson, </a:t>
            </a:r>
            <a:r>
              <a:rPr lang="en-GB" sz="1600" i="1" dirty="0">
                <a:latin typeface="Cambria" pitchFamily="18" charset="0"/>
              </a:rPr>
              <a:t>Einstein: His Life and Universe</a:t>
            </a:r>
            <a:r>
              <a:rPr lang="en-GB" sz="1600" dirty="0">
                <a:latin typeface="Cambria" pitchFamily="18" charset="0"/>
              </a:rPr>
              <a:t> (New York: Simon and Schuster, 2007), pp. 278-279.</a:t>
            </a:r>
          </a:p>
          <a:p>
            <a:pPr fontAlgn="base">
              <a:buNone/>
            </a:pPr>
            <a:endParaRPr lang="en-GB" sz="1800" dirty="0">
              <a:latin typeface="Cambria" pitchFamily="18" charset="0"/>
            </a:endParaRPr>
          </a:p>
          <a:p>
            <a:pPr fontAlgn="base">
              <a:buNone/>
            </a:pPr>
            <a:r>
              <a:rPr lang="en-GB" sz="1800" dirty="0">
                <a:latin typeface="Cambria" pitchFamily="18" charset="0"/>
              </a:rPr>
              <a:t>Paul Johnson on the cultural impact of Einstein’s theories:</a:t>
            </a:r>
          </a:p>
          <a:p>
            <a:pPr fontAlgn="base"/>
            <a:r>
              <a:rPr lang="en-GB" sz="1800" dirty="0">
                <a:latin typeface="Cambria" pitchFamily="18" charset="0"/>
              </a:rPr>
              <a:t>‘It was as though the spinning globe had been taken off its axis and cast adrift in a universe which no longer conformed to accustomed standards of measurement. At the beginning of the 1920s the belief began to circulate, for the first time at a popular level, that there were no longer any absolutes: of time and space, of good and evil, of knowledge, above all of value. Mistakenly but perhaps inevitably, relativity became confused with relativism’.</a:t>
            </a:r>
          </a:p>
          <a:p>
            <a:pPr>
              <a:buNone/>
            </a:pPr>
            <a:r>
              <a:rPr lang="en-GB" sz="1600" dirty="0">
                <a:latin typeface="Cambria" pitchFamily="18" charset="0"/>
              </a:rPr>
              <a:t>Paul Johnson,  </a:t>
            </a:r>
            <a:r>
              <a:rPr lang="en-GB" sz="1600" i="1" dirty="0">
                <a:latin typeface="Cambria" pitchFamily="18" charset="0"/>
              </a:rPr>
              <a:t>Modern Times: The World from the Twenties to the Nineties</a:t>
            </a:r>
            <a:r>
              <a:rPr lang="en-GB" sz="1600" dirty="0">
                <a:latin typeface="Cambria" pitchFamily="18" charset="0"/>
              </a:rPr>
              <a:t> (New York: Harper Collins, 1983, rev. ed. 1991), p. 4.</a:t>
            </a:r>
          </a:p>
          <a:p>
            <a:pPr marL="0" indent="0">
              <a:buNone/>
            </a:pPr>
            <a:endParaRPr lang="en-GB" sz="1800" dirty="0">
              <a:latin typeface="Cambria" pitchFamily="18" charset="0"/>
            </a:endParaRPr>
          </a:p>
          <a:p>
            <a:pPr>
              <a:buNone/>
            </a:pPr>
            <a:endParaRPr lang="en-GB" sz="1800" dirty="0">
              <a:latin typeface="Cambria" pitchFamily="18" charset="0"/>
            </a:endParaRPr>
          </a:p>
          <a:p>
            <a:pPr>
              <a:buNone/>
            </a:pPr>
            <a:endParaRPr lang="en-GB" sz="1800" dirty="0">
              <a:latin typeface="Cambria" pitchFamily="18" charset="0"/>
            </a:endParaRPr>
          </a:p>
          <a:p>
            <a:pPr>
              <a:buNone/>
            </a:pPr>
            <a:endParaRPr lang="en-GB" sz="1800" dirty="0">
              <a:latin typeface="Cambria" pitchFamily="18" charset="0"/>
            </a:endParaRPr>
          </a:p>
          <a:p>
            <a:endParaRPr lang="en-GB" sz="1800" dirty="0"/>
          </a:p>
        </p:txBody>
      </p:sp>
      <p:pic>
        <p:nvPicPr>
          <p:cNvPr id="4" name="Picture 3" descr="Einstein_(Nobel).png"/>
          <p:cNvPicPr>
            <a:picLocks noChangeAspect="1"/>
          </p:cNvPicPr>
          <p:nvPr/>
        </p:nvPicPr>
        <p:blipFill>
          <a:blip r:embed="rId2" cstate="print"/>
          <a:stretch>
            <a:fillRect/>
          </a:stretch>
        </p:blipFill>
        <p:spPr>
          <a:xfrm>
            <a:off x="8194289" y="0"/>
            <a:ext cx="949711" cy="1340769"/>
          </a:xfrm>
          <a:prstGeom prst="rect">
            <a:avLst/>
          </a:prstGeom>
        </p:spPr>
      </p:pic>
      <p:pic>
        <p:nvPicPr>
          <p:cNvPr id="5" name="Picture 4" descr="Johnson Modern Times.jpg"/>
          <p:cNvPicPr>
            <a:picLocks noChangeAspect="1"/>
          </p:cNvPicPr>
          <p:nvPr/>
        </p:nvPicPr>
        <p:blipFill>
          <a:blip r:embed="rId3" cstate="print"/>
          <a:stretch>
            <a:fillRect/>
          </a:stretch>
        </p:blipFill>
        <p:spPr>
          <a:xfrm>
            <a:off x="8319306" y="5589240"/>
            <a:ext cx="824694" cy="126876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092D-B839-4EF4-8331-080AA4ECC00B}"/>
              </a:ext>
            </a:extLst>
          </p:cNvPr>
          <p:cNvSpPr>
            <a:spLocks noGrp="1"/>
          </p:cNvSpPr>
          <p:nvPr>
            <p:ph type="title"/>
          </p:nvPr>
        </p:nvSpPr>
        <p:spPr/>
        <p:txBody>
          <a:bodyPr>
            <a:normAutofit fontScale="90000"/>
          </a:bodyPr>
          <a:lstStyle/>
          <a:p>
            <a:r>
              <a:rPr lang="en-GB" dirty="0">
                <a:latin typeface="Cambria" panose="02040503050406030204" pitchFamily="18" charset="0"/>
                <a:ea typeface="Cambria" panose="02040503050406030204" pitchFamily="18" charset="0"/>
              </a:rPr>
              <a:t>Key developments in twentieth century scientific cosmology</a:t>
            </a:r>
          </a:p>
        </p:txBody>
      </p:sp>
      <p:sp>
        <p:nvSpPr>
          <p:cNvPr id="3" name="Content Placeholder 2">
            <a:extLst>
              <a:ext uri="{FF2B5EF4-FFF2-40B4-BE49-F238E27FC236}">
                <a16:creationId xmlns:a16="http://schemas.microsoft.com/office/drawing/2014/main" id="{BEDB455C-5AFD-4975-B745-6D0449D5F616}"/>
              </a:ext>
            </a:extLst>
          </p:cNvPr>
          <p:cNvSpPr>
            <a:spLocks noGrp="1"/>
          </p:cNvSpPr>
          <p:nvPr>
            <p:ph sz="half" idx="1"/>
          </p:nvPr>
        </p:nvSpPr>
        <p:spPr/>
        <p:txBody>
          <a:bodyPr>
            <a:normAutofit fontScale="70000" lnSpcReduction="20000"/>
          </a:bodyPr>
          <a:lstStyle/>
          <a:p>
            <a:endParaRPr lang="en-GB" dirty="0"/>
          </a:p>
          <a:p>
            <a:pPr marL="0" indent="0">
              <a:buNone/>
            </a:pPr>
            <a:r>
              <a:rPr lang="en-GB" b="1" dirty="0">
                <a:latin typeface="Cambria" panose="02040503050406030204" pitchFamily="18" charset="0"/>
                <a:ea typeface="Cambria" panose="02040503050406030204" pitchFamily="18" charset="0"/>
              </a:rPr>
              <a:t>Relativity</a:t>
            </a:r>
            <a:r>
              <a:rPr lang="en-GB" dirty="0">
                <a:latin typeface="Cambria" panose="02040503050406030204" pitchFamily="18" charset="0"/>
                <a:ea typeface="Cambria" panose="02040503050406030204" pitchFamily="18" charset="0"/>
              </a:rPr>
              <a:t>: Einstein: time and space part of a single system.</a:t>
            </a:r>
          </a:p>
          <a:p>
            <a:pPr marL="0" indent="0">
              <a:buNone/>
            </a:pPr>
            <a:endParaRPr lang="en-GB" dirty="0"/>
          </a:p>
          <a:p>
            <a:pPr marL="0" indent="0">
              <a:buNone/>
            </a:pPr>
            <a:r>
              <a:rPr lang="en-GB" b="1" dirty="0"/>
              <a:t>Cultural consequence and associations:</a:t>
            </a:r>
          </a:p>
          <a:p>
            <a:r>
              <a:rPr lang="en-GB" dirty="0"/>
              <a:t>Relativity supports cultural relativity (the idea that we cannot judge one culture in relation to another) and some postmodern the theory (the idea that things exist as texts or narratives which are culturally produced rather than having an essential reality)</a:t>
            </a:r>
          </a:p>
          <a:p>
            <a:pPr marL="0" indent="0">
              <a:buNone/>
            </a:pPr>
            <a:endParaRPr lang="en-GB" dirty="0">
              <a:latin typeface="Cambria" panose="02040503050406030204" pitchFamily="18" charset="0"/>
              <a:ea typeface="Cambria" panose="02040503050406030204" pitchFamily="18" charset="0"/>
            </a:endParaRPr>
          </a:p>
        </p:txBody>
      </p:sp>
      <p:sp>
        <p:nvSpPr>
          <p:cNvPr id="4" name="Content Placeholder 3">
            <a:extLst>
              <a:ext uri="{FF2B5EF4-FFF2-40B4-BE49-F238E27FC236}">
                <a16:creationId xmlns:a16="http://schemas.microsoft.com/office/drawing/2014/main" id="{4647ACFE-6756-4529-9039-C2C23BD01808}"/>
              </a:ext>
            </a:extLst>
          </p:cNvPr>
          <p:cNvSpPr>
            <a:spLocks noGrp="1"/>
          </p:cNvSpPr>
          <p:nvPr>
            <p:ph sz="half" idx="2"/>
          </p:nvPr>
        </p:nvSpPr>
        <p:spPr/>
        <p:txBody>
          <a:bodyPr>
            <a:normAutofit fontScale="70000" lnSpcReduction="20000"/>
          </a:bodyPr>
          <a:lstStyle/>
          <a:p>
            <a:endParaRPr lang="en-GB" dirty="0"/>
          </a:p>
          <a:p>
            <a:pPr marL="0" indent="0">
              <a:buNone/>
            </a:pPr>
            <a:r>
              <a:rPr lang="en-GB" dirty="0">
                <a:latin typeface="Cambria" panose="02040503050406030204" pitchFamily="18" charset="0"/>
                <a:ea typeface="Cambria" panose="02040503050406030204" pitchFamily="18" charset="0"/>
              </a:rPr>
              <a:t>Feminist critiques of science rely heavily on such ideas. </a:t>
            </a:r>
          </a:p>
          <a:p>
            <a:pPr marL="0" indent="0">
              <a:buNone/>
            </a:pPr>
            <a:r>
              <a:rPr lang="en-GB" dirty="0">
                <a:latin typeface="Cambria" panose="02040503050406030204" pitchFamily="18" charset="0"/>
                <a:ea typeface="Cambria" panose="02040503050406030204" pitchFamily="18" charset="0"/>
              </a:rPr>
              <a:t>As do current debates on whether gender identity is tied to biological sex.</a:t>
            </a:r>
          </a:p>
          <a:p>
            <a:pPr marL="0" indent="0">
              <a:buNone/>
            </a:pPr>
            <a:r>
              <a:rPr lang="en-GB" dirty="0" err="1">
                <a:latin typeface="Cambria" panose="02040503050406030204" pitchFamily="18" charset="0"/>
                <a:ea typeface="Cambria" panose="02040503050406030204" pitchFamily="18" charset="0"/>
              </a:rPr>
              <a:t>Eg</a:t>
            </a:r>
            <a:r>
              <a:rPr lang="en-GB" dirty="0">
                <a:latin typeface="Cambria" panose="02040503050406030204" pitchFamily="18" charset="0"/>
                <a:ea typeface="Cambria" panose="02040503050406030204" pitchFamily="18" charset="0"/>
              </a:rPr>
              <a:t> Nick Catalano argues that Einstein (along with Darwin and Freud), supports gender self-identification, in which gender is no long tied to biological sex.</a:t>
            </a:r>
          </a:p>
          <a:p>
            <a:pPr marL="0" indent="0" fontAlgn="base">
              <a:lnSpc>
                <a:spcPct val="107000"/>
              </a:lnSpc>
              <a:spcAft>
                <a:spcPts val="800"/>
              </a:spcAft>
              <a:buNone/>
            </a:pPr>
            <a:r>
              <a:rPr lang="en-GB" sz="1800" kern="1800" dirty="0">
                <a:effectLst/>
                <a:latin typeface="Cambria" panose="02040503050406030204" pitchFamily="18" charset="0"/>
                <a:ea typeface="Cambria" panose="02040503050406030204" pitchFamily="18" charset="0"/>
                <a:cs typeface="Arial" panose="020B0604020202020204" pitchFamily="34" charset="0"/>
              </a:rPr>
              <a:t>Nick Catalano, ‘Sexual Relativity and Gender Revolution’, The Humanist, </a:t>
            </a:r>
            <a:r>
              <a:rPr lang="en-GB" sz="1800" dirty="0">
                <a:effectLst/>
                <a:latin typeface="Cambria" panose="02040503050406030204" pitchFamily="18" charset="0"/>
                <a:ea typeface="Cambria" panose="02040503050406030204" pitchFamily="18" charset="0"/>
                <a:cs typeface="Times New Roman" panose="02020603050405020304" pitchFamily="18" charset="0"/>
              </a:rPr>
              <a:t>5 July 2017, </a:t>
            </a:r>
          </a:p>
          <a:p>
            <a:pPr marL="0" indent="0" fontAlgn="base">
              <a:lnSpc>
                <a:spcPct val="107000"/>
              </a:lnSpc>
              <a:spcAft>
                <a:spcPts val="800"/>
              </a:spcAft>
              <a:buNone/>
            </a:pPr>
            <a:r>
              <a:rPr lang="en-GB" sz="1800" u="sng" dirty="0">
                <a:solidFill>
                  <a:srgbClr val="0563C1"/>
                </a:solidFill>
                <a:effectLst/>
                <a:latin typeface="Cambria" panose="02040503050406030204" pitchFamily="18" charset="0"/>
                <a:ea typeface="Cambria" panose="02040503050406030204" pitchFamily="18" charset="0"/>
                <a:cs typeface="Times New Roman" panose="02020603050405020304" pitchFamily="18" charset="0"/>
                <a:hlinkClick r:id="rId2"/>
              </a:rPr>
              <a:t>https://thehumanist.com/magazine/july-august-2017/first-person/sexual-relativity-gender-revolution</a:t>
            </a:r>
            <a:r>
              <a:rPr lang="en-GB" sz="1800" dirty="0">
                <a:effectLst/>
                <a:latin typeface="Cambria" panose="02040503050406030204" pitchFamily="18" charset="0"/>
                <a:ea typeface="Cambria" panose="02040503050406030204" pitchFamily="18" charset="0"/>
                <a:cs typeface="Times New Roman" panose="02020603050405020304" pitchFamily="18" charset="0"/>
              </a:rPr>
              <a:t> [accessed 1 November 2021].</a:t>
            </a:r>
          </a:p>
          <a:p>
            <a:endParaRPr lang="en-GB" dirty="0"/>
          </a:p>
        </p:txBody>
      </p:sp>
    </p:spTree>
    <p:extLst>
      <p:ext uri="{BB962C8B-B14F-4D97-AF65-F5344CB8AC3E}">
        <p14:creationId xmlns:p14="http://schemas.microsoft.com/office/powerpoint/2010/main" val="2177900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9AD0-18CD-41B3-BE21-E61A45D9331F}"/>
              </a:ext>
            </a:extLst>
          </p:cNvPr>
          <p:cNvSpPr>
            <a:spLocks noGrp="1"/>
          </p:cNvSpPr>
          <p:nvPr>
            <p:ph type="title"/>
          </p:nvPr>
        </p:nvSpPr>
        <p:spPr/>
        <p:txBody>
          <a:bodyPr>
            <a:normAutofit fontScale="90000"/>
          </a:bodyPr>
          <a:lstStyle/>
          <a:p>
            <a:r>
              <a:rPr lang="en-GB" dirty="0">
                <a:latin typeface="Cambria" panose="02040503050406030204" pitchFamily="18" charset="0"/>
                <a:ea typeface="Cambria" panose="02040503050406030204" pitchFamily="18" charset="0"/>
              </a:rPr>
              <a:t>Key developments in twentieth century scientific cosmology</a:t>
            </a:r>
            <a:endParaRPr lang="en-GB" dirty="0"/>
          </a:p>
        </p:txBody>
      </p:sp>
      <p:sp>
        <p:nvSpPr>
          <p:cNvPr id="3" name="Content Placeholder 2">
            <a:extLst>
              <a:ext uri="{FF2B5EF4-FFF2-40B4-BE49-F238E27FC236}">
                <a16:creationId xmlns:a16="http://schemas.microsoft.com/office/drawing/2014/main" id="{F84239A7-3CC1-4CF2-9678-BD0A7033A3F1}"/>
              </a:ext>
            </a:extLst>
          </p:cNvPr>
          <p:cNvSpPr>
            <a:spLocks noGrp="1"/>
          </p:cNvSpPr>
          <p:nvPr>
            <p:ph sz="half" idx="1"/>
          </p:nvPr>
        </p:nvSpPr>
        <p:spPr/>
        <p:txBody>
          <a:bodyPr>
            <a:normAutofit fontScale="55000" lnSpcReduction="20000"/>
          </a:bodyPr>
          <a:lstStyle/>
          <a:p>
            <a:pPr marL="0" indent="0">
              <a:buNone/>
            </a:pPr>
            <a:r>
              <a:rPr lang="en-GB" b="1" dirty="0">
                <a:latin typeface="Cambria" panose="02040503050406030204" pitchFamily="18" charset="0"/>
                <a:ea typeface="Cambria" panose="02040503050406030204" pitchFamily="18" charset="0"/>
              </a:rPr>
              <a:t>Quantum mechanics</a:t>
            </a:r>
            <a:r>
              <a:rPr lang="en-GB" dirty="0">
                <a:latin typeface="Cambria" panose="02040503050406030204" pitchFamily="18" charset="0"/>
                <a:ea typeface="Cambria" panose="02040503050406030204" pitchFamily="18" charset="0"/>
              </a:rPr>
              <a:t>: key conclusions – </a:t>
            </a:r>
          </a:p>
          <a:p>
            <a:pPr marL="0" indent="0">
              <a:buNone/>
            </a:pPr>
            <a:r>
              <a:rPr lang="en-GB" dirty="0">
                <a:latin typeface="Cambria" panose="02040503050406030204" pitchFamily="18" charset="0"/>
                <a:ea typeface="Cambria" panose="02040503050406030204" pitchFamily="18" charset="0"/>
              </a:rPr>
              <a:t>1.the uncertainty principle (Werner Heisenberg): </a:t>
            </a:r>
            <a:r>
              <a:rPr lang="en-GB" i="0" dirty="0">
                <a:solidFill>
                  <a:srgbClr val="202124"/>
                </a:solidFill>
                <a:effectLst/>
                <a:latin typeface="Cambria" panose="02040503050406030204" pitchFamily="18" charset="0"/>
                <a:ea typeface="Cambria" panose="02040503050406030204" pitchFamily="18" charset="0"/>
              </a:rPr>
              <a:t>we cannot measure the position and the momentum of a particle with absolute precision</a:t>
            </a:r>
          </a:p>
          <a:p>
            <a:pPr marL="0" indent="0">
              <a:buNone/>
            </a:pPr>
            <a:r>
              <a:rPr lang="en-GB" dirty="0">
                <a:solidFill>
                  <a:srgbClr val="202124"/>
                </a:solidFill>
                <a:latin typeface="Cambria" panose="02040503050406030204" pitchFamily="18" charset="0"/>
                <a:ea typeface="Cambria" panose="02040503050406030204" pitchFamily="18" charset="0"/>
              </a:rPr>
              <a:t>2.entanglement: if a particle is split then the two parts then respond to each other.</a:t>
            </a:r>
          </a:p>
          <a:p>
            <a:pPr marL="0" indent="0">
              <a:buNone/>
            </a:pPr>
            <a:endParaRPr lang="en-GB" dirty="0">
              <a:solidFill>
                <a:srgbClr val="202124"/>
              </a:solidFill>
              <a:latin typeface="Cambria" panose="02040503050406030204" pitchFamily="18" charset="0"/>
              <a:ea typeface="Cambria" panose="02040503050406030204" pitchFamily="18" charset="0"/>
            </a:endParaRPr>
          </a:p>
          <a:p>
            <a:pPr marL="0" indent="0">
              <a:buNone/>
            </a:pPr>
            <a:r>
              <a:rPr lang="en-GB" dirty="0"/>
              <a:t>There are similarities between the uncertainty and emphasis on relatedness in Greek </a:t>
            </a:r>
            <a:r>
              <a:rPr lang="en-GB" dirty="0" err="1"/>
              <a:t>hilosopy</a:t>
            </a:r>
            <a:r>
              <a:rPr lang="en-GB" dirty="0"/>
              <a:t> and quantum mechanics. Heisenberg himself was influenced by Plato after reading Timaeus. </a:t>
            </a:r>
          </a:p>
          <a:p>
            <a:pPr marL="0" indent="0">
              <a:buNone/>
            </a:pPr>
            <a:endParaRPr lang="en-GB" dirty="0"/>
          </a:p>
          <a:p>
            <a:pPr marL="0" indent="0">
              <a:buNone/>
            </a:pPr>
            <a:r>
              <a:rPr lang="en-GB" sz="1800" dirty="0">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Raimundo Fernandez </a:t>
            </a:r>
            <a:r>
              <a:rPr lang="en-GB" sz="1800" dirty="0" err="1">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Moujan</a:t>
            </a:r>
            <a:r>
              <a:rPr lang="en-GB" sz="1800" dirty="0">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 , ‘Greek philosophy for quantum physics. The return to the Greeks in the works of Heisenberg, Pauli and Schrodinger’, </a:t>
            </a:r>
            <a:r>
              <a:rPr lang="en-GB" sz="1800" dirty="0">
                <a:solidFill>
                  <a:srgbClr val="000000"/>
                </a:solidFill>
                <a:effectLst/>
                <a:latin typeface="Cambria" panose="02040503050406030204" pitchFamily="18" charset="0"/>
                <a:ea typeface="Calibri" panose="020F0502020204030204" pitchFamily="34" charset="0"/>
                <a:cs typeface="Arial" panose="020B0604020202020204" pitchFamily="34" charset="0"/>
              </a:rPr>
              <a:t>World Scientific Publishing Company, Proceedings 2020, http://philsci-archive.pitt.edu/17711/1/Fernandez%20Moujan%20-%20QM%20and%20the%20greeks%20DEFINITIVO.pdf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Content Placeholder 3">
            <a:extLst>
              <a:ext uri="{FF2B5EF4-FFF2-40B4-BE49-F238E27FC236}">
                <a16:creationId xmlns:a16="http://schemas.microsoft.com/office/drawing/2014/main" id="{36C9AD6A-7736-455B-B876-EBE12E659DAD}"/>
              </a:ext>
            </a:extLst>
          </p:cNvPr>
          <p:cNvSpPr>
            <a:spLocks noGrp="1"/>
          </p:cNvSpPr>
          <p:nvPr>
            <p:ph sz="half" idx="2"/>
          </p:nvPr>
        </p:nvSpPr>
        <p:spPr/>
        <p:txBody>
          <a:bodyPr>
            <a:normAutofit fontScale="55000" lnSpcReduction="20000"/>
          </a:bodyPr>
          <a:lstStyle/>
          <a:p>
            <a:r>
              <a:rPr lang="en-GB" dirty="0"/>
              <a:t>Such ideas are widely used. Examples include  gender theory, performance theory and the care of patients with heart failure: </a:t>
            </a:r>
          </a:p>
          <a:p>
            <a:pPr fontAlgn="base">
              <a:lnSpc>
                <a:spcPct val="107000"/>
              </a:lnSpc>
              <a:spcAft>
                <a:spcPts val="800"/>
              </a:spcAft>
            </a:pPr>
            <a:r>
              <a:rPr lang="en-GB" sz="1800" kern="1800" dirty="0">
                <a:solidFill>
                  <a:srgbClr val="2A2A2A"/>
                </a:solidFill>
                <a:effectLst/>
                <a:latin typeface="Cambria" panose="02040503050406030204" pitchFamily="18" charset="0"/>
                <a:ea typeface="Times New Roman" panose="02020603050405020304" pitchFamily="18" charset="0"/>
                <a:cs typeface="Times New Roman" panose="02020603050405020304" pitchFamily="18" charset="0"/>
              </a:rPr>
              <a:t>Whitney Stark, ‘Assembled Bodies: Reconfiguring Quantum Identities’, T</a:t>
            </a:r>
            <a:r>
              <a:rPr lang="en-GB" sz="18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he Minnesota Review (2017) Vol. 2017 no 88, pp. 69–82,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u="sng" dirty="0">
                <a:solidFill>
                  <a:srgbClr val="333333"/>
                </a:solidFill>
                <a:effectLst/>
                <a:latin typeface="Cambria" panose="02040503050406030204" pitchFamily="18" charset="0"/>
                <a:ea typeface="Times New Roman" panose="02020603050405020304" pitchFamily="18" charset="0"/>
                <a:cs typeface="Noto Serif" panose="02020600060500020200" pitchFamily="18" charset="0"/>
                <a:hlinkClick r:id="rId2"/>
              </a:rPr>
              <a:t>https://read.dukeupress.edu/the-minnesota-review/article-abstract/2017/88/69/28590/Assembled-BodiesReconfiguring-Quantum-Identities?redirectedFrom=fulltext</a:t>
            </a:r>
            <a:r>
              <a:rPr lang="en-GB" sz="1800" dirty="0">
                <a:solidFill>
                  <a:srgbClr val="333333"/>
                </a:solidFill>
                <a:effectLst/>
                <a:latin typeface="Cambria" panose="02040503050406030204" pitchFamily="18" charset="0"/>
                <a:ea typeface="Times New Roman" panose="02020603050405020304" pitchFamily="18" charset="0"/>
                <a:cs typeface="Noto Serif" panose="02020600060500020200" pitchFamily="18" charset="0"/>
              </a:rPr>
              <a:t> </a:t>
            </a:r>
            <a:r>
              <a:rPr lang="en-GB" sz="1800" dirty="0">
                <a:solidFill>
                  <a:srgbClr val="202122"/>
                </a:solidFill>
                <a:effectLst/>
                <a:latin typeface="Cambria" panose="02040503050406030204" pitchFamily="18" charset="0"/>
                <a:ea typeface="Calibri" panose="020F0502020204030204" pitchFamily="34" charset="0"/>
                <a:cs typeface="Arial" panose="020B0604020202020204" pitchFamily="34" charset="0"/>
              </a:rPr>
              <a:t>[accessed 1 November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solidFill>
                  <a:srgbClr val="202122"/>
                </a:solidFill>
                <a:effectLst/>
                <a:latin typeface="Cambria" panose="02040503050406030204" pitchFamily="18" charset="0"/>
                <a:ea typeface="Calibri" panose="020F0502020204030204" pitchFamily="34" charset="0"/>
                <a:cs typeface="Arial" panose="020B0604020202020204" pitchFamily="34" charset="0"/>
              </a:rPr>
              <a:t> </a:t>
            </a:r>
            <a:r>
              <a:rPr lang="en-GB" sz="1800" dirty="0" err="1">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Teemu</a:t>
            </a:r>
            <a:r>
              <a:rPr lang="en-GB" sz="1800" dirty="0">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 </a:t>
            </a:r>
            <a:r>
              <a:rPr lang="en-GB" sz="1800" dirty="0" err="1">
                <a:solidFill>
                  <a:srgbClr val="000000"/>
                </a:solidFill>
                <a:effectLst/>
                <a:latin typeface="Cambria" panose="02040503050406030204" pitchFamily="18" charset="0"/>
                <a:ea typeface="Calibri" panose="020F0502020204030204" pitchFamily="34" charset="0"/>
                <a:cs typeface="Times New Roman" panose="02020603050405020304" pitchFamily="18" charset="0"/>
              </a:rPr>
              <a:t>Paavolainen</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solidFill>
                  <a:srgbClr val="000000"/>
                </a:solidFill>
                <a:effectLst/>
                <a:latin typeface="Cambria" panose="02040503050406030204" pitchFamily="18" charset="0"/>
                <a:ea typeface="Calibri" panose="020F0502020204030204" pitchFamily="34" charset="0"/>
                <a:cs typeface="Open Sans" panose="020B0606030504020204" pitchFamily="34" charset="0"/>
              </a:rPr>
              <a:t>Fabric Philosophy: The “Texture” of Theatricality and Performativity’, </a:t>
            </a:r>
            <a:r>
              <a:rPr lang="en-GB" sz="1800" i="1" dirty="0">
                <a:solidFill>
                  <a:srgbClr val="000000"/>
                </a:solidFill>
                <a:effectLst/>
                <a:latin typeface="Cambria" panose="02040503050406030204" pitchFamily="18" charset="0"/>
                <a:ea typeface="Calibri" panose="020F0502020204030204" pitchFamily="34" charset="0"/>
                <a:cs typeface="Open Sans" panose="020B0606030504020204" pitchFamily="34" charset="0"/>
              </a:rPr>
              <a:t>Performance Philosophy</a:t>
            </a:r>
            <a:r>
              <a:rPr lang="en-GB" sz="1800" dirty="0">
                <a:solidFill>
                  <a:srgbClr val="000000"/>
                </a:solidFill>
                <a:effectLst/>
                <a:latin typeface="Cambria" panose="02040503050406030204" pitchFamily="18" charset="0"/>
                <a:ea typeface="Calibri" panose="020F0502020204030204" pitchFamily="34" charset="0"/>
                <a:cs typeface="Open Sans" panose="020B0606030504020204" pitchFamily="34" charset="0"/>
              </a:rPr>
              <a:t>, Vol. 2, no 2, 2017, </a:t>
            </a:r>
            <a:r>
              <a:rPr lang="en-GB" sz="1800" u="none" strike="noStrike" dirty="0">
                <a:solidFill>
                  <a:srgbClr val="000000"/>
                </a:solidFill>
                <a:effectLst/>
                <a:latin typeface="Cambria" panose="02040503050406030204" pitchFamily="18" charset="0"/>
                <a:ea typeface="Calibri" panose="020F0502020204030204" pitchFamily="34" charset="0"/>
                <a:cs typeface="Open Sans" panose="020B0606030504020204" pitchFamily="34" charset="0"/>
                <a:hlinkClick r:id="rId3"/>
              </a:rPr>
              <a:t>https://www.performancephilosophy.org/journal/article/view/64</a:t>
            </a:r>
            <a:r>
              <a:rPr lang="en-GB" sz="1800" dirty="0">
                <a:solidFill>
                  <a:srgbClr val="000000"/>
                </a:solidFill>
                <a:effectLst/>
                <a:latin typeface="Cambria" panose="02040503050406030204" pitchFamily="18" charset="0"/>
                <a:ea typeface="Calibri" panose="020F0502020204030204" pitchFamily="34" charset="0"/>
                <a:cs typeface="Open Sans" panose="020B0606030504020204" pitchFamily="34" charset="0"/>
              </a:rPr>
              <a:t> </a:t>
            </a:r>
            <a:r>
              <a:rPr lang="en-GB" sz="1800" dirty="0">
                <a:solidFill>
                  <a:srgbClr val="000000"/>
                </a:solidFill>
                <a:effectLst/>
                <a:latin typeface="Cambria" panose="02040503050406030204" pitchFamily="18" charset="0"/>
                <a:ea typeface="Calibri" panose="020F0502020204030204" pitchFamily="34" charset="0"/>
                <a:cs typeface="Arial" panose="020B0604020202020204" pitchFamily="34" charset="0"/>
              </a:rPr>
              <a:t>[accessed 1 November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47521"/>
                </a:solidFill>
                <a:effectLst/>
                <a:latin typeface="Open Sans" panose="020B0606030504020204" pitchFamily="34" charset="0"/>
                <a:ea typeface="Calibri" panose="020F0502020204030204" pitchFamily="34" charset="0"/>
                <a:cs typeface="Times New Roman" panose="02020603050405020304" pitchFamily="18" charset="0"/>
              </a:rPr>
              <a:t>,</a:t>
            </a:r>
            <a:r>
              <a:rPr lang="en-GB" sz="1800" dirty="0">
                <a:solidFill>
                  <a:srgbClr val="303030"/>
                </a:solidFill>
                <a:effectLst/>
                <a:latin typeface="Arial" panose="020B0604020202020204" pitchFamily="34" charset="0"/>
                <a:ea typeface="Calibri" panose="020F0502020204030204" pitchFamily="34" charset="0"/>
                <a:cs typeface="Times New Roman" panose="02020603050405020304" pitchFamily="18" charset="0"/>
              </a:rPr>
              <a:t>McDougall A, </a:t>
            </a:r>
            <a:r>
              <a:rPr lang="en-GB" sz="1800" dirty="0" err="1">
                <a:solidFill>
                  <a:srgbClr val="303030"/>
                </a:solidFill>
                <a:effectLst/>
                <a:latin typeface="Arial" panose="020B0604020202020204" pitchFamily="34" charset="0"/>
                <a:ea typeface="Calibri" panose="020F0502020204030204" pitchFamily="34" charset="0"/>
                <a:cs typeface="Times New Roman" panose="02020603050405020304" pitchFamily="18" charset="0"/>
              </a:rPr>
              <a:t>Goldszmidt</a:t>
            </a:r>
            <a:r>
              <a:rPr lang="en-GB" sz="1800" dirty="0">
                <a:solidFill>
                  <a:srgbClr val="303030"/>
                </a:solidFill>
                <a:effectLst/>
                <a:latin typeface="Arial" panose="020B0604020202020204" pitchFamily="34" charset="0"/>
                <a:ea typeface="Calibri" panose="020F0502020204030204" pitchFamily="34" charset="0"/>
                <a:cs typeface="Times New Roman" panose="02020603050405020304" pitchFamily="18" charset="0"/>
              </a:rPr>
              <a:t> M, Kinsella EA, Smith S, Lingard L, ‘Collaboration and entanglement: An actor-network theory analysis of team-based </a:t>
            </a:r>
            <a:r>
              <a:rPr lang="en-GB" sz="1800" dirty="0" err="1">
                <a:solidFill>
                  <a:srgbClr val="303030"/>
                </a:solidFill>
                <a:effectLst/>
                <a:latin typeface="Arial" panose="020B0604020202020204" pitchFamily="34" charset="0"/>
                <a:ea typeface="Calibri" panose="020F0502020204030204" pitchFamily="34" charset="0"/>
                <a:cs typeface="Times New Roman" panose="02020603050405020304" pitchFamily="18" charset="0"/>
              </a:rPr>
              <a:t>intraprofessional</a:t>
            </a:r>
            <a:r>
              <a:rPr lang="en-GB" sz="1800" dirty="0">
                <a:solidFill>
                  <a:srgbClr val="303030"/>
                </a:solidFill>
                <a:effectLst/>
                <a:latin typeface="Arial" panose="020B0604020202020204" pitchFamily="34" charset="0"/>
                <a:ea typeface="Calibri" panose="020F0502020204030204" pitchFamily="34" charset="0"/>
                <a:cs typeface="Times New Roman" panose="02020603050405020304" pitchFamily="18" charset="0"/>
              </a:rPr>
              <a:t> care for patients with advanced heart failure’,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Soc Sci Med</a:t>
            </a:r>
            <a:r>
              <a:rPr lang="en-GB" sz="1800" dirty="0">
                <a:effectLst/>
                <a:latin typeface="Calibri" panose="020F0502020204030204" pitchFamily="34" charset="0"/>
                <a:ea typeface="Calibri" panose="020F0502020204030204" pitchFamily="34" charset="0"/>
                <a:cs typeface="Times New Roman" panose="02020603050405020304" pitchFamily="18" charset="0"/>
              </a:rPr>
              <a:t>. Vol.164, pp.108-117, Sept.2016,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https://www.ncbi.nlm.nih.gov/pmc/articles/PMC5650482/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solidFill>
                  <a:srgbClr val="202122"/>
                </a:solidFill>
                <a:effectLst/>
                <a:latin typeface="Cambria" panose="02040503050406030204" pitchFamily="18"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person in a suit&#10;&#10;Description automatically generated with low confidence">
            <a:extLst>
              <a:ext uri="{FF2B5EF4-FFF2-40B4-BE49-F238E27FC236}">
                <a16:creationId xmlns:a16="http://schemas.microsoft.com/office/drawing/2014/main" id="{73508D0B-2007-434D-8D58-2EED5415D6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35896" y="4961744"/>
            <a:ext cx="1195120" cy="1896256"/>
          </a:xfrm>
          <a:prstGeom prst="rect">
            <a:avLst/>
          </a:prstGeom>
        </p:spPr>
      </p:pic>
    </p:spTree>
    <p:extLst>
      <p:ext uri="{BB962C8B-B14F-4D97-AF65-F5344CB8AC3E}">
        <p14:creationId xmlns:p14="http://schemas.microsoft.com/office/powerpoint/2010/main" val="2735501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7879-1620-4283-9CA1-9B8F7F00E029}"/>
              </a:ext>
            </a:extLst>
          </p:cNvPr>
          <p:cNvSpPr>
            <a:spLocks noGrp="1"/>
          </p:cNvSpPr>
          <p:nvPr>
            <p:ph type="title"/>
          </p:nvPr>
        </p:nvSpPr>
        <p:spPr/>
        <p:txBody>
          <a:bodyPr>
            <a:normAutofit fontScale="90000"/>
          </a:bodyPr>
          <a:lstStyle/>
          <a:p>
            <a:r>
              <a:rPr lang="en-GB" dirty="0">
                <a:latin typeface="Cambria" panose="02040503050406030204" pitchFamily="18" charset="0"/>
                <a:ea typeface="Cambria" panose="02040503050406030204" pitchFamily="18" charset="0"/>
              </a:rPr>
              <a:t>Key developments in twentieth century scientific cosmology</a:t>
            </a:r>
            <a:endParaRPr lang="en-GB" dirty="0"/>
          </a:p>
        </p:txBody>
      </p:sp>
      <p:sp>
        <p:nvSpPr>
          <p:cNvPr id="4" name="Content Placeholder 3">
            <a:extLst>
              <a:ext uri="{FF2B5EF4-FFF2-40B4-BE49-F238E27FC236}">
                <a16:creationId xmlns:a16="http://schemas.microsoft.com/office/drawing/2014/main" id="{BF834AA8-FC8B-4934-B660-A6ACD81C6A9A}"/>
              </a:ext>
            </a:extLst>
          </p:cNvPr>
          <p:cNvSpPr>
            <a:spLocks noGrp="1"/>
          </p:cNvSpPr>
          <p:nvPr>
            <p:ph sz="half" idx="2"/>
          </p:nvPr>
        </p:nvSpPr>
        <p:spPr/>
        <p:txBody>
          <a:bodyPr>
            <a:normAutofit fontScale="62500" lnSpcReduction="20000"/>
          </a:bodyPr>
          <a:lstStyle/>
          <a:p>
            <a:pPr marL="0" indent="0">
              <a:buNone/>
            </a:pPr>
            <a:r>
              <a:rPr lang="en-GB" dirty="0">
                <a:latin typeface="Cambria" panose="02040503050406030204" pitchFamily="18" charset="0"/>
                <a:ea typeface="Cambria" panose="02040503050406030204" pitchFamily="18" charset="0"/>
              </a:rPr>
              <a:t>That Lemaitre was a Catholic priest, has led to discussion up to the present day as to whether the theory supports the Christian concept of a finite creation. The link was proposed by Pope Pius XII is 1951 but resisted by Lemaitre.</a:t>
            </a:r>
          </a:p>
          <a:p>
            <a:pPr marL="0" indent="0" fontAlgn="base">
              <a:lnSpc>
                <a:spcPct val="107000"/>
              </a:lnSpc>
              <a:spcAft>
                <a:spcPts val="800"/>
              </a:spcAft>
              <a:buNone/>
            </a:pPr>
            <a:endPar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endParaRPr>
          </a:p>
          <a:p>
            <a:pPr marL="0" indent="0" fontAlgn="base">
              <a:lnSpc>
                <a:spcPct val="107000"/>
              </a:lnSpc>
              <a:spcAft>
                <a:spcPts val="800"/>
              </a:spcAft>
              <a:buNone/>
            </a:pP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Pius XII (22 November 1951),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Discorso</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di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Sua</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Santita</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Pio XX. Ai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Cardinali</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ai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Legati</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della</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Nazioni</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Estere</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e ai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Soci</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della</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Pontifica</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Accademia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delle</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r>
              <a:rPr lang="en-GB" sz="18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Scienze,https</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://www.vatican.va/content/pius-xii/it/speeches/1951/documents/hf_p-xii_spe_19511122_di-serena.html [accessed 1 November 2021].</a:t>
            </a:r>
            <a:r>
              <a:rPr lang="en-GB" sz="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 </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Bef>
                <a:spcPts val="1200"/>
              </a:spcBef>
              <a:spcAft>
                <a:spcPts val="600"/>
              </a:spcAft>
              <a:buNone/>
            </a:pPr>
            <a:r>
              <a:rPr lang="en-GB" sz="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Giuseppe </a:t>
            </a:r>
            <a:r>
              <a:rPr lang="en-GB" sz="1800" dirty="0" err="1">
                <a:solidFill>
                  <a:srgbClr val="000000"/>
                </a:solidFill>
                <a:effectLst/>
                <a:latin typeface="Cambria" panose="02040503050406030204" pitchFamily="18" charset="0"/>
                <a:ea typeface="Cambria" panose="02040503050406030204" pitchFamily="18" charset="0"/>
                <a:cs typeface="Arial" panose="020B0604020202020204" pitchFamily="34" charset="0"/>
              </a:rPr>
              <a:t>Tanzella</a:t>
            </a:r>
            <a:r>
              <a:rPr lang="en-GB" sz="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-Nitti, ‘</a:t>
            </a:r>
            <a:r>
              <a:rPr lang="en-GB" sz="1800"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The Pius XII - </a:t>
            </a:r>
            <a:r>
              <a:rPr lang="en-GB" sz="1800" kern="1800" dirty="0" err="1">
                <a:solidFill>
                  <a:srgbClr val="000000"/>
                </a:solidFill>
                <a:effectLst/>
                <a:latin typeface="Cambria" panose="02040503050406030204" pitchFamily="18" charset="0"/>
                <a:ea typeface="Cambria" panose="02040503050406030204" pitchFamily="18" charset="0"/>
                <a:cs typeface="Arial" panose="020B0604020202020204" pitchFamily="34" charset="0"/>
              </a:rPr>
              <a:t>Lemaître</a:t>
            </a:r>
            <a:r>
              <a:rPr lang="en-GB" sz="1800"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 Affair (1951-1952) on Big Bang and Creation’, </a:t>
            </a:r>
            <a:r>
              <a:rPr lang="en-GB" sz="1800" i="1"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Interdisciplinary Encyclopaedia of Religion and Science</a:t>
            </a:r>
            <a:r>
              <a:rPr lang="en-GB" sz="1800"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 </a:t>
            </a:r>
            <a:r>
              <a:rPr lang="en-GB" sz="1800" u="sng"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hlinkClick r:id="rId2"/>
              </a:rPr>
              <a:t>https://inters.org/pius-xii-lemaitre</a:t>
            </a:r>
            <a:r>
              <a:rPr lang="en-GB" sz="1800" kern="1800" dirty="0">
                <a:solidFill>
                  <a:srgbClr val="000000"/>
                </a:solidFill>
                <a:effectLst/>
                <a:latin typeface="Cambria" panose="02040503050406030204" pitchFamily="18" charset="0"/>
                <a:ea typeface="Cambria" panose="02040503050406030204" pitchFamily="18" charset="0"/>
                <a:cs typeface="Arial" panose="020B0604020202020204" pitchFamily="34" charset="0"/>
              </a:rPr>
              <a:t> [accessed 1 November 2021].</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1440"/>
              </a:spcAft>
              <a:buNone/>
            </a:pPr>
            <a:r>
              <a:rPr lang="en-GB" sz="1800" kern="1800" dirty="0">
                <a:solidFill>
                  <a:srgbClr val="3F3F42"/>
                </a:solidFill>
                <a:effectLst/>
                <a:latin typeface="Cambria" panose="02040503050406030204" pitchFamily="18" charset="0"/>
                <a:ea typeface="Cambria" panose="02040503050406030204" pitchFamily="18" charset="0"/>
                <a:cs typeface="Helvetica" panose="020B0604020202020204" pitchFamily="34" charset="0"/>
              </a:rPr>
              <a:t>Victoria Gill, ‘Big Bang: Is there room for God?’, BBC News, </a:t>
            </a:r>
            <a:r>
              <a:rPr lang="en-GB" sz="1800" dirty="0">
                <a:solidFill>
                  <a:srgbClr val="696969"/>
                </a:solidFill>
                <a:effectLst/>
                <a:latin typeface="Cambria" panose="02040503050406030204" pitchFamily="18" charset="0"/>
                <a:ea typeface="Cambria" panose="02040503050406030204" pitchFamily="18" charset="0"/>
                <a:cs typeface="Helvetica" panose="020B0604020202020204" pitchFamily="34" charset="0"/>
              </a:rPr>
              <a:t>20 October 2012, </a:t>
            </a:r>
            <a:r>
              <a:rPr lang="en-GB" sz="1800" u="sng" dirty="0">
                <a:solidFill>
                  <a:srgbClr val="696969"/>
                </a:solidFill>
                <a:effectLst/>
                <a:latin typeface="Cambria" panose="02040503050406030204" pitchFamily="18" charset="0"/>
                <a:ea typeface="Cambria" panose="02040503050406030204" pitchFamily="18" charset="0"/>
                <a:cs typeface="Helvetica" panose="020B0604020202020204" pitchFamily="34" charset="0"/>
                <a:hlinkClick r:id="rId3"/>
              </a:rPr>
              <a:t>https://www.bbc.co.uk/news/science-environment-19997789</a:t>
            </a:r>
            <a:r>
              <a:rPr lang="en-GB" sz="1800" dirty="0">
                <a:solidFill>
                  <a:srgbClr val="696969"/>
                </a:solidFill>
                <a:effectLst/>
                <a:latin typeface="Cambria" panose="02040503050406030204" pitchFamily="18" charset="0"/>
                <a:ea typeface="Cambria" panose="02040503050406030204" pitchFamily="18" charset="0"/>
                <a:cs typeface="Helvetica" panose="020B0604020202020204" pitchFamily="34" charset="0"/>
              </a:rPr>
              <a:t> </a:t>
            </a: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[accessed 1 November 2021].</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fontAlgn="base">
              <a:lnSpc>
                <a:spcPct val="107000"/>
              </a:lnSpc>
              <a:spcAft>
                <a:spcPts val="800"/>
              </a:spcAft>
            </a:pPr>
            <a:r>
              <a:rPr lang="en-GB" sz="18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buNone/>
            </a:pPr>
            <a:endParaRPr lang="en-GB" dirty="0"/>
          </a:p>
        </p:txBody>
      </p:sp>
      <p:sp>
        <p:nvSpPr>
          <p:cNvPr id="5" name="Content Placeholder 4">
            <a:extLst>
              <a:ext uri="{FF2B5EF4-FFF2-40B4-BE49-F238E27FC236}">
                <a16:creationId xmlns:a16="http://schemas.microsoft.com/office/drawing/2014/main" id="{80B667AE-F3CA-4E14-8B82-C6FB6CF158C0}"/>
              </a:ext>
            </a:extLst>
          </p:cNvPr>
          <p:cNvSpPr>
            <a:spLocks noGrp="1"/>
          </p:cNvSpPr>
          <p:nvPr>
            <p:ph sz="half" idx="1"/>
          </p:nvPr>
        </p:nvSpPr>
        <p:spPr/>
        <p:txBody>
          <a:bodyPr>
            <a:noAutofit/>
          </a:bodyPr>
          <a:lstStyle/>
          <a:p>
            <a:r>
              <a:rPr lang="en-GB" sz="1600" dirty="0">
                <a:latin typeface="Cambria" panose="02040503050406030204" pitchFamily="18" charset="0"/>
                <a:ea typeface="Cambria" panose="02040503050406030204" pitchFamily="18" charset="0"/>
              </a:rPr>
              <a:t>Big Bang theory: formulated by </a:t>
            </a:r>
            <a:r>
              <a:rPr lang="en-GB" sz="16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Georges </a:t>
            </a:r>
            <a:r>
              <a:rPr lang="en-GB" sz="1600" dirty="0" err="1">
                <a:solidFill>
                  <a:srgbClr val="202122"/>
                </a:solidFill>
                <a:effectLst/>
                <a:latin typeface="Cambria" panose="02040503050406030204" pitchFamily="18" charset="0"/>
                <a:ea typeface="Cambria" panose="02040503050406030204" pitchFamily="18" charset="0"/>
                <a:cs typeface="Arial" panose="020B0604020202020204" pitchFamily="34" charset="0"/>
              </a:rPr>
              <a:t>Lemaître</a:t>
            </a:r>
            <a:r>
              <a:rPr lang="en-GB" sz="1600" dirty="0">
                <a:solidFill>
                  <a:srgbClr val="202122"/>
                </a:solidFill>
                <a:effectLst/>
                <a:latin typeface="Cambria" panose="02040503050406030204" pitchFamily="18" charset="0"/>
                <a:ea typeface="Cambria" panose="02040503050406030204" pitchFamily="18" charset="0"/>
                <a:cs typeface="Arial" panose="020B0604020202020204" pitchFamily="34" charset="0"/>
              </a:rPr>
              <a:t> (1894 –1966)</a:t>
            </a:r>
            <a:endParaRPr lang="en-GB" sz="1600" dirty="0">
              <a:effectLst/>
              <a:latin typeface="Cambria" panose="02040503050406030204" pitchFamily="18" charset="0"/>
              <a:ea typeface="Cambria" panose="02040503050406030204" pitchFamily="18" charset="0"/>
              <a:cs typeface="Times New Roman" panose="02020603050405020304" pitchFamily="18" charset="0"/>
            </a:endParaRPr>
          </a:p>
          <a:p>
            <a:r>
              <a:rPr lang="en-GB" sz="1600" dirty="0">
                <a:latin typeface="Cambria" panose="02040503050406030204" pitchFamily="18" charset="0"/>
                <a:ea typeface="Cambria" panose="02040503050406030204" pitchFamily="18" charset="0"/>
              </a:rPr>
              <a:t>poses a finite beginning to the universe and implies a finite end as opposed to the alternative stead state theory.</a:t>
            </a:r>
          </a:p>
          <a:p>
            <a:r>
              <a:rPr lang="en-GB" sz="1600" dirty="0">
                <a:latin typeface="Cambria" panose="02040503050406030204" pitchFamily="18" charset="0"/>
                <a:ea typeface="Cambria" panose="02040503050406030204" pitchFamily="18" charset="0"/>
              </a:rPr>
              <a:t>(Plato proposed a finite beginning and end, Aristotle neither beginning nor end)</a:t>
            </a:r>
          </a:p>
          <a:p>
            <a:endParaRPr lang="en-GB" sz="1600" dirty="0">
              <a:latin typeface="Cambria" panose="02040503050406030204" pitchFamily="18" charset="0"/>
              <a:ea typeface="Cambria" panose="02040503050406030204" pitchFamily="18" charset="0"/>
            </a:endParaRPr>
          </a:p>
        </p:txBody>
      </p:sp>
      <p:pic>
        <p:nvPicPr>
          <p:cNvPr id="7" name="Picture 6" descr="A person wearing glasses&#10;&#10;Description automatically generated with medium confidence">
            <a:extLst>
              <a:ext uri="{FF2B5EF4-FFF2-40B4-BE49-F238E27FC236}">
                <a16:creationId xmlns:a16="http://schemas.microsoft.com/office/drawing/2014/main" id="{FA366688-ABA7-45DB-8BE6-10DE110179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9712" y="3795328"/>
            <a:ext cx="1956484" cy="2924944"/>
          </a:xfrm>
          <a:prstGeom prst="rect">
            <a:avLst/>
          </a:prstGeom>
        </p:spPr>
      </p:pic>
    </p:spTree>
    <p:extLst>
      <p:ext uri="{BB962C8B-B14F-4D97-AF65-F5344CB8AC3E}">
        <p14:creationId xmlns:p14="http://schemas.microsoft.com/office/powerpoint/2010/main" val="1849132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normAutofit fontScale="47500" lnSpcReduction="20000"/>
          </a:bodyPr>
          <a:lstStyle/>
          <a:p>
            <a:pPr>
              <a:buNone/>
            </a:pPr>
            <a:r>
              <a:rPr lang="en-GB" dirty="0"/>
              <a:t>Arne Johan </a:t>
            </a:r>
            <a:r>
              <a:rPr lang="en-GB" dirty="0" err="1"/>
              <a:t>Vetlesen</a:t>
            </a:r>
            <a:r>
              <a:rPr lang="en-GB" dirty="0"/>
              <a:t>, </a:t>
            </a:r>
            <a:r>
              <a:rPr lang="en-GB" i="1" dirty="0"/>
              <a:t>Cosmologies of the </a:t>
            </a:r>
            <a:r>
              <a:rPr lang="en-GB" i="1" dirty="0" err="1"/>
              <a:t>Anthropocene</a:t>
            </a:r>
            <a:r>
              <a:rPr lang="en-GB" i="1" dirty="0"/>
              <a:t>: </a:t>
            </a:r>
            <a:r>
              <a:rPr lang="en-GB" i="1" dirty="0" err="1"/>
              <a:t>Panpsychism</a:t>
            </a:r>
            <a:r>
              <a:rPr lang="en-GB" i="1" dirty="0"/>
              <a:t>, Animism, and the Limits of </a:t>
            </a:r>
            <a:r>
              <a:rPr lang="en-GB" i="1" dirty="0" err="1"/>
              <a:t>Posthumanism</a:t>
            </a:r>
            <a:r>
              <a:rPr lang="en-GB" dirty="0"/>
              <a:t> (London: </a:t>
            </a:r>
            <a:r>
              <a:rPr lang="en-GB" dirty="0" err="1"/>
              <a:t>Routledge</a:t>
            </a:r>
            <a:r>
              <a:rPr lang="en-GB" dirty="0"/>
              <a:t>, 2019).</a:t>
            </a:r>
          </a:p>
          <a:p>
            <a:pPr>
              <a:buNone/>
            </a:pPr>
            <a:endParaRPr lang="en-GB" dirty="0"/>
          </a:p>
          <a:p>
            <a:pPr>
              <a:buNone/>
            </a:pPr>
            <a:r>
              <a:rPr lang="en-GB" dirty="0"/>
              <a:t>Introduction</a:t>
            </a:r>
          </a:p>
          <a:p>
            <a:endParaRPr lang="en-GB" dirty="0"/>
          </a:p>
          <a:p>
            <a:pPr>
              <a:buNone/>
            </a:pPr>
            <a:endParaRPr lang="en-GB" dirty="0"/>
          </a:p>
          <a:p>
            <a:pPr>
              <a:buNone/>
            </a:pPr>
            <a:r>
              <a:rPr lang="en-GB" dirty="0">
                <a:latin typeface="Cambria" pitchFamily="18" charset="0"/>
                <a:ea typeface="Cambria" pitchFamily="18" charset="0"/>
              </a:rPr>
              <a:t>Why do I claim that this view about culture and nature </a:t>
            </a:r>
            <a:r>
              <a:rPr lang="en-GB">
                <a:latin typeface="Cambria" pitchFamily="18" charset="0"/>
                <a:ea typeface="Cambria" pitchFamily="18" charset="0"/>
              </a:rPr>
              <a:t>forming two </a:t>
            </a:r>
            <a:r>
              <a:rPr lang="en-GB" dirty="0">
                <a:latin typeface="Cambria" pitchFamily="18" charset="0"/>
                <a:ea typeface="Cambria" pitchFamily="18" charset="0"/>
              </a:rPr>
              <a:t>independent domains has been given the light? As the chapters that follow will make clear, </a:t>
            </a:r>
            <a:r>
              <a:rPr lang="en-GB" b="1" dirty="0">
                <a:latin typeface="Cambria" pitchFamily="18" charset="0"/>
                <a:ea typeface="Cambria" pitchFamily="18" charset="0"/>
              </a:rPr>
              <a:t>the simple yet essential division between a realm that exhibits agency and another – simply designated “nature” despite its enormous heterogeneity – that is merely passive - itself lacking agency, does not hold water. </a:t>
            </a:r>
            <a:r>
              <a:rPr lang="en-GB" dirty="0">
                <a:latin typeface="Cambria" pitchFamily="18" charset="0"/>
                <a:ea typeface="Cambria" pitchFamily="18" charset="0"/>
              </a:rPr>
              <a:t>That it does not, however, is not to be considered a timeless fact. Rather, the issue of the agency of – in – the natural world is a thoroughly historical one, presently forcing us to confront the spectrum of other –than- human agencies in an altogether different and more direct manner than ever in human history, agencies of a kind – as it now turns out – that are both potent and damaged, depending on the ways in which our activities impact on them.</a:t>
            </a:r>
          </a:p>
          <a:p>
            <a:endParaRPr lang="en-GB" dirty="0"/>
          </a:p>
        </p:txBody>
      </p:sp>
      <p:pic>
        <p:nvPicPr>
          <p:cNvPr id="7" name="Content Placeholder 6" descr="Vetlesen Cosmologies of the Anthropocene.jpg"/>
          <p:cNvPicPr>
            <a:picLocks noGrp="1" noChangeAspect="1"/>
          </p:cNvPicPr>
          <p:nvPr>
            <p:ph sz="half" idx="2"/>
          </p:nvPr>
        </p:nvPicPr>
        <p:blipFill>
          <a:blip r:embed="rId2" cstate="print"/>
          <a:stretch>
            <a:fillRect/>
          </a:stretch>
        </p:blipFill>
        <p:spPr>
          <a:xfrm>
            <a:off x="5436096" y="1700808"/>
            <a:ext cx="2933436" cy="464693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Autofit/>
          </a:bodyPr>
          <a:lstStyle/>
          <a:p>
            <a:r>
              <a:rPr lang="en-GB" sz="2800" dirty="0">
                <a:latin typeface="Cambria" pitchFamily="18" charset="0"/>
              </a:rPr>
              <a:t>Applications of Cosmology to Culture: Monarchy – The monarch as the connection between human society and the cosmos</a:t>
            </a:r>
            <a:endParaRPr lang="en-US" sz="2800" dirty="0">
              <a:latin typeface="Cambria" pitchFamily="18" charset="0"/>
            </a:endParaRPr>
          </a:p>
        </p:txBody>
      </p:sp>
      <p:pic>
        <p:nvPicPr>
          <p:cNvPr id="4" name="Content Placeholder 3" descr="imagesCA22PDMP.jpeg"/>
          <p:cNvPicPr>
            <a:picLocks noGrp="1" noChangeAspect="1"/>
          </p:cNvPicPr>
          <p:nvPr>
            <p:ph idx="1"/>
          </p:nvPr>
        </p:nvPicPr>
        <p:blipFill>
          <a:blip r:embed="rId2" cstate="print"/>
          <a:stretch>
            <a:fillRect/>
          </a:stretch>
        </p:blipFill>
        <p:spPr>
          <a:xfrm>
            <a:off x="928662" y="4143380"/>
            <a:ext cx="2466975" cy="1847850"/>
          </a:xfrm>
        </p:spPr>
      </p:pic>
      <p:pic>
        <p:nvPicPr>
          <p:cNvPr id="5" name="Picture 4" descr="imagesCARQ5LW7.jpeg"/>
          <p:cNvPicPr>
            <a:picLocks noChangeAspect="1"/>
          </p:cNvPicPr>
          <p:nvPr/>
        </p:nvPicPr>
        <p:blipFill>
          <a:blip r:embed="rId3" cstate="print"/>
          <a:stretch>
            <a:fillRect/>
          </a:stretch>
        </p:blipFill>
        <p:spPr>
          <a:xfrm>
            <a:off x="5643570" y="4857760"/>
            <a:ext cx="2466975" cy="1847850"/>
          </a:xfrm>
          <a:prstGeom prst="rect">
            <a:avLst/>
          </a:prstGeom>
        </p:spPr>
      </p:pic>
      <p:pic>
        <p:nvPicPr>
          <p:cNvPr id="6" name="Picture 5" descr="Atahualpa.jpeg"/>
          <p:cNvPicPr>
            <a:picLocks noChangeAspect="1"/>
          </p:cNvPicPr>
          <p:nvPr/>
        </p:nvPicPr>
        <p:blipFill>
          <a:blip r:embed="rId4" cstate="print"/>
          <a:stretch>
            <a:fillRect/>
          </a:stretch>
        </p:blipFill>
        <p:spPr>
          <a:xfrm>
            <a:off x="3500430" y="4408221"/>
            <a:ext cx="1977400" cy="2449779"/>
          </a:xfrm>
          <a:prstGeom prst="rect">
            <a:avLst/>
          </a:prstGeom>
        </p:spPr>
      </p:pic>
      <p:pic>
        <p:nvPicPr>
          <p:cNvPr id="7" name="Picture 6" descr="imagesCA6QPJ24.jpeg"/>
          <p:cNvPicPr>
            <a:picLocks noChangeAspect="1"/>
          </p:cNvPicPr>
          <p:nvPr/>
        </p:nvPicPr>
        <p:blipFill>
          <a:blip r:embed="rId5" cstate="print"/>
          <a:stretch>
            <a:fillRect/>
          </a:stretch>
        </p:blipFill>
        <p:spPr>
          <a:xfrm>
            <a:off x="3571868" y="2143116"/>
            <a:ext cx="2019300" cy="2257425"/>
          </a:xfrm>
          <a:prstGeom prst="rect">
            <a:avLst/>
          </a:prstGeom>
        </p:spPr>
      </p:pic>
      <p:pic>
        <p:nvPicPr>
          <p:cNvPr id="8" name="Picture 7" descr="Louis XIV.jpeg"/>
          <p:cNvPicPr>
            <a:picLocks noChangeAspect="1"/>
          </p:cNvPicPr>
          <p:nvPr/>
        </p:nvPicPr>
        <p:blipFill>
          <a:blip r:embed="rId6" cstate="print"/>
          <a:stretch>
            <a:fillRect/>
          </a:stretch>
        </p:blipFill>
        <p:spPr>
          <a:xfrm>
            <a:off x="2143108" y="2071678"/>
            <a:ext cx="1428744" cy="2143116"/>
          </a:xfrm>
          <a:prstGeom prst="rect">
            <a:avLst/>
          </a:prstGeom>
        </p:spPr>
      </p:pic>
      <p:pic>
        <p:nvPicPr>
          <p:cNvPr id="9" name="Picture 2"/>
          <p:cNvPicPr>
            <a:picLocks noChangeAspect="1" noChangeArrowheads="1"/>
          </p:cNvPicPr>
          <p:nvPr/>
        </p:nvPicPr>
        <p:blipFill>
          <a:blip r:embed="rId7" cstate="print"/>
          <a:srcRect/>
          <a:stretch>
            <a:fillRect/>
          </a:stretch>
        </p:blipFill>
        <p:spPr bwMode="auto">
          <a:xfrm>
            <a:off x="142845" y="6181028"/>
            <a:ext cx="1643074" cy="676971"/>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latin typeface="Cambria" pitchFamily="18" charset="0"/>
              </a:rPr>
              <a:t>Applications of Cosmology to Culture: Politics</a:t>
            </a:r>
            <a:br>
              <a:rPr lang="en-GB" sz="2400" dirty="0">
                <a:latin typeface="Cambria" pitchFamily="18" charset="0"/>
              </a:rPr>
            </a:br>
            <a:r>
              <a:rPr lang="en-GB" sz="2400" dirty="0">
                <a:latin typeface="Cambria" pitchFamily="18" charset="0"/>
              </a:rPr>
              <a:t>Copernicus: solar absolutism; Newton: egalitarianism; Einstein: cultural relativity</a:t>
            </a:r>
            <a:endParaRPr lang="en-US" sz="2400" dirty="0">
              <a:latin typeface="Cambria" pitchFamily="18" charset="0"/>
            </a:endParaRPr>
          </a:p>
        </p:txBody>
      </p:sp>
      <p:pic>
        <p:nvPicPr>
          <p:cNvPr id="4" name="Content Placeholder 3" descr="Copernicus.jpg"/>
          <p:cNvPicPr>
            <a:picLocks noGrp="1" noChangeAspect="1"/>
          </p:cNvPicPr>
          <p:nvPr>
            <p:ph idx="1"/>
          </p:nvPr>
        </p:nvPicPr>
        <p:blipFill>
          <a:blip r:embed="rId2" cstate="print"/>
          <a:stretch>
            <a:fillRect/>
          </a:stretch>
        </p:blipFill>
        <p:spPr>
          <a:xfrm>
            <a:off x="428596" y="2804268"/>
            <a:ext cx="2071702" cy="2457607"/>
          </a:xfrm>
        </p:spPr>
      </p:pic>
      <p:pic>
        <p:nvPicPr>
          <p:cNvPr id="5" name="Picture 4" descr="Newton.jpeg"/>
          <p:cNvPicPr>
            <a:picLocks noChangeAspect="1"/>
          </p:cNvPicPr>
          <p:nvPr/>
        </p:nvPicPr>
        <p:blipFill>
          <a:blip r:embed="rId3" cstate="print"/>
          <a:stretch>
            <a:fillRect/>
          </a:stretch>
        </p:blipFill>
        <p:spPr>
          <a:xfrm>
            <a:off x="2928926" y="3357562"/>
            <a:ext cx="2700356" cy="2842480"/>
          </a:xfrm>
          <a:prstGeom prst="rect">
            <a:avLst/>
          </a:prstGeom>
        </p:spPr>
      </p:pic>
      <p:pic>
        <p:nvPicPr>
          <p:cNvPr id="6" name="Picture 5" descr="Einstein.jpeg"/>
          <p:cNvPicPr>
            <a:picLocks noChangeAspect="1"/>
          </p:cNvPicPr>
          <p:nvPr/>
        </p:nvPicPr>
        <p:blipFill>
          <a:blip r:embed="rId4" cstate="print"/>
          <a:stretch>
            <a:fillRect/>
          </a:stretch>
        </p:blipFill>
        <p:spPr>
          <a:xfrm>
            <a:off x="6072198" y="3456527"/>
            <a:ext cx="2286016" cy="2747413"/>
          </a:xfrm>
          <a:prstGeom prst="rect">
            <a:avLst/>
          </a:prstGeom>
        </p:spPr>
      </p:pic>
      <p:pic>
        <p:nvPicPr>
          <p:cNvPr id="8" name="Picture 7" descr="C:\Users\ablettm\AppData\Local\Microsoft\Windows\Temporary Internet Files\Content.Outlook\R41HOZLM\UWTSD Logo.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7346"/>
            <a:ext cx="8229600" cy="1143000"/>
          </a:xfrm>
        </p:spPr>
        <p:txBody>
          <a:bodyPr>
            <a:normAutofit/>
          </a:bodyPr>
          <a:lstStyle/>
          <a:p>
            <a:r>
              <a:rPr lang="en-GB" sz="2400" b="1" dirty="0">
                <a:latin typeface="Cambria" pitchFamily="18" charset="0"/>
              </a:rPr>
              <a:t>Scientific cosmology and visual culture</a:t>
            </a:r>
            <a:r>
              <a:rPr lang="en-GB" sz="1800" dirty="0">
                <a:latin typeface="Cambria" pitchFamily="18" charset="0"/>
              </a:rPr>
              <a:t>: Top left: standard modern history of the cosmos; bottom left: gravity waves;  top right: the cosmic background radiation; bottom right: the cosmic web and galaxy formation</a:t>
            </a:r>
            <a:endParaRPr lang="en-US" sz="1800" dirty="0">
              <a:latin typeface="Cambria" pitchFamily="18" charset="0"/>
            </a:endParaRPr>
          </a:p>
        </p:txBody>
      </p:sp>
      <p:pic>
        <p:nvPicPr>
          <p:cNvPr id="4" name="Content Placeholder 3" descr="History of the Cosmos.jpg"/>
          <p:cNvPicPr>
            <a:picLocks noGrp="1" noChangeAspect="1"/>
          </p:cNvPicPr>
          <p:nvPr>
            <p:ph idx="1"/>
          </p:nvPr>
        </p:nvPicPr>
        <p:blipFill>
          <a:blip r:embed="rId2" cstate="print"/>
          <a:stretch>
            <a:fillRect/>
          </a:stretch>
        </p:blipFill>
        <p:spPr>
          <a:xfrm>
            <a:off x="755575" y="1556792"/>
            <a:ext cx="3317319" cy="2808312"/>
          </a:xfrm>
        </p:spPr>
      </p:pic>
      <p:pic>
        <p:nvPicPr>
          <p:cNvPr id="5" name="Picture 4" descr="Cosmic_web.jpeg"/>
          <p:cNvPicPr>
            <a:picLocks noChangeAspect="1"/>
          </p:cNvPicPr>
          <p:nvPr/>
        </p:nvPicPr>
        <p:blipFill>
          <a:blip r:embed="rId3" cstate="print"/>
          <a:stretch>
            <a:fillRect/>
          </a:stretch>
        </p:blipFill>
        <p:spPr>
          <a:xfrm>
            <a:off x="3714744" y="4000504"/>
            <a:ext cx="3690943" cy="2657479"/>
          </a:xfrm>
          <a:prstGeom prst="rect">
            <a:avLst/>
          </a:prstGeom>
        </p:spPr>
      </p:pic>
      <p:pic>
        <p:nvPicPr>
          <p:cNvPr id="6" name="Picture 5" descr="COBE WMAP_skymap.jpeg"/>
          <p:cNvPicPr>
            <a:picLocks noChangeAspect="1"/>
          </p:cNvPicPr>
          <p:nvPr/>
        </p:nvPicPr>
        <p:blipFill>
          <a:blip r:embed="rId4" cstate="print"/>
          <a:stretch>
            <a:fillRect/>
          </a:stretch>
        </p:blipFill>
        <p:spPr>
          <a:xfrm>
            <a:off x="4079868" y="1571612"/>
            <a:ext cx="5064132" cy="2532066"/>
          </a:xfrm>
          <a:prstGeom prst="rect">
            <a:avLst/>
          </a:prstGeom>
        </p:spPr>
      </p:pic>
      <p:pic>
        <p:nvPicPr>
          <p:cNvPr id="8" name="Picture 7" descr="gravity waves.jpg"/>
          <p:cNvPicPr>
            <a:picLocks noChangeAspect="1"/>
          </p:cNvPicPr>
          <p:nvPr/>
        </p:nvPicPr>
        <p:blipFill>
          <a:blip r:embed="rId5" cstate="print"/>
          <a:stretch>
            <a:fillRect/>
          </a:stretch>
        </p:blipFill>
        <p:spPr>
          <a:xfrm>
            <a:off x="1115616" y="4581128"/>
            <a:ext cx="2857500" cy="16002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474" y="35334"/>
            <a:ext cx="8229600" cy="1143000"/>
          </a:xfrm>
        </p:spPr>
        <p:txBody>
          <a:bodyPr>
            <a:normAutofit/>
          </a:bodyPr>
          <a:lstStyle/>
          <a:p>
            <a:r>
              <a:rPr lang="en-GB" sz="2800" dirty="0">
                <a:latin typeface="Cambria" pitchFamily="18" charset="0"/>
                <a:ea typeface="Cambria" pitchFamily="18" charset="0"/>
              </a:rPr>
              <a:t>Scientific Cosmology and Religion: scientists who retain a role for religion</a:t>
            </a:r>
          </a:p>
        </p:txBody>
      </p:sp>
      <p:pic>
        <p:nvPicPr>
          <p:cNvPr id="1026" name="Picture 2"/>
          <p:cNvPicPr>
            <a:picLocks noGrp="1" noChangeAspect="1" noChangeArrowheads="1"/>
          </p:cNvPicPr>
          <p:nvPr>
            <p:ph idx="1"/>
          </p:nvPr>
        </p:nvPicPr>
        <p:blipFill>
          <a:blip r:embed="rId2" cstate="print"/>
          <a:srcRect l="772" t="25484" r="70648" b="32862"/>
          <a:stretch>
            <a:fillRect/>
          </a:stretch>
        </p:blipFill>
        <p:spPr bwMode="auto">
          <a:xfrm>
            <a:off x="251520" y="2276872"/>
            <a:ext cx="8539588" cy="4000529"/>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6146" t="9281" r="67361" b="28605"/>
          <a:stretch>
            <a:fillRect/>
          </a:stretch>
        </p:blipFill>
        <p:spPr bwMode="auto">
          <a:xfrm>
            <a:off x="6875792" y="1178334"/>
            <a:ext cx="1928826" cy="2334894"/>
          </a:xfrm>
          <a:prstGeom prst="rect">
            <a:avLst/>
          </a:prstGeom>
          <a:noFill/>
          <a:ln w="9525">
            <a:noFill/>
            <a:miter lim="800000"/>
            <a:headEnd/>
            <a:tailEnd/>
          </a:ln>
          <a:effectLst/>
        </p:spPr>
      </p:pic>
      <p:pic>
        <p:nvPicPr>
          <p:cNvPr id="6" name="Content Placeholder 3" descr="New Scientist March 2013.jpeg"/>
          <p:cNvPicPr>
            <a:picLocks noGrp="1" noChangeAspect="1"/>
          </p:cNvPicPr>
          <p:nvPr>
            <p:ph idx="1"/>
          </p:nvPr>
        </p:nvPicPr>
        <p:blipFill>
          <a:blip r:embed="rId4" cstate="print"/>
          <a:stretch>
            <a:fillRect/>
          </a:stretch>
        </p:blipFill>
        <p:spPr>
          <a:xfrm>
            <a:off x="1" y="1544513"/>
            <a:ext cx="683567" cy="899462"/>
          </a:xfrm>
        </p:spPr>
      </p:pic>
      <p:pic>
        <p:nvPicPr>
          <p:cNvPr id="7" name="Picture 6" descr="C:\Users\ablettm\AppData\Local\Microsoft\Windows\Temporary Internet Files\Content.Outlook\R41HOZLM\UWTSD Logo.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1600" y="6093296"/>
            <a:ext cx="1800200" cy="62068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Cambria" pitchFamily="18" charset="0"/>
              </a:rPr>
              <a:t>Cosmogony </a:t>
            </a:r>
            <a:br>
              <a:rPr lang="en-GB" b="1" dirty="0">
                <a:latin typeface="Cambria" pitchFamily="18" charset="0"/>
              </a:rPr>
            </a:br>
            <a:r>
              <a:rPr lang="en-GB" b="1" dirty="0" err="1">
                <a:latin typeface="Cambria" pitchFamily="18" charset="0"/>
              </a:rPr>
              <a:t>Mircea</a:t>
            </a:r>
            <a:r>
              <a:rPr lang="en-GB" b="1" dirty="0">
                <a:latin typeface="Cambria" pitchFamily="18" charset="0"/>
              </a:rPr>
              <a:t> Eliade: two cosmogonies</a:t>
            </a:r>
            <a:endParaRPr lang="en-US" b="1" dirty="0">
              <a:latin typeface="Cambria" pitchFamily="18" charset="0"/>
            </a:endParaRPr>
          </a:p>
        </p:txBody>
      </p:sp>
      <p:sp>
        <p:nvSpPr>
          <p:cNvPr id="3" name="Content Placeholder 2"/>
          <p:cNvSpPr>
            <a:spLocks noGrp="1"/>
          </p:cNvSpPr>
          <p:nvPr>
            <p:ph sz="half" idx="1"/>
          </p:nvPr>
        </p:nvSpPr>
        <p:spPr/>
        <p:txBody>
          <a:bodyPr>
            <a:normAutofit fontScale="77500" lnSpcReduction="20000"/>
          </a:bodyPr>
          <a:lstStyle/>
          <a:p>
            <a:pPr>
              <a:buNone/>
            </a:pPr>
            <a:r>
              <a:rPr lang="en-GB" b="1" i="1" dirty="0">
                <a:latin typeface="Cambria" pitchFamily="18" charset="0"/>
              </a:rPr>
              <a:t>Chaotic</a:t>
            </a:r>
          </a:p>
          <a:p>
            <a:pPr>
              <a:buNone/>
            </a:pPr>
            <a:r>
              <a:rPr lang="en-GB" dirty="0">
                <a:latin typeface="Cambria" pitchFamily="18" charset="0"/>
              </a:rPr>
              <a:t>The world emerges out of a formlessness.</a:t>
            </a:r>
          </a:p>
          <a:p>
            <a:pPr>
              <a:buNone/>
            </a:pPr>
            <a:r>
              <a:rPr lang="en-GB" dirty="0">
                <a:latin typeface="Cambria" pitchFamily="18" charset="0"/>
              </a:rPr>
              <a:t>This can be imagined as either something or nothing. </a:t>
            </a:r>
          </a:p>
          <a:p>
            <a:pPr>
              <a:buNone/>
            </a:pPr>
            <a:r>
              <a:rPr lang="en-GB" dirty="0">
                <a:latin typeface="Cambria" pitchFamily="18" charset="0"/>
              </a:rPr>
              <a:t>Either way, something emerges out of it.</a:t>
            </a:r>
          </a:p>
          <a:p>
            <a:pPr>
              <a:buNone/>
            </a:pPr>
            <a:r>
              <a:rPr lang="en-GB" b="1" i="1" dirty="0">
                <a:latin typeface="Cambria" pitchFamily="18" charset="0"/>
              </a:rPr>
              <a:t>Cosmic</a:t>
            </a:r>
          </a:p>
          <a:p>
            <a:pPr>
              <a:buNone/>
            </a:pPr>
            <a:r>
              <a:rPr lang="en-GB" dirty="0">
                <a:latin typeface="Cambria" pitchFamily="18" charset="0"/>
              </a:rPr>
              <a:t>The world is created in a definite act.</a:t>
            </a:r>
          </a:p>
          <a:p>
            <a:pPr>
              <a:buNone/>
            </a:pPr>
            <a:r>
              <a:rPr lang="en-US" dirty="0" err="1">
                <a:latin typeface="Cambria" pitchFamily="18" charset="0"/>
                <a:ea typeface="Cambria" pitchFamily="18" charset="0"/>
              </a:rPr>
              <a:t>Eliade</a:t>
            </a:r>
            <a:r>
              <a:rPr lang="en-US" dirty="0">
                <a:latin typeface="Cambria" pitchFamily="18" charset="0"/>
                <a:ea typeface="Cambria" pitchFamily="18" charset="0"/>
              </a:rPr>
              <a:t>, </a:t>
            </a:r>
            <a:r>
              <a:rPr lang="en-US" dirty="0" err="1">
                <a:latin typeface="Cambria" pitchFamily="18" charset="0"/>
                <a:ea typeface="Cambria" pitchFamily="18" charset="0"/>
              </a:rPr>
              <a:t>Mircea</a:t>
            </a:r>
            <a:r>
              <a:rPr lang="en-US" dirty="0">
                <a:latin typeface="Cambria" pitchFamily="18" charset="0"/>
                <a:ea typeface="Cambria" pitchFamily="18" charset="0"/>
              </a:rPr>
              <a:t>, </a:t>
            </a:r>
            <a:r>
              <a:rPr lang="en-US" i="1" dirty="0">
                <a:latin typeface="Cambria" pitchFamily="18" charset="0"/>
                <a:ea typeface="Cambria" pitchFamily="18" charset="0"/>
              </a:rPr>
              <a:t>The Sacred and the Profane: the Nature of Religion</a:t>
            </a:r>
            <a:r>
              <a:rPr lang="en-US" dirty="0">
                <a:latin typeface="Cambria" pitchFamily="18" charset="0"/>
                <a:ea typeface="Cambria" pitchFamily="18" charset="0"/>
              </a:rPr>
              <a:t> (New York: Harcourt, Brace Jovanovich, 1959).</a:t>
            </a:r>
            <a:endParaRPr lang="en-GB" dirty="0">
              <a:latin typeface="Cambria" pitchFamily="18" charset="0"/>
              <a:ea typeface="Cambria" pitchFamily="18" charset="0"/>
            </a:endParaRPr>
          </a:p>
          <a:p>
            <a:endParaRPr lang="en-US" dirty="0">
              <a:latin typeface="Cambria" pitchFamily="18" charset="0"/>
            </a:endParaRPr>
          </a:p>
        </p:txBody>
      </p:sp>
      <p:sp>
        <p:nvSpPr>
          <p:cNvPr id="4" name="Content Placeholder 3"/>
          <p:cNvSpPr>
            <a:spLocks noGrp="1"/>
          </p:cNvSpPr>
          <p:nvPr>
            <p:ph sz="half" idx="2"/>
          </p:nvPr>
        </p:nvSpPr>
        <p:spPr/>
        <p:txBody>
          <a:bodyPr>
            <a:normAutofit fontScale="77500" lnSpcReduction="20000"/>
          </a:bodyPr>
          <a:lstStyle/>
          <a:p>
            <a:pPr>
              <a:buNone/>
            </a:pPr>
            <a:r>
              <a:rPr lang="en-GB" b="1" i="1" dirty="0">
                <a:latin typeface="Cambria" pitchFamily="18" charset="0"/>
              </a:rPr>
              <a:t>According to </a:t>
            </a:r>
            <a:r>
              <a:rPr lang="en-GB" b="1" i="1" dirty="0" err="1">
                <a:latin typeface="Cambria" pitchFamily="18" charset="0"/>
              </a:rPr>
              <a:t>Eliade</a:t>
            </a:r>
            <a:endParaRPr lang="en-GB" dirty="0">
              <a:latin typeface="Cambria" pitchFamily="18" charset="0"/>
            </a:endParaRPr>
          </a:p>
          <a:p>
            <a:pPr>
              <a:buNone/>
            </a:pPr>
            <a:r>
              <a:rPr lang="en-GB" dirty="0">
                <a:latin typeface="Cambria" pitchFamily="18" charset="0"/>
                <a:ea typeface="Cambria" pitchFamily="18" charset="0"/>
              </a:rPr>
              <a:t>The major differentiation of space for religious man was between </a:t>
            </a:r>
            <a:r>
              <a:rPr lang="en-GB" b="1" dirty="0">
                <a:latin typeface="Cambria" pitchFamily="18" charset="0"/>
                <a:ea typeface="Cambria" pitchFamily="18" charset="0"/>
              </a:rPr>
              <a:t>cosmos</a:t>
            </a:r>
            <a:r>
              <a:rPr lang="en-GB" dirty="0">
                <a:latin typeface="Cambria" pitchFamily="18" charset="0"/>
                <a:ea typeface="Cambria" pitchFamily="18" charset="0"/>
              </a:rPr>
              <a:t> and </a:t>
            </a:r>
            <a:r>
              <a:rPr lang="en-GB" b="1" dirty="0">
                <a:latin typeface="Cambria" pitchFamily="18" charset="0"/>
                <a:ea typeface="Cambria" pitchFamily="18" charset="0"/>
              </a:rPr>
              <a:t>chaos</a:t>
            </a:r>
            <a:r>
              <a:rPr lang="en-GB" dirty="0"/>
              <a:t>.</a:t>
            </a:r>
          </a:p>
          <a:p>
            <a:pPr>
              <a:buNone/>
            </a:pPr>
            <a:r>
              <a:rPr lang="en-GB" dirty="0">
                <a:latin typeface="Cambria" pitchFamily="18" charset="0"/>
                <a:ea typeface="Cambria" pitchFamily="18" charset="0"/>
              </a:rPr>
              <a:t>He claims that traditional societies saw their own territory as cosmos, a world created out of primordial chaos by their gods, with surrounding territory remaining as chaos. </a:t>
            </a:r>
            <a:endParaRPr lang="en-US" dirty="0">
              <a:latin typeface="Cambria" pitchFamily="18" charset="0"/>
              <a:ea typeface="Cambria" pitchFamily="18" charset="0"/>
            </a:endParaRPr>
          </a:p>
        </p:txBody>
      </p:sp>
      <p:pic>
        <p:nvPicPr>
          <p:cNvPr id="6" name="Content Placeholder 3" descr="History of the Cosmos.jpg"/>
          <p:cNvPicPr>
            <a:picLocks noChangeAspect="1"/>
          </p:cNvPicPr>
          <p:nvPr/>
        </p:nvPicPr>
        <p:blipFill>
          <a:blip r:embed="rId2" cstate="print"/>
          <a:stretch>
            <a:fillRect/>
          </a:stretch>
        </p:blipFill>
        <p:spPr>
          <a:xfrm>
            <a:off x="8120135" y="5857892"/>
            <a:ext cx="1023865" cy="866764"/>
          </a:xfrm>
          <a:prstGeom prst="rect">
            <a:avLst/>
          </a:prstGeom>
        </p:spPr>
      </p:pic>
      <p:pic>
        <p:nvPicPr>
          <p:cNvPr id="7" name="Picture 6"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pic>
        <p:nvPicPr>
          <p:cNvPr id="8" name="Picture 7" descr="Mircea-Eliade.jpg"/>
          <p:cNvPicPr>
            <a:picLocks noChangeAspect="1"/>
          </p:cNvPicPr>
          <p:nvPr/>
        </p:nvPicPr>
        <p:blipFill>
          <a:blip r:embed="rId4" cstate="print"/>
          <a:stretch>
            <a:fillRect/>
          </a:stretch>
        </p:blipFill>
        <p:spPr>
          <a:xfrm>
            <a:off x="6444208" y="5093285"/>
            <a:ext cx="1113656" cy="1573039"/>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5517"/>
            <a:ext cx="8229600" cy="1143000"/>
          </a:xfrm>
        </p:spPr>
        <p:txBody>
          <a:bodyPr>
            <a:normAutofit/>
          </a:bodyPr>
          <a:lstStyle/>
          <a:p>
            <a:r>
              <a:rPr lang="en-GB" dirty="0">
                <a:latin typeface="Cambria" pitchFamily="18" charset="0"/>
              </a:rPr>
              <a:t>Scientific Cosmogony?</a:t>
            </a:r>
          </a:p>
        </p:txBody>
      </p:sp>
      <p:pic>
        <p:nvPicPr>
          <p:cNvPr id="1026" name="Picture 2"/>
          <p:cNvPicPr>
            <a:picLocks noGrp="1" noChangeAspect="1" noChangeArrowheads="1"/>
          </p:cNvPicPr>
          <p:nvPr>
            <p:ph idx="1"/>
          </p:nvPr>
        </p:nvPicPr>
        <p:blipFill>
          <a:blip r:embed="rId2" cstate="print"/>
          <a:srcRect l="14409" t="14682" r="64757" b="3413"/>
          <a:stretch>
            <a:fillRect/>
          </a:stretch>
        </p:blipFill>
        <p:spPr bwMode="auto">
          <a:xfrm>
            <a:off x="2987824" y="1340768"/>
            <a:ext cx="4214842" cy="5326194"/>
          </a:xfrm>
          <a:prstGeom prst="rect">
            <a:avLst/>
          </a:prstGeom>
          <a:noFill/>
          <a:ln w="9525">
            <a:noFill/>
            <a:miter lim="800000"/>
            <a:headEnd/>
            <a:tailEnd/>
          </a:ln>
          <a:effectLst/>
        </p:spPr>
      </p:pic>
      <p:pic>
        <p:nvPicPr>
          <p:cNvPr id="4" name="Picture 3"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429"/>
            <a:ext cx="8229600" cy="1143000"/>
          </a:xfrm>
        </p:spPr>
        <p:txBody>
          <a:bodyPr>
            <a:normAutofit/>
          </a:bodyPr>
          <a:lstStyle/>
          <a:p>
            <a:r>
              <a:rPr lang="en-GB" sz="3600" b="1" dirty="0" err="1">
                <a:latin typeface="Cambria" pitchFamily="18" charset="0"/>
              </a:rPr>
              <a:t>Imaginal</a:t>
            </a:r>
            <a:r>
              <a:rPr lang="en-GB" sz="3600" b="1" dirty="0">
                <a:latin typeface="Cambria" pitchFamily="18" charset="0"/>
              </a:rPr>
              <a:t> Cosmology</a:t>
            </a:r>
          </a:p>
        </p:txBody>
      </p:sp>
      <p:sp>
        <p:nvSpPr>
          <p:cNvPr id="3" name="Content Placeholder 2"/>
          <p:cNvSpPr>
            <a:spLocks noGrp="1"/>
          </p:cNvSpPr>
          <p:nvPr>
            <p:ph idx="1"/>
          </p:nvPr>
        </p:nvSpPr>
        <p:spPr>
          <a:xfrm>
            <a:off x="395536" y="1172983"/>
            <a:ext cx="8229600" cy="4525963"/>
          </a:xfrm>
        </p:spPr>
        <p:txBody>
          <a:bodyPr>
            <a:noAutofit/>
          </a:bodyPr>
          <a:lstStyle/>
          <a:p>
            <a:pPr>
              <a:buNone/>
            </a:pPr>
            <a:endParaRPr lang="en-GB" sz="2000" dirty="0">
              <a:latin typeface="Cambria" pitchFamily="18" charset="0"/>
            </a:endParaRPr>
          </a:p>
          <a:p>
            <a:pPr>
              <a:buNone/>
            </a:pPr>
            <a:r>
              <a:rPr lang="en-GB" sz="2000" dirty="0">
                <a:latin typeface="Cambria" pitchFamily="18" charset="0"/>
              </a:rPr>
              <a:t>Henri Corbin adapted Platonic cosmology.</a:t>
            </a:r>
          </a:p>
          <a:p>
            <a:pPr>
              <a:buNone/>
            </a:pPr>
            <a:r>
              <a:rPr lang="en-GB" sz="2000" dirty="0">
                <a:latin typeface="Cambria" pitchFamily="18" charset="0"/>
              </a:rPr>
              <a:t>The </a:t>
            </a:r>
            <a:r>
              <a:rPr lang="en-GB" sz="2000" dirty="0" err="1">
                <a:latin typeface="Cambria" pitchFamily="18" charset="0"/>
              </a:rPr>
              <a:t>Imaginal</a:t>
            </a:r>
            <a:r>
              <a:rPr lang="en-GB" sz="2000" dirty="0">
                <a:latin typeface="Cambria" pitchFamily="18" charset="0"/>
              </a:rPr>
              <a:t> realm is the realm between Being (eternal, timeless) and Becoming (our world of materiality and change), in which we can contact the Ideas, Forms or Archetypes. </a:t>
            </a:r>
          </a:p>
          <a:p>
            <a:pPr>
              <a:buNone/>
            </a:pPr>
            <a:r>
              <a:rPr lang="en-GB" sz="2000" dirty="0">
                <a:latin typeface="Cambria" pitchFamily="18" charset="0"/>
              </a:rPr>
              <a:t>This would then be the realm that is contacted in magic, divination and astrology.</a:t>
            </a:r>
          </a:p>
          <a:p>
            <a:pPr>
              <a:buNone/>
            </a:pPr>
            <a:r>
              <a:rPr lang="en-GB" sz="2000" dirty="0">
                <a:latin typeface="Cambria" pitchFamily="18" charset="0"/>
              </a:rPr>
              <a:t>Corbin, Henri, ‘</a:t>
            </a:r>
            <a:r>
              <a:rPr lang="en-GB" sz="2000" dirty="0" err="1">
                <a:latin typeface="Cambria" pitchFamily="18" charset="0"/>
              </a:rPr>
              <a:t>Mundus</a:t>
            </a:r>
            <a:r>
              <a:rPr lang="en-GB" sz="2000" dirty="0">
                <a:latin typeface="Cambria" pitchFamily="18" charset="0"/>
              </a:rPr>
              <a:t> </a:t>
            </a:r>
            <a:r>
              <a:rPr lang="en-GB" sz="2000" dirty="0" err="1">
                <a:latin typeface="Cambria" pitchFamily="18" charset="0"/>
              </a:rPr>
              <a:t>Imaginalis</a:t>
            </a:r>
            <a:r>
              <a:rPr lang="en-GB" sz="2000" dirty="0">
                <a:latin typeface="Cambria" pitchFamily="18" charset="0"/>
              </a:rPr>
              <a:t>, or the Imaginary and the </a:t>
            </a:r>
            <a:r>
              <a:rPr lang="en-GB" sz="2000" dirty="0" err="1">
                <a:latin typeface="Cambria" pitchFamily="18" charset="0"/>
              </a:rPr>
              <a:t>Imaginal</a:t>
            </a:r>
            <a:r>
              <a:rPr lang="en-GB" sz="2000" dirty="0">
                <a:latin typeface="Cambria" pitchFamily="18" charset="0"/>
              </a:rPr>
              <a:t>’, trans Ruth </a:t>
            </a:r>
            <a:r>
              <a:rPr lang="en-GB" sz="2000" dirty="0" err="1">
                <a:latin typeface="Cambria" pitchFamily="18" charset="0"/>
              </a:rPr>
              <a:t>Horine</a:t>
            </a:r>
            <a:r>
              <a:rPr lang="en-GB" sz="2000" dirty="0">
                <a:latin typeface="Cambria" pitchFamily="18" charset="0"/>
              </a:rPr>
              <a:t>, </a:t>
            </a:r>
            <a:r>
              <a:rPr lang="en-GB" sz="2000" i="1" dirty="0">
                <a:latin typeface="Cambria" pitchFamily="18" charset="0"/>
              </a:rPr>
              <a:t>Spring</a:t>
            </a:r>
            <a:r>
              <a:rPr lang="en-GB" sz="2000" dirty="0">
                <a:latin typeface="Cambria" pitchFamily="18" charset="0"/>
              </a:rPr>
              <a:t>, 1972, pp. 1-13 [originally published in </a:t>
            </a:r>
            <a:r>
              <a:rPr lang="en-GB" sz="2000" i="1" dirty="0">
                <a:latin typeface="Cambria" pitchFamily="18" charset="0"/>
              </a:rPr>
              <a:t>Cahiers </a:t>
            </a:r>
            <a:r>
              <a:rPr lang="en-GB" sz="2000" i="1" dirty="0" err="1">
                <a:latin typeface="Cambria" pitchFamily="18" charset="0"/>
              </a:rPr>
              <a:t>Internationaux</a:t>
            </a:r>
            <a:r>
              <a:rPr lang="en-GB" sz="2000" i="1" dirty="0">
                <a:latin typeface="Cambria" pitchFamily="18" charset="0"/>
              </a:rPr>
              <a:t> de </a:t>
            </a:r>
            <a:r>
              <a:rPr lang="en-GB" sz="2000" i="1" dirty="0" err="1">
                <a:latin typeface="Cambria" pitchFamily="18" charset="0"/>
              </a:rPr>
              <a:t>Symbolisme</a:t>
            </a:r>
            <a:r>
              <a:rPr lang="en-GB" sz="2000" dirty="0">
                <a:latin typeface="Cambria" pitchFamily="18" charset="0"/>
              </a:rPr>
              <a:t>, 1964, pp. 3-26].</a:t>
            </a:r>
          </a:p>
          <a:p>
            <a:pPr>
              <a:buNone/>
            </a:pPr>
            <a:r>
              <a:rPr lang="en-GB" sz="2000" u="sng" dirty="0">
                <a:latin typeface="Cambria" pitchFamily="18" charset="0"/>
                <a:hlinkClick r:id="rId2"/>
              </a:rPr>
              <a:t>http://hermetic.com/bey/mundus_imaginalis.htm</a:t>
            </a:r>
            <a:endParaRPr lang="en-GB" sz="2000" dirty="0">
              <a:latin typeface="Cambria" pitchFamily="18" charset="0"/>
            </a:endParaRPr>
          </a:p>
          <a:p>
            <a:pPr>
              <a:buNone/>
            </a:pPr>
            <a:r>
              <a:rPr lang="en-GB" sz="2000" u="sng" dirty="0">
                <a:latin typeface="Cambria" pitchFamily="18" charset="0"/>
                <a:hlinkClick r:id="rId3"/>
              </a:rPr>
              <a:t>http://hermetic.com/moorish/mundus-imaginalis.html</a:t>
            </a:r>
            <a:endParaRPr lang="en-GB" sz="2000" u="sng" dirty="0">
              <a:latin typeface="Cambria" pitchFamily="18" charset="0"/>
            </a:endParaRPr>
          </a:p>
          <a:p>
            <a:pPr>
              <a:buNone/>
            </a:pPr>
            <a:endParaRPr lang="en-GB" sz="2000" dirty="0"/>
          </a:p>
          <a:p>
            <a:pPr>
              <a:buNone/>
            </a:pPr>
            <a:r>
              <a:rPr lang="en-GB" sz="2000" dirty="0">
                <a:latin typeface="Cambria" pitchFamily="18" charset="0"/>
              </a:rPr>
              <a:t>Archetypal Cosmology: draws on Corbin and C.G. Jung to justify a </a:t>
            </a:r>
            <a:r>
              <a:rPr lang="en-GB" sz="2000" dirty="0" err="1">
                <a:latin typeface="Cambria" pitchFamily="18" charset="0"/>
              </a:rPr>
              <a:t>Corbinesque</a:t>
            </a:r>
            <a:r>
              <a:rPr lang="en-GB" sz="2000" dirty="0">
                <a:latin typeface="Cambria" pitchFamily="18" charset="0"/>
              </a:rPr>
              <a:t>/ Jungian astrology</a:t>
            </a:r>
          </a:p>
          <a:p>
            <a:endParaRPr lang="en-GB" sz="2000" dirty="0"/>
          </a:p>
        </p:txBody>
      </p:sp>
      <p:pic>
        <p:nvPicPr>
          <p:cNvPr id="4" name="Picture 3" descr="Henri Corbin.jpg"/>
          <p:cNvPicPr>
            <a:picLocks noChangeAspect="1"/>
          </p:cNvPicPr>
          <p:nvPr/>
        </p:nvPicPr>
        <p:blipFill>
          <a:blip r:embed="rId4" cstate="print"/>
          <a:stretch>
            <a:fillRect/>
          </a:stretch>
        </p:blipFill>
        <p:spPr>
          <a:xfrm>
            <a:off x="7668344" y="116632"/>
            <a:ext cx="1183382" cy="168065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Jewish cosmology (left) and Egyptian (right)</a:t>
            </a:r>
            <a:endParaRPr lang="en-US" dirty="0">
              <a:latin typeface="Cambria" pitchFamily="18" charset="0"/>
            </a:endParaRPr>
          </a:p>
        </p:txBody>
      </p:sp>
      <p:pic>
        <p:nvPicPr>
          <p:cNvPr id="4" name="Content Placeholder 3" descr="OT cosmology2.jpg"/>
          <p:cNvPicPr>
            <a:picLocks noGrp="1" noChangeAspect="1"/>
          </p:cNvPicPr>
          <p:nvPr>
            <p:ph idx="1"/>
          </p:nvPr>
        </p:nvPicPr>
        <p:blipFill>
          <a:blip r:embed="rId2" cstate="print"/>
          <a:stretch>
            <a:fillRect/>
          </a:stretch>
        </p:blipFill>
        <p:spPr>
          <a:xfrm>
            <a:off x="642910" y="2525518"/>
            <a:ext cx="3143272" cy="3243456"/>
          </a:xfrm>
        </p:spPr>
      </p:pic>
      <p:pic>
        <p:nvPicPr>
          <p:cNvPr id="5" name="Picture 4" descr="Egyptian Cosmology.jpg"/>
          <p:cNvPicPr>
            <a:picLocks noChangeAspect="1"/>
          </p:cNvPicPr>
          <p:nvPr/>
        </p:nvPicPr>
        <p:blipFill>
          <a:blip r:embed="rId3" cstate="print"/>
          <a:stretch>
            <a:fillRect/>
          </a:stretch>
        </p:blipFill>
        <p:spPr>
          <a:xfrm>
            <a:off x="4143372" y="2786058"/>
            <a:ext cx="4086246" cy="2607218"/>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142845" y="6181028"/>
            <a:ext cx="1643074" cy="676971"/>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latin typeface="Cambria" pitchFamily="18" charset="0"/>
              </a:rPr>
              <a:t>Ptolemaic Cosmology (Claudius Ptolemy, 2</a:t>
            </a:r>
            <a:r>
              <a:rPr lang="en-GB" sz="2800" baseline="30000" dirty="0">
                <a:latin typeface="Cambria" pitchFamily="18" charset="0"/>
              </a:rPr>
              <a:t>nd</a:t>
            </a:r>
            <a:r>
              <a:rPr lang="en-GB" sz="2800" dirty="0">
                <a:latin typeface="Cambria" pitchFamily="18" charset="0"/>
              </a:rPr>
              <a:t> century, Alexandria) (left), Platonic Cosmology according to Kepler (right)</a:t>
            </a:r>
            <a:endParaRPr lang="en-US" sz="2800" dirty="0">
              <a:latin typeface="Cambria" pitchFamily="18" charset="0"/>
            </a:endParaRPr>
          </a:p>
        </p:txBody>
      </p:sp>
      <p:pic>
        <p:nvPicPr>
          <p:cNvPr id="4" name="Content Placeholder 3" descr="Ptolemaic_cosmology-SPL.jpg"/>
          <p:cNvPicPr>
            <a:picLocks noGrp="1" noChangeAspect="1"/>
          </p:cNvPicPr>
          <p:nvPr>
            <p:ph idx="1"/>
          </p:nvPr>
        </p:nvPicPr>
        <p:blipFill>
          <a:blip r:embed="rId2" cstate="print"/>
          <a:stretch>
            <a:fillRect/>
          </a:stretch>
        </p:blipFill>
        <p:spPr>
          <a:xfrm>
            <a:off x="714348" y="1928802"/>
            <a:ext cx="3840171" cy="3840171"/>
          </a:xfrm>
        </p:spPr>
      </p:pic>
      <p:pic>
        <p:nvPicPr>
          <p:cNvPr id="5" name="Picture 4" descr="Kepler cosmology.jpeg"/>
          <p:cNvPicPr>
            <a:picLocks noChangeAspect="1"/>
          </p:cNvPicPr>
          <p:nvPr/>
        </p:nvPicPr>
        <p:blipFill>
          <a:blip r:embed="rId3" cstate="print"/>
          <a:stretch>
            <a:fillRect/>
          </a:stretch>
        </p:blipFill>
        <p:spPr>
          <a:xfrm>
            <a:off x="5072066" y="2928934"/>
            <a:ext cx="2857500" cy="3152775"/>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142845" y="6181028"/>
            <a:ext cx="1643074" cy="676971"/>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dirty="0">
                <a:latin typeface="Cambria" pitchFamily="18" charset="0"/>
              </a:rPr>
              <a:t>The Platonic Cosmos: Time as universal order:</a:t>
            </a:r>
            <a:br>
              <a:rPr lang="en-GB" sz="2800" dirty="0">
                <a:latin typeface="Cambria" pitchFamily="18" charset="0"/>
              </a:rPr>
            </a:br>
            <a:r>
              <a:rPr lang="en-GB" sz="2800" dirty="0">
                <a:latin typeface="Cambria" pitchFamily="18" charset="0"/>
              </a:rPr>
              <a:t>Johannes </a:t>
            </a:r>
            <a:r>
              <a:rPr lang="en-GB" sz="2800" dirty="0" err="1">
                <a:latin typeface="Cambria" pitchFamily="18" charset="0"/>
              </a:rPr>
              <a:t>Kepler</a:t>
            </a:r>
            <a:r>
              <a:rPr lang="en-GB" sz="2800" dirty="0">
                <a:latin typeface="Cambria" pitchFamily="18" charset="0"/>
              </a:rPr>
              <a:t> and the Jupiter-Saturn cycle</a:t>
            </a:r>
          </a:p>
        </p:txBody>
      </p:sp>
      <p:pic>
        <p:nvPicPr>
          <p:cNvPr id="7" name="Content Placeholder 8" descr="Kepler Jupiter Saturn 3.gif"/>
          <p:cNvPicPr>
            <a:picLocks noGrp="1" noChangeAspect="1"/>
          </p:cNvPicPr>
          <p:nvPr>
            <p:ph sz="half" idx="1"/>
          </p:nvPr>
        </p:nvPicPr>
        <p:blipFill>
          <a:blip r:embed="rId2" cstate="print"/>
          <a:stretch>
            <a:fillRect/>
          </a:stretch>
        </p:blipFill>
        <p:spPr>
          <a:xfrm>
            <a:off x="852487" y="2305844"/>
            <a:ext cx="3629627" cy="3480610"/>
          </a:xfrm>
        </p:spPr>
      </p:pic>
      <p:pic>
        <p:nvPicPr>
          <p:cNvPr id="8" name="Content Placeholder 8" descr="Kepler Jupiter Saturn complete.jpeg"/>
          <p:cNvPicPr>
            <a:picLocks noGrp="1" noChangeAspect="1"/>
          </p:cNvPicPr>
          <p:nvPr>
            <p:ph sz="half" idx="2"/>
          </p:nvPr>
        </p:nvPicPr>
        <p:blipFill>
          <a:blip r:embed="rId3" cstate="print"/>
          <a:stretch>
            <a:fillRect/>
          </a:stretch>
        </p:blipFill>
        <p:spPr>
          <a:xfrm>
            <a:off x="4857752" y="2214554"/>
            <a:ext cx="3992934" cy="3643338"/>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Chinese Cosmology; Cosmology as Action</a:t>
            </a:r>
            <a:endParaRPr lang="en-US" dirty="0">
              <a:latin typeface="Cambria" pitchFamily="18" charset="0"/>
            </a:endParaRPr>
          </a:p>
        </p:txBody>
      </p:sp>
      <p:pic>
        <p:nvPicPr>
          <p:cNvPr id="4" name="Content Placeholder 3" descr="Chinese Cosmology.jpg"/>
          <p:cNvPicPr>
            <a:picLocks noGrp="1" noChangeAspect="1"/>
          </p:cNvPicPr>
          <p:nvPr>
            <p:ph idx="1"/>
          </p:nvPr>
        </p:nvPicPr>
        <p:blipFill>
          <a:blip r:embed="rId2" cstate="print"/>
          <a:stretch>
            <a:fillRect/>
          </a:stretch>
        </p:blipFill>
        <p:spPr>
          <a:xfrm>
            <a:off x="3076082" y="4410476"/>
            <a:ext cx="2538909" cy="2538909"/>
          </a:xfrm>
        </p:spPr>
      </p:pic>
      <p:pic>
        <p:nvPicPr>
          <p:cNvPr id="5" name="Picture 4" descr="yin-yang-symbol.jpeg"/>
          <p:cNvPicPr>
            <a:picLocks noChangeAspect="1"/>
          </p:cNvPicPr>
          <p:nvPr/>
        </p:nvPicPr>
        <p:blipFill>
          <a:blip r:embed="rId3" cstate="print"/>
          <a:stretch>
            <a:fillRect/>
          </a:stretch>
        </p:blipFill>
        <p:spPr>
          <a:xfrm>
            <a:off x="5941872" y="3786176"/>
            <a:ext cx="3071824" cy="3071824"/>
          </a:xfrm>
          <a:prstGeom prst="rect">
            <a:avLst/>
          </a:prstGeom>
        </p:spPr>
      </p:pic>
      <p:pic>
        <p:nvPicPr>
          <p:cNvPr id="6" name="Picture 5" descr="Tai Chi Feb 2010 3.jpg"/>
          <p:cNvPicPr>
            <a:picLocks noChangeAspect="1"/>
          </p:cNvPicPr>
          <p:nvPr/>
        </p:nvPicPr>
        <p:blipFill>
          <a:blip r:embed="rId4" cstate="print"/>
          <a:stretch>
            <a:fillRect/>
          </a:stretch>
        </p:blipFill>
        <p:spPr>
          <a:xfrm>
            <a:off x="457200" y="1014793"/>
            <a:ext cx="1821651" cy="2428868"/>
          </a:xfrm>
          <a:prstGeom prst="rect">
            <a:avLst/>
          </a:prstGeom>
        </p:spPr>
      </p:pic>
      <p:pic>
        <p:nvPicPr>
          <p:cNvPr id="7" name="Picture 6" descr="Chinese Cosmology Tai Chi.jpg"/>
          <p:cNvPicPr>
            <a:picLocks noChangeAspect="1"/>
          </p:cNvPicPr>
          <p:nvPr/>
        </p:nvPicPr>
        <p:blipFill>
          <a:blip r:embed="rId5" cstate="print"/>
          <a:stretch>
            <a:fillRect/>
          </a:stretch>
        </p:blipFill>
        <p:spPr>
          <a:xfrm>
            <a:off x="6156176" y="1246351"/>
            <a:ext cx="2857520" cy="1688936"/>
          </a:xfrm>
          <a:prstGeom prst="rect">
            <a:avLst/>
          </a:prstGeom>
        </p:spPr>
      </p:pic>
      <p:pic>
        <p:nvPicPr>
          <p:cNvPr id="8" name="Picture 7" descr="Chinese Cosmology Temple of Heaven Beijing.jpg"/>
          <p:cNvPicPr>
            <a:picLocks noChangeAspect="1"/>
          </p:cNvPicPr>
          <p:nvPr/>
        </p:nvPicPr>
        <p:blipFill>
          <a:blip r:embed="rId6" cstate="print"/>
          <a:stretch>
            <a:fillRect/>
          </a:stretch>
        </p:blipFill>
        <p:spPr>
          <a:xfrm>
            <a:off x="2440537" y="1690685"/>
            <a:ext cx="3810000" cy="2762250"/>
          </a:xfrm>
          <a:prstGeom prst="rect">
            <a:avLst/>
          </a:prstGeom>
        </p:spPr>
      </p:pic>
      <p:pic>
        <p:nvPicPr>
          <p:cNvPr id="10" name="Picture 9" descr="C:\Users\ablettm\AppData\Local\Microsoft\Windows\Temporary Internet Files\Content.Outlook\R41HOZLM\UWTSD Logo.jp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dirty="0">
                <a:latin typeface="Cambria" pitchFamily="18" charset="0"/>
              </a:rPr>
              <a:t>China: Pattern, Order and Time</a:t>
            </a:r>
            <a:endParaRPr lang="en-US" dirty="0">
              <a:latin typeface="Cambria" pitchFamily="18" charset="0"/>
            </a:endParaRPr>
          </a:p>
        </p:txBody>
      </p:sp>
      <p:sp>
        <p:nvSpPr>
          <p:cNvPr id="3" name="Text Placeholder 2"/>
          <p:cNvSpPr>
            <a:spLocks noGrp="1"/>
          </p:cNvSpPr>
          <p:nvPr>
            <p:ph type="body" sz="half" idx="1"/>
          </p:nvPr>
        </p:nvSpPr>
        <p:spPr/>
        <p:txBody>
          <a:bodyPr rtlCol="0">
            <a:normAutofit fontScale="62500" lnSpcReduction="20000"/>
          </a:bodyPr>
          <a:lstStyle/>
          <a:p>
            <a:pPr eaLnBrk="1" fontAlgn="auto" hangingPunct="1">
              <a:spcAft>
                <a:spcPts val="0"/>
              </a:spcAft>
              <a:buFont typeface="Arial" pitchFamily="34" charset="0"/>
              <a:buChar char="•"/>
              <a:defRPr/>
            </a:pPr>
            <a:r>
              <a:rPr lang="en-GB" dirty="0">
                <a:latin typeface="Cambria" pitchFamily="18" charset="0"/>
              </a:rPr>
              <a:t>‘Events follow definite trends, each according to its nature. Things are distinguished from one another in definite classes. In this way good fortune and misfortune come about. In the heavens phenomena take form; on earth shapes take form. In this way change and transformation become manifest’.</a:t>
            </a:r>
            <a:endParaRPr lang="en-US" dirty="0">
              <a:latin typeface="Cambria" pitchFamily="18" charset="0"/>
            </a:endParaRPr>
          </a:p>
          <a:p>
            <a:pPr eaLnBrk="1" fontAlgn="auto" hangingPunct="1">
              <a:spcAft>
                <a:spcPts val="0"/>
              </a:spcAft>
              <a:buFont typeface="Arial" pitchFamily="34" charset="0"/>
              <a:buChar char="•"/>
              <a:defRPr/>
            </a:pPr>
            <a:br>
              <a:rPr lang="en-US" dirty="0">
                <a:latin typeface="Cambria" pitchFamily="18" charset="0"/>
              </a:rPr>
            </a:br>
            <a:r>
              <a:rPr lang="en-US" dirty="0">
                <a:latin typeface="Cambria" pitchFamily="18" charset="0"/>
              </a:rPr>
              <a:t>Richard Wilhelm, </a:t>
            </a:r>
            <a:r>
              <a:rPr lang="en-US" i="1" dirty="0">
                <a:latin typeface="Cambria" pitchFamily="18" charset="0"/>
              </a:rPr>
              <a:t>The I </a:t>
            </a:r>
            <a:r>
              <a:rPr lang="en-US" i="1" dirty="0" err="1">
                <a:latin typeface="Cambria" pitchFamily="18" charset="0"/>
              </a:rPr>
              <a:t>Ching</a:t>
            </a:r>
            <a:r>
              <a:rPr lang="en-US" i="1" dirty="0">
                <a:latin typeface="Cambria" pitchFamily="18" charset="0"/>
              </a:rPr>
              <a:t> or Book of Changes</a:t>
            </a:r>
            <a:r>
              <a:rPr lang="en-US" dirty="0">
                <a:latin typeface="Cambria" pitchFamily="18" charset="0"/>
              </a:rPr>
              <a:t> (London: </a:t>
            </a:r>
            <a:r>
              <a:rPr lang="en-US" dirty="0" err="1">
                <a:latin typeface="Cambria" pitchFamily="18" charset="0"/>
              </a:rPr>
              <a:t>Routledge</a:t>
            </a:r>
            <a:r>
              <a:rPr lang="en-US" dirty="0">
                <a:latin typeface="Cambria" pitchFamily="18" charset="0"/>
              </a:rPr>
              <a:t> and </a:t>
            </a:r>
            <a:r>
              <a:rPr lang="en-US" dirty="0" err="1">
                <a:latin typeface="Cambria" pitchFamily="18" charset="0"/>
              </a:rPr>
              <a:t>Kegan</a:t>
            </a:r>
            <a:r>
              <a:rPr lang="en-US" dirty="0">
                <a:latin typeface="Cambria" pitchFamily="18" charset="0"/>
              </a:rPr>
              <a:t> Paul, 1951, 3rd edition 1968), p. 280.</a:t>
            </a:r>
          </a:p>
          <a:p>
            <a:pPr eaLnBrk="1" fontAlgn="auto" hangingPunct="1">
              <a:spcAft>
                <a:spcPts val="0"/>
              </a:spcAft>
              <a:buFont typeface="Arial" pitchFamily="34" charset="0"/>
              <a:buChar char="•"/>
              <a:defRPr/>
            </a:pPr>
            <a:r>
              <a:rPr lang="en-GB" dirty="0">
                <a:latin typeface="Cambria" pitchFamily="18" charset="0"/>
              </a:rPr>
              <a:t> </a:t>
            </a:r>
            <a:endParaRPr lang="en-US" dirty="0">
              <a:latin typeface="Cambria" pitchFamily="18" charset="0"/>
            </a:endParaRPr>
          </a:p>
          <a:p>
            <a:pPr eaLnBrk="1" fontAlgn="auto" hangingPunct="1">
              <a:spcAft>
                <a:spcPts val="0"/>
              </a:spcAft>
              <a:buFont typeface="Arial" pitchFamily="34" charset="0"/>
              <a:buChar char="•"/>
              <a:defRPr/>
            </a:pPr>
            <a:endParaRPr lang="en-US" dirty="0"/>
          </a:p>
        </p:txBody>
      </p:sp>
      <p:pic>
        <p:nvPicPr>
          <p:cNvPr id="12292" name="Content Placeholder 4" descr="I Ching.jpg"/>
          <p:cNvPicPr>
            <a:picLocks noGrp="1" noChangeAspect="1"/>
          </p:cNvPicPr>
          <p:nvPr>
            <p:ph sz="half" idx="2"/>
          </p:nvPr>
        </p:nvPicPr>
        <p:blipFill>
          <a:blip r:embed="rId2" cstate="print"/>
          <a:srcRect/>
          <a:stretch>
            <a:fillRect/>
          </a:stretch>
        </p:blipFill>
        <p:spPr>
          <a:xfrm>
            <a:off x="5143500" y="1571625"/>
            <a:ext cx="2698750" cy="4054475"/>
          </a:xfrm>
        </p:spPr>
      </p:pic>
      <p:pic>
        <p:nvPicPr>
          <p:cNvPr id="12293" name="Picture 2"/>
          <p:cNvPicPr>
            <a:picLocks noChangeAspect="1" noChangeArrowheads="1"/>
          </p:cNvPicPr>
          <p:nvPr/>
        </p:nvPicPr>
        <p:blipFill>
          <a:blip r:embed="rId3" cstate="print"/>
          <a:srcRect/>
          <a:stretch>
            <a:fillRect/>
          </a:stretch>
        </p:blipFill>
        <p:spPr bwMode="auto">
          <a:xfrm>
            <a:off x="142875" y="5929313"/>
            <a:ext cx="1712913" cy="706437"/>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1143000"/>
          </a:xfrm>
        </p:spPr>
        <p:txBody>
          <a:bodyPr>
            <a:noAutofit/>
          </a:bodyPr>
          <a:lstStyle/>
          <a:p>
            <a:pPr algn="l"/>
            <a:r>
              <a:rPr lang="en-GB" sz="3200" dirty="0">
                <a:latin typeface="Cambria" pitchFamily="18" charset="0"/>
              </a:rPr>
              <a:t>China – </a:t>
            </a:r>
            <a:r>
              <a:rPr lang="en-GB" sz="3200" b="1" dirty="0">
                <a:latin typeface="Cambria" pitchFamily="18" charset="0"/>
              </a:rPr>
              <a:t>diversity</a:t>
            </a:r>
            <a:r>
              <a:rPr lang="en-GB" sz="3200" dirty="0">
                <a:latin typeface="Cambria" pitchFamily="18" charset="0"/>
              </a:rPr>
              <a:t>: beware of talking about a single cosmology (in any culture)</a:t>
            </a:r>
            <a:endParaRPr lang="en-US" sz="3200" dirty="0">
              <a:latin typeface="Cambria" pitchFamily="18" charset="0"/>
            </a:endParaRPr>
          </a:p>
        </p:txBody>
      </p:sp>
      <p:sp>
        <p:nvSpPr>
          <p:cNvPr id="3" name="Content Placeholder 2"/>
          <p:cNvSpPr>
            <a:spLocks noGrp="1"/>
          </p:cNvSpPr>
          <p:nvPr>
            <p:ph idx="1"/>
          </p:nvPr>
        </p:nvSpPr>
        <p:spPr/>
        <p:txBody>
          <a:bodyPr>
            <a:normAutofit fontScale="92500" lnSpcReduction="10000"/>
          </a:bodyPr>
          <a:lstStyle/>
          <a:p>
            <a:r>
              <a:rPr lang="en-GB" dirty="0">
                <a:latin typeface="Cambria" pitchFamily="18" charset="0"/>
              </a:rPr>
              <a:t>‘What is the Chinese conception of the cosmos? Any simple answer to that question, of course, merely confirms the biases assumed but not articulated by the question – that there is only one such authentically Chinese view, and that the cosmos as such, present </a:t>
            </a:r>
            <a:r>
              <a:rPr lang="en-GB" dirty="0" err="1">
                <a:latin typeface="Cambria" pitchFamily="18" charset="0"/>
              </a:rPr>
              <a:t>unproblematically</a:t>
            </a:r>
            <a:r>
              <a:rPr lang="en-GB" dirty="0">
                <a:latin typeface="Cambria" pitchFamily="18" charset="0"/>
              </a:rPr>
              <a:t> to all people, was a coherent topic of discussion in traditional China.’</a:t>
            </a:r>
            <a:endParaRPr lang="en-US" dirty="0">
              <a:latin typeface="Cambria" pitchFamily="18" charset="0"/>
            </a:endParaRPr>
          </a:p>
          <a:p>
            <a:r>
              <a:rPr lang="en-GB" sz="1900" dirty="0">
                <a:latin typeface="Cambria" pitchFamily="18" charset="0"/>
              </a:rPr>
              <a:t>Stephen F. </a:t>
            </a:r>
            <a:r>
              <a:rPr lang="en-GB" sz="1900" dirty="0" err="1">
                <a:latin typeface="Cambria" pitchFamily="18" charset="0"/>
              </a:rPr>
              <a:t>Teiser</a:t>
            </a:r>
            <a:r>
              <a:rPr lang="en-GB" sz="1900" dirty="0">
                <a:latin typeface="Cambria" pitchFamily="18" charset="0"/>
              </a:rPr>
              <a:t>, ‘Religions of China in Practice’, in Donald S. Lopez (ed.), </a:t>
            </a:r>
            <a:r>
              <a:rPr lang="en-GB" sz="1900" i="1" dirty="0">
                <a:latin typeface="Cambria" pitchFamily="18" charset="0"/>
              </a:rPr>
              <a:t>Asian Religions in Practice</a:t>
            </a:r>
            <a:r>
              <a:rPr lang="en-GB" sz="1900" dirty="0">
                <a:latin typeface="Cambria" pitchFamily="18" charset="0"/>
              </a:rPr>
              <a:t>, Princeton:  Princeton University Press 1999, pp. 88-122 (p. 116)</a:t>
            </a:r>
            <a:endParaRPr lang="en-US" sz="1900" dirty="0">
              <a:latin typeface="Cambria" pitchFamily="18" charset="0"/>
            </a:endParaRPr>
          </a:p>
          <a:p>
            <a:endParaRPr lang="en-US" dirty="0"/>
          </a:p>
        </p:txBody>
      </p:sp>
      <p:pic>
        <p:nvPicPr>
          <p:cNvPr id="4" name="Content Placeholder 3" descr="Chinese Cosmology.jpg"/>
          <p:cNvPicPr>
            <a:picLocks noGrp="1" noChangeAspect="1"/>
          </p:cNvPicPr>
          <p:nvPr>
            <p:ph idx="1"/>
          </p:nvPr>
        </p:nvPicPr>
        <p:blipFill>
          <a:blip r:embed="rId2" cstate="print"/>
          <a:stretch>
            <a:fillRect/>
          </a:stretch>
        </p:blipFill>
        <p:spPr>
          <a:xfrm>
            <a:off x="7429520" y="5548325"/>
            <a:ext cx="1309675" cy="1309675"/>
          </a:xfrm>
        </p:spPr>
      </p:pic>
      <p:pic>
        <p:nvPicPr>
          <p:cNvPr id="6" name="Picture 5" descr="Chinese Cosmology Temple of Heaven Beijing.jpg"/>
          <p:cNvPicPr>
            <a:picLocks noChangeAspect="1"/>
          </p:cNvPicPr>
          <p:nvPr/>
        </p:nvPicPr>
        <p:blipFill>
          <a:blip r:embed="rId3" cstate="print"/>
          <a:stretch>
            <a:fillRect/>
          </a:stretch>
        </p:blipFill>
        <p:spPr>
          <a:xfrm>
            <a:off x="0" y="5787630"/>
            <a:ext cx="1476372" cy="1070370"/>
          </a:xfrm>
          <a:prstGeom prst="rect">
            <a:avLst/>
          </a:prstGeom>
        </p:spPr>
      </p:pic>
      <p:pic>
        <p:nvPicPr>
          <p:cNvPr id="7" name="Picture 6"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31840" y="5805264"/>
            <a:ext cx="2195736" cy="764704"/>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p:txBody>
          <a:bodyPr/>
          <a:lstStyle/>
          <a:p>
            <a:pPr eaLnBrk="1" hangingPunct="1"/>
            <a:r>
              <a:rPr lang="en-GB" dirty="0">
                <a:latin typeface="Cambria" pitchFamily="18" charset="0"/>
              </a:rPr>
              <a:t>African cosmology – chaotic?</a:t>
            </a:r>
            <a:endParaRPr lang="en-US" dirty="0">
              <a:latin typeface="Cambria" pitchFamily="18" charset="0"/>
            </a:endParaRPr>
          </a:p>
        </p:txBody>
      </p:sp>
      <p:sp>
        <p:nvSpPr>
          <p:cNvPr id="3" name="Content Placeholder 2"/>
          <p:cNvSpPr>
            <a:spLocks noGrp="1"/>
          </p:cNvSpPr>
          <p:nvPr>
            <p:ph idx="1"/>
          </p:nvPr>
        </p:nvSpPr>
        <p:spPr/>
        <p:txBody>
          <a:bodyPr rtlCol="0">
            <a:normAutofit fontScale="62500" lnSpcReduction="20000"/>
          </a:bodyPr>
          <a:lstStyle/>
          <a:p>
            <a:pPr eaLnBrk="1" fontAlgn="auto" hangingPunct="1">
              <a:spcAft>
                <a:spcPts val="0"/>
              </a:spcAft>
              <a:buFont typeface="Arial" pitchFamily="34" charset="0"/>
              <a:buChar char="•"/>
              <a:defRPr/>
            </a:pPr>
            <a:endParaRPr lang="en-GB" dirty="0"/>
          </a:p>
          <a:p>
            <a:pPr eaLnBrk="1" fontAlgn="auto" hangingPunct="1">
              <a:spcAft>
                <a:spcPts val="0"/>
              </a:spcAft>
              <a:buNone/>
              <a:defRPr/>
            </a:pPr>
            <a:r>
              <a:rPr lang="en-GB" dirty="0">
                <a:latin typeface="Cambria" pitchFamily="18" charset="0"/>
              </a:rPr>
              <a:t>Time: </a:t>
            </a:r>
            <a:r>
              <a:rPr lang="en-US" dirty="0">
                <a:latin typeface="Cambria" pitchFamily="18" charset="0"/>
              </a:rPr>
              <a:t>‘Man is not a slave of time; instead he “makes as much time as he wants’”… </a:t>
            </a:r>
          </a:p>
          <a:p>
            <a:pPr eaLnBrk="1" fontAlgn="auto" hangingPunct="1">
              <a:spcAft>
                <a:spcPts val="0"/>
              </a:spcAft>
              <a:buNone/>
              <a:defRPr/>
            </a:pPr>
            <a:r>
              <a:rPr lang="en-US" dirty="0">
                <a:latin typeface="Cambria" pitchFamily="18" charset="0"/>
              </a:rPr>
              <a:t>‘the rising of the sun is an event which is </a:t>
            </a:r>
            <a:r>
              <a:rPr lang="en-US" dirty="0" err="1">
                <a:latin typeface="Cambria" pitchFamily="18" charset="0"/>
              </a:rPr>
              <a:t>recognised</a:t>
            </a:r>
            <a:r>
              <a:rPr lang="en-US" dirty="0">
                <a:latin typeface="Cambria" pitchFamily="18" charset="0"/>
              </a:rPr>
              <a:t> by the whole community. It does not matter...whether the sun rises at 5 am or 7 am, so long as it rises. When a person says that he will meet another at sunrise, it does not matter whether the meeting takes place at 5 am or 7 am, so long as it is in the general period of sunrise’. </a:t>
            </a:r>
          </a:p>
          <a:p>
            <a:pPr>
              <a:defRPr/>
            </a:pPr>
            <a:r>
              <a:rPr lang="en-GB" dirty="0" err="1">
                <a:latin typeface="Cambria" pitchFamily="18" charset="0"/>
              </a:rPr>
              <a:t>Mbiti</a:t>
            </a:r>
            <a:r>
              <a:rPr lang="en-GB" dirty="0">
                <a:latin typeface="Cambria" pitchFamily="18" charset="0"/>
              </a:rPr>
              <a:t>, </a:t>
            </a:r>
            <a:r>
              <a:rPr lang="en-GB" i="1" dirty="0">
                <a:latin typeface="Cambria" pitchFamily="18" charset="0"/>
              </a:rPr>
              <a:t>African Religions and Philosophy</a:t>
            </a:r>
            <a:r>
              <a:rPr lang="en-GB" dirty="0">
                <a:latin typeface="Cambria" pitchFamily="18" charset="0"/>
              </a:rPr>
              <a:t>, p. 19.  </a:t>
            </a:r>
            <a:endParaRPr lang="en-US" dirty="0">
              <a:latin typeface="Cambria" pitchFamily="18" charset="0"/>
            </a:endParaRPr>
          </a:p>
          <a:p>
            <a:pPr eaLnBrk="1" fontAlgn="auto" hangingPunct="1">
              <a:spcAft>
                <a:spcPts val="0"/>
              </a:spcAft>
              <a:buFont typeface="Arial" pitchFamily="34" charset="0"/>
              <a:buChar char="•"/>
              <a:defRPr/>
            </a:pPr>
            <a:endParaRPr lang="en-US" dirty="0">
              <a:latin typeface="Cambria" pitchFamily="18" charset="0"/>
            </a:endParaRPr>
          </a:p>
          <a:p>
            <a:pPr eaLnBrk="1" fontAlgn="auto" hangingPunct="1">
              <a:spcAft>
                <a:spcPts val="0"/>
              </a:spcAft>
              <a:buNone/>
              <a:defRPr/>
            </a:pPr>
            <a:r>
              <a:rPr lang="en-US" b="1" dirty="0">
                <a:solidFill>
                  <a:schemeClr val="tx2"/>
                </a:solidFill>
                <a:latin typeface="Cambria" pitchFamily="18" charset="0"/>
              </a:rPr>
              <a:t>The cosmological focus is therefore on lived experience on earth rather than abstract measures of time.</a:t>
            </a:r>
          </a:p>
          <a:p>
            <a:endParaRPr lang="en-GB" dirty="0">
              <a:latin typeface="Cambria" pitchFamily="18" charset="0"/>
            </a:endParaRPr>
          </a:p>
          <a:p>
            <a:pPr eaLnBrk="1" fontAlgn="auto" hangingPunct="1">
              <a:spcAft>
                <a:spcPts val="0"/>
              </a:spcAft>
              <a:buNone/>
              <a:defRPr/>
            </a:pPr>
            <a:r>
              <a:rPr lang="en-GB" dirty="0">
                <a:latin typeface="Cambria" pitchFamily="18" charset="0"/>
              </a:rPr>
              <a:t>  </a:t>
            </a:r>
            <a:endParaRPr lang="en-US" dirty="0">
              <a:latin typeface="Cambria" pitchFamily="18" charset="0"/>
            </a:endParaRPr>
          </a:p>
          <a:p>
            <a:pPr eaLnBrk="1" fontAlgn="auto" hangingPunct="1">
              <a:spcAft>
                <a:spcPts val="0"/>
              </a:spcAft>
              <a:buFont typeface="Arial" pitchFamily="34" charset="0"/>
              <a:buChar char="•"/>
              <a:defRPr/>
            </a:pPr>
            <a:endParaRPr lang="en-US" dirty="0"/>
          </a:p>
        </p:txBody>
      </p:sp>
      <p:pic>
        <p:nvPicPr>
          <p:cNvPr id="84996" name="Picture 3" descr="african-tribal-mask-beautymask.jpg"/>
          <p:cNvPicPr>
            <a:picLocks noChangeAspect="1"/>
          </p:cNvPicPr>
          <p:nvPr/>
        </p:nvPicPr>
        <p:blipFill>
          <a:blip r:embed="rId2" cstate="print"/>
          <a:srcRect/>
          <a:stretch>
            <a:fillRect/>
          </a:stretch>
        </p:blipFill>
        <p:spPr bwMode="auto">
          <a:xfrm>
            <a:off x="8226845" y="0"/>
            <a:ext cx="917155" cy="1285860"/>
          </a:xfrm>
          <a:prstGeom prst="rect">
            <a:avLst/>
          </a:prstGeom>
          <a:noFill/>
          <a:ln w="9525">
            <a:noFill/>
            <a:miter lim="800000"/>
            <a:headEnd/>
            <a:tailEnd/>
          </a:ln>
        </p:spPr>
      </p:pic>
      <p:pic>
        <p:nvPicPr>
          <p:cNvPr id="84997" name="Picture 4" descr="Sangomas-reads-tablets200.jpeg"/>
          <p:cNvPicPr>
            <a:picLocks noChangeAspect="1"/>
          </p:cNvPicPr>
          <p:nvPr/>
        </p:nvPicPr>
        <p:blipFill>
          <a:blip r:embed="rId3" cstate="print"/>
          <a:srcRect/>
          <a:stretch>
            <a:fillRect/>
          </a:stretch>
        </p:blipFill>
        <p:spPr bwMode="auto">
          <a:xfrm>
            <a:off x="8167688" y="5500688"/>
            <a:ext cx="976312" cy="1357312"/>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a:xfrm>
            <a:off x="164301" y="296863"/>
            <a:ext cx="8229600" cy="1143000"/>
          </a:xfrm>
        </p:spPr>
        <p:txBody>
          <a:bodyPr/>
          <a:lstStyle/>
          <a:p>
            <a:pPr eaLnBrk="1" hangingPunct="1"/>
            <a:r>
              <a:rPr lang="en-US" dirty="0">
                <a:latin typeface="Cambria" pitchFamily="18" charset="0"/>
              </a:rPr>
              <a:t>Chaos and Cosmos contrasted</a:t>
            </a:r>
          </a:p>
        </p:txBody>
      </p:sp>
      <p:sp>
        <p:nvSpPr>
          <p:cNvPr id="3" name="Content Placeholder 2"/>
          <p:cNvSpPr>
            <a:spLocks noGrp="1"/>
          </p:cNvSpPr>
          <p:nvPr>
            <p:ph idx="1"/>
          </p:nvPr>
        </p:nvSpPr>
        <p:spPr/>
        <p:txBody>
          <a:bodyPr rtlCol="0">
            <a:normAutofit/>
          </a:bodyPr>
          <a:lstStyle/>
          <a:p>
            <a:pPr eaLnBrk="1" fontAlgn="auto" hangingPunct="1">
              <a:spcAft>
                <a:spcPts val="0"/>
              </a:spcAft>
              <a:buNone/>
              <a:defRPr/>
            </a:pPr>
            <a:r>
              <a:rPr lang="en-US" sz="2100" dirty="0">
                <a:latin typeface="Cambria" pitchFamily="18" charset="0"/>
              </a:rPr>
              <a:t>The !Kung Bushmen, or San, people of southwest Africa, who conduct healing dances for the sick, ‘almost invariably dance at least once during the full moon’ and believe there is a ‘special potency’  if a dance is performed at dawn. </a:t>
            </a:r>
          </a:p>
          <a:p>
            <a:pPr eaLnBrk="1" fontAlgn="auto" hangingPunct="1">
              <a:spcAft>
                <a:spcPts val="0"/>
              </a:spcAft>
              <a:buFont typeface="Arial" pitchFamily="34" charset="0"/>
              <a:buChar char="•"/>
              <a:defRPr/>
            </a:pPr>
            <a:r>
              <a:rPr lang="en-GB" sz="1400" dirty="0">
                <a:latin typeface="Cambria" pitchFamily="18" charset="0"/>
              </a:rPr>
              <a:t>Lorna A. Marshall, 'Kung Bushman Religious Beliefs', </a:t>
            </a:r>
            <a:r>
              <a:rPr lang="en-GB" sz="1400" i="1" dirty="0">
                <a:latin typeface="Cambria" pitchFamily="18" charset="0"/>
              </a:rPr>
              <a:t>Africa: Journal of the International African Institute</a:t>
            </a:r>
            <a:r>
              <a:rPr lang="en-GB" sz="1400" dirty="0">
                <a:latin typeface="Cambria" pitchFamily="18" charset="0"/>
              </a:rPr>
              <a:t>, vol. 32, no. 3, (Jul. 1962), p. 148.</a:t>
            </a:r>
            <a:endParaRPr lang="en-US" sz="1400" dirty="0">
              <a:latin typeface="Cambria" pitchFamily="18" charset="0"/>
            </a:endParaRPr>
          </a:p>
          <a:p>
            <a:pPr eaLnBrk="1" fontAlgn="auto" hangingPunct="1">
              <a:spcAft>
                <a:spcPts val="0"/>
              </a:spcAft>
              <a:buNone/>
              <a:defRPr/>
            </a:pPr>
            <a:r>
              <a:rPr lang="en-GB" dirty="0">
                <a:latin typeface="Cambria" pitchFamily="18" charset="0"/>
              </a:rPr>
              <a:t> </a:t>
            </a:r>
            <a:r>
              <a:rPr lang="en-US" sz="1900" i="1" dirty="0">
                <a:latin typeface="Cambria" pitchFamily="18" charset="0"/>
              </a:rPr>
              <a:t>If a similar custom had existed in China, every detail, including whether, when and where the dance was to be performed, would be prescribed by tradition, rules and divination. </a:t>
            </a:r>
          </a:p>
          <a:p>
            <a:pPr eaLnBrk="1" fontAlgn="auto" hangingPunct="1">
              <a:spcAft>
                <a:spcPts val="0"/>
              </a:spcAft>
              <a:buNone/>
              <a:defRPr/>
            </a:pPr>
            <a:r>
              <a:rPr lang="en-US" sz="1900" i="1" dirty="0">
                <a:latin typeface="Cambria" pitchFamily="18" charset="0"/>
              </a:rPr>
              <a:t>For the San, though, human intentionality and action seems to be more important than precision in timing</a:t>
            </a:r>
            <a:r>
              <a:rPr lang="en-US" sz="1900" dirty="0">
                <a:latin typeface="Cambria" pitchFamily="18" charset="0"/>
              </a:rPr>
              <a:t>.</a:t>
            </a:r>
          </a:p>
          <a:p>
            <a:pPr eaLnBrk="1" fontAlgn="auto" hangingPunct="1">
              <a:spcAft>
                <a:spcPts val="0"/>
              </a:spcAft>
              <a:buFont typeface="Arial" pitchFamily="34" charset="0"/>
              <a:buChar char="•"/>
              <a:defRPr/>
            </a:pPr>
            <a:endParaRPr lang="en-US" dirty="0"/>
          </a:p>
        </p:txBody>
      </p:sp>
      <p:pic>
        <p:nvPicPr>
          <p:cNvPr id="87044" name="Picture 3" descr="african-tribal-mask-beautymask.jpg"/>
          <p:cNvPicPr>
            <a:picLocks noChangeAspect="1"/>
          </p:cNvPicPr>
          <p:nvPr/>
        </p:nvPicPr>
        <p:blipFill>
          <a:blip r:embed="rId2" cstate="print"/>
          <a:srcRect/>
          <a:stretch>
            <a:fillRect/>
          </a:stretch>
        </p:blipFill>
        <p:spPr bwMode="auto">
          <a:xfrm>
            <a:off x="8137006" y="1"/>
            <a:ext cx="1006994" cy="1412776"/>
          </a:xfrm>
          <a:prstGeom prst="rect">
            <a:avLst/>
          </a:prstGeom>
          <a:noFill/>
          <a:ln w="9525">
            <a:noFill/>
            <a:miter lim="800000"/>
            <a:headEnd/>
            <a:tailEnd/>
          </a:ln>
        </p:spPr>
      </p:pic>
      <p:pic>
        <p:nvPicPr>
          <p:cNvPr id="5" name="Content Placeholder 3" descr="Chinese Cosmology Temple of Heaven Beijing.jpg"/>
          <p:cNvPicPr>
            <a:picLocks noChangeAspect="1"/>
          </p:cNvPicPr>
          <p:nvPr/>
        </p:nvPicPr>
        <p:blipFill>
          <a:blip r:embed="rId3" cstate="print"/>
          <a:stretch>
            <a:fillRect/>
          </a:stretch>
        </p:blipFill>
        <p:spPr>
          <a:xfrm>
            <a:off x="7643802" y="5770356"/>
            <a:ext cx="1500198" cy="1087644"/>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pPr eaLnBrk="1" hangingPunct="1"/>
            <a:r>
              <a:rPr lang="en-GB" dirty="0">
                <a:latin typeface="Cambria" pitchFamily="18" charset="0"/>
              </a:rPr>
              <a:t>China: emergence out of chaos</a:t>
            </a:r>
            <a:endParaRPr lang="en-US" dirty="0">
              <a:latin typeface="Cambria" pitchFamily="18" charset="0"/>
            </a:endParaRPr>
          </a:p>
        </p:txBody>
      </p:sp>
      <p:sp>
        <p:nvSpPr>
          <p:cNvPr id="88067" name="Content Placeholder 2"/>
          <p:cNvSpPr>
            <a:spLocks noGrp="1"/>
          </p:cNvSpPr>
          <p:nvPr>
            <p:ph idx="1"/>
          </p:nvPr>
        </p:nvSpPr>
        <p:spPr/>
        <p:txBody>
          <a:bodyPr/>
          <a:lstStyle/>
          <a:p>
            <a:pPr eaLnBrk="1" hangingPunct="1"/>
            <a:r>
              <a:rPr lang="en-GB" dirty="0">
                <a:latin typeface="Cambria" pitchFamily="18" charset="0"/>
              </a:rPr>
              <a:t>The origin of the Chinese cosmos is set out in the ‘Questions of Heaven’, chapter 3 of the </a:t>
            </a:r>
            <a:r>
              <a:rPr lang="en-GB" i="1" dirty="0">
                <a:latin typeface="Cambria" pitchFamily="18" charset="0"/>
              </a:rPr>
              <a:t>Songs of </a:t>
            </a:r>
            <a:r>
              <a:rPr lang="en-GB" i="1" dirty="0" err="1">
                <a:latin typeface="Cambria" pitchFamily="18" charset="0"/>
              </a:rPr>
              <a:t>Ch’u</a:t>
            </a:r>
            <a:r>
              <a:rPr lang="en-GB" dirty="0">
                <a:latin typeface="Cambria" pitchFamily="18" charset="0"/>
              </a:rPr>
              <a:t>. </a:t>
            </a:r>
          </a:p>
          <a:p>
            <a:pPr eaLnBrk="1" hangingPunct="1"/>
            <a:r>
              <a:rPr lang="en-GB" dirty="0">
                <a:latin typeface="Cambria" pitchFamily="18" charset="0"/>
              </a:rPr>
              <a:t>The narrative has no creator, but instead posits the gradual emergence of order from chaos, of a defined Something from a formless Nothing. </a:t>
            </a:r>
            <a:r>
              <a:rPr lang="en-US" dirty="0">
                <a:latin typeface="Cambria" pitchFamily="18" charset="0"/>
              </a:rPr>
              <a:t> </a:t>
            </a:r>
          </a:p>
          <a:p>
            <a:pPr eaLnBrk="1" hangingPunct="1"/>
            <a:r>
              <a:rPr lang="en-US" sz="1800" dirty="0">
                <a:latin typeface="Cambria" pitchFamily="18" charset="0"/>
              </a:rPr>
              <a:t>Anne </a:t>
            </a:r>
            <a:r>
              <a:rPr lang="en-US" sz="1800" dirty="0" err="1">
                <a:latin typeface="Cambria" pitchFamily="18" charset="0"/>
              </a:rPr>
              <a:t>Birrell</a:t>
            </a:r>
            <a:r>
              <a:rPr lang="en-US" sz="1800" dirty="0">
                <a:latin typeface="Cambria" pitchFamily="18" charset="0"/>
              </a:rPr>
              <a:t>, </a:t>
            </a:r>
            <a:r>
              <a:rPr lang="en-US" sz="1800" i="1" dirty="0">
                <a:latin typeface="Cambria" pitchFamily="18" charset="0"/>
              </a:rPr>
              <a:t>Chinese Mythology: An Introduction</a:t>
            </a:r>
            <a:r>
              <a:rPr lang="en-US" sz="1800" dirty="0">
                <a:latin typeface="Cambria" pitchFamily="18" charset="0"/>
              </a:rPr>
              <a:t> (Baltimore and London: Johns Hopkins University Press, 1993), p. 27.</a:t>
            </a:r>
          </a:p>
          <a:p>
            <a:pPr eaLnBrk="1" hangingPunct="1"/>
            <a:endParaRPr lang="en-US" dirty="0"/>
          </a:p>
        </p:txBody>
      </p:sp>
      <p:pic>
        <p:nvPicPr>
          <p:cNvPr id="88068" name="Picture 3" descr="yin-yang-symbol.jpeg"/>
          <p:cNvPicPr>
            <a:picLocks noChangeAspect="1"/>
          </p:cNvPicPr>
          <p:nvPr/>
        </p:nvPicPr>
        <p:blipFill>
          <a:blip r:embed="rId2" cstate="print"/>
          <a:srcRect/>
          <a:stretch>
            <a:fillRect/>
          </a:stretch>
        </p:blipFill>
        <p:spPr bwMode="auto">
          <a:xfrm>
            <a:off x="4139952" y="5905922"/>
            <a:ext cx="952078" cy="952078"/>
          </a:xfrm>
          <a:prstGeom prst="rect">
            <a:avLst/>
          </a:prstGeom>
          <a:noFill/>
          <a:ln w="9525">
            <a:noFill/>
            <a:miter lim="800000"/>
            <a:headEnd/>
            <a:tailEnd/>
          </a:ln>
        </p:spPr>
      </p:pic>
      <p:pic>
        <p:nvPicPr>
          <p:cNvPr id="88069" name="Picture 4" descr="Chinese Cosmology Temple of Heaven Beijing.jpg"/>
          <p:cNvPicPr>
            <a:picLocks noChangeAspect="1"/>
          </p:cNvPicPr>
          <p:nvPr/>
        </p:nvPicPr>
        <p:blipFill>
          <a:blip r:embed="rId3" cstate="print"/>
          <a:srcRect/>
          <a:stretch>
            <a:fillRect/>
          </a:stretch>
        </p:blipFill>
        <p:spPr bwMode="auto">
          <a:xfrm>
            <a:off x="5364088" y="5866217"/>
            <a:ext cx="1368152" cy="991783"/>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48264" y="5949280"/>
            <a:ext cx="2195736" cy="764704"/>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en-GB" dirty="0">
                <a:latin typeface="Cambria" pitchFamily="18" charset="0"/>
              </a:rPr>
              <a:t>The Chinese Cosmos: Paradox and Action in a Chaotic Cosmos</a:t>
            </a:r>
            <a:endParaRPr lang="en-US" dirty="0">
              <a:latin typeface="Cambria" pitchFamily="18" charset="0"/>
            </a:endParaRPr>
          </a:p>
        </p:txBody>
      </p:sp>
      <p:sp>
        <p:nvSpPr>
          <p:cNvPr id="3" name="Content Placeholder 2"/>
          <p:cNvSpPr>
            <a:spLocks noGrp="1"/>
          </p:cNvSpPr>
          <p:nvPr>
            <p:ph idx="1"/>
          </p:nvPr>
        </p:nvSpPr>
        <p:spPr/>
        <p:txBody>
          <a:bodyPr rtlCol="0">
            <a:normAutofit fontScale="25000" lnSpcReduction="20000"/>
          </a:bodyPr>
          <a:lstStyle/>
          <a:p>
            <a:pPr eaLnBrk="1" fontAlgn="auto" hangingPunct="1">
              <a:spcAft>
                <a:spcPts val="0"/>
              </a:spcAft>
              <a:buNone/>
              <a:defRPr/>
            </a:pPr>
            <a:r>
              <a:rPr lang="en-GB" sz="7200" b="1" dirty="0">
                <a:latin typeface="Cambria" pitchFamily="18" charset="0"/>
                <a:ea typeface="Cambria" pitchFamily="18" charset="0"/>
              </a:rPr>
              <a:t>The way [</a:t>
            </a:r>
            <a:r>
              <a:rPr lang="en-GB" sz="7200" b="1" dirty="0" err="1">
                <a:latin typeface="Cambria" pitchFamily="18" charset="0"/>
                <a:ea typeface="Cambria" pitchFamily="18" charset="0"/>
              </a:rPr>
              <a:t>tao</a:t>
            </a:r>
            <a:r>
              <a:rPr lang="en-GB" sz="7200" b="1" dirty="0">
                <a:latin typeface="Cambria" pitchFamily="18" charset="0"/>
                <a:ea typeface="Cambria" pitchFamily="18" charset="0"/>
              </a:rPr>
              <a:t>] that can be spoken of </a:t>
            </a:r>
            <a:endParaRPr lang="en-US" sz="7200" b="1" dirty="0">
              <a:latin typeface="Cambria" pitchFamily="18" charset="0"/>
              <a:ea typeface="Cambria" pitchFamily="18" charset="0"/>
            </a:endParaRPr>
          </a:p>
          <a:p>
            <a:pPr eaLnBrk="1" fontAlgn="auto" hangingPunct="1">
              <a:spcAft>
                <a:spcPts val="0"/>
              </a:spcAft>
              <a:buNone/>
              <a:defRPr/>
            </a:pPr>
            <a:r>
              <a:rPr lang="en-GB" sz="7200" b="1" dirty="0">
                <a:latin typeface="Cambria" pitchFamily="18" charset="0"/>
                <a:ea typeface="Cambria" pitchFamily="18" charset="0"/>
              </a:rPr>
              <a:t>Is not the constant way;</a:t>
            </a:r>
            <a:endParaRPr lang="en-US" sz="7200" b="1" dirty="0">
              <a:latin typeface="Cambria" pitchFamily="18" charset="0"/>
              <a:ea typeface="Cambria" pitchFamily="18" charset="0"/>
            </a:endParaRPr>
          </a:p>
          <a:p>
            <a:pPr eaLnBrk="1" fontAlgn="auto" hangingPunct="1">
              <a:spcAft>
                <a:spcPts val="0"/>
              </a:spcAft>
              <a:buNone/>
              <a:defRPr/>
            </a:pPr>
            <a:r>
              <a:rPr lang="en-GB" sz="7200" b="1" dirty="0">
                <a:latin typeface="Cambria" pitchFamily="18" charset="0"/>
                <a:ea typeface="Cambria" pitchFamily="18" charset="0"/>
              </a:rPr>
              <a:t>The name that can be named is not the constant name.</a:t>
            </a:r>
            <a:endParaRPr lang="en-US" sz="7200" b="1" dirty="0">
              <a:latin typeface="Cambria" pitchFamily="18" charset="0"/>
              <a:ea typeface="Cambria" pitchFamily="18" charset="0"/>
            </a:endParaRPr>
          </a:p>
          <a:p>
            <a:pPr eaLnBrk="1" fontAlgn="auto" hangingPunct="1">
              <a:spcAft>
                <a:spcPts val="0"/>
              </a:spcAft>
              <a:buNone/>
              <a:defRPr/>
            </a:pPr>
            <a:r>
              <a:rPr lang="en-GB" sz="7200" b="1" dirty="0">
                <a:latin typeface="Cambria" pitchFamily="18" charset="0"/>
                <a:ea typeface="Cambria" pitchFamily="18" charset="0"/>
              </a:rPr>
              <a:t>The nameless was the beginning of heaven and earth;</a:t>
            </a:r>
            <a:endParaRPr lang="en-US" sz="7200" b="1"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The named was the mother of myriad creatures.</a:t>
            </a:r>
            <a:endParaRPr lang="en-US" sz="7200" dirty="0">
              <a:latin typeface="Cambria" pitchFamily="18" charset="0"/>
              <a:ea typeface="Cambria" pitchFamily="18" charset="0"/>
            </a:endParaRPr>
          </a:p>
          <a:p>
            <a:pPr eaLnBrk="1" fontAlgn="auto" hangingPunct="1">
              <a:spcAft>
                <a:spcPts val="0"/>
              </a:spcAft>
              <a:buNone/>
              <a:defRPr/>
            </a:pPr>
            <a:r>
              <a:rPr lang="en-GB" sz="7200" b="1" dirty="0">
                <a:latin typeface="Cambria" pitchFamily="18" charset="0"/>
                <a:ea typeface="Cambria" pitchFamily="18" charset="0"/>
              </a:rPr>
              <a:t>Hence always rid yourself of desires in order to observe its secrets;</a:t>
            </a:r>
            <a:endParaRPr lang="en-US" sz="7200" b="1" dirty="0">
              <a:latin typeface="Cambria" pitchFamily="18" charset="0"/>
              <a:ea typeface="Cambria" pitchFamily="18" charset="0"/>
            </a:endParaRPr>
          </a:p>
          <a:p>
            <a:pPr eaLnBrk="1" fontAlgn="auto" hangingPunct="1">
              <a:spcAft>
                <a:spcPts val="0"/>
              </a:spcAft>
              <a:buNone/>
              <a:defRPr/>
            </a:pPr>
            <a:r>
              <a:rPr lang="en-GB" sz="7200" b="1" dirty="0">
                <a:latin typeface="Cambria" pitchFamily="18" charset="0"/>
                <a:ea typeface="Cambria" pitchFamily="18" charset="0"/>
              </a:rPr>
              <a:t>But always allow yourself to have desires in order to observe its manifestations.</a:t>
            </a:r>
            <a:endParaRPr lang="en-US" sz="7200" b="1"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These two are the same</a:t>
            </a:r>
            <a:endParaRPr lang="en-US" sz="7200"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But diverge in name as they issue forth.</a:t>
            </a:r>
            <a:endParaRPr lang="en-US" sz="7200"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Being the same they are called mysteries,</a:t>
            </a:r>
            <a:endParaRPr lang="en-US" sz="7200"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Mystery upon mystery –</a:t>
            </a:r>
            <a:endParaRPr lang="en-US" sz="7200" dirty="0">
              <a:latin typeface="Cambria" pitchFamily="18" charset="0"/>
              <a:ea typeface="Cambria" pitchFamily="18" charset="0"/>
            </a:endParaRPr>
          </a:p>
          <a:p>
            <a:pPr eaLnBrk="1" fontAlgn="auto" hangingPunct="1">
              <a:spcAft>
                <a:spcPts val="0"/>
              </a:spcAft>
              <a:buNone/>
              <a:defRPr/>
            </a:pPr>
            <a:r>
              <a:rPr lang="en-GB" sz="7200" dirty="0">
                <a:latin typeface="Cambria" pitchFamily="18" charset="0"/>
                <a:ea typeface="Cambria" pitchFamily="18" charset="0"/>
              </a:rPr>
              <a:t>The gateway of the manifold secrets.</a:t>
            </a:r>
          </a:p>
          <a:p>
            <a:pPr eaLnBrk="1" fontAlgn="auto" hangingPunct="1">
              <a:spcAft>
                <a:spcPts val="0"/>
              </a:spcAft>
              <a:buFont typeface="Arial" pitchFamily="34" charset="0"/>
              <a:buChar char="•"/>
              <a:defRPr/>
            </a:pPr>
            <a:endParaRPr lang="en-US" sz="7600" dirty="0">
              <a:latin typeface="Amaze" pitchFamily="34" charset="0"/>
            </a:endParaRPr>
          </a:p>
          <a:p>
            <a:pPr eaLnBrk="1" fontAlgn="auto" hangingPunct="1">
              <a:spcAft>
                <a:spcPts val="0"/>
              </a:spcAft>
              <a:buFont typeface="Arial" pitchFamily="34" charset="0"/>
              <a:buChar char="•"/>
              <a:defRPr/>
            </a:pPr>
            <a:r>
              <a:rPr lang="en-GB" sz="5600" dirty="0"/>
              <a:t>Lao Tzu, </a:t>
            </a:r>
            <a:r>
              <a:rPr lang="en-GB" sz="5600" i="1" dirty="0"/>
              <a:t>Tao Te </a:t>
            </a:r>
            <a:r>
              <a:rPr lang="en-GB" sz="5600" i="1" dirty="0" err="1"/>
              <a:t>Ching</a:t>
            </a:r>
            <a:r>
              <a:rPr lang="en-GB" sz="5600" dirty="0"/>
              <a:t>, I,I-3a, trans. D.C. Lau, (Harmondsworth, Middlesex: Penguin, 1972). See also </a:t>
            </a:r>
            <a:r>
              <a:rPr lang="en-US" sz="5600" dirty="0"/>
              <a:t>Pankenier, David W ‘A Brief History of </a:t>
            </a:r>
            <a:r>
              <a:rPr lang="en-US" sz="5600" dirty="0" err="1"/>
              <a:t>Beiji</a:t>
            </a:r>
            <a:r>
              <a:rPr lang="en-US" sz="5600" dirty="0"/>
              <a:t> </a:t>
            </a:r>
            <a:r>
              <a:rPr lang="en-US" sz="5600" dirty="0" err="1"/>
              <a:t>北極</a:t>
            </a:r>
            <a:r>
              <a:rPr lang="en-US" sz="5600" dirty="0"/>
              <a:t> (Northern </a:t>
            </a:r>
            <a:r>
              <a:rPr lang="en-US" sz="5600" dirty="0" err="1"/>
              <a:t>Culmen</a:t>
            </a:r>
            <a:r>
              <a:rPr lang="en-US" sz="5600" dirty="0"/>
              <a:t>), with an Excursus on the Origin of the Character </a:t>
            </a:r>
            <a:r>
              <a:rPr lang="en-US" sz="5600" dirty="0" err="1"/>
              <a:t>di</a:t>
            </a:r>
            <a:r>
              <a:rPr lang="en-US" sz="5600" dirty="0"/>
              <a:t> 亲’, </a:t>
            </a:r>
            <a:r>
              <a:rPr lang="en-US" sz="5600" i="1" dirty="0"/>
              <a:t>Journal of the American Oriental Society</a:t>
            </a:r>
            <a:r>
              <a:rPr lang="en-US" sz="5600" dirty="0"/>
              <a:t>, vol. 124, no. 2, (Apr.-Jun. 2004), pp. 218-220.</a:t>
            </a:r>
          </a:p>
          <a:p>
            <a:pPr eaLnBrk="1" fontAlgn="auto" hangingPunct="1">
              <a:spcAft>
                <a:spcPts val="0"/>
              </a:spcAft>
              <a:buFont typeface="Arial" pitchFamily="34" charset="0"/>
              <a:buChar char="•"/>
              <a:defRPr/>
            </a:pPr>
            <a:r>
              <a:rPr lang="en-GB" sz="5600" dirty="0"/>
              <a:t> </a:t>
            </a:r>
            <a:endParaRPr lang="en-US" sz="5600" dirty="0"/>
          </a:p>
          <a:p>
            <a:pPr eaLnBrk="1" fontAlgn="auto" hangingPunct="1">
              <a:spcAft>
                <a:spcPts val="0"/>
              </a:spcAft>
              <a:buFont typeface="Arial" pitchFamily="34" charset="0"/>
              <a:buChar char="•"/>
              <a:defRPr/>
            </a:pPr>
            <a:endParaRPr lang="en-US" dirty="0"/>
          </a:p>
        </p:txBody>
      </p:sp>
      <p:pic>
        <p:nvPicPr>
          <p:cNvPr id="4" name="Picture 3" descr="yin-yang-symbol.jpeg"/>
          <p:cNvPicPr>
            <a:picLocks noChangeAspect="1"/>
          </p:cNvPicPr>
          <p:nvPr/>
        </p:nvPicPr>
        <p:blipFill>
          <a:blip r:embed="rId2" cstate="print"/>
          <a:srcRect/>
          <a:stretch>
            <a:fillRect/>
          </a:stretch>
        </p:blipFill>
        <p:spPr bwMode="auto">
          <a:xfrm>
            <a:off x="7715250" y="4000504"/>
            <a:ext cx="1428750" cy="1428750"/>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dirty="0">
                <a:latin typeface="Cambria" pitchFamily="18" charset="0"/>
              </a:rPr>
              <a:t>The Hopi</a:t>
            </a:r>
            <a:endParaRPr lang="en-US" dirty="0">
              <a:latin typeface="Cambria" pitchFamily="18" charset="0"/>
            </a:endParaRP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None/>
              <a:defRPr/>
            </a:pPr>
            <a:r>
              <a:rPr lang="en-GB" sz="2400" dirty="0">
                <a:latin typeface="Cambria" pitchFamily="18" charset="0"/>
              </a:rPr>
              <a:t>The Hopi story is particularly poetic, beginning with nothing but infinite space. The first world was </a:t>
            </a:r>
            <a:r>
              <a:rPr lang="en-GB" sz="2400" dirty="0" err="1">
                <a:latin typeface="Cambria" pitchFamily="18" charset="0"/>
              </a:rPr>
              <a:t>Tokpela</a:t>
            </a:r>
            <a:r>
              <a:rPr lang="en-GB" sz="2400" dirty="0">
                <a:latin typeface="Cambria" pitchFamily="18" charset="0"/>
              </a:rPr>
              <a:t> [Endless Space].</a:t>
            </a:r>
            <a:endParaRPr lang="en-US" sz="2400" dirty="0">
              <a:latin typeface="Cambria" pitchFamily="18" charset="0"/>
            </a:endParaRPr>
          </a:p>
          <a:p>
            <a:pPr marL="0" indent="0" eaLnBrk="1" fontAlgn="auto" hangingPunct="1">
              <a:spcAft>
                <a:spcPts val="0"/>
              </a:spcAft>
              <a:buNone/>
              <a:defRPr/>
            </a:pPr>
            <a:endParaRPr lang="en-US" dirty="0">
              <a:latin typeface="Cambria" pitchFamily="18" charset="0"/>
            </a:endParaRPr>
          </a:p>
          <a:p>
            <a:pPr eaLnBrk="1" fontAlgn="auto" hangingPunct="1">
              <a:spcAft>
                <a:spcPts val="0"/>
              </a:spcAft>
              <a:buNone/>
              <a:defRPr/>
            </a:pPr>
            <a:r>
              <a:rPr lang="en-GB" i="1" dirty="0">
                <a:latin typeface="Cambria" pitchFamily="18" charset="0"/>
              </a:rPr>
              <a:t>In the beginning there was only </a:t>
            </a:r>
            <a:r>
              <a:rPr lang="en-GB" i="1" dirty="0" err="1">
                <a:latin typeface="Cambria" pitchFamily="18" charset="0"/>
              </a:rPr>
              <a:t>Tokpella</a:t>
            </a:r>
            <a:r>
              <a:rPr lang="en-GB" i="1" dirty="0">
                <a:latin typeface="Cambria" pitchFamily="18" charset="0"/>
              </a:rPr>
              <a:t>, Endless Space...Only </a:t>
            </a:r>
            <a:r>
              <a:rPr lang="en-GB" i="1" dirty="0" err="1">
                <a:latin typeface="Cambria" pitchFamily="18" charset="0"/>
              </a:rPr>
              <a:t>Tawa</a:t>
            </a:r>
            <a:r>
              <a:rPr lang="en-GB" i="1" dirty="0">
                <a:latin typeface="Cambria" pitchFamily="18" charset="0"/>
              </a:rPr>
              <a:t>, the Sun Spirit existed, along with some lower gods. </a:t>
            </a:r>
            <a:r>
              <a:rPr lang="en-GB" i="1" dirty="0" err="1">
                <a:latin typeface="Cambria" pitchFamily="18" charset="0"/>
              </a:rPr>
              <a:t>Tawa</a:t>
            </a:r>
            <a:r>
              <a:rPr lang="en-GB" i="1" dirty="0">
                <a:latin typeface="Cambria" pitchFamily="18" charset="0"/>
              </a:rPr>
              <a:t>...gathered the elements of Endless Space and put some of his own substance into them, and in this way he created the First World.</a:t>
            </a:r>
          </a:p>
          <a:p>
            <a:pPr eaLnBrk="1" fontAlgn="auto" hangingPunct="1">
              <a:spcAft>
                <a:spcPts val="0"/>
              </a:spcAft>
              <a:buFont typeface="Arial" pitchFamily="34" charset="0"/>
              <a:buChar char="•"/>
              <a:defRPr/>
            </a:pPr>
            <a:endParaRPr lang="en-US" dirty="0">
              <a:latin typeface="Amaze" pitchFamily="34" charset="0"/>
            </a:endParaRPr>
          </a:p>
          <a:p>
            <a:pPr marL="0" indent="0" eaLnBrk="1" fontAlgn="auto" hangingPunct="1">
              <a:spcAft>
                <a:spcPts val="0"/>
              </a:spcAft>
              <a:buNone/>
              <a:defRPr/>
            </a:pPr>
            <a:r>
              <a:rPr lang="en-GB" sz="1500" dirty="0"/>
              <a:t>Harold </a:t>
            </a:r>
            <a:r>
              <a:rPr lang="en-GB" sz="1500" dirty="0" err="1"/>
              <a:t>Courlander</a:t>
            </a:r>
            <a:r>
              <a:rPr lang="en-GB" sz="1500" dirty="0"/>
              <a:t>, </a:t>
            </a:r>
            <a:r>
              <a:rPr lang="en-GB" sz="1500" i="1" dirty="0"/>
              <a:t>The Fourth World of the Hopis</a:t>
            </a:r>
            <a:r>
              <a:rPr lang="en-GB" sz="1500" dirty="0"/>
              <a:t> (</a:t>
            </a:r>
            <a:r>
              <a:rPr lang="en-US" sz="1500" dirty="0"/>
              <a:t>Albuquerque: University of New Mexico Press, 1971), p. 17.</a:t>
            </a:r>
          </a:p>
          <a:p>
            <a:pPr marL="0" indent="0" eaLnBrk="1" fontAlgn="auto" hangingPunct="1">
              <a:spcAft>
                <a:spcPts val="0"/>
              </a:spcAft>
              <a:buNone/>
              <a:defRPr/>
            </a:pPr>
            <a:r>
              <a:rPr lang="en-GB" dirty="0"/>
              <a:t> </a:t>
            </a:r>
            <a:endParaRPr lang="en-US" dirty="0"/>
          </a:p>
          <a:p>
            <a:pPr eaLnBrk="1" fontAlgn="auto" hangingPunct="1">
              <a:spcAft>
                <a:spcPts val="0"/>
              </a:spcAft>
              <a:buFont typeface="Arial" pitchFamily="34" charset="0"/>
              <a:buChar char="•"/>
              <a:defRPr/>
            </a:pPr>
            <a:endParaRPr lang="en-US"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pic>
        <p:nvPicPr>
          <p:cNvPr id="5" name="Picture 4" descr="9a3921f653d7648f349542df26c65a37.png"/>
          <p:cNvPicPr>
            <a:picLocks noChangeAspect="1"/>
          </p:cNvPicPr>
          <p:nvPr/>
        </p:nvPicPr>
        <p:blipFill>
          <a:blip r:embed="rId3" cstate="print"/>
          <a:stretch>
            <a:fillRect/>
          </a:stretch>
        </p:blipFill>
        <p:spPr>
          <a:xfrm>
            <a:off x="6876256" y="188640"/>
            <a:ext cx="2060650" cy="1224693"/>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dirty="0">
                <a:latin typeface="Cambria" pitchFamily="18" charset="0"/>
              </a:rPr>
              <a:t>The Maya</a:t>
            </a:r>
            <a:endParaRPr lang="en-US" dirty="0">
              <a:latin typeface="Cambria" pitchFamily="18" charset="0"/>
            </a:endParaRPr>
          </a:p>
        </p:txBody>
      </p:sp>
      <p:sp>
        <p:nvSpPr>
          <p:cNvPr id="3" name="Content Placeholder 2"/>
          <p:cNvSpPr>
            <a:spLocks noGrp="1"/>
          </p:cNvSpPr>
          <p:nvPr>
            <p:ph idx="1"/>
          </p:nvPr>
        </p:nvSpPr>
        <p:spPr/>
        <p:txBody>
          <a:bodyPr rtlCol="0">
            <a:noAutofit/>
          </a:bodyPr>
          <a:lstStyle/>
          <a:p>
            <a:pPr marL="0" indent="0" eaLnBrk="1" fontAlgn="auto" hangingPunct="1">
              <a:spcAft>
                <a:spcPts val="0"/>
              </a:spcAft>
              <a:buNone/>
              <a:defRPr/>
            </a:pPr>
            <a:r>
              <a:rPr lang="en-GB" sz="1600" b="1" dirty="0">
                <a:latin typeface="Cambria" pitchFamily="18" charset="0"/>
                <a:cs typeface="Arial" pitchFamily="34" charset="0"/>
              </a:rPr>
              <a:t>The opening lines of the great Maya creation epic, the </a:t>
            </a:r>
            <a:r>
              <a:rPr lang="en-GB" sz="1600" b="1" i="1" dirty="0" err="1">
                <a:latin typeface="Cambria" pitchFamily="18" charset="0"/>
                <a:cs typeface="Arial" pitchFamily="34" charset="0"/>
              </a:rPr>
              <a:t>Popul</a:t>
            </a:r>
            <a:r>
              <a:rPr lang="en-GB" sz="1600" b="1" i="1" dirty="0">
                <a:latin typeface="Cambria" pitchFamily="18" charset="0"/>
                <a:cs typeface="Arial" pitchFamily="34" charset="0"/>
              </a:rPr>
              <a:t> </a:t>
            </a:r>
            <a:r>
              <a:rPr lang="en-GB" sz="1600" b="1" i="1" dirty="0" err="1">
                <a:latin typeface="Cambria" pitchFamily="18" charset="0"/>
                <a:cs typeface="Arial" pitchFamily="34" charset="0"/>
              </a:rPr>
              <a:t>Vuh</a:t>
            </a:r>
            <a:r>
              <a:rPr lang="en-GB" sz="1600" b="1" dirty="0">
                <a:latin typeface="Cambria" pitchFamily="18" charset="0"/>
                <a:cs typeface="Arial" pitchFamily="34" charset="0"/>
              </a:rPr>
              <a:t>, expresses the still beauty of a calm morning, the dawn of everything:</a:t>
            </a:r>
            <a:r>
              <a:rPr lang="en-GB" sz="1600" b="1" dirty="0">
                <a:latin typeface="Cambria" pitchFamily="18" charset="0"/>
              </a:rPr>
              <a:t> </a:t>
            </a:r>
            <a:endParaRPr lang="en-US" sz="1600" b="1" dirty="0">
              <a:latin typeface="Cambria" pitchFamily="18" charset="0"/>
            </a:endParaRPr>
          </a:p>
          <a:p>
            <a:pPr eaLnBrk="1" fontAlgn="auto" hangingPunct="1">
              <a:spcAft>
                <a:spcPts val="0"/>
              </a:spcAft>
              <a:buNone/>
              <a:defRPr/>
            </a:pPr>
            <a:r>
              <a:rPr lang="en-GB" sz="1800" dirty="0">
                <a:latin typeface="Cambria" pitchFamily="18" charset="0"/>
              </a:rPr>
              <a:t>Now it ripples, now it still murmurs, ripples*, still it sighs, still hums and it is empty under the sky.</a:t>
            </a:r>
            <a:endParaRPr lang="en-US" sz="1800" dirty="0">
              <a:latin typeface="Cambria" pitchFamily="18" charset="0"/>
            </a:endParaRPr>
          </a:p>
          <a:p>
            <a:pPr eaLnBrk="1" fontAlgn="auto" hangingPunct="1">
              <a:spcAft>
                <a:spcPts val="0"/>
              </a:spcAft>
              <a:buNone/>
              <a:defRPr/>
            </a:pPr>
            <a:r>
              <a:rPr lang="en-GB" sz="1800" dirty="0">
                <a:latin typeface="Cambria" pitchFamily="18" charset="0"/>
              </a:rPr>
              <a:t>Here follows the first words, the first eloquence:</a:t>
            </a:r>
            <a:endParaRPr lang="en-US" sz="1800" dirty="0">
              <a:latin typeface="Cambria" pitchFamily="18" charset="0"/>
            </a:endParaRPr>
          </a:p>
          <a:p>
            <a:pPr eaLnBrk="1" fontAlgn="auto" hangingPunct="1">
              <a:spcAft>
                <a:spcPts val="0"/>
              </a:spcAft>
              <a:buNone/>
              <a:defRPr/>
            </a:pPr>
            <a:r>
              <a:rPr lang="en-GB" sz="1800" dirty="0">
                <a:latin typeface="Cambria" pitchFamily="18" charset="0"/>
              </a:rPr>
              <a:t>There is not one person, on animal, bird, fish, crab, tree, rock, hollow, canyon, meadow, forest. Only the sky alone is there; the face of the earth is not clear. Only the sea alone is pooled under all the sky; there is nothing whatever gathered together. It is at rest; not a single thing stirs. It is held back, kept at rest under the sky. </a:t>
            </a:r>
            <a:endParaRPr lang="en-US" sz="1800" dirty="0">
              <a:latin typeface="Cambria" pitchFamily="18" charset="0"/>
            </a:endParaRPr>
          </a:p>
          <a:p>
            <a:pPr eaLnBrk="1" fontAlgn="auto" hangingPunct="1">
              <a:spcAft>
                <a:spcPts val="0"/>
              </a:spcAft>
              <a:buFont typeface="Arial" pitchFamily="34" charset="0"/>
              <a:buChar char="•"/>
              <a:defRPr/>
            </a:pPr>
            <a:r>
              <a:rPr lang="en-GB" sz="1800" dirty="0">
                <a:latin typeface="Cambria" pitchFamily="18" charset="0"/>
              </a:rPr>
              <a:t>Whatever there is that might be is simply not there: only the pooled water, only the same sea.</a:t>
            </a:r>
            <a:endParaRPr lang="en-US" sz="1800" dirty="0">
              <a:latin typeface="Cambria" pitchFamily="18" charset="0"/>
            </a:endParaRPr>
          </a:p>
          <a:p>
            <a:pPr eaLnBrk="1" fontAlgn="auto" hangingPunct="1">
              <a:spcAft>
                <a:spcPts val="0"/>
              </a:spcAft>
              <a:buFont typeface="Arial" pitchFamily="34" charset="0"/>
              <a:buChar char="•"/>
              <a:defRPr/>
            </a:pPr>
            <a:r>
              <a:rPr lang="en-US" sz="1800" dirty="0">
                <a:latin typeface="Cambria" pitchFamily="18" charset="0"/>
              </a:rPr>
              <a:t>*some modern scientific cosmologists say that before the Big Bang all that existed were quantum ripples</a:t>
            </a:r>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6237312"/>
            <a:ext cx="2051720" cy="620688"/>
          </a:xfrm>
          <a:prstGeom prst="rect">
            <a:avLst/>
          </a:prstGeom>
          <a:noFill/>
          <a:ln>
            <a:noFill/>
          </a:ln>
        </p:spPr>
      </p:pic>
      <p:pic>
        <p:nvPicPr>
          <p:cNvPr id="5" name="Picture 4" descr="Popul Vuh.jpg"/>
          <p:cNvPicPr>
            <a:picLocks noChangeAspect="1"/>
          </p:cNvPicPr>
          <p:nvPr/>
        </p:nvPicPr>
        <p:blipFill>
          <a:blip r:embed="rId3" cstate="print"/>
          <a:stretch>
            <a:fillRect/>
          </a:stretch>
        </p:blipFill>
        <p:spPr>
          <a:xfrm>
            <a:off x="8028384" y="0"/>
            <a:ext cx="1115616" cy="1682568"/>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The Maya</a:t>
            </a:r>
          </a:p>
        </p:txBody>
      </p:sp>
      <p:sp>
        <p:nvSpPr>
          <p:cNvPr id="3" name="Content Placeholder 2"/>
          <p:cNvSpPr>
            <a:spLocks noGrp="1"/>
          </p:cNvSpPr>
          <p:nvPr>
            <p:ph idx="1"/>
          </p:nvPr>
        </p:nvSpPr>
        <p:spPr/>
        <p:txBody>
          <a:bodyPr>
            <a:normAutofit fontScale="70000" lnSpcReduction="20000"/>
          </a:bodyPr>
          <a:lstStyle/>
          <a:p>
            <a:pPr>
              <a:defRPr/>
            </a:pPr>
            <a:r>
              <a:rPr lang="en-GB" i="1" dirty="0">
                <a:latin typeface="Cambria" pitchFamily="18" charset="0"/>
              </a:rPr>
              <a:t>‘Deep within the dark, the Plumed Serpent, the Aztec Quetzalcoatl, the Maker and Modeller of all, stirs and speaks with the Heart of Sky, also known as Hurricane, and the creation begins.  The cosmos of the great Mesoamerican and Andean civilisations was alive. Its structure was that of a living body. In this sense it is not necessary to ask what something is made of, or how it moves, </a:t>
            </a:r>
            <a:r>
              <a:rPr lang="en-GB" i="1" dirty="0">
                <a:solidFill>
                  <a:schemeClr val="accent6">
                    <a:lumMod val="75000"/>
                  </a:schemeClr>
                </a:solidFill>
                <a:latin typeface="Cambria" pitchFamily="18" charset="0"/>
              </a:rPr>
              <a:t>but what one’s relationship with it is. ‘</a:t>
            </a:r>
            <a:endParaRPr lang="en-US" i="1" dirty="0">
              <a:solidFill>
                <a:schemeClr val="accent6">
                  <a:lumMod val="75000"/>
                </a:schemeClr>
              </a:solidFill>
              <a:latin typeface="Cambria" pitchFamily="18" charset="0"/>
            </a:endParaRPr>
          </a:p>
          <a:p>
            <a:pPr>
              <a:defRPr/>
            </a:pPr>
            <a:endParaRPr lang="en-US" dirty="0">
              <a:latin typeface="Cambria" pitchFamily="18" charset="0"/>
            </a:endParaRPr>
          </a:p>
          <a:p>
            <a:pPr>
              <a:defRPr/>
            </a:pPr>
            <a:r>
              <a:rPr lang="en-US" dirty="0">
                <a:latin typeface="Cambria" pitchFamily="18" charset="0"/>
              </a:rPr>
              <a:t>Dennis </a:t>
            </a:r>
            <a:r>
              <a:rPr lang="en-US" dirty="0" err="1">
                <a:latin typeface="Cambria" pitchFamily="18" charset="0"/>
              </a:rPr>
              <a:t>Tedlo</a:t>
            </a:r>
            <a:r>
              <a:rPr lang="en-GB" dirty="0">
                <a:latin typeface="Cambria" pitchFamily="18" charset="0"/>
              </a:rPr>
              <a:t>ck (trans.), </a:t>
            </a:r>
            <a:r>
              <a:rPr lang="en-GB" i="1" dirty="0" err="1">
                <a:latin typeface="Cambria" pitchFamily="18" charset="0"/>
              </a:rPr>
              <a:t>Popul</a:t>
            </a:r>
            <a:r>
              <a:rPr lang="en-GB" i="1" dirty="0">
                <a:latin typeface="Cambria" pitchFamily="18" charset="0"/>
              </a:rPr>
              <a:t> </a:t>
            </a:r>
            <a:r>
              <a:rPr lang="en-GB" i="1" dirty="0" err="1">
                <a:latin typeface="Cambria" pitchFamily="18" charset="0"/>
              </a:rPr>
              <a:t>Vuh</a:t>
            </a:r>
            <a:r>
              <a:rPr lang="en-GB" dirty="0">
                <a:latin typeface="Cambria" pitchFamily="18" charset="0"/>
              </a:rPr>
              <a:t>, (London: Simon and Schuster, 1996), p. 64.</a:t>
            </a:r>
            <a:endParaRPr lang="en-US" dirty="0">
              <a:latin typeface="Cambria" pitchFamily="18" charset="0"/>
            </a:endParaRPr>
          </a:p>
          <a:p>
            <a:pPr>
              <a:defRPr/>
            </a:pPr>
            <a:r>
              <a:rPr lang="en-GB" dirty="0">
                <a:latin typeface="Cambria" pitchFamily="18" charset="0"/>
              </a:rPr>
              <a:t> </a:t>
            </a:r>
            <a:endParaRPr lang="en-US" dirty="0">
              <a:latin typeface="Cambria" pitchFamily="18" charset="0"/>
            </a:endParaRPr>
          </a:p>
          <a:p>
            <a:pPr>
              <a:defRPr/>
            </a:pPr>
            <a:endParaRPr lang="en-US" dirty="0">
              <a:latin typeface="Cambria" pitchFamily="18" charset="0"/>
            </a:endParaRPr>
          </a:p>
          <a:p>
            <a:pPr>
              <a:defRPr/>
            </a:pPr>
            <a:r>
              <a:rPr lang="en-US" dirty="0">
                <a:latin typeface="Cambria" pitchFamily="18" charset="0"/>
              </a:rPr>
              <a:t>*some modern scientific cosmologists say that before the Big Bang all that existed were quantum ripples</a:t>
            </a:r>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pic>
        <p:nvPicPr>
          <p:cNvPr id="5" name="Picture 4" descr="Popul Vuh.jpg"/>
          <p:cNvPicPr>
            <a:picLocks noChangeAspect="1"/>
          </p:cNvPicPr>
          <p:nvPr/>
        </p:nvPicPr>
        <p:blipFill>
          <a:blip r:embed="rId3" cstate="print"/>
          <a:stretch>
            <a:fillRect/>
          </a:stretch>
        </p:blipFill>
        <p:spPr>
          <a:xfrm>
            <a:off x="7812360" y="0"/>
            <a:ext cx="984477" cy="1484784"/>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dirty="0">
                <a:latin typeface="Cambria" pitchFamily="18" charset="0"/>
              </a:rPr>
              <a:t>Australia: Dreaming, Singin</a:t>
            </a:r>
            <a:r>
              <a:rPr lang="en-GB" dirty="0"/>
              <a:t>g</a:t>
            </a:r>
            <a:endParaRPr lang="en-US" dirty="0"/>
          </a:p>
        </p:txBody>
      </p:sp>
      <p:sp>
        <p:nvSpPr>
          <p:cNvPr id="3" name="Content Placeholder 2"/>
          <p:cNvSpPr>
            <a:spLocks noGrp="1"/>
          </p:cNvSpPr>
          <p:nvPr>
            <p:ph idx="1"/>
          </p:nvPr>
        </p:nvSpPr>
        <p:spPr>
          <a:xfrm>
            <a:off x="465719" y="1371532"/>
            <a:ext cx="8229600" cy="4525963"/>
          </a:xfrm>
        </p:spPr>
        <p:txBody>
          <a:bodyPr rtlCol="0">
            <a:normAutofit fontScale="92500"/>
          </a:bodyPr>
          <a:lstStyle/>
          <a:p>
            <a:pPr eaLnBrk="1" fontAlgn="auto" hangingPunct="1">
              <a:spcAft>
                <a:spcPts val="0"/>
              </a:spcAft>
              <a:buFont typeface="Arial" pitchFamily="34" charset="0"/>
              <a:buChar char="•"/>
              <a:defRPr/>
            </a:pPr>
            <a:r>
              <a:rPr lang="en-US" sz="4000" i="1" dirty="0">
                <a:latin typeface="Cambria" pitchFamily="18" charset="0"/>
              </a:rPr>
              <a:t>‘</a:t>
            </a:r>
            <a:r>
              <a:rPr lang="en-US" sz="4000" i="1" dirty="0">
                <a:latin typeface="Cambria" pitchFamily="18" charset="0"/>
                <a:cs typeface="Arial" pitchFamily="34" charset="0"/>
              </a:rPr>
              <a:t>legendary totemic beings …wandered over the continent in the Dreamtime, singing out the name of everything that crossed their path – birds, animals, plants, rocks, waterholes…so singing the world into existence’.</a:t>
            </a:r>
          </a:p>
          <a:p>
            <a:pPr eaLnBrk="1" fontAlgn="auto" hangingPunct="1">
              <a:spcAft>
                <a:spcPts val="0"/>
              </a:spcAft>
              <a:buFont typeface="Arial" pitchFamily="34" charset="0"/>
              <a:buChar char="•"/>
              <a:defRPr/>
            </a:pPr>
            <a:r>
              <a:rPr lang="en-GB" dirty="0">
                <a:latin typeface="Cambria" pitchFamily="18" charset="0"/>
              </a:rPr>
              <a:t>Bruce </a:t>
            </a:r>
            <a:r>
              <a:rPr lang="en-GB" dirty="0" err="1">
                <a:latin typeface="Cambria" pitchFamily="18" charset="0"/>
              </a:rPr>
              <a:t>Chatwin</a:t>
            </a:r>
            <a:r>
              <a:rPr lang="en-GB" dirty="0">
                <a:latin typeface="Cambria" pitchFamily="18" charset="0"/>
              </a:rPr>
              <a:t>, </a:t>
            </a:r>
            <a:r>
              <a:rPr lang="en-GB" i="1" dirty="0">
                <a:latin typeface="Cambria" pitchFamily="18" charset="0"/>
              </a:rPr>
              <a:t>The </a:t>
            </a:r>
            <a:r>
              <a:rPr lang="en-GB" i="1" dirty="0" err="1">
                <a:latin typeface="Cambria" pitchFamily="18" charset="0"/>
              </a:rPr>
              <a:t>Songlines</a:t>
            </a:r>
            <a:r>
              <a:rPr lang="en-GB" dirty="0">
                <a:latin typeface="Cambria" pitchFamily="18" charset="0"/>
              </a:rPr>
              <a:t>, (London: Picador, 1988), p. 2.</a:t>
            </a:r>
            <a:endParaRPr lang="en-US" dirty="0">
              <a:latin typeface="Cambria" pitchFamily="18" charset="0"/>
            </a:endParaRPr>
          </a:p>
          <a:p>
            <a:pPr eaLnBrk="1" fontAlgn="auto" hangingPunct="1">
              <a:spcAft>
                <a:spcPts val="0"/>
              </a:spcAft>
              <a:buFont typeface="Arial" pitchFamily="34" charset="0"/>
              <a:buChar char="•"/>
              <a:defRPr/>
            </a:pPr>
            <a:endParaRPr lang="en-US" dirty="0"/>
          </a:p>
          <a:p>
            <a:pPr eaLnBrk="1" fontAlgn="auto" hangingPunct="1">
              <a:spcAft>
                <a:spcPts val="0"/>
              </a:spcAft>
              <a:buFont typeface="Arial" pitchFamily="34" charset="0"/>
              <a:buChar char="•"/>
              <a:defRPr/>
            </a:pPr>
            <a:endParaRPr lang="en-US" dirty="0"/>
          </a:p>
        </p:txBody>
      </p:sp>
      <p:pic>
        <p:nvPicPr>
          <p:cNvPr id="4" name="Picture 3" descr="Nick_campion_013.jpg"/>
          <p:cNvPicPr>
            <a:picLocks noChangeAspect="1"/>
          </p:cNvPicPr>
          <p:nvPr/>
        </p:nvPicPr>
        <p:blipFill>
          <a:blip r:embed="rId2" cstate="print"/>
          <a:stretch>
            <a:fillRect/>
          </a:stretch>
        </p:blipFill>
        <p:spPr>
          <a:xfrm>
            <a:off x="7786710" y="4984618"/>
            <a:ext cx="1241531" cy="187338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latin typeface="Cambria" pitchFamily="18" charset="0"/>
              </a:rPr>
              <a:t>Cosmology and the Body – or the Body as Cosmology: from left to right: Maori, Borneo, Cambodia, Samoa</a:t>
            </a:r>
            <a:endParaRPr lang="en-US" sz="2800" dirty="0">
              <a:latin typeface="Cambria" pitchFamily="18" charset="0"/>
            </a:endParaRPr>
          </a:p>
        </p:txBody>
      </p:sp>
      <p:pic>
        <p:nvPicPr>
          <p:cNvPr id="4" name="Content Placeholder 3" descr="history_jewelry_primitive_tribal_facial_tattoo.jpeg"/>
          <p:cNvPicPr>
            <a:picLocks noGrp="1" noChangeAspect="1"/>
          </p:cNvPicPr>
          <p:nvPr>
            <p:ph idx="1"/>
          </p:nvPr>
        </p:nvPicPr>
        <p:blipFill>
          <a:blip r:embed="rId2" cstate="print"/>
          <a:stretch>
            <a:fillRect/>
          </a:stretch>
        </p:blipFill>
        <p:spPr>
          <a:xfrm>
            <a:off x="428596" y="3571876"/>
            <a:ext cx="2201537" cy="2878933"/>
          </a:xfrm>
        </p:spPr>
      </p:pic>
      <p:pic>
        <p:nvPicPr>
          <p:cNvPr id="5" name="Picture 4" descr="history_jewelry_primitive_tribal_borneo.jpeg"/>
          <p:cNvPicPr>
            <a:picLocks noChangeAspect="1"/>
          </p:cNvPicPr>
          <p:nvPr/>
        </p:nvPicPr>
        <p:blipFill>
          <a:blip r:embed="rId3" cstate="print"/>
          <a:stretch>
            <a:fillRect/>
          </a:stretch>
        </p:blipFill>
        <p:spPr>
          <a:xfrm>
            <a:off x="2928926" y="2643182"/>
            <a:ext cx="3302000" cy="4318000"/>
          </a:xfrm>
          <a:prstGeom prst="rect">
            <a:avLst/>
          </a:prstGeom>
        </p:spPr>
      </p:pic>
      <p:pic>
        <p:nvPicPr>
          <p:cNvPr id="6" name="Picture 5" descr="Cambodian Dancer.jpg"/>
          <p:cNvPicPr>
            <a:picLocks noChangeAspect="1"/>
          </p:cNvPicPr>
          <p:nvPr/>
        </p:nvPicPr>
        <p:blipFill>
          <a:blip r:embed="rId4" cstate="print"/>
          <a:stretch>
            <a:fillRect/>
          </a:stretch>
        </p:blipFill>
        <p:spPr>
          <a:xfrm>
            <a:off x="5842000" y="2143116"/>
            <a:ext cx="3302000" cy="228600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Cosmology and the Body – or the Body as Cosmology</a:t>
            </a:r>
            <a:endParaRPr lang="en-US" dirty="0">
              <a:latin typeface="Cambria" pitchFamily="18" charset="0"/>
            </a:endParaRPr>
          </a:p>
        </p:txBody>
      </p:sp>
      <p:pic>
        <p:nvPicPr>
          <p:cNvPr id="4" name="Content Placeholder 3" descr="tattoodesign.jpeg"/>
          <p:cNvPicPr>
            <a:picLocks noGrp="1" noChangeAspect="1"/>
          </p:cNvPicPr>
          <p:nvPr>
            <p:ph idx="1"/>
          </p:nvPr>
        </p:nvPicPr>
        <p:blipFill>
          <a:blip r:embed="rId2" cstate="print"/>
          <a:stretch>
            <a:fillRect/>
          </a:stretch>
        </p:blipFill>
        <p:spPr>
          <a:xfrm>
            <a:off x="1285852" y="4572008"/>
            <a:ext cx="2818337" cy="1911345"/>
          </a:xfrm>
        </p:spPr>
      </p:pic>
      <p:pic>
        <p:nvPicPr>
          <p:cNvPr id="5" name="Picture 4" descr="punk-tattoos-wallpaper-2410.jpeg"/>
          <p:cNvPicPr>
            <a:picLocks noChangeAspect="1"/>
          </p:cNvPicPr>
          <p:nvPr/>
        </p:nvPicPr>
        <p:blipFill>
          <a:blip r:embed="rId3" cstate="print"/>
          <a:stretch>
            <a:fillRect/>
          </a:stretch>
        </p:blipFill>
        <p:spPr>
          <a:xfrm>
            <a:off x="642910" y="1643050"/>
            <a:ext cx="2088446" cy="2857502"/>
          </a:xfrm>
          <a:prstGeom prst="rect">
            <a:avLst/>
          </a:prstGeom>
        </p:spPr>
      </p:pic>
      <p:pic>
        <p:nvPicPr>
          <p:cNvPr id="6" name="Picture 5" descr="imagesCA4TMLFI.jpeg"/>
          <p:cNvPicPr>
            <a:picLocks noChangeAspect="1"/>
          </p:cNvPicPr>
          <p:nvPr/>
        </p:nvPicPr>
        <p:blipFill>
          <a:blip r:embed="rId4" cstate="print"/>
          <a:stretch>
            <a:fillRect/>
          </a:stretch>
        </p:blipFill>
        <p:spPr>
          <a:xfrm>
            <a:off x="4857752" y="5038725"/>
            <a:ext cx="2514600" cy="1819275"/>
          </a:xfrm>
          <a:prstGeom prst="rect">
            <a:avLst/>
          </a:prstGeom>
        </p:spPr>
      </p:pic>
      <p:pic>
        <p:nvPicPr>
          <p:cNvPr id="7" name="Picture 6" descr="ROYAL-ASCOT-WOMEN-HAVING-FUN-A-DAY-AT-THE-HORSE-RACES.jpeg"/>
          <p:cNvPicPr>
            <a:picLocks noChangeAspect="1"/>
          </p:cNvPicPr>
          <p:nvPr/>
        </p:nvPicPr>
        <p:blipFill>
          <a:blip r:embed="rId5" cstate="print"/>
          <a:stretch>
            <a:fillRect/>
          </a:stretch>
        </p:blipFill>
        <p:spPr>
          <a:xfrm>
            <a:off x="3810000" y="1562325"/>
            <a:ext cx="3548082" cy="2377215"/>
          </a:xfrm>
          <a:prstGeom prst="rect">
            <a:avLst/>
          </a:prstGeom>
        </p:spPr>
      </p:pic>
      <p:pic>
        <p:nvPicPr>
          <p:cNvPr id="8" name="Picture 7" descr="henley_1435753c.jpeg"/>
          <p:cNvPicPr>
            <a:picLocks noChangeAspect="1"/>
          </p:cNvPicPr>
          <p:nvPr/>
        </p:nvPicPr>
        <p:blipFill>
          <a:blip r:embed="rId6" cstate="print"/>
          <a:stretch>
            <a:fillRect/>
          </a:stretch>
        </p:blipFill>
        <p:spPr>
          <a:xfrm>
            <a:off x="5424283" y="2928934"/>
            <a:ext cx="3719717" cy="2328866"/>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Cosmology and Dance:</a:t>
            </a:r>
            <a:br>
              <a:rPr lang="en-GB" dirty="0">
                <a:latin typeface="Cambria" pitchFamily="18" charset="0"/>
              </a:rPr>
            </a:br>
            <a:r>
              <a:rPr lang="en-GB" sz="3600" dirty="0">
                <a:latin typeface="Cambria" pitchFamily="18" charset="0"/>
              </a:rPr>
              <a:t>Whirling Dervishes mimic and engage with the spinning of the cosmos</a:t>
            </a:r>
            <a:endParaRPr lang="en-US" sz="3600" dirty="0">
              <a:latin typeface="Cambria" pitchFamily="18" charset="0"/>
            </a:endParaRPr>
          </a:p>
        </p:txBody>
      </p:sp>
      <p:pic>
        <p:nvPicPr>
          <p:cNvPr id="4" name="Content Placeholder 3" descr="whirling_dervishes.jpeg"/>
          <p:cNvPicPr>
            <a:picLocks noGrp="1" noChangeAspect="1"/>
          </p:cNvPicPr>
          <p:nvPr>
            <p:ph idx="1"/>
          </p:nvPr>
        </p:nvPicPr>
        <p:blipFill>
          <a:blip r:embed="rId2" cstate="print"/>
          <a:stretch>
            <a:fillRect/>
          </a:stretch>
        </p:blipFill>
        <p:spPr>
          <a:xfrm>
            <a:off x="539552" y="2780928"/>
            <a:ext cx="3810000" cy="2514600"/>
          </a:xfrm>
        </p:spPr>
      </p:pic>
      <p:pic>
        <p:nvPicPr>
          <p:cNvPr id="5" name="Picture 4" descr="whirling-dirvish-1.jpeg"/>
          <p:cNvPicPr>
            <a:picLocks noChangeAspect="1"/>
          </p:cNvPicPr>
          <p:nvPr/>
        </p:nvPicPr>
        <p:blipFill>
          <a:blip r:embed="rId3" cstate="print"/>
          <a:stretch>
            <a:fillRect/>
          </a:stretch>
        </p:blipFill>
        <p:spPr>
          <a:xfrm>
            <a:off x="5786446" y="3714752"/>
            <a:ext cx="3000356" cy="3000356"/>
          </a:xfrm>
          <a:prstGeom prst="rect">
            <a:avLst/>
          </a:prstGeom>
        </p:spPr>
      </p:pic>
      <p:pic>
        <p:nvPicPr>
          <p:cNvPr id="6" name="Picture 5" descr="Whirling Dirvishes.jpeg"/>
          <p:cNvPicPr>
            <a:picLocks noChangeAspect="1"/>
          </p:cNvPicPr>
          <p:nvPr/>
        </p:nvPicPr>
        <p:blipFill>
          <a:blip r:embed="rId4" cstate="print"/>
          <a:stretch>
            <a:fillRect/>
          </a:stretch>
        </p:blipFill>
        <p:spPr>
          <a:xfrm>
            <a:off x="5286380" y="1785926"/>
            <a:ext cx="2286000" cy="1714500"/>
          </a:xfrm>
          <a:prstGeom prst="rect">
            <a:avLst/>
          </a:prstGeom>
        </p:spPr>
      </p:pic>
      <p:pic>
        <p:nvPicPr>
          <p:cNvPr id="7" name="Picture 6" descr="C:\Users\ablettm\AppData\Local\Microsoft\Windows\Temporary Internet Files\Content.Outlook\R41HOZLM\UWTSD Logo.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Cosmology and Literature</a:t>
            </a:r>
            <a:endParaRPr lang="en-GB" dirty="0"/>
          </a:p>
        </p:txBody>
      </p:sp>
      <p:sp>
        <p:nvSpPr>
          <p:cNvPr id="3" name="Content Placeholder 2"/>
          <p:cNvSpPr>
            <a:spLocks noGrp="1"/>
          </p:cNvSpPr>
          <p:nvPr>
            <p:ph idx="1"/>
          </p:nvPr>
        </p:nvSpPr>
        <p:spPr/>
        <p:txBody>
          <a:bodyPr>
            <a:normAutofit/>
          </a:bodyPr>
          <a:lstStyle/>
          <a:p>
            <a:pPr>
              <a:buNone/>
            </a:pPr>
            <a:r>
              <a:rPr lang="en-GB" sz="2000" dirty="0">
                <a:latin typeface="Cambria" pitchFamily="18" charset="0"/>
              </a:rPr>
              <a:t>Shakespeare in King Lear used cosmology as a framework for the unfolding and resolution of tragedy</a:t>
            </a:r>
          </a:p>
          <a:p>
            <a:pPr>
              <a:buNone/>
            </a:pPr>
            <a:r>
              <a:rPr lang="en-GB" sz="2000" dirty="0">
                <a:latin typeface="Cambria" pitchFamily="18" charset="0"/>
              </a:rPr>
              <a:t>Virginia </a:t>
            </a:r>
            <a:r>
              <a:rPr lang="en-GB" sz="2000" dirty="0" err="1">
                <a:latin typeface="Cambria" pitchFamily="18" charset="0"/>
              </a:rPr>
              <a:t>Woolfe</a:t>
            </a:r>
            <a:r>
              <a:rPr lang="en-GB" sz="2000" dirty="0">
                <a:latin typeface="Cambria" pitchFamily="18" charset="0"/>
              </a:rPr>
              <a:t> used the recently discovered size and expansion of the universe as a metaphor for human insecurity.</a:t>
            </a:r>
          </a:p>
          <a:p>
            <a:pPr>
              <a:buNone/>
            </a:pPr>
            <a:r>
              <a:rPr lang="en-GB" sz="2000" dirty="0">
                <a:latin typeface="Cambria" pitchFamily="18" charset="0"/>
              </a:rPr>
              <a:t>Arthur C. Clarke explored the implications of cosmological ideas in ‘2001: A Space Odyssey’ and other stories</a:t>
            </a:r>
          </a:p>
          <a:p>
            <a:pPr>
              <a:buNone/>
            </a:pPr>
            <a:endParaRPr lang="en-GB" sz="1800" dirty="0">
              <a:latin typeface="Cambria" pitchFamily="18" charset="0"/>
            </a:endParaRPr>
          </a:p>
          <a:p>
            <a:pPr>
              <a:buNone/>
            </a:pPr>
            <a:endParaRPr lang="en-GB" sz="1800" dirty="0">
              <a:latin typeface="Cambria" pitchFamily="18" charset="0"/>
            </a:endParaRPr>
          </a:p>
        </p:txBody>
      </p:sp>
      <p:pic>
        <p:nvPicPr>
          <p:cNvPr id="4" name="Picture 3" descr="King lear.jpg"/>
          <p:cNvPicPr>
            <a:picLocks noChangeAspect="1"/>
          </p:cNvPicPr>
          <p:nvPr/>
        </p:nvPicPr>
        <p:blipFill>
          <a:blip r:embed="rId2" cstate="print"/>
          <a:stretch>
            <a:fillRect/>
          </a:stretch>
        </p:blipFill>
        <p:spPr>
          <a:xfrm>
            <a:off x="0" y="4725144"/>
            <a:ext cx="1582442" cy="2132856"/>
          </a:xfrm>
          <a:prstGeom prst="rect">
            <a:avLst/>
          </a:prstGeom>
        </p:spPr>
      </p:pic>
      <p:pic>
        <p:nvPicPr>
          <p:cNvPr id="5" name="Picture 4" descr="Arthur C Clarke.jpg"/>
          <p:cNvPicPr>
            <a:picLocks noChangeAspect="1"/>
          </p:cNvPicPr>
          <p:nvPr/>
        </p:nvPicPr>
        <p:blipFill>
          <a:blip r:embed="rId3" cstate="print"/>
          <a:stretch>
            <a:fillRect/>
          </a:stretch>
        </p:blipFill>
        <p:spPr>
          <a:xfrm>
            <a:off x="3995936" y="4653136"/>
            <a:ext cx="1694966" cy="1800026"/>
          </a:xfrm>
          <a:prstGeom prst="rect">
            <a:avLst/>
          </a:prstGeom>
        </p:spPr>
      </p:pic>
      <p:pic>
        <p:nvPicPr>
          <p:cNvPr id="6" name="Content Placeholder 3" descr="Virginia Woolf.jpeg"/>
          <p:cNvPicPr>
            <a:picLocks noChangeAspect="1"/>
          </p:cNvPicPr>
          <p:nvPr/>
        </p:nvPicPr>
        <p:blipFill>
          <a:blip r:embed="rId4" cstate="print"/>
          <a:stretch>
            <a:fillRect/>
          </a:stretch>
        </p:blipFill>
        <p:spPr>
          <a:xfrm>
            <a:off x="1979712" y="4653136"/>
            <a:ext cx="1499279" cy="1988840"/>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A Poet’s View of Scientific Cosmology</a:t>
            </a:r>
          </a:p>
        </p:txBody>
      </p:sp>
      <p:sp>
        <p:nvSpPr>
          <p:cNvPr id="3" name="Content Placeholder 2"/>
          <p:cNvSpPr>
            <a:spLocks noGrp="1"/>
          </p:cNvSpPr>
          <p:nvPr>
            <p:ph idx="1"/>
          </p:nvPr>
        </p:nvSpPr>
        <p:spPr/>
        <p:txBody>
          <a:bodyPr>
            <a:normAutofit fontScale="70000" lnSpcReduction="20000"/>
          </a:bodyPr>
          <a:lstStyle/>
          <a:p>
            <a:pPr>
              <a:buNone/>
            </a:pPr>
            <a:r>
              <a:rPr lang="en-GB" sz="2600" dirty="0">
                <a:latin typeface="Cambria" pitchFamily="18" charset="0"/>
              </a:rPr>
              <a:t>W.H. Auden, ‘After Reading a Child’s Guide to Modern Physics’, in Riordan, Maurice and Jocelyn Bell </a:t>
            </a:r>
            <a:r>
              <a:rPr lang="en-GB" sz="2600" dirty="0" err="1">
                <a:latin typeface="Cambria" pitchFamily="18" charset="0"/>
              </a:rPr>
              <a:t>Burnell</a:t>
            </a:r>
            <a:r>
              <a:rPr lang="en-GB" sz="2600" dirty="0">
                <a:latin typeface="Cambria" pitchFamily="18" charset="0"/>
              </a:rPr>
              <a:t> (</a:t>
            </a:r>
            <a:r>
              <a:rPr lang="en-GB" sz="2600" dirty="0" err="1">
                <a:latin typeface="Cambria" pitchFamily="18" charset="0"/>
              </a:rPr>
              <a:t>eds</a:t>
            </a:r>
            <a:r>
              <a:rPr lang="en-GB" sz="2600" dirty="0">
                <a:latin typeface="Cambria" pitchFamily="18" charset="0"/>
              </a:rPr>
              <a:t>), </a:t>
            </a:r>
            <a:r>
              <a:rPr lang="en-GB" sz="2600" i="1" dirty="0">
                <a:latin typeface="Cambria" pitchFamily="18" charset="0"/>
              </a:rPr>
              <a:t>Dark Matter: Poems of Space</a:t>
            </a:r>
            <a:r>
              <a:rPr lang="en-GB" sz="2600" dirty="0">
                <a:latin typeface="Cambria" pitchFamily="18" charset="0"/>
              </a:rPr>
              <a:t> (London: </a:t>
            </a:r>
            <a:r>
              <a:rPr lang="en-GB" sz="2600" dirty="0" err="1">
                <a:latin typeface="Cambria" pitchFamily="18" charset="0"/>
              </a:rPr>
              <a:t>Calouste</a:t>
            </a:r>
            <a:r>
              <a:rPr lang="en-GB" sz="2600" dirty="0">
                <a:latin typeface="Cambria" pitchFamily="18" charset="0"/>
              </a:rPr>
              <a:t> </a:t>
            </a:r>
            <a:r>
              <a:rPr lang="en-GB" sz="2600" dirty="0" err="1">
                <a:latin typeface="Cambria" pitchFamily="18" charset="0"/>
              </a:rPr>
              <a:t>Gulbenkian</a:t>
            </a:r>
            <a:r>
              <a:rPr lang="en-GB" sz="2600" dirty="0">
                <a:latin typeface="Cambria" pitchFamily="18" charset="0"/>
              </a:rPr>
              <a:t> Foundation), pp. 54-5 (p. 54).</a:t>
            </a:r>
          </a:p>
          <a:p>
            <a:pPr>
              <a:buNone/>
            </a:pPr>
            <a:r>
              <a:rPr lang="en-GB" sz="2600" dirty="0">
                <a:latin typeface="Cambria" pitchFamily="18" charset="0"/>
              </a:rPr>
              <a:t> </a:t>
            </a:r>
          </a:p>
          <a:p>
            <a:pPr>
              <a:buNone/>
            </a:pPr>
            <a:r>
              <a:rPr lang="en-GB" sz="2600" dirty="0">
                <a:latin typeface="Cambria" pitchFamily="18" charset="0"/>
              </a:rPr>
              <a:t>‘If all a top physicist knows,</a:t>
            </a:r>
          </a:p>
          <a:p>
            <a:pPr>
              <a:buNone/>
            </a:pPr>
            <a:r>
              <a:rPr lang="en-GB" sz="2600" dirty="0">
                <a:latin typeface="Cambria" pitchFamily="18" charset="0"/>
              </a:rPr>
              <a:t>About the Truth be true,</a:t>
            </a:r>
          </a:p>
          <a:p>
            <a:pPr>
              <a:buNone/>
            </a:pPr>
            <a:r>
              <a:rPr lang="en-GB" sz="2600" dirty="0">
                <a:latin typeface="Cambria" pitchFamily="18" charset="0"/>
              </a:rPr>
              <a:t>Then, for all the so-and-so’s,</a:t>
            </a:r>
          </a:p>
          <a:p>
            <a:pPr>
              <a:buNone/>
            </a:pPr>
            <a:r>
              <a:rPr lang="en-GB" sz="2600" dirty="0">
                <a:latin typeface="Cambria" pitchFamily="18" charset="0"/>
              </a:rPr>
              <a:t>Futility and grime,</a:t>
            </a:r>
          </a:p>
          <a:p>
            <a:pPr>
              <a:buNone/>
            </a:pPr>
            <a:r>
              <a:rPr lang="en-GB" sz="2600" dirty="0">
                <a:latin typeface="Cambria" pitchFamily="18" charset="0"/>
              </a:rPr>
              <a:t>Our common world contains,</a:t>
            </a:r>
          </a:p>
          <a:p>
            <a:pPr>
              <a:buNone/>
            </a:pPr>
            <a:r>
              <a:rPr lang="en-GB" sz="2600" dirty="0">
                <a:latin typeface="Cambria" pitchFamily="18" charset="0"/>
              </a:rPr>
              <a:t>We have a better time</a:t>
            </a:r>
          </a:p>
          <a:p>
            <a:pPr>
              <a:buNone/>
            </a:pPr>
            <a:r>
              <a:rPr lang="en-GB" sz="2600" dirty="0">
                <a:latin typeface="Cambria" pitchFamily="18" charset="0"/>
              </a:rPr>
              <a:t>Then the Greater Nebulae do,</a:t>
            </a:r>
          </a:p>
          <a:p>
            <a:pPr>
              <a:buNone/>
            </a:pPr>
            <a:r>
              <a:rPr lang="en-GB" sz="2600" dirty="0">
                <a:latin typeface="Cambria" pitchFamily="18" charset="0"/>
              </a:rPr>
              <a:t>Or the atoms in our brains’ </a:t>
            </a:r>
          </a:p>
          <a:p>
            <a:pPr>
              <a:buNone/>
            </a:pPr>
            <a:endParaRPr lang="en-GB" sz="2600" dirty="0">
              <a:latin typeface="Cambria" pitchFamily="18" charset="0"/>
            </a:endParaRPr>
          </a:p>
          <a:p>
            <a:pPr>
              <a:buNone/>
            </a:pPr>
            <a:r>
              <a:rPr lang="en-GB" sz="2600" dirty="0">
                <a:latin typeface="Cambria" pitchFamily="18" charset="0"/>
              </a:rPr>
              <a:t>In Auden’s cosmology the richness of human life counts for more than the mathematical and scientific truths of physics.</a:t>
            </a:r>
          </a:p>
          <a:p>
            <a:pPr>
              <a:buNone/>
            </a:pPr>
            <a:r>
              <a:rPr lang="en-GB" dirty="0">
                <a:latin typeface="Cambria" pitchFamily="18" charset="0"/>
              </a:rPr>
              <a:t> </a:t>
            </a:r>
          </a:p>
          <a:p>
            <a:endParaRPr lang="en-GB" dirty="0"/>
          </a:p>
        </p:txBody>
      </p:sp>
      <p:pic>
        <p:nvPicPr>
          <p:cNvPr id="4" name="Picture 3" descr="W H Auden VanVechten1939.jpg"/>
          <p:cNvPicPr>
            <a:picLocks noChangeAspect="1"/>
          </p:cNvPicPr>
          <p:nvPr/>
        </p:nvPicPr>
        <p:blipFill>
          <a:blip r:embed="rId2" cstate="print"/>
          <a:stretch>
            <a:fillRect/>
          </a:stretch>
        </p:blipFill>
        <p:spPr>
          <a:xfrm>
            <a:off x="5436096" y="2564904"/>
            <a:ext cx="2160240" cy="2160240"/>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a:latin typeface="Cambria" pitchFamily="18" charset="0"/>
              </a:rPr>
              <a:t>Cosmology as  Material Culture: Architecture  and Cosmology in the Material Environment: Temple of Heaven, Beijing;  Medicine Wheel, North America; Skyscrapers, New York; Bath, England, St Peter’s, Rome.</a:t>
            </a:r>
            <a:br>
              <a:rPr lang="en-GB" sz="1600" dirty="0">
                <a:latin typeface="Cambria" pitchFamily="18" charset="0"/>
              </a:rPr>
            </a:br>
            <a:r>
              <a:rPr lang="en-GB" sz="1600" dirty="0">
                <a:latin typeface="Cambria" pitchFamily="18" charset="0"/>
              </a:rPr>
              <a:t>(See </a:t>
            </a:r>
            <a:r>
              <a:rPr lang="en-GB" sz="1600" i="1" dirty="0">
                <a:latin typeface="Cambria" pitchFamily="18" charset="0"/>
              </a:rPr>
              <a:t>Sacred Geography, </a:t>
            </a:r>
            <a:r>
              <a:rPr lang="en-GB" sz="1600" i="1" dirty="0" err="1">
                <a:latin typeface="Cambria" pitchFamily="18" charset="0"/>
              </a:rPr>
              <a:t>Skyscapes</a:t>
            </a:r>
            <a:r>
              <a:rPr lang="en-GB" sz="1600" i="1" dirty="0">
                <a:latin typeface="Cambria" pitchFamily="18" charset="0"/>
              </a:rPr>
              <a:t>, Heavenly Discourses</a:t>
            </a:r>
            <a:r>
              <a:rPr lang="en-GB" sz="1600" dirty="0">
                <a:latin typeface="Cambria" pitchFamily="18" charset="0"/>
              </a:rPr>
              <a:t>)</a:t>
            </a:r>
            <a:endParaRPr lang="en-US" sz="1600" dirty="0">
              <a:latin typeface="Cambria" pitchFamily="18" charset="0"/>
            </a:endParaRPr>
          </a:p>
        </p:txBody>
      </p:sp>
      <p:pic>
        <p:nvPicPr>
          <p:cNvPr id="4" name="Content Placeholder 3" descr="Chinese Cosmology Temple of Heaven Beijing.jpg"/>
          <p:cNvPicPr>
            <a:picLocks noGrp="1" noChangeAspect="1"/>
          </p:cNvPicPr>
          <p:nvPr>
            <p:ph idx="1"/>
          </p:nvPr>
        </p:nvPicPr>
        <p:blipFill>
          <a:blip r:embed="rId2" cstate="print"/>
          <a:stretch>
            <a:fillRect/>
          </a:stretch>
        </p:blipFill>
        <p:spPr>
          <a:xfrm>
            <a:off x="285720" y="3857628"/>
            <a:ext cx="3810000" cy="2762250"/>
          </a:xfrm>
        </p:spPr>
      </p:pic>
      <p:pic>
        <p:nvPicPr>
          <p:cNvPr id="5" name="Picture 4" descr="Royal Crescent and Circus.jpg"/>
          <p:cNvPicPr>
            <a:picLocks noChangeAspect="1"/>
          </p:cNvPicPr>
          <p:nvPr/>
        </p:nvPicPr>
        <p:blipFill>
          <a:blip r:embed="rId3" cstate="print"/>
          <a:stretch>
            <a:fillRect/>
          </a:stretch>
        </p:blipFill>
        <p:spPr>
          <a:xfrm>
            <a:off x="6500826" y="3387268"/>
            <a:ext cx="2500330" cy="3470732"/>
          </a:xfrm>
          <a:prstGeom prst="rect">
            <a:avLst/>
          </a:prstGeom>
        </p:spPr>
      </p:pic>
      <p:pic>
        <p:nvPicPr>
          <p:cNvPr id="7" name="Picture 6" descr="medwheel_zqtg12_orig.jpeg"/>
          <p:cNvPicPr>
            <a:picLocks noChangeAspect="1"/>
          </p:cNvPicPr>
          <p:nvPr/>
        </p:nvPicPr>
        <p:blipFill>
          <a:blip r:embed="rId4" cstate="print"/>
          <a:stretch>
            <a:fillRect/>
          </a:stretch>
        </p:blipFill>
        <p:spPr>
          <a:xfrm>
            <a:off x="285720" y="1857364"/>
            <a:ext cx="3405190" cy="2208053"/>
          </a:xfrm>
          <a:prstGeom prst="rect">
            <a:avLst/>
          </a:prstGeom>
        </p:spPr>
      </p:pic>
      <p:pic>
        <p:nvPicPr>
          <p:cNvPr id="8" name="Picture 7" descr="Skyscrapers Independent 25 Nov 2011 p 42.jpg"/>
          <p:cNvPicPr>
            <a:picLocks noChangeAspect="1"/>
          </p:cNvPicPr>
          <p:nvPr/>
        </p:nvPicPr>
        <p:blipFill>
          <a:blip r:embed="rId5" cstate="print"/>
          <a:stretch>
            <a:fillRect/>
          </a:stretch>
        </p:blipFill>
        <p:spPr>
          <a:xfrm>
            <a:off x="4143372" y="3571876"/>
            <a:ext cx="2094839" cy="2928934"/>
          </a:xfrm>
          <a:prstGeom prst="rect">
            <a:avLst/>
          </a:prstGeom>
        </p:spPr>
      </p:pic>
      <p:pic>
        <p:nvPicPr>
          <p:cNvPr id="11" name="Picture 10" descr="st-peters-1.jpeg"/>
          <p:cNvPicPr>
            <a:picLocks noChangeAspect="1"/>
          </p:cNvPicPr>
          <p:nvPr/>
        </p:nvPicPr>
        <p:blipFill>
          <a:blip r:embed="rId6" cstate="print"/>
          <a:stretch>
            <a:fillRect/>
          </a:stretch>
        </p:blipFill>
        <p:spPr>
          <a:xfrm>
            <a:off x="6215074" y="1714488"/>
            <a:ext cx="2928926" cy="2196695"/>
          </a:xfrm>
          <a:prstGeom prst="rect">
            <a:avLst/>
          </a:prstGeom>
        </p:spPr>
      </p:pic>
      <p:pic>
        <p:nvPicPr>
          <p:cNvPr id="10" name="Picture 9" descr="C:\Users\ablettm\AppData\Local\Microsoft\Windows\Temporary Internet Files\Content.Outlook\R41HOZLM\UWTSD Logo.jpg"/>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latin typeface="Cambria" pitchFamily="18" charset="0"/>
              </a:rPr>
              <a:t>Astrology: a cosmology in action</a:t>
            </a:r>
            <a:endParaRPr lang="en-US" dirty="0">
              <a:latin typeface="Cambria" pitchFamily="18" charset="0"/>
            </a:endParaRPr>
          </a:p>
        </p:txBody>
      </p:sp>
      <p:sp>
        <p:nvSpPr>
          <p:cNvPr id="32771" name="Text Placeholder 2"/>
          <p:cNvSpPr>
            <a:spLocks noGrp="1"/>
          </p:cNvSpPr>
          <p:nvPr>
            <p:ph type="body" sz="half" idx="1"/>
          </p:nvPr>
        </p:nvSpPr>
        <p:spPr/>
        <p:txBody>
          <a:bodyPr/>
          <a:lstStyle/>
          <a:p>
            <a:endParaRPr lang="en-US"/>
          </a:p>
        </p:txBody>
      </p:sp>
      <p:pic>
        <p:nvPicPr>
          <p:cNvPr id="32772" name="Content Placeholder 4" descr="Egypt Priest 18 dynasty 1550-1292.jpg"/>
          <p:cNvPicPr>
            <a:picLocks noGrp="1" noChangeAspect="1"/>
          </p:cNvPicPr>
          <p:nvPr>
            <p:ph sz="half" idx="2"/>
          </p:nvPr>
        </p:nvPicPr>
        <p:blipFill>
          <a:blip r:embed="rId2" cstate="print"/>
          <a:srcRect/>
          <a:stretch>
            <a:fillRect/>
          </a:stretch>
        </p:blipFill>
        <p:spPr>
          <a:xfrm>
            <a:off x="5470525" y="1600200"/>
            <a:ext cx="2393950" cy="4525963"/>
          </a:xfrm>
        </p:spPr>
      </p:pic>
      <p:pic>
        <p:nvPicPr>
          <p:cNvPr id="32773" name="Picture 5" descr="Inca Astrologer Bauer Dearborn p 57.jpg"/>
          <p:cNvPicPr>
            <a:picLocks noChangeAspect="1"/>
          </p:cNvPicPr>
          <p:nvPr/>
        </p:nvPicPr>
        <p:blipFill>
          <a:blip r:embed="rId3" cstate="print"/>
          <a:srcRect/>
          <a:stretch>
            <a:fillRect/>
          </a:stretch>
        </p:blipFill>
        <p:spPr bwMode="auto">
          <a:xfrm>
            <a:off x="857250" y="1714500"/>
            <a:ext cx="2857500" cy="4476750"/>
          </a:xfrm>
          <a:prstGeom prst="rect">
            <a:avLst/>
          </a:prstGeom>
          <a:noFill/>
          <a:ln w="9525">
            <a:noFill/>
            <a:miter lim="800000"/>
            <a:headEnd/>
            <a:tailEnd/>
          </a:ln>
        </p:spPr>
      </p:pic>
      <p:pic>
        <p:nvPicPr>
          <p:cNvPr id="32774" name="Picture 6" descr="India astrologer Parkers p. 181 Hotel in Agra.jpg"/>
          <p:cNvPicPr>
            <a:picLocks noChangeAspect="1"/>
          </p:cNvPicPr>
          <p:nvPr/>
        </p:nvPicPr>
        <p:blipFill>
          <a:blip r:embed="rId4" cstate="print"/>
          <a:srcRect/>
          <a:stretch>
            <a:fillRect/>
          </a:stretch>
        </p:blipFill>
        <p:spPr bwMode="auto">
          <a:xfrm>
            <a:off x="3000375" y="4402138"/>
            <a:ext cx="3067050" cy="2455862"/>
          </a:xfrm>
          <a:prstGeom prst="rect">
            <a:avLst/>
          </a:prstGeom>
          <a:noFill/>
          <a:ln w="9525">
            <a:noFill/>
            <a:miter lim="800000"/>
            <a:headEnd/>
            <a:tailEnd/>
          </a:ln>
        </p:spPr>
      </p:pic>
      <p:pic>
        <p:nvPicPr>
          <p:cNvPr id="32775" name="Picture 7" descr="Patrick Walker.jpg"/>
          <p:cNvPicPr>
            <a:picLocks noChangeAspect="1"/>
          </p:cNvPicPr>
          <p:nvPr/>
        </p:nvPicPr>
        <p:blipFill>
          <a:blip r:embed="rId5" cstate="print"/>
          <a:srcRect/>
          <a:stretch>
            <a:fillRect/>
          </a:stretch>
        </p:blipFill>
        <p:spPr bwMode="auto">
          <a:xfrm>
            <a:off x="4143375" y="1571625"/>
            <a:ext cx="1817688" cy="2762250"/>
          </a:xfrm>
          <a:prstGeom prst="rect">
            <a:avLst/>
          </a:prstGeom>
          <a:noFill/>
          <a:ln w="9525">
            <a:noFill/>
            <a:miter lim="800000"/>
            <a:headEnd/>
            <a:tailEnd/>
          </a:ln>
        </p:spPr>
      </p:pic>
      <p:pic>
        <p:nvPicPr>
          <p:cNvPr id="8" name="Picture 2"/>
          <p:cNvPicPr>
            <a:picLocks noChangeAspect="1" noChangeArrowheads="1"/>
          </p:cNvPicPr>
          <p:nvPr/>
        </p:nvPicPr>
        <p:blipFill>
          <a:blip r:embed="rId6" cstate="print"/>
          <a:srcRect/>
          <a:stretch>
            <a:fillRect/>
          </a:stretch>
        </p:blipFill>
        <p:spPr bwMode="auto">
          <a:xfrm>
            <a:off x="142845" y="6181028"/>
            <a:ext cx="1643074" cy="676971"/>
          </a:xfrm>
          <a:prstGeom prst="rect">
            <a:avLst/>
          </a:prstGeom>
          <a:noFill/>
          <a:ln w="9525">
            <a:noFill/>
            <a:miter lim="800000"/>
            <a:headEnd/>
            <a:tailEnd/>
          </a:ln>
        </p:spPr>
      </p:pic>
      <p:pic>
        <p:nvPicPr>
          <p:cNvPr id="9" name="Content Placeholder 5" descr="Zodiac Man 2.jpg"/>
          <p:cNvPicPr>
            <a:picLocks noChangeAspect="1"/>
          </p:cNvPicPr>
          <p:nvPr/>
        </p:nvPicPr>
        <p:blipFill>
          <a:blip r:embed="rId7" cstate="print"/>
          <a:stretch>
            <a:fillRect/>
          </a:stretch>
        </p:blipFill>
        <p:spPr>
          <a:xfrm>
            <a:off x="7467600" y="4829175"/>
            <a:ext cx="1676400" cy="2028825"/>
          </a:xfrm>
          <a:prstGeom prst="rect">
            <a:avLst/>
          </a:prstGeom>
        </p:spPr>
      </p:pic>
      <p:pic>
        <p:nvPicPr>
          <p:cNvPr id="10" name="Picture 9" descr="zodiac-mosaic-severus-synagogue.jpeg"/>
          <p:cNvPicPr>
            <a:picLocks noChangeAspect="1"/>
          </p:cNvPicPr>
          <p:nvPr/>
        </p:nvPicPr>
        <p:blipFill>
          <a:blip r:embed="rId8" cstate="print"/>
          <a:stretch>
            <a:fillRect/>
          </a:stretch>
        </p:blipFill>
        <p:spPr>
          <a:xfrm>
            <a:off x="0" y="5072074"/>
            <a:ext cx="1904995" cy="1904995"/>
          </a:xfrm>
          <a:prstGeom prst="rect">
            <a:avLst/>
          </a:prstGeom>
        </p:spPr>
      </p:pic>
      <p:pic>
        <p:nvPicPr>
          <p:cNvPr id="11" name="Picture 10" descr="Horoscooe Kali Yuga.jpg"/>
          <p:cNvPicPr>
            <a:picLocks noChangeAspect="1"/>
          </p:cNvPicPr>
          <p:nvPr/>
        </p:nvPicPr>
        <p:blipFill>
          <a:blip r:embed="rId9" cstate="print"/>
          <a:stretch>
            <a:fillRect/>
          </a:stretch>
        </p:blipFill>
        <p:spPr>
          <a:xfrm>
            <a:off x="7556039" y="2143116"/>
            <a:ext cx="1587961" cy="1571612"/>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Cosmology and Culture</a:t>
            </a:r>
            <a:endParaRPr lang="en-US" dirty="0">
              <a:latin typeface="Cambria" pitchFamily="18" charset="0"/>
            </a:endParaRPr>
          </a:p>
        </p:txBody>
      </p:sp>
      <p:sp>
        <p:nvSpPr>
          <p:cNvPr id="3" name="Content Placeholder 2"/>
          <p:cNvSpPr>
            <a:spLocks noGrp="1"/>
          </p:cNvSpPr>
          <p:nvPr>
            <p:ph idx="1"/>
          </p:nvPr>
        </p:nvSpPr>
        <p:spPr/>
        <p:txBody>
          <a:bodyPr>
            <a:normAutofit fontScale="70000" lnSpcReduction="20000"/>
          </a:bodyPr>
          <a:lstStyle/>
          <a:p>
            <a:r>
              <a:rPr lang="en-GB" b="1" dirty="0">
                <a:solidFill>
                  <a:schemeClr val="accent6">
                    <a:lumMod val="75000"/>
                  </a:schemeClr>
                </a:solidFill>
                <a:latin typeface="Cambria" pitchFamily="18" charset="0"/>
              </a:rPr>
              <a:t>Cosmologies are not of course pulled out of the air to suit the convenience of the communities to which they are attached. </a:t>
            </a:r>
            <a:r>
              <a:rPr lang="en-GB" dirty="0">
                <a:latin typeface="Cambria" pitchFamily="18" charset="0"/>
              </a:rPr>
              <a:t>They are conditioned by many and various historical, environmental, technological, psychological and social factors. A flourishing community is likely to evolve a bright, self-affirming cosmology, and a languishing community is likely to see the world in darker shades. But my point here is that cosmology is not a cultural epiphenomenon; once it has taken hold of the communal imagination it can on the one hand serve the community, riding it through periods of material, or on the other hand disserve it, undermining its morale even when material conditions improve and permit expansion.. </a:t>
            </a:r>
            <a:r>
              <a:rPr lang="en-GB" b="1" dirty="0">
                <a:solidFill>
                  <a:schemeClr val="accent6">
                    <a:lumMod val="75000"/>
                  </a:schemeClr>
                </a:solidFill>
                <a:latin typeface="Cambria" pitchFamily="18" charset="0"/>
              </a:rPr>
              <a:t>A good cosmology, in other words, is good for its adherents.</a:t>
            </a:r>
            <a:endParaRPr lang="en-US" b="1" dirty="0">
              <a:solidFill>
                <a:schemeClr val="accent6">
                  <a:lumMod val="75000"/>
                </a:schemeClr>
              </a:solidFill>
              <a:latin typeface="Cambria" pitchFamily="18" charset="0"/>
            </a:endParaRPr>
          </a:p>
          <a:p>
            <a:r>
              <a:rPr lang="en-GB" dirty="0">
                <a:latin typeface="Cambria" pitchFamily="18" charset="0"/>
              </a:rPr>
              <a:t>Mathews, Freya, </a:t>
            </a:r>
            <a:r>
              <a:rPr lang="en-GB" i="1" dirty="0">
                <a:latin typeface="Cambria" pitchFamily="18" charset="0"/>
              </a:rPr>
              <a:t>The Ecological Self</a:t>
            </a:r>
            <a:r>
              <a:rPr lang="en-GB" dirty="0">
                <a:latin typeface="Cambria" pitchFamily="18" charset="0"/>
              </a:rPr>
              <a:t>, Savage, MD: Barnes and Noble, 1991, p. 109.</a:t>
            </a:r>
            <a:endParaRPr lang="en-US" dirty="0">
              <a:latin typeface="Cambria" pitchFamily="18" charset="0"/>
            </a:endParaRPr>
          </a:p>
          <a:p>
            <a:r>
              <a:rPr lang="en-GB" dirty="0"/>
              <a:t> </a:t>
            </a:r>
            <a:endParaRPr lang="en-US" dirty="0"/>
          </a:p>
          <a:p>
            <a:endParaRPr lang="en-US" dirty="0"/>
          </a:p>
        </p:txBody>
      </p:sp>
      <p:pic>
        <p:nvPicPr>
          <p:cNvPr id="4" name="Picture 3" descr="Freya Matthews.jpeg"/>
          <p:cNvPicPr>
            <a:picLocks noChangeAspect="1"/>
          </p:cNvPicPr>
          <p:nvPr/>
        </p:nvPicPr>
        <p:blipFill>
          <a:blip r:embed="rId2" cstate="print"/>
          <a:stretch>
            <a:fillRect/>
          </a:stretch>
        </p:blipFill>
        <p:spPr>
          <a:xfrm>
            <a:off x="7724775" y="0"/>
            <a:ext cx="1419225" cy="1657350"/>
          </a:xfrm>
          <a:prstGeom prst="rect">
            <a:avLst/>
          </a:prstGeom>
        </p:spPr>
      </p:pic>
      <p:pic>
        <p:nvPicPr>
          <p:cNvPr id="5" name="Picture 2"/>
          <p:cNvPicPr>
            <a:picLocks noChangeAspect="1" noChangeArrowheads="1"/>
          </p:cNvPicPr>
          <p:nvPr/>
        </p:nvPicPr>
        <p:blipFill>
          <a:blip r:embed="rId3" cstate="print"/>
          <a:srcRect/>
          <a:stretch>
            <a:fillRect/>
          </a:stretch>
        </p:blipFill>
        <p:spPr bwMode="auto">
          <a:xfrm>
            <a:off x="142845" y="6181028"/>
            <a:ext cx="1643074" cy="676971"/>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4525963"/>
          </a:xfrm>
        </p:spPr>
        <p:txBody>
          <a:bodyPr>
            <a:normAutofit lnSpcReduction="10000"/>
          </a:bodyPr>
          <a:lstStyle/>
          <a:p>
            <a:pPr marL="0" indent="0">
              <a:buNone/>
            </a:pPr>
            <a:r>
              <a:rPr lang="en-GB" dirty="0">
                <a:latin typeface="Cambria" pitchFamily="18" charset="0"/>
              </a:rPr>
              <a:t>Fred Hoyle ‘our </a:t>
            </a:r>
            <a:r>
              <a:rPr lang="en-GB" b="1" dirty="0">
                <a:latin typeface="Cambria" pitchFamily="18" charset="0"/>
              </a:rPr>
              <a:t>everyday experience </a:t>
            </a:r>
            <a:r>
              <a:rPr lang="en-GB" dirty="0">
                <a:latin typeface="Cambria" pitchFamily="18" charset="0"/>
              </a:rPr>
              <a:t>even down to the smallest details seems to be so closely integrated to the </a:t>
            </a:r>
            <a:r>
              <a:rPr lang="en-GB" b="1" dirty="0">
                <a:latin typeface="Cambria" pitchFamily="18" charset="0"/>
              </a:rPr>
              <a:t>grand-scale features of the Universe </a:t>
            </a:r>
            <a:r>
              <a:rPr lang="en-GB" dirty="0">
                <a:latin typeface="Cambria" pitchFamily="18" charset="0"/>
              </a:rPr>
              <a:t>that it is well-nigh impossible to contemplate the two being separated’.</a:t>
            </a:r>
          </a:p>
          <a:p>
            <a:pPr marL="0" indent="0">
              <a:buNone/>
            </a:pPr>
            <a:endParaRPr lang="en-GB" dirty="0">
              <a:latin typeface="Cambria" pitchFamily="18" charset="0"/>
            </a:endParaRPr>
          </a:p>
          <a:p>
            <a:pPr marL="0" indent="0">
              <a:buNone/>
            </a:pPr>
            <a:r>
              <a:rPr lang="en-GB" dirty="0">
                <a:latin typeface="Cambria" pitchFamily="18" charset="0"/>
              </a:rPr>
              <a:t>F. Hoyle, </a:t>
            </a:r>
            <a:r>
              <a:rPr lang="en-GB" i="1" dirty="0">
                <a:latin typeface="Cambria" pitchFamily="18" charset="0"/>
              </a:rPr>
              <a:t>Frontiers of Astronomy</a:t>
            </a:r>
            <a:r>
              <a:rPr lang="en-GB" dirty="0">
                <a:latin typeface="Cambria" pitchFamily="18" charset="0"/>
              </a:rPr>
              <a:t>,  (</a:t>
            </a:r>
            <a:r>
              <a:rPr lang="en-GB" dirty="0" err="1">
                <a:latin typeface="Cambria" pitchFamily="18" charset="0"/>
              </a:rPr>
              <a:t>BiblioBazaar</a:t>
            </a:r>
            <a:r>
              <a:rPr lang="en-GB" dirty="0">
                <a:latin typeface="Cambria" pitchFamily="18" charset="0"/>
              </a:rPr>
              <a:t>, 2011), p. 304.</a:t>
            </a:r>
          </a:p>
          <a:p>
            <a:endParaRPr lang="en-GB" dirty="0"/>
          </a:p>
        </p:txBody>
      </p:sp>
      <p:pic>
        <p:nvPicPr>
          <p:cNvPr id="4" name="Picture 3" descr="Fred_Hoyle.jpg"/>
          <p:cNvPicPr>
            <a:picLocks noChangeAspect="1"/>
          </p:cNvPicPr>
          <p:nvPr/>
        </p:nvPicPr>
        <p:blipFill>
          <a:blip r:embed="rId2" cstate="print"/>
          <a:stretch>
            <a:fillRect/>
          </a:stretch>
        </p:blipFill>
        <p:spPr>
          <a:xfrm>
            <a:off x="7239000" y="4267200"/>
            <a:ext cx="1905000" cy="259080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Final Questions</a:t>
            </a:r>
          </a:p>
        </p:txBody>
      </p:sp>
      <p:sp>
        <p:nvSpPr>
          <p:cNvPr id="3" name="Content Placeholder 2"/>
          <p:cNvSpPr>
            <a:spLocks noGrp="1"/>
          </p:cNvSpPr>
          <p:nvPr>
            <p:ph idx="1"/>
          </p:nvPr>
        </p:nvSpPr>
        <p:spPr/>
        <p:txBody>
          <a:bodyPr/>
          <a:lstStyle/>
          <a:p>
            <a:pPr>
              <a:buNone/>
            </a:pPr>
            <a:r>
              <a:rPr lang="en-GB" dirty="0">
                <a:latin typeface="Cambria" pitchFamily="18" charset="0"/>
              </a:rPr>
              <a:t>Some cosmologies appear to be metaphorical</a:t>
            </a:r>
          </a:p>
          <a:p>
            <a:pPr>
              <a:buNone/>
            </a:pPr>
            <a:r>
              <a:rPr lang="en-GB" dirty="0">
                <a:latin typeface="Cambria" pitchFamily="18" charset="0"/>
              </a:rPr>
              <a:t>Others claim objective truth.</a:t>
            </a:r>
          </a:p>
          <a:p>
            <a:pPr>
              <a:buNone/>
            </a:pPr>
            <a:r>
              <a:rPr lang="en-GB" dirty="0">
                <a:latin typeface="Cambria" pitchFamily="18" charset="0"/>
              </a:rPr>
              <a:t>We may always see cultural consequences of these.</a:t>
            </a:r>
          </a:p>
          <a:p>
            <a:pPr>
              <a:buNone/>
            </a:pPr>
            <a:r>
              <a:rPr lang="en-GB" dirty="0">
                <a:latin typeface="Cambria" pitchFamily="18" charset="0"/>
              </a:rPr>
              <a:t>But how do we go about seeing them as culturally conditioned – if they are.</a:t>
            </a:r>
          </a:p>
          <a:p>
            <a:pPr>
              <a:buNone/>
            </a:pPr>
            <a:r>
              <a:rPr lang="en-GB" b="1" dirty="0">
                <a:latin typeface="Cambria" pitchFamily="18" charset="0"/>
              </a:rPr>
              <a:t>Essay question: ‘Are perceptions of the cosmos culturally conditioned?’</a:t>
            </a:r>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5805264"/>
            <a:ext cx="2195736" cy="764704"/>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Some Further Reading</a:t>
            </a:r>
            <a:br>
              <a:rPr lang="en-GB" dirty="0">
                <a:latin typeface="Cambria" pitchFamily="18" charset="0"/>
              </a:rPr>
            </a:br>
            <a:r>
              <a:rPr lang="en-GB" dirty="0">
                <a:latin typeface="Cambria" pitchFamily="18" charset="0"/>
              </a:rPr>
              <a:t>(and see this </a:t>
            </a:r>
            <a:r>
              <a:rPr lang="en-GB">
                <a:latin typeface="Cambria" pitchFamily="18" charset="0"/>
              </a:rPr>
              <a:t>week’s reading)</a:t>
            </a:r>
            <a:endParaRPr lang="en-GB" dirty="0">
              <a:latin typeface="Cambria" pitchFamily="18" charset="0"/>
            </a:endParaRPr>
          </a:p>
        </p:txBody>
      </p:sp>
      <p:sp>
        <p:nvSpPr>
          <p:cNvPr id="3" name="Content Placeholder 2"/>
          <p:cNvSpPr>
            <a:spLocks noGrp="1"/>
          </p:cNvSpPr>
          <p:nvPr>
            <p:ph idx="1"/>
          </p:nvPr>
        </p:nvSpPr>
        <p:spPr/>
        <p:txBody>
          <a:bodyPr>
            <a:normAutofit fontScale="47500" lnSpcReduction="20000"/>
          </a:bodyPr>
          <a:lstStyle/>
          <a:p>
            <a:r>
              <a:rPr lang="en-GB" dirty="0">
                <a:latin typeface="Cambria" pitchFamily="18" charset="0"/>
              </a:rPr>
              <a:t>Nicholas Campion, ‘Cosmos and Cosmology’, in Robert Segal and Kocku von </a:t>
            </a:r>
            <a:r>
              <a:rPr lang="en-GB" dirty="0" err="1">
                <a:latin typeface="Cambria" pitchFamily="18" charset="0"/>
              </a:rPr>
              <a:t>Stukrad</a:t>
            </a:r>
            <a:r>
              <a:rPr lang="en-GB" dirty="0">
                <a:latin typeface="Cambria" pitchFamily="18" charset="0"/>
              </a:rPr>
              <a:t> (</a:t>
            </a:r>
            <a:r>
              <a:rPr lang="en-GB" dirty="0" err="1">
                <a:latin typeface="Cambria" pitchFamily="18" charset="0"/>
              </a:rPr>
              <a:t>eds</a:t>
            </a:r>
            <a:r>
              <a:rPr lang="en-GB" dirty="0">
                <a:latin typeface="Cambria" pitchFamily="18" charset="0"/>
              </a:rPr>
              <a:t>), </a:t>
            </a:r>
            <a:r>
              <a:rPr lang="en-GB" i="1" dirty="0">
                <a:latin typeface="Cambria" pitchFamily="18" charset="0"/>
              </a:rPr>
              <a:t>Vocabulary for the Study of Religion</a:t>
            </a:r>
            <a:r>
              <a:rPr lang="en-GB" dirty="0">
                <a:latin typeface="Cambria" pitchFamily="18" charset="0"/>
              </a:rPr>
              <a:t> (Leiden: Brill, 2014). (See on </a:t>
            </a:r>
            <a:r>
              <a:rPr lang="en-GB" dirty="0" err="1">
                <a:latin typeface="Cambria" pitchFamily="18" charset="0"/>
              </a:rPr>
              <a:t>Moodle</a:t>
            </a:r>
            <a:r>
              <a:rPr lang="en-GB" dirty="0">
                <a:latin typeface="Cambria" pitchFamily="18" charset="0"/>
              </a:rPr>
              <a:t> MACAA Online Library, at top under Bernadette and Nick’s PhDs.)</a:t>
            </a:r>
          </a:p>
          <a:p>
            <a:r>
              <a:rPr lang="en-GB" dirty="0">
                <a:latin typeface="Cambria" pitchFamily="18" charset="0"/>
              </a:rPr>
              <a:t>Nicholas Campion, ‘The Importance of Cosmology in Culture: Contexts and Consequences’, in </a:t>
            </a:r>
            <a:r>
              <a:rPr lang="en-GB" dirty="0" err="1">
                <a:latin typeface="Cambria" pitchFamily="18" charset="0"/>
              </a:rPr>
              <a:t>Abraao</a:t>
            </a:r>
            <a:r>
              <a:rPr lang="en-GB" dirty="0">
                <a:latin typeface="Cambria" pitchFamily="18" charset="0"/>
              </a:rPr>
              <a:t> Jesse Capistrano de Souza (ed.),  </a:t>
            </a:r>
            <a:r>
              <a:rPr lang="en-GB" i="1" dirty="0">
                <a:latin typeface="Cambria" pitchFamily="18" charset="0"/>
              </a:rPr>
              <a:t>Cosmology</a:t>
            </a:r>
            <a:r>
              <a:rPr lang="en-GB" dirty="0">
                <a:latin typeface="Cambria" pitchFamily="18" charset="0"/>
              </a:rPr>
              <a:t>, (Rijeka: </a:t>
            </a:r>
            <a:r>
              <a:rPr lang="en-GB" dirty="0" err="1">
                <a:latin typeface="Cambria" pitchFamily="18" charset="0"/>
              </a:rPr>
              <a:t>InTech</a:t>
            </a:r>
            <a:r>
              <a:rPr lang="en-GB" dirty="0">
                <a:latin typeface="Cambria" pitchFamily="18" charset="0"/>
              </a:rPr>
              <a:t> Open, 2017), pp. 3-17. </a:t>
            </a:r>
          </a:p>
          <a:p>
            <a:r>
              <a:rPr lang="en-GB" u="sng" dirty="0">
                <a:hlinkClick r:id="rId2"/>
              </a:rPr>
              <a:t>https://www.intechopen.com/books/trends-in-modern-cosmology/the-importance-of-cosmology-in-culture-contexts-and-consequences</a:t>
            </a:r>
            <a:endParaRPr lang="en-GB" b="1" dirty="0"/>
          </a:p>
          <a:p>
            <a:r>
              <a:rPr lang="en-GB" dirty="0">
                <a:latin typeface="Cambria" pitchFamily="18" charset="0"/>
              </a:rPr>
              <a:t>Corbin, Henri, ‘</a:t>
            </a:r>
            <a:r>
              <a:rPr lang="en-GB" dirty="0" err="1">
                <a:latin typeface="Cambria" pitchFamily="18" charset="0"/>
              </a:rPr>
              <a:t>Mundus</a:t>
            </a:r>
            <a:r>
              <a:rPr lang="en-GB" dirty="0">
                <a:latin typeface="Cambria" pitchFamily="18" charset="0"/>
              </a:rPr>
              <a:t> </a:t>
            </a:r>
            <a:r>
              <a:rPr lang="en-GB" dirty="0" err="1">
                <a:latin typeface="Cambria" pitchFamily="18" charset="0"/>
              </a:rPr>
              <a:t>Imaginalis</a:t>
            </a:r>
            <a:r>
              <a:rPr lang="en-GB" dirty="0">
                <a:latin typeface="Cambria" pitchFamily="18" charset="0"/>
              </a:rPr>
              <a:t>, or the Imaginary and the </a:t>
            </a:r>
            <a:r>
              <a:rPr lang="en-GB" dirty="0" err="1">
                <a:latin typeface="Cambria" pitchFamily="18" charset="0"/>
              </a:rPr>
              <a:t>Imaginal</a:t>
            </a:r>
            <a:r>
              <a:rPr lang="en-GB" dirty="0">
                <a:latin typeface="Cambria" pitchFamily="18" charset="0"/>
              </a:rPr>
              <a:t>’, trans Ruth </a:t>
            </a:r>
            <a:r>
              <a:rPr lang="en-GB" dirty="0" err="1">
                <a:latin typeface="Cambria" pitchFamily="18" charset="0"/>
              </a:rPr>
              <a:t>Horine</a:t>
            </a:r>
            <a:r>
              <a:rPr lang="en-GB" dirty="0">
                <a:latin typeface="Cambria" pitchFamily="18" charset="0"/>
              </a:rPr>
              <a:t>, </a:t>
            </a:r>
            <a:r>
              <a:rPr lang="en-GB" i="1" dirty="0">
                <a:latin typeface="Cambria" pitchFamily="18" charset="0"/>
              </a:rPr>
              <a:t>Spring</a:t>
            </a:r>
            <a:r>
              <a:rPr lang="en-GB" dirty="0">
                <a:latin typeface="Cambria" pitchFamily="18" charset="0"/>
              </a:rPr>
              <a:t>, 1972, pp. 1-13 [originally published in </a:t>
            </a:r>
            <a:r>
              <a:rPr lang="en-GB" i="1" dirty="0">
                <a:latin typeface="Cambria" pitchFamily="18" charset="0"/>
              </a:rPr>
              <a:t>Cahiers </a:t>
            </a:r>
            <a:r>
              <a:rPr lang="en-GB" i="1" dirty="0" err="1">
                <a:latin typeface="Cambria" pitchFamily="18" charset="0"/>
              </a:rPr>
              <a:t>Internationaux</a:t>
            </a:r>
            <a:r>
              <a:rPr lang="en-GB" i="1" dirty="0">
                <a:latin typeface="Cambria" pitchFamily="18" charset="0"/>
              </a:rPr>
              <a:t> de </a:t>
            </a:r>
            <a:r>
              <a:rPr lang="en-GB" i="1" dirty="0" err="1">
                <a:latin typeface="Cambria" pitchFamily="18" charset="0"/>
              </a:rPr>
              <a:t>Symbolisme</a:t>
            </a:r>
            <a:r>
              <a:rPr lang="en-GB" dirty="0">
                <a:latin typeface="Cambria" pitchFamily="18" charset="0"/>
              </a:rPr>
              <a:t>, 1964, pp. 3-26].</a:t>
            </a:r>
          </a:p>
          <a:p>
            <a:r>
              <a:rPr lang="en-GB" u="sng" dirty="0">
                <a:latin typeface="Cambria" pitchFamily="18" charset="0"/>
                <a:hlinkClick r:id="rId3"/>
              </a:rPr>
              <a:t>http://hermetic.com/bey/mundus_imaginalis.htm</a:t>
            </a:r>
            <a:endParaRPr lang="en-GB" dirty="0">
              <a:latin typeface="Cambria" pitchFamily="18" charset="0"/>
            </a:endParaRPr>
          </a:p>
          <a:p>
            <a:r>
              <a:rPr lang="en-GB" u="sng" dirty="0">
                <a:latin typeface="Cambria" pitchFamily="18" charset="0"/>
                <a:hlinkClick r:id="rId4"/>
              </a:rPr>
              <a:t>http://hermetic.com/moorish/mundus-imaginalis.html</a:t>
            </a:r>
            <a:endParaRPr lang="en-GB" u="sng" dirty="0">
              <a:latin typeface="Cambria" pitchFamily="18" charset="0"/>
            </a:endParaRPr>
          </a:p>
          <a:p>
            <a:r>
              <a:rPr lang="en-GB" dirty="0" err="1">
                <a:latin typeface="Cambria" pitchFamily="18" charset="0"/>
              </a:rPr>
              <a:t>Bertol</a:t>
            </a:r>
            <a:r>
              <a:rPr lang="en-GB" dirty="0">
                <a:latin typeface="Cambria" pitchFamily="18" charset="0"/>
              </a:rPr>
              <a:t>, Daniela, ‘Framing the Land and Sky: Art Meets Cosmology in a Sustainable Environment’, </a:t>
            </a:r>
            <a:r>
              <a:rPr lang="en-GB" i="1" dirty="0">
                <a:latin typeface="Cambria" pitchFamily="18" charset="0"/>
              </a:rPr>
              <a:t>Leonardo</a:t>
            </a:r>
            <a:r>
              <a:rPr lang="en-GB" dirty="0">
                <a:latin typeface="Cambria" pitchFamily="18" charset="0"/>
              </a:rPr>
              <a:t>, Vol. 39, No. 2 (2006), p.130.</a:t>
            </a:r>
          </a:p>
          <a:p>
            <a:r>
              <a:rPr lang="en-GB" dirty="0">
                <a:latin typeface="Cambria" pitchFamily="18" charset="0"/>
              </a:rPr>
              <a:t>JSTOR</a:t>
            </a:r>
          </a:p>
          <a:p>
            <a:r>
              <a:rPr lang="en-GB" dirty="0">
                <a:latin typeface="Cambria" pitchFamily="18" charset="0"/>
              </a:rPr>
              <a:t>Hall, Margaret, ‘Cosmology and Therapy’, Journal of Religion and Health, no 4 (1986), pp. 254-5?</a:t>
            </a:r>
          </a:p>
          <a:p>
            <a:r>
              <a:rPr lang="en-GB" dirty="0">
                <a:latin typeface="Cambria" pitchFamily="18" charset="0"/>
              </a:rPr>
              <a:t>JSTOR</a:t>
            </a:r>
          </a:p>
          <a:p>
            <a:endParaRPr lang="en-GB" dirty="0"/>
          </a:p>
          <a:p>
            <a:endParaRPr lang="en-GB" dirty="0"/>
          </a:p>
          <a:p>
            <a:endParaRPr lang="en-GB" dirty="0"/>
          </a:p>
        </p:txBody>
      </p:sp>
      <p:pic>
        <p:nvPicPr>
          <p:cNvPr id="4" name="Picture 3" descr="C:\Users\ablettm\AppData\Local\Microsoft\Windows\Temporary Internet Files\Content.Outlook\R41HOZLM\UWTSD Logo.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1719</TotalTime>
  <Words>4593</Words>
  <Application>Microsoft Office PowerPoint</Application>
  <PresentationFormat>On-screen Show (4:3)</PresentationFormat>
  <Paragraphs>269</Paragraphs>
  <Slides>48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Amaze</vt:lpstr>
      <vt:lpstr>Arial</vt:lpstr>
      <vt:lpstr>Calibri</vt:lpstr>
      <vt:lpstr>Cambria</vt:lpstr>
      <vt:lpstr>Open Sans</vt:lpstr>
      <vt:lpstr>Office Theme</vt:lpstr>
      <vt:lpstr>Nick Campion </vt:lpstr>
      <vt:lpstr>PowerPoint Presentation</vt:lpstr>
      <vt:lpstr>Most material in this lecture is in  </vt:lpstr>
      <vt:lpstr>Also, for an important contribution to the debates</vt:lpstr>
      <vt:lpstr>Cosmos definitions (not so different)</vt:lpstr>
      <vt:lpstr>The Classical Definition: cosmos encompasses everything</vt:lpstr>
      <vt:lpstr> Two definitions of Cosmology source: Nicholas Campion, ‘The Importance of Cosmology in Culture: Contexts and Consequences’, in Abraao Jesse Capistrano de Souza (ed.),  Cosmology, InTech Open, 2017,  pp. 3-17 </vt:lpstr>
      <vt:lpstr>Cosmology as Science: The Standard Modern Definition</vt:lpstr>
      <vt:lpstr>The difference between ‘experience’ and ‘science’</vt:lpstr>
      <vt:lpstr>Some Other Words</vt:lpstr>
      <vt:lpstr>Cosmology and Culture</vt:lpstr>
      <vt:lpstr>Cosmology and Culture</vt:lpstr>
      <vt:lpstr>Key developments in twentieth century scientific cosmology</vt:lpstr>
      <vt:lpstr>Key developments in twentieth century scientific cosmology</vt:lpstr>
      <vt:lpstr>Key developments in twentieth century scientific cosmology</vt:lpstr>
      <vt:lpstr>PowerPoint Presentation</vt:lpstr>
      <vt:lpstr>Applications of Cosmology to Culture: Monarchy – The monarch as the connection between human society and the cosmos</vt:lpstr>
      <vt:lpstr>Applications of Cosmology to Culture: Politics Copernicus: solar absolutism; Newton: egalitarianism; Einstein: cultural relativity</vt:lpstr>
      <vt:lpstr>Scientific cosmology and visual culture: Top left: standard modern history of the cosmos; bottom left: gravity waves;  top right: the cosmic background radiation; bottom right: the cosmic web and galaxy formation</vt:lpstr>
      <vt:lpstr>Scientific Cosmology and Religion: scientists who retain a role for religion</vt:lpstr>
      <vt:lpstr>Cosmogony  Mircea Eliade: two cosmogonies</vt:lpstr>
      <vt:lpstr>Scientific Cosmogony?</vt:lpstr>
      <vt:lpstr>Imaginal Cosmology</vt:lpstr>
      <vt:lpstr>Jewish cosmology (left) and Egyptian (right)</vt:lpstr>
      <vt:lpstr>Ptolemaic Cosmology (Claudius Ptolemy, 2nd century, Alexandria) (left), Platonic Cosmology according to Kepler (right)</vt:lpstr>
      <vt:lpstr>The Platonic Cosmos: Time as universal order: Johannes Kepler and the Jupiter-Saturn cycle</vt:lpstr>
      <vt:lpstr>Chinese Cosmology; Cosmology as Action</vt:lpstr>
      <vt:lpstr>China: Pattern, Order and Time</vt:lpstr>
      <vt:lpstr>China – diversity: beware of talking about a single cosmology (in any culture)</vt:lpstr>
      <vt:lpstr>African cosmology – chaotic?</vt:lpstr>
      <vt:lpstr>Chaos and Cosmos contrasted</vt:lpstr>
      <vt:lpstr>China: emergence out of chaos</vt:lpstr>
      <vt:lpstr>The Chinese Cosmos: Paradox and Action in a Chaotic Cosmos</vt:lpstr>
      <vt:lpstr>The Hopi</vt:lpstr>
      <vt:lpstr>The Maya</vt:lpstr>
      <vt:lpstr>The Maya</vt:lpstr>
      <vt:lpstr>Australia: Dreaming, Singing</vt:lpstr>
      <vt:lpstr>Cosmology and the Body – or the Body as Cosmology: from left to right: Maori, Borneo, Cambodia, Samoa</vt:lpstr>
      <vt:lpstr>Cosmology and the Body – or the Body as Cosmology</vt:lpstr>
      <vt:lpstr>Cosmology and Dance: Whirling Dervishes mimic and engage with the spinning of the cosmos</vt:lpstr>
      <vt:lpstr>Cosmology and Literature</vt:lpstr>
      <vt:lpstr>A Poet’s View of Scientific Cosmology</vt:lpstr>
      <vt:lpstr>Cosmology as  Material Culture: Architecture  and Cosmology in the Material Environment: Temple of Heaven, Beijing;  Medicine Wheel, North America; Skyscrapers, New York; Bath, England, St Peter’s, Rome. (See Sacred Geography, Skyscapes, Heavenly Discourses)</vt:lpstr>
      <vt:lpstr>Astrology: a cosmology in action</vt:lpstr>
      <vt:lpstr>Cosmology and Culture</vt:lpstr>
      <vt:lpstr>PowerPoint Presentation</vt:lpstr>
      <vt:lpstr>Final Questions</vt:lpstr>
      <vt:lpstr>Some Further Reading (and see this week’s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171</cp:revision>
  <dcterms:created xsi:type="dcterms:W3CDTF">2012-02-27T13:41:08Z</dcterms:created>
  <dcterms:modified xsi:type="dcterms:W3CDTF">2021-11-01T13:40:17Z</dcterms:modified>
</cp:coreProperties>
</file>