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7" r:id="rId1"/>
  </p:sldMasterIdLst>
  <p:sldIdLst>
    <p:sldId id="256" r:id="rId2"/>
    <p:sldId id="258" r:id="rId3"/>
    <p:sldId id="259" r:id="rId4"/>
    <p:sldId id="260" r:id="rId5"/>
    <p:sldId id="262" r:id="rId6"/>
    <p:sldId id="263" r:id="rId7"/>
    <p:sldId id="264" r:id="rId8"/>
    <p:sldId id="257" r:id="rId9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458AB50-B95F-16BE-9408-B19FFF7262C4}" v="130" dt="2022-12-02T21:25:59.124"/>
    <p1510:client id="{0EEF4A52-1F9B-6C69-CCAC-42AB17FEFE6B}" v="101" dt="2022-11-30T20:50:41.033"/>
    <p1510:client id="{5F395704-5A74-17F9-82FA-3750C23406B5}" v="18" dt="2022-12-02T20:00:19.924"/>
    <p1510:client id="{9CF6E411-F766-ED8B-B6A4-04B4A46C4FD0}" v="59" dt="2022-12-04T22:26:00.448"/>
    <p1510:client id="{A709CCDB-C999-E748-73DB-926B0667ED28}" v="20" dt="2022-12-03T20:49:39.230"/>
    <p1510:client id="{BE2A9E0F-85A4-4FF3-F9A8-3CF02AD45524}" v="1715" dt="2022-12-04T22:12:09.434"/>
    <p1510:client id="{EB4AA054-B82D-45CB-83A2-D75A6DE3ACF7}" v="63" dt="2022-11-29T18:44:01.10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5EF58D-B62B-40BB-83AA-9D07CFC4ED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2648" y="557783"/>
            <a:ext cx="10969752" cy="313080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AC06D3-F571-4213-A2A4-6A1915120C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2648" y="3902206"/>
            <a:ext cx="10969752" cy="2240529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A10580-AD31-4B8F-8448-55A666AC17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5A860-F335-4252-AA00-24FB67ED2982}" type="datetime1">
              <a:rPr lang="en-US" smtClean="0"/>
              <a:t>12/4/2022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EC99C8-515A-4FEA-9CD2-6D0BF46CF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72AF1B-1868-4C05-B6C3-9EBF29A50A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27400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E6D384-B2C5-42A4-9774-A931C39BA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8D736C-5FCC-43BC-B824-A90F2CC5D1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4A3A50-B922-45BE-945D-7ED3EBD83F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BC802-30E3-4658-9CCA-F873646FEC67}" type="datetime1">
              <a:rPr lang="en-US" smtClean="0"/>
              <a:t>12/4/2022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241F78-20DE-4D53-BB25-79E5C4E1AB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643084-C669-4FDF-87D4-F22D36BB8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37973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C6C559-800C-489A-9174-7901F92B0D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57784"/>
            <a:ext cx="10969752" cy="3146400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42B5C3-320B-4CFD-B6A7-A28C7E435B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648" y="3902207"/>
            <a:ext cx="10969752" cy="2187443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FCA372-3F42-4113-A73B-5FDCF93CB5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227A3-19CE-4153-81CE-64EB7AB094B3}" type="datetime1">
              <a:rPr lang="en-US" smtClean="0"/>
              <a:t>12/4/2022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DA1197-0C78-4878-B086-5D206EA491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1B83D8-FD42-44FF-AA20-944A519CC0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84868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D685AA-B5C7-4E3D-85FA-94F3C73E59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3AFEEA-6F3F-4630-A950-61C05D2FAFB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2081369"/>
            <a:ext cx="5410200" cy="40955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C36817-B869-4D19-9EE8-A3166B0E15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2" y="2081369"/>
            <a:ext cx="5410200" cy="40955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074146-2374-4321-AEBB-3E9B09D779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9A100-10F6-477E-8847-29D479EF1C92}" type="datetime1">
              <a:rPr lang="en-US" smtClean="0"/>
              <a:t>12/4/2022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42337B-B902-4DC2-BB94-02B8A75492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4AD585-B83C-4ECF-AF42-8DDF6996B7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7494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3A9ADB-3495-481F-BB4E-9C7128B17B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65125"/>
            <a:ext cx="10745788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D6FF4C-26CB-4281-A2F7-6CBE45186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895096"/>
            <a:ext cx="5387975" cy="823912"/>
          </a:xfrm>
        </p:spPr>
        <p:txBody>
          <a:bodyPr anchor="b"/>
          <a:lstStyle>
            <a:lvl1pPr marL="0" indent="0">
              <a:buNone/>
              <a:defRPr sz="2400" b="0" i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F2E72A9-F222-45B4-9355-C04C058641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" y="2842211"/>
            <a:ext cx="5387975" cy="33474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A699F6E-77AD-4EBC-BAF9-5A43CDEC41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67890" y="1895096"/>
            <a:ext cx="5414510" cy="823912"/>
          </a:xfrm>
        </p:spPr>
        <p:txBody>
          <a:bodyPr anchor="b"/>
          <a:lstStyle>
            <a:lvl1pPr marL="0" indent="0">
              <a:buNone/>
              <a:defRPr sz="2400" b="0" i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0F77677-7169-4591-B047-0678815F48E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67890" y="2842211"/>
            <a:ext cx="5414510" cy="33474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482A6EB-0285-4FA4-A00C-A7F716084F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128AB-198A-495F-8475-FDB360C9873F}" type="datetime1">
              <a:rPr lang="en-US" smtClean="0"/>
              <a:t>12/4/2022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6D39526-82B8-402C-8A2B-82EF8F3F3A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55EC9E6-6FF1-4541-9CB1-A2FF9D8521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95940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170F54-6CED-4251-A0A6-32CCD1213F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572C8E6-49D6-46A5-8DC3-B0D8E683C9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A235E-F8FD-479F-9FC7-18BE84110877}" type="datetime1">
              <a:rPr lang="en-US" smtClean="0"/>
              <a:t>12/4/2022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B883CBA-77CD-4490-A5F3-BAA8FC254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EA5FF79-61B6-4693-8547-95B1F2F7A1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071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FBDCB94-13E9-41CB-88F0-D30A1791DC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0F09B-68DA-462E-9DB4-4C9ADAB8CBCC}" type="datetime1">
              <a:rPr lang="en-US" smtClean="0"/>
              <a:t>12/4/2022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44795A4-736C-426D-8559-5AD589275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2A2ACD-17F3-4C16-8E77-86EC92CCD5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04332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7FCB2E-B68A-48F9-8B20-CDED818FB6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9" y="457199"/>
            <a:ext cx="4970822" cy="266020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081C83-64B5-4BFD-A163-75C2EA7F89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457200"/>
            <a:ext cx="5483352" cy="5744003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5D44AD-E361-48A3-936D-DDA0D51445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12649" y="3329989"/>
            <a:ext cx="4970822" cy="2871216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EED06C-E016-489C-8863-EA1BE998BC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C4E36-FABE-47EB-AA7F-C19A93824617}" type="datetime1">
              <a:rPr lang="en-US" smtClean="0"/>
              <a:t>12/4/2022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9161F0-D253-49A7-9A08-7A0A228146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42C61A-B326-40A7-A286-90D0544BBC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090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F2DF6F-D00F-4CE4-8701-B006273461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9" y="457199"/>
            <a:ext cx="4970822" cy="266748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A0FF7AB-F851-4425-8407-996C920E684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096000" y="457199"/>
            <a:ext cx="5483352" cy="540385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2ED6CF5-154F-4615-8CDC-E2BFA61FAB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12649" y="3322708"/>
            <a:ext cx="4970822" cy="254628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A5C400-0D13-495F-8C4E-EC3CDF5F22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9CE6B-5DE6-4A2D-B72E-5E8969F9F56F}" type="datetime1">
              <a:rPr lang="en-US" smtClean="0"/>
              <a:t>12/4/2022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CB290D7-98AC-45E5-A7D6-73520AFC7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94276C-2BD2-4C4F-AC04-DD3D73768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9090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5170B0-C1C5-4976-80E8-6B4F90EB3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7593EE-493E-4BCE-8992-24CA63E1E0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80919F-FDDD-42FB-8422-A0665D558D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B1048-0047-48CA-88BA-D69B470942CF}" type="datetime1">
              <a:rPr lang="en-US" smtClean="0"/>
              <a:t>12/4/2022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16D38A-35F8-4667-A1F4-49644471E9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9CC230-78B7-487B-9C95-CB00868F6F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46001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14CB826-D9AA-4689-B8C0-38D999F0D06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557784"/>
            <a:ext cx="2854452" cy="564342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1F1CDD-16FB-45E0-9887-24374C5676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12648" y="557784"/>
            <a:ext cx="7734300" cy="564342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846397-BBD2-4426-B1F5-FD6EA3CDC8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83879-648C-49A9-81A2-0EF5946532D0}" type="datetime1">
              <a:rPr lang="en-US" smtClean="0"/>
              <a:t>12/4/2022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AB91E4-73D0-4ACD-8F54-00EE6FB1D6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B28C61-59FE-44D6-A7D6-AAD292232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20558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42E603F-28B7-4831-BF23-65FBAB13D5FB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4D39700F-2B10-4402-A7DD-06EE224588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-1" y="232968"/>
            <a:ext cx="9560477" cy="6625032"/>
          </a:xfrm>
          <a:custGeom>
            <a:avLst/>
            <a:gdLst>
              <a:gd name="connsiteX0" fmla="*/ 8831314 w 9263816"/>
              <a:gd name="connsiteY0" fmla="*/ 5943878 h 6858000"/>
              <a:gd name="connsiteX1" fmla="*/ 9179783 w 9263816"/>
              <a:gd name="connsiteY1" fmla="*/ 6086141 h 6858000"/>
              <a:gd name="connsiteX2" fmla="*/ 9260887 w 9263816"/>
              <a:gd name="connsiteY2" fmla="*/ 6279156 h 6858000"/>
              <a:gd name="connsiteX3" fmla="*/ 8925621 w 9263816"/>
              <a:gd name="connsiteY3" fmla="*/ 6708712 h 6858000"/>
              <a:gd name="connsiteX4" fmla="*/ 8496050 w 9263816"/>
              <a:gd name="connsiteY4" fmla="*/ 6373449 h 6858000"/>
              <a:gd name="connsiteX5" fmla="*/ 8831314 w 9263816"/>
              <a:gd name="connsiteY5" fmla="*/ 5943878 h 6858000"/>
              <a:gd name="connsiteX6" fmla="*/ 7397485 w 9263816"/>
              <a:gd name="connsiteY6" fmla="*/ 5931706 h 6858000"/>
              <a:gd name="connsiteX7" fmla="*/ 7917779 w 9263816"/>
              <a:gd name="connsiteY7" fmla="*/ 6191864 h 6858000"/>
              <a:gd name="connsiteX8" fmla="*/ 8013467 w 9263816"/>
              <a:gd name="connsiteY8" fmla="*/ 6375784 h 6858000"/>
              <a:gd name="connsiteX9" fmla="*/ 8021879 w 9263816"/>
              <a:gd name="connsiteY9" fmla="*/ 6753751 h 6858000"/>
              <a:gd name="connsiteX10" fmla="*/ 7981316 w 9263816"/>
              <a:gd name="connsiteY10" fmla="*/ 6858000 h 6858000"/>
              <a:gd name="connsiteX11" fmla="*/ 6819486 w 9263816"/>
              <a:gd name="connsiteY11" fmla="*/ 6858000 h 6858000"/>
              <a:gd name="connsiteX12" fmla="*/ 6785199 w 9263816"/>
              <a:gd name="connsiteY12" fmla="*/ 6781101 h 6858000"/>
              <a:gd name="connsiteX13" fmla="*/ 7196747 w 9263816"/>
              <a:gd name="connsiteY13" fmla="*/ 5964309 h 6858000"/>
              <a:gd name="connsiteX14" fmla="*/ 7397485 w 9263816"/>
              <a:gd name="connsiteY14" fmla="*/ 5931706 h 6858000"/>
              <a:gd name="connsiteX15" fmla="*/ 1505570 w 9263816"/>
              <a:gd name="connsiteY15" fmla="*/ 227178 h 6858000"/>
              <a:gd name="connsiteX16" fmla="*/ 2026489 w 9263816"/>
              <a:gd name="connsiteY16" fmla="*/ 392370 h 6858000"/>
              <a:gd name="connsiteX17" fmla="*/ 2444553 w 9263816"/>
              <a:gd name="connsiteY17" fmla="*/ 1654853 h 6858000"/>
              <a:gd name="connsiteX18" fmla="*/ 3183153 w 9263816"/>
              <a:gd name="connsiteY18" fmla="*/ 2116208 h 6858000"/>
              <a:gd name="connsiteX19" fmla="*/ 4288384 w 9263816"/>
              <a:gd name="connsiteY19" fmla="*/ 1291908 h 6858000"/>
              <a:gd name="connsiteX20" fmla="*/ 5472602 w 9263816"/>
              <a:gd name="connsiteY20" fmla="*/ 1697818 h 6858000"/>
              <a:gd name="connsiteX21" fmla="*/ 5844697 w 9263816"/>
              <a:gd name="connsiteY21" fmla="*/ 3444791 h 6858000"/>
              <a:gd name="connsiteX22" fmla="*/ 6715674 w 9263816"/>
              <a:gd name="connsiteY22" fmla="*/ 4065208 h 6858000"/>
              <a:gd name="connsiteX23" fmla="*/ 8130429 w 9263816"/>
              <a:gd name="connsiteY23" fmla="*/ 4101787 h 6858000"/>
              <a:gd name="connsiteX24" fmla="*/ 8624630 w 9263816"/>
              <a:gd name="connsiteY24" fmla="*/ 4686202 h 6858000"/>
              <a:gd name="connsiteX25" fmla="*/ 8623843 w 9263816"/>
              <a:gd name="connsiteY25" fmla="*/ 4685749 h 6858000"/>
              <a:gd name="connsiteX26" fmla="*/ 8646859 w 9263816"/>
              <a:gd name="connsiteY26" fmla="*/ 4835156 h 6858000"/>
              <a:gd name="connsiteX27" fmla="*/ 8079403 w 9263816"/>
              <a:gd name="connsiteY27" fmla="*/ 5661624 h 6858000"/>
              <a:gd name="connsiteX28" fmla="*/ 6833105 w 9263816"/>
              <a:gd name="connsiteY28" fmla="*/ 5397208 h 6858000"/>
              <a:gd name="connsiteX29" fmla="*/ 5900832 w 9263816"/>
              <a:gd name="connsiteY29" fmla="*/ 5944462 h 6858000"/>
              <a:gd name="connsiteX30" fmla="*/ 6067212 w 9263816"/>
              <a:gd name="connsiteY30" fmla="*/ 6811916 h 6858000"/>
              <a:gd name="connsiteX31" fmla="*/ 6089565 w 9263816"/>
              <a:gd name="connsiteY31" fmla="*/ 6858000 h 6858000"/>
              <a:gd name="connsiteX32" fmla="*/ 0 w 9263816"/>
              <a:gd name="connsiteY32" fmla="*/ 6858000 h 6858000"/>
              <a:gd name="connsiteX33" fmla="*/ 0 w 9263816"/>
              <a:gd name="connsiteY33" fmla="*/ 2181377 h 6858000"/>
              <a:gd name="connsiteX34" fmla="*/ 73069 w 9263816"/>
              <a:gd name="connsiteY34" fmla="*/ 2215839 h 6858000"/>
              <a:gd name="connsiteX35" fmla="*/ 335445 w 9263816"/>
              <a:gd name="connsiteY35" fmla="*/ 2237140 h 6858000"/>
              <a:gd name="connsiteX36" fmla="*/ 752878 w 9263816"/>
              <a:gd name="connsiteY36" fmla="*/ 1445285 h 6858000"/>
              <a:gd name="connsiteX37" fmla="*/ 1202551 w 9263816"/>
              <a:gd name="connsiteY37" fmla="*/ 314229 h 6858000"/>
              <a:gd name="connsiteX38" fmla="*/ 1505570 w 9263816"/>
              <a:gd name="connsiteY38" fmla="*/ 227178 h 6858000"/>
              <a:gd name="connsiteX39" fmla="*/ 3142509 w 9263816"/>
              <a:gd name="connsiteY39" fmla="*/ 68854 h 6858000"/>
              <a:gd name="connsiteX40" fmla="*/ 3490978 w 9263816"/>
              <a:gd name="connsiteY40" fmla="*/ 211117 h 6858000"/>
              <a:gd name="connsiteX41" fmla="*/ 3572083 w 9263816"/>
              <a:gd name="connsiteY41" fmla="*/ 404131 h 6858000"/>
              <a:gd name="connsiteX42" fmla="*/ 3236814 w 9263816"/>
              <a:gd name="connsiteY42" fmla="*/ 833688 h 6858000"/>
              <a:gd name="connsiteX43" fmla="*/ 2807245 w 9263816"/>
              <a:gd name="connsiteY43" fmla="*/ 498425 h 6858000"/>
              <a:gd name="connsiteX44" fmla="*/ 3142509 w 9263816"/>
              <a:gd name="connsiteY44" fmla="*/ 68854 h 6858000"/>
              <a:gd name="connsiteX45" fmla="*/ 0 w 9263816"/>
              <a:gd name="connsiteY45" fmla="*/ 0 h 6858000"/>
              <a:gd name="connsiteX46" fmla="*/ 39858 w 9263816"/>
              <a:gd name="connsiteY46" fmla="*/ 0 h 6858000"/>
              <a:gd name="connsiteX47" fmla="*/ 65022 w 9263816"/>
              <a:gd name="connsiteY47" fmla="*/ 5834 h 6858000"/>
              <a:gd name="connsiteX48" fmla="*/ 389258 w 9263816"/>
              <a:gd name="connsiteY48" fmla="*/ 235630 h 6858000"/>
              <a:gd name="connsiteX49" fmla="*/ 485484 w 9263816"/>
              <a:gd name="connsiteY49" fmla="*/ 420070 h 6858000"/>
              <a:gd name="connsiteX50" fmla="*/ 74229 w 9263816"/>
              <a:gd name="connsiteY50" fmla="*/ 1237955 h 6858000"/>
              <a:gd name="connsiteX51" fmla="*/ 0 w 9263816"/>
              <a:gd name="connsiteY51" fmla="*/ 125447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9263816" h="6858000">
                <a:moveTo>
                  <a:pt x="8831314" y="5943878"/>
                </a:moveTo>
                <a:cubicBezTo>
                  <a:pt x="8964281" y="5927490"/>
                  <a:pt x="9096260" y="5981362"/>
                  <a:pt x="9179783" y="6086141"/>
                </a:cubicBezTo>
                <a:cubicBezTo>
                  <a:pt x="9224074" y="6141769"/>
                  <a:pt x="9252211" y="6208560"/>
                  <a:pt x="9260887" y="6279156"/>
                </a:cubicBezTo>
                <a:cubicBezTo>
                  <a:pt x="9286897" y="6490362"/>
                  <a:pt x="9136845" y="6682672"/>
                  <a:pt x="8925621" y="6708712"/>
                </a:cubicBezTo>
                <a:cubicBezTo>
                  <a:pt x="8714398" y="6734766"/>
                  <a:pt x="8522062" y="6584655"/>
                  <a:pt x="8496050" y="6373449"/>
                </a:cubicBezTo>
                <a:cubicBezTo>
                  <a:pt x="8470038" y="6162229"/>
                  <a:pt x="8620090" y="5969920"/>
                  <a:pt x="8831314" y="5943878"/>
                </a:cubicBezTo>
                <a:close/>
                <a:moveTo>
                  <a:pt x="7397485" y="5931706"/>
                </a:moveTo>
                <a:cubicBezTo>
                  <a:pt x="7598431" y="5931157"/>
                  <a:pt x="7792965" y="6024548"/>
                  <a:pt x="7917779" y="6191864"/>
                </a:cubicBezTo>
                <a:cubicBezTo>
                  <a:pt x="7959204" y="6247714"/>
                  <a:pt x="7991530" y="6309792"/>
                  <a:pt x="8013467" y="6375784"/>
                </a:cubicBezTo>
                <a:cubicBezTo>
                  <a:pt x="8055425" y="6502973"/>
                  <a:pt x="8055748" y="6633888"/>
                  <a:pt x="8021879" y="6753751"/>
                </a:cubicBezTo>
                <a:lnTo>
                  <a:pt x="7981316" y="6858000"/>
                </a:lnTo>
                <a:lnTo>
                  <a:pt x="6819486" y="6858000"/>
                </a:lnTo>
                <a:lnTo>
                  <a:pt x="6785199" y="6781101"/>
                </a:lnTo>
                <a:cubicBezTo>
                  <a:pt x="6673307" y="6441922"/>
                  <a:pt x="6857485" y="6076251"/>
                  <a:pt x="7196747" y="5964309"/>
                </a:cubicBezTo>
                <a:cubicBezTo>
                  <a:pt x="7262809" y="5942509"/>
                  <a:pt x="7330503" y="5931889"/>
                  <a:pt x="7397485" y="5931706"/>
                </a:cubicBezTo>
                <a:close/>
                <a:moveTo>
                  <a:pt x="1505570" y="227178"/>
                </a:moveTo>
                <a:cubicBezTo>
                  <a:pt x="1691018" y="218628"/>
                  <a:pt x="1889853" y="275403"/>
                  <a:pt x="2026489" y="392370"/>
                </a:cubicBezTo>
                <a:cubicBezTo>
                  <a:pt x="2369898" y="685965"/>
                  <a:pt x="2078266" y="1147857"/>
                  <a:pt x="2444553" y="1654853"/>
                </a:cubicBezTo>
                <a:cubicBezTo>
                  <a:pt x="2492906" y="1721679"/>
                  <a:pt x="2800482" y="2144546"/>
                  <a:pt x="3183153" y="2116208"/>
                </a:cubicBezTo>
                <a:cubicBezTo>
                  <a:pt x="3673561" y="2080541"/>
                  <a:pt x="3723222" y="1441614"/>
                  <a:pt x="4288384" y="1291908"/>
                </a:cubicBezTo>
                <a:cubicBezTo>
                  <a:pt x="4689065" y="1185875"/>
                  <a:pt x="5207943" y="1366633"/>
                  <a:pt x="5472602" y="1697818"/>
                </a:cubicBezTo>
                <a:cubicBezTo>
                  <a:pt x="5891294" y="2221754"/>
                  <a:pt x="5408012" y="2790179"/>
                  <a:pt x="5844697" y="3444791"/>
                </a:cubicBezTo>
                <a:cubicBezTo>
                  <a:pt x="6149900" y="3902467"/>
                  <a:pt x="6672672" y="4053594"/>
                  <a:pt x="6715674" y="4065208"/>
                </a:cubicBezTo>
                <a:cubicBezTo>
                  <a:pt x="7326423" y="4232519"/>
                  <a:pt x="7677158" y="3817020"/>
                  <a:pt x="8130429" y="4101787"/>
                </a:cubicBezTo>
                <a:cubicBezTo>
                  <a:pt x="8226340" y="4161985"/>
                  <a:pt x="8536372" y="4356819"/>
                  <a:pt x="8624630" y="4686202"/>
                </a:cubicBezTo>
                <a:lnTo>
                  <a:pt x="8623843" y="4685749"/>
                </a:lnTo>
                <a:cubicBezTo>
                  <a:pt x="8636924" y="4734567"/>
                  <a:pt x="8644635" y="4784678"/>
                  <a:pt x="8646859" y="4835156"/>
                </a:cubicBezTo>
                <a:cubicBezTo>
                  <a:pt x="8662596" y="5196604"/>
                  <a:pt x="8398383" y="5562326"/>
                  <a:pt x="8079403" y="5661624"/>
                </a:cubicBezTo>
                <a:cubicBezTo>
                  <a:pt x="7649807" y="5795217"/>
                  <a:pt x="7430996" y="5350293"/>
                  <a:pt x="6833105" y="5397208"/>
                </a:cubicBezTo>
                <a:cubicBezTo>
                  <a:pt x="6519033" y="5421527"/>
                  <a:pt x="6056658" y="5595550"/>
                  <a:pt x="5900832" y="5944462"/>
                </a:cubicBezTo>
                <a:cubicBezTo>
                  <a:pt x="5770548" y="6236600"/>
                  <a:pt x="5916359" y="6515160"/>
                  <a:pt x="6067212" y="6811916"/>
                </a:cubicBezTo>
                <a:lnTo>
                  <a:pt x="6089565" y="6858000"/>
                </a:lnTo>
                <a:lnTo>
                  <a:pt x="0" y="6858000"/>
                </a:lnTo>
                <a:lnTo>
                  <a:pt x="0" y="2181377"/>
                </a:lnTo>
                <a:lnTo>
                  <a:pt x="73069" y="2215839"/>
                </a:lnTo>
                <a:cubicBezTo>
                  <a:pt x="165116" y="2251829"/>
                  <a:pt x="254486" y="2263171"/>
                  <a:pt x="335445" y="2237140"/>
                </a:cubicBezTo>
                <a:cubicBezTo>
                  <a:pt x="594718" y="2153707"/>
                  <a:pt x="688441" y="1733807"/>
                  <a:pt x="752878" y="1445285"/>
                </a:cubicBezTo>
                <a:cubicBezTo>
                  <a:pt x="925059" y="674068"/>
                  <a:pt x="975076" y="456292"/>
                  <a:pt x="1202551" y="314229"/>
                </a:cubicBezTo>
                <a:cubicBezTo>
                  <a:pt x="1287853" y="260956"/>
                  <a:pt x="1394302" y="232308"/>
                  <a:pt x="1505570" y="227178"/>
                </a:cubicBezTo>
                <a:close/>
                <a:moveTo>
                  <a:pt x="3142509" y="68854"/>
                </a:moveTo>
                <a:cubicBezTo>
                  <a:pt x="3275474" y="52467"/>
                  <a:pt x="3407455" y="106339"/>
                  <a:pt x="3490978" y="211117"/>
                </a:cubicBezTo>
                <a:cubicBezTo>
                  <a:pt x="3535271" y="266744"/>
                  <a:pt x="3563404" y="333535"/>
                  <a:pt x="3572083" y="404131"/>
                </a:cubicBezTo>
                <a:cubicBezTo>
                  <a:pt x="3598092" y="615337"/>
                  <a:pt x="3448040" y="807648"/>
                  <a:pt x="3236814" y="833688"/>
                </a:cubicBezTo>
                <a:cubicBezTo>
                  <a:pt x="3025594" y="859741"/>
                  <a:pt x="2833255" y="709631"/>
                  <a:pt x="2807245" y="498425"/>
                </a:cubicBezTo>
                <a:cubicBezTo>
                  <a:pt x="2781232" y="287207"/>
                  <a:pt x="2931283" y="94896"/>
                  <a:pt x="3142509" y="68854"/>
                </a:cubicBezTo>
                <a:close/>
                <a:moveTo>
                  <a:pt x="0" y="0"/>
                </a:moveTo>
                <a:lnTo>
                  <a:pt x="39858" y="0"/>
                </a:lnTo>
                <a:lnTo>
                  <a:pt x="65022" y="5834"/>
                </a:lnTo>
                <a:cubicBezTo>
                  <a:pt x="191545" y="45606"/>
                  <a:pt x="305874" y="124173"/>
                  <a:pt x="389258" y="235630"/>
                </a:cubicBezTo>
                <a:cubicBezTo>
                  <a:pt x="430983" y="291600"/>
                  <a:pt x="463360" y="353876"/>
                  <a:pt x="485484" y="420070"/>
                </a:cubicBezTo>
                <a:cubicBezTo>
                  <a:pt x="597711" y="759508"/>
                  <a:pt x="413661" y="1125662"/>
                  <a:pt x="74229" y="1237955"/>
                </a:cubicBezTo>
                <a:lnTo>
                  <a:pt x="0" y="1254477"/>
                </a:lnTo>
                <a:close/>
              </a:path>
            </a:pathLst>
          </a:cu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760C036-BBCE-4F9E-AD56-DD36D4407B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57784"/>
            <a:ext cx="109728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A5D7EC-1E6A-473F-B5A4-18CDFB6CF9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2106204"/>
            <a:ext cx="10972800" cy="40365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9981C7-34D5-49A4-949D-715FD4BD8F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en-US" sz="800" kern="1200" cap="all" spc="200" smtClean="0">
                <a:solidFill>
                  <a:schemeClr val="tx1"/>
                </a:soli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fld id="{F481A142-DA77-4A5F-AD1F-14E6C18F0F5F}" type="datetime1">
              <a:rPr lang="en-US" smtClean="0"/>
              <a:t>12/4/2022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85CE6E-733D-4C60-B40B-C7C10CB5AF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en-US" sz="800" kern="1200" cap="all" spc="200" dirty="0">
                <a:solidFill>
                  <a:schemeClr val="tx1"/>
                </a:soli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D80D8B-7909-4114-8EBA-C3086DC62B0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34600" y="6356350"/>
            <a:ext cx="1447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US" sz="800" kern="1200" cap="all" spc="200" smtClean="0">
                <a:solidFill>
                  <a:schemeClr val="tx1"/>
                </a:soli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fld id="{1F646F3F-274D-499B-ABBE-824EB4ABDC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70482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0" r:id="rId6"/>
    <p:sldLayoutId id="2147483686" r:id="rId7"/>
    <p:sldLayoutId id="2147483687" r:id="rId8"/>
    <p:sldLayoutId id="2147483688" r:id="rId9"/>
    <p:sldLayoutId id="2147483689" r:id="rId10"/>
    <p:sldLayoutId id="2147483691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10000"/>
        </a:lnSpc>
        <a:spcBef>
          <a:spcPts val="1000"/>
        </a:spcBef>
        <a:buClr>
          <a:schemeClr val="accent5"/>
        </a:buClr>
        <a:buFont typeface="Avenir Next LT Pro" panose="020B05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28600" indent="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57200" indent="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None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85800" indent="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914400" indent="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davidzinger.com/the-employee-engagement-pyramid-12712/" TargetMode="External"/><Relationship Id="rId3" Type="http://schemas.openxmlformats.org/officeDocument/2006/relationships/hyperlink" Target="https://www.cultureamp.com/blog/what-is-employee-engagement" TargetMode="External"/><Relationship Id="rId7" Type="http://schemas.openxmlformats.org/officeDocument/2006/relationships/hyperlink" Target="https://www.marriott.com/culture-and-values/core-values.mi" TargetMode="External"/><Relationship Id="rId2" Type="http://schemas.openxmlformats.org/officeDocument/2006/relationships/hyperlink" Target="https://www.travelpulse.com/news/travel-agents/getting-the-go-to-lowdown-on-luxury-at-the-forbes-travel-summit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linkedin.com/business/talent/blog/talent-engagement/marriott-international-shares-secrets-to-driving-employee-engagement" TargetMode="External"/><Relationship Id="rId5" Type="http://schemas.openxmlformats.org/officeDocument/2006/relationships/hyperlink" Target="https://kevinkruse.com/employee-engagement-definition/" TargetMode="External"/><Relationship Id="rId4" Type="http://schemas.openxmlformats.org/officeDocument/2006/relationships/hyperlink" Target="https://www.forbes.com/sites/brentgleeson/2017/10/15/5-powerful-steps-to-improve-employee-engagement/?sh=4fa21ef0341d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6E15305-164C-44CD-9E0F-420C2DC1B3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2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A2DC5C2-CCA7-49E4-B67F-6F121D4889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Hand holding gift box">
            <a:extLst>
              <a:ext uri="{FF2B5EF4-FFF2-40B4-BE49-F238E27FC236}">
                <a16:creationId xmlns:a16="http://schemas.microsoft.com/office/drawing/2014/main" id="{47607C68-33C7-07E6-2595-DAC19599EE6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089" r="-2" b="7513"/>
          <a:stretch/>
        </p:blipFill>
        <p:spPr>
          <a:xfrm>
            <a:off x="-1" y="10"/>
            <a:ext cx="12192001" cy="6857990"/>
          </a:xfrm>
          <a:prstGeom prst="rect">
            <a:avLst/>
          </a:prstGeom>
        </p:spPr>
      </p:pic>
      <p:sp useBgFill="1">
        <p:nvSpPr>
          <p:cNvPr id="13" name="Freeform: Shape 12">
            <a:extLst>
              <a:ext uri="{FF2B5EF4-FFF2-40B4-BE49-F238E27FC236}">
                <a16:creationId xmlns:a16="http://schemas.microsoft.com/office/drawing/2014/main" id="{27966D5E-7857-415C-B50C-0DD96BCB78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7986" y="0"/>
            <a:ext cx="10615629" cy="6858000"/>
          </a:xfrm>
          <a:custGeom>
            <a:avLst/>
            <a:gdLst>
              <a:gd name="connsiteX0" fmla="*/ 7169276 w 10615629"/>
              <a:gd name="connsiteY0" fmla="*/ 5704266 h 6858000"/>
              <a:gd name="connsiteX1" fmla="*/ 7514897 w 10615629"/>
              <a:gd name="connsiteY1" fmla="*/ 6049887 h 6858000"/>
              <a:gd name="connsiteX2" fmla="*/ 7169276 w 10615629"/>
              <a:gd name="connsiteY2" fmla="*/ 6395508 h 6858000"/>
              <a:gd name="connsiteX3" fmla="*/ 6823655 w 10615629"/>
              <a:gd name="connsiteY3" fmla="*/ 6049887 h 6858000"/>
              <a:gd name="connsiteX4" fmla="*/ 7169276 w 10615629"/>
              <a:gd name="connsiteY4" fmla="*/ 5704266 h 6858000"/>
              <a:gd name="connsiteX5" fmla="*/ 10010446 w 10615629"/>
              <a:gd name="connsiteY5" fmla="*/ 2324705 h 6858000"/>
              <a:gd name="connsiteX6" fmla="*/ 10456760 w 10615629"/>
              <a:gd name="connsiteY6" fmla="*/ 2771019 h 6858000"/>
              <a:gd name="connsiteX7" fmla="*/ 10010446 w 10615629"/>
              <a:gd name="connsiteY7" fmla="*/ 3217333 h 6858000"/>
              <a:gd name="connsiteX8" fmla="*/ 9564132 w 10615629"/>
              <a:gd name="connsiteY8" fmla="*/ 2771019 h 6858000"/>
              <a:gd name="connsiteX9" fmla="*/ 10010446 w 10615629"/>
              <a:gd name="connsiteY9" fmla="*/ 2324705 h 6858000"/>
              <a:gd name="connsiteX10" fmla="*/ 10354145 w 10615629"/>
              <a:gd name="connsiteY10" fmla="*/ 1665213 h 6858000"/>
              <a:gd name="connsiteX11" fmla="*/ 10615629 w 10615629"/>
              <a:gd name="connsiteY11" fmla="*/ 1926697 h 6858000"/>
              <a:gd name="connsiteX12" fmla="*/ 10354145 w 10615629"/>
              <a:gd name="connsiteY12" fmla="*/ 2188181 h 6858000"/>
              <a:gd name="connsiteX13" fmla="*/ 10092661 w 10615629"/>
              <a:gd name="connsiteY13" fmla="*/ 1926697 h 6858000"/>
              <a:gd name="connsiteX14" fmla="*/ 10354145 w 10615629"/>
              <a:gd name="connsiteY14" fmla="*/ 1665213 h 6858000"/>
              <a:gd name="connsiteX15" fmla="*/ 1458901 w 10615629"/>
              <a:gd name="connsiteY15" fmla="*/ 659644 h 6858000"/>
              <a:gd name="connsiteX16" fmla="*/ 1905215 w 10615629"/>
              <a:gd name="connsiteY16" fmla="*/ 1105958 h 6858000"/>
              <a:gd name="connsiteX17" fmla="*/ 1458901 w 10615629"/>
              <a:gd name="connsiteY17" fmla="*/ 1552272 h 6858000"/>
              <a:gd name="connsiteX18" fmla="*/ 1012587 w 10615629"/>
              <a:gd name="connsiteY18" fmla="*/ 1105958 h 6858000"/>
              <a:gd name="connsiteX19" fmla="*/ 1458901 w 10615629"/>
              <a:gd name="connsiteY19" fmla="*/ 659644 h 6858000"/>
              <a:gd name="connsiteX20" fmla="*/ 6674038 w 10615629"/>
              <a:gd name="connsiteY20" fmla="*/ 0 h 6858000"/>
              <a:gd name="connsiteX21" fmla="*/ 10121228 w 10615629"/>
              <a:gd name="connsiteY21" fmla="*/ 0 h 6858000"/>
              <a:gd name="connsiteX22" fmla="*/ 10122250 w 10615629"/>
              <a:gd name="connsiteY22" fmla="*/ 1542 h 6858000"/>
              <a:gd name="connsiteX23" fmla="*/ 9914575 w 10615629"/>
              <a:gd name="connsiteY23" fmla="*/ 1714821 h 6858000"/>
              <a:gd name="connsiteX24" fmla="*/ 9361609 w 10615629"/>
              <a:gd name="connsiteY24" fmla="*/ 2396453 h 6858000"/>
              <a:gd name="connsiteX25" fmla="*/ 9334635 w 10615629"/>
              <a:gd name="connsiteY25" fmla="*/ 3107486 h 6858000"/>
              <a:gd name="connsiteX26" fmla="*/ 9815042 w 10615629"/>
              <a:gd name="connsiteY26" fmla="*/ 3891891 h 6858000"/>
              <a:gd name="connsiteX27" fmla="*/ 9376176 w 10615629"/>
              <a:gd name="connsiteY27" fmla="*/ 5202286 h 6858000"/>
              <a:gd name="connsiteX28" fmla="*/ 7869813 w 10615629"/>
              <a:gd name="connsiteY28" fmla="*/ 5436960 h 6858000"/>
              <a:gd name="connsiteX29" fmla="*/ 6545392 w 10615629"/>
              <a:gd name="connsiteY29" fmla="*/ 5630362 h 6858000"/>
              <a:gd name="connsiteX30" fmla="*/ 5772723 w 10615629"/>
              <a:gd name="connsiteY30" fmla="*/ 6502431 h 6858000"/>
              <a:gd name="connsiteX31" fmla="*/ 5542129 w 10615629"/>
              <a:gd name="connsiteY31" fmla="*/ 6791052 h 6858000"/>
              <a:gd name="connsiteX32" fmla="*/ 5487454 w 10615629"/>
              <a:gd name="connsiteY32" fmla="*/ 6858000 h 6858000"/>
              <a:gd name="connsiteX33" fmla="*/ 3860772 w 10615629"/>
              <a:gd name="connsiteY33" fmla="*/ 6858000 h 6858000"/>
              <a:gd name="connsiteX34" fmla="*/ 3806309 w 10615629"/>
              <a:gd name="connsiteY34" fmla="*/ 6753976 h 6858000"/>
              <a:gd name="connsiteX35" fmla="*/ 3692626 w 10615629"/>
              <a:gd name="connsiteY35" fmla="*/ 6315366 h 6858000"/>
              <a:gd name="connsiteX36" fmla="*/ 2561203 w 10615629"/>
              <a:gd name="connsiteY36" fmla="*/ 5694965 h 6858000"/>
              <a:gd name="connsiteX37" fmla="*/ 69617 w 10615629"/>
              <a:gd name="connsiteY37" fmla="*/ 4316865 h 6858000"/>
              <a:gd name="connsiteX38" fmla="*/ 1643 w 10615629"/>
              <a:gd name="connsiteY38" fmla="*/ 3718987 h 6858000"/>
              <a:gd name="connsiteX39" fmla="*/ 368893 w 10615629"/>
              <a:gd name="connsiteY39" fmla="*/ 2555465 h 6858000"/>
              <a:gd name="connsiteX40" fmla="*/ 1113509 w 10615629"/>
              <a:gd name="connsiteY40" fmla="*/ 2231777 h 6858000"/>
              <a:gd name="connsiteX41" fmla="*/ 2037233 w 10615629"/>
              <a:gd name="connsiteY41" fmla="*/ 2044714 h 6858000"/>
              <a:gd name="connsiteX42" fmla="*/ 2547311 w 10615629"/>
              <a:gd name="connsiteY42" fmla="*/ 1444273 h 6858000"/>
              <a:gd name="connsiteX43" fmla="*/ 3900864 w 10615629"/>
              <a:gd name="connsiteY43" fmla="*/ 617925 h 6858000"/>
              <a:gd name="connsiteX44" fmla="*/ 4571572 w 10615629"/>
              <a:gd name="connsiteY44" fmla="*/ 899937 h 6858000"/>
              <a:gd name="connsiteX45" fmla="*/ 6039226 w 10615629"/>
              <a:gd name="connsiteY45" fmla="*/ 670658 h 6858000"/>
              <a:gd name="connsiteX46" fmla="*/ 6656610 w 10615629"/>
              <a:gd name="connsiteY46" fmla="*/ 16159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10615629" h="6858000">
                <a:moveTo>
                  <a:pt x="7169276" y="5704266"/>
                </a:moveTo>
                <a:cubicBezTo>
                  <a:pt x="7360157" y="5704266"/>
                  <a:pt x="7514897" y="5859006"/>
                  <a:pt x="7514897" y="6049887"/>
                </a:cubicBezTo>
                <a:cubicBezTo>
                  <a:pt x="7514897" y="6240768"/>
                  <a:pt x="7360157" y="6395508"/>
                  <a:pt x="7169276" y="6395508"/>
                </a:cubicBezTo>
                <a:cubicBezTo>
                  <a:pt x="6978395" y="6395508"/>
                  <a:pt x="6823655" y="6240768"/>
                  <a:pt x="6823655" y="6049887"/>
                </a:cubicBezTo>
                <a:cubicBezTo>
                  <a:pt x="6823655" y="5859006"/>
                  <a:pt x="6978395" y="5704266"/>
                  <a:pt x="7169276" y="5704266"/>
                </a:cubicBezTo>
                <a:close/>
                <a:moveTo>
                  <a:pt x="10010446" y="2324705"/>
                </a:moveTo>
                <a:cubicBezTo>
                  <a:pt x="10256938" y="2324705"/>
                  <a:pt x="10456760" y="2524528"/>
                  <a:pt x="10456760" y="2771019"/>
                </a:cubicBezTo>
                <a:cubicBezTo>
                  <a:pt x="10456760" y="3017511"/>
                  <a:pt x="10256938" y="3217333"/>
                  <a:pt x="10010446" y="3217333"/>
                </a:cubicBezTo>
                <a:cubicBezTo>
                  <a:pt x="9763954" y="3217333"/>
                  <a:pt x="9564132" y="3017511"/>
                  <a:pt x="9564132" y="2771019"/>
                </a:cubicBezTo>
                <a:cubicBezTo>
                  <a:pt x="9564132" y="2524528"/>
                  <a:pt x="9763954" y="2324705"/>
                  <a:pt x="10010446" y="2324705"/>
                </a:cubicBezTo>
                <a:close/>
                <a:moveTo>
                  <a:pt x="10354145" y="1665213"/>
                </a:moveTo>
                <a:cubicBezTo>
                  <a:pt x="10498559" y="1665213"/>
                  <a:pt x="10615629" y="1782283"/>
                  <a:pt x="10615629" y="1926697"/>
                </a:cubicBezTo>
                <a:cubicBezTo>
                  <a:pt x="10615629" y="2071111"/>
                  <a:pt x="10498559" y="2188181"/>
                  <a:pt x="10354145" y="2188181"/>
                </a:cubicBezTo>
                <a:cubicBezTo>
                  <a:pt x="10209731" y="2188181"/>
                  <a:pt x="10092661" y="2071111"/>
                  <a:pt x="10092661" y="1926697"/>
                </a:cubicBezTo>
                <a:cubicBezTo>
                  <a:pt x="10092661" y="1782283"/>
                  <a:pt x="10209731" y="1665213"/>
                  <a:pt x="10354145" y="1665213"/>
                </a:cubicBezTo>
                <a:close/>
                <a:moveTo>
                  <a:pt x="1458901" y="659644"/>
                </a:moveTo>
                <a:cubicBezTo>
                  <a:pt x="1705393" y="659644"/>
                  <a:pt x="1905215" y="859466"/>
                  <a:pt x="1905215" y="1105958"/>
                </a:cubicBezTo>
                <a:cubicBezTo>
                  <a:pt x="1905215" y="1352450"/>
                  <a:pt x="1705393" y="1552272"/>
                  <a:pt x="1458901" y="1552272"/>
                </a:cubicBezTo>
                <a:cubicBezTo>
                  <a:pt x="1212409" y="1552272"/>
                  <a:pt x="1012587" y="1352450"/>
                  <a:pt x="1012587" y="1105958"/>
                </a:cubicBezTo>
                <a:cubicBezTo>
                  <a:pt x="1012587" y="859466"/>
                  <a:pt x="1212409" y="659644"/>
                  <a:pt x="1458901" y="659644"/>
                </a:cubicBezTo>
                <a:close/>
                <a:moveTo>
                  <a:pt x="6674038" y="0"/>
                </a:moveTo>
                <a:lnTo>
                  <a:pt x="10121228" y="0"/>
                </a:lnTo>
                <a:lnTo>
                  <a:pt x="10122250" y="1542"/>
                </a:lnTo>
                <a:cubicBezTo>
                  <a:pt x="10407914" y="485220"/>
                  <a:pt x="10448238" y="1134713"/>
                  <a:pt x="9914575" y="1714821"/>
                </a:cubicBezTo>
                <a:cubicBezTo>
                  <a:pt x="9716856" y="1929804"/>
                  <a:pt x="9539638" y="2164208"/>
                  <a:pt x="9361609" y="2396453"/>
                </a:cubicBezTo>
                <a:cubicBezTo>
                  <a:pt x="9193292" y="2616157"/>
                  <a:pt x="9188572" y="2869712"/>
                  <a:pt x="9334635" y="3107486"/>
                </a:cubicBezTo>
                <a:cubicBezTo>
                  <a:pt x="9495670" y="3368730"/>
                  <a:pt x="9683004" y="3617025"/>
                  <a:pt x="9815042" y="3891891"/>
                </a:cubicBezTo>
                <a:cubicBezTo>
                  <a:pt x="10050525" y="4382007"/>
                  <a:pt x="9955575" y="4864841"/>
                  <a:pt x="9376176" y="5202286"/>
                </a:cubicBezTo>
                <a:cubicBezTo>
                  <a:pt x="8901029" y="5479039"/>
                  <a:pt x="8396077" y="5489829"/>
                  <a:pt x="7869813" y="5436960"/>
                </a:cubicBezTo>
                <a:cubicBezTo>
                  <a:pt x="7414764" y="5391373"/>
                  <a:pt x="6924917" y="5356038"/>
                  <a:pt x="6545392" y="5630362"/>
                </a:cubicBezTo>
                <a:cubicBezTo>
                  <a:pt x="6238294" y="5852628"/>
                  <a:pt x="6024795" y="6205178"/>
                  <a:pt x="5772723" y="6502431"/>
                </a:cubicBezTo>
                <a:cubicBezTo>
                  <a:pt x="5693285" y="6596233"/>
                  <a:pt x="5618533" y="6694485"/>
                  <a:pt x="5542129" y="6791052"/>
                </a:cubicBezTo>
                <a:lnTo>
                  <a:pt x="5487454" y="6858000"/>
                </a:lnTo>
                <a:lnTo>
                  <a:pt x="3860772" y="6858000"/>
                </a:lnTo>
                <a:lnTo>
                  <a:pt x="3806309" y="6753976"/>
                </a:lnTo>
                <a:cubicBezTo>
                  <a:pt x="3748311" y="6617180"/>
                  <a:pt x="3717510" y="6461835"/>
                  <a:pt x="3692626" y="6315366"/>
                </a:cubicBezTo>
                <a:cubicBezTo>
                  <a:pt x="3594980" y="5743923"/>
                  <a:pt x="2996563" y="5569132"/>
                  <a:pt x="2561203" y="5694965"/>
                </a:cubicBezTo>
                <a:cubicBezTo>
                  <a:pt x="1295584" y="6063834"/>
                  <a:pt x="405173" y="5417942"/>
                  <a:pt x="69617" y="4316865"/>
                </a:cubicBezTo>
                <a:cubicBezTo>
                  <a:pt x="12163" y="4128181"/>
                  <a:pt x="22818" y="3919404"/>
                  <a:pt x="1643" y="3718987"/>
                </a:cubicBezTo>
                <a:cubicBezTo>
                  <a:pt x="-11845" y="3285650"/>
                  <a:pt x="53163" y="2879692"/>
                  <a:pt x="368893" y="2555465"/>
                </a:cubicBezTo>
                <a:cubicBezTo>
                  <a:pt x="570254" y="2348709"/>
                  <a:pt x="826642" y="2266304"/>
                  <a:pt x="1113509" y="2231777"/>
                </a:cubicBezTo>
                <a:cubicBezTo>
                  <a:pt x="1425464" y="2194013"/>
                  <a:pt x="1739171" y="2139122"/>
                  <a:pt x="2037233" y="2044714"/>
                </a:cubicBezTo>
                <a:cubicBezTo>
                  <a:pt x="2313448" y="1957047"/>
                  <a:pt x="2430109" y="1689061"/>
                  <a:pt x="2547311" y="1444273"/>
                </a:cubicBezTo>
                <a:cubicBezTo>
                  <a:pt x="2839304" y="834121"/>
                  <a:pt x="3300290" y="529585"/>
                  <a:pt x="3900864" y="617925"/>
                </a:cubicBezTo>
                <a:cubicBezTo>
                  <a:pt x="4133785" y="652182"/>
                  <a:pt x="4362119" y="778959"/>
                  <a:pt x="4571572" y="899937"/>
                </a:cubicBezTo>
                <a:cubicBezTo>
                  <a:pt x="5133170" y="1224435"/>
                  <a:pt x="5641899" y="1068660"/>
                  <a:pt x="6039226" y="670658"/>
                </a:cubicBezTo>
                <a:cubicBezTo>
                  <a:pt x="6250634" y="458239"/>
                  <a:pt x="6444898" y="227157"/>
                  <a:pt x="6656610" y="16159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bg2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91743" y="1122363"/>
            <a:ext cx="6458556" cy="2387600"/>
          </a:xfrm>
        </p:spPr>
        <p:txBody>
          <a:bodyPr>
            <a:normAutofit/>
          </a:bodyPr>
          <a:lstStyle/>
          <a:p>
            <a:pPr algn="ctr">
              <a:lnSpc>
                <a:spcPct val="90000"/>
              </a:lnSpc>
            </a:pPr>
            <a:r>
              <a:rPr lang="en-GB" dirty="0">
                <a:cs typeface="Calibri Light"/>
              </a:rPr>
              <a:t>Employee Engagement</a:t>
            </a:r>
            <a:br>
              <a:rPr lang="en-GB">
                <a:cs typeface="Calibri Light"/>
              </a:rPr>
            </a:br>
            <a:endParaRPr lang="en-GB">
              <a:cs typeface="Calibri Ligh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891743" y="3602038"/>
            <a:ext cx="6458556" cy="1655762"/>
          </a:xfrm>
        </p:spPr>
        <p:txBody>
          <a:bodyPr vert="horz" lIns="91440" tIns="45720" rIns="91440" bIns="45720" rtlCol="0"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en-GB" sz="1900" dirty="0">
                <a:cs typeface="Calibri"/>
              </a:rPr>
              <a:t>Student name: Raluca Istrate</a:t>
            </a:r>
          </a:p>
          <a:p>
            <a:pPr algn="ctr">
              <a:lnSpc>
                <a:spcPct val="100000"/>
              </a:lnSpc>
            </a:pPr>
            <a:r>
              <a:rPr lang="en-GB" sz="1900" dirty="0">
                <a:cs typeface="Calibri"/>
              </a:rPr>
              <a:t>Student ID: 2120535</a:t>
            </a:r>
          </a:p>
          <a:p>
            <a:pPr algn="ctr">
              <a:lnSpc>
                <a:spcPct val="100000"/>
              </a:lnSpc>
            </a:pPr>
            <a:r>
              <a:rPr lang="en-GB" sz="1900" dirty="0">
                <a:cs typeface="Calibri"/>
              </a:rPr>
              <a:t>Module: Operating Hotel Facilities (BMIH4006)</a:t>
            </a:r>
          </a:p>
          <a:p>
            <a:pPr algn="ctr">
              <a:lnSpc>
                <a:spcPct val="100000"/>
              </a:lnSpc>
            </a:pPr>
            <a:r>
              <a:rPr lang="en-GB" sz="1900" dirty="0">
                <a:cs typeface="Calibri"/>
              </a:rPr>
              <a:t>Lecturer: Lisa Bassler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6ADA084-C86B-4F3C-8077-6A8999CC46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2385839-7B3B-88C8-B724-DF4121564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1014417"/>
            <a:ext cx="4429999" cy="2967034"/>
          </a:xfrm>
        </p:spPr>
        <p:txBody>
          <a:bodyPr anchor="b">
            <a:normAutofit/>
          </a:bodyPr>
          <a:lstStyle/>
          <a:p>
            <a:br>
              <a:rPr lang="en-GB">
                <a:cs typeface="Posterama"/>
              </a:rPr>
            </a:br>
            <a:endParaRPr lang="en-GB">
              <a:cs typeface="Posterama"/>
            </a:endParaRPr>
          </a:p>
        </p:txBody>
      </p:sp>
      <p:pic>
        <p:nvPicPr>
          <p:cNvPr id="4" name="Picture 4" descr="A picture containing company name&#10;&#10;Description automatically generated">
            <a:extLst>
              <a:ext uri="{FF2B5EF4-FFF2-40B4-BE49-F238E27FC236}">
                <a16:creationId xmlns:a16="http://schemas.microsoft.com/office/drawing/2014/main" id="{0E463251-610A-ED24-2B39-B125C93D627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145"/>
          <a:stretch/>
        </p:blipFill>
        <p:spPr>
          <a:xfrm>
            <a:off x="4612147" y="10"/>
            <a:ext cx="7411218" cy="3589076"/>
          </a:xfrm>
          <a:custGeom>
            <a:avLst/>
            <a:gdLst/>
            <a:ahLst/>
            <a:cxnLst/>
            <a:rect l="l" t="t" r="r" b="b"/>
            <a:pathLst>
              <a:path w="4991611" h="2417325">
                <a:moveTo>
                  <a:pt x="1698515" y="1777228"/>
                </a:moveTo>
                <a:cubicBezTo>
                  <a:pt x="1741089" y="1769773"/>
                  <a:pt x="1786507" y="1778559"/>
                  <a:pt x="1824679" y="1805354"/>
                </a:cubicBezTo>
                <a:cubicBezTo>
                  <a:pt x="1901020" y="1858944"/>
                  <a:pt x="1919464" y="1964275"/>
                  <a:pt x="1865874" y="2040617"/>
                </a:cubicBezTo>
                <a:cubicBezTo>
                  <a:pt x="1812284" y="2116959"/>
                  <a:pt x="1706954" y="2135403"/>
                  <a:pt x="1630612" y="2081813"/>
                </a:cubicBezTo>
                <a:cubicBezTo>
                  <a:pt x="1554269" y="2028223"/>
                  <a:pt x="1535825" y="1922892"/>
                  <a:pt x="1589415" y="1846551"/>
                </a:cubicBezTo>
                <a:cubicBezTo>
                  <a:pt x="1616210" y="1808379"/>
                  <a:pt x="1655940" y="1784683"/>
                  <a:pt x="1698515" y="1777228"/>
                </a:cubicBezTo>
                <a:close/>
                <a:moveTo>
                  <a:pt x="203804" y="138075"/>
                </a:moveTo>
                <a:cubicBezTo>
                  <a:pt x="242325" y="138765"/>
                  <a:pt x="281060" y="150569"/>
                  <a:pt x="314966" y="174370"/>
                </a:cubicBezTo>
                <a:cubicBezTo>
                  <a:pt x="405384" y="237841"/>
                  <a:pt x="427228" y="362591"/>
                  <a:pt x="363758" y="453009"/>
                </a:cubicBezTo>
                <a:cubicBezTo>
                  <a:pt x="300287" y="543426"/>
                  <a:pt x="175537" y="565271"/>
                  <a:pt x="85119" y="501800"/>
                </a:cubicBezTo>
                <a:cubicBezTo>
                  <a:pt x="-5298" y="438330"/>
                  <a:pt x="-27143" y="313579"/>
                  <a:pt x="36328" y="223162"/>
                </a:cubicBezTo>
                <a:cubicBezTo>
                  <a:pt x="75997" y="166651"/>
                  <a:pt x="139603" y="136926"/>
                  <a:pt x="203804" y="138075"/>
                </a:cubicBezTo>
                <a:close/>
                <a:moveTo>
                  <a:pt x="4523751" y="0"/>
                </a:moveTo>
                <a:lnTo>
                  <a:pt x="4991611" y="0"/>
                </a:lnTo>
                <a:lnTo>
                  <a:pt x="4990548" y="56396"/>
                </a:lnTo>
                <a:cubicBezTo>
                  <a:pt x="4984038" y="86656"/>
                  <a:pt x="4971488" y="116139"/>
                  <a:pt x="4952586" y="143066"/>
                </a:cubicBezTo>
                <a:cubicBezTo>
                  <a:pt x="4876979" y="250772"/>
                  <a:pt x="4728373" y="276794"/>
                  <a:pt x="4620666" y="201187"/>
                </a:cubicBezTo>
                <a:cubicBezTo>
                  <a:pt x="4566812" y="163383"/>
                  <a:pt x="4533379" y="107329"/>
                  <a:pt x="4522861" y="47263"/>
                </a:cubicBezTo>
                <a:close/>
                <a:moveTo>
                  <a:pt x="541421" y="0"/>
                </a:moveTo>
                <a:lnTo>
                  <a:pt x="4356714" y="0"/>
                </a:lnTo>
                <a:lnTo>
                  <a:pt x="4356205" y="34459"/>
                </a:lnTo>
                <a:cubicBezTo>
                  <a:pt x="4362464" y="136224"/>
                  <a:pt x="4407157" y="234699"/>
                  <a:pt x="4484237" y="308330"/>
                </a:cubicBezTo>
                <a:cubicBezTo>
                  <a:pt x="4486133" y="310151"/>
                  <a:pt x="4488029" y="311972"/>
                  <a:pt x="4489907" y="313811"/>
                </a:cubicBezTo>
                <a:cubicBezTo>
                  <a:pt x="4733674" y="552267"/>
                  <a:pt x="4749088" y="944782"/>
                  <a:pt x="4524822" y="1201671"/>
                </a:cubicBezTo>
                <a:cubicBezTo>
                  <a:pt x="4437309" y="1301892"/>
                  <a:pt x="4326199" y="1368457"/>
                  <a:pt x="4207357" y="1400707"/>
                </a:cubicBezTo>
                <a:cubicBezTo>
                  <a:pt x="4066155" y="1439039"/>
                  <a:pt x="3957711" y="1552796"/>
                  <a:pt x="3920694" y="1694333"/>
                </a:cubicBezTo>
                <a:cubicBezTo>
                  <a:pt x="3882006" y="1842233"/>
                  <a:pt x="3807745" y="1983116"/>
                  <a:pt x="3697275" y="2103649"/>
                </a:cubicBezTo>
                <a:cubicBezTo>
                  <a:pt x="3339919" y="2493573"/>
                  <a:pt x="2728866" y="2524228"/>
                  <a:pt x="2334530" y="2171713"/>
                </a:cubicBezTo>
                <a:cubicBezTo>
                  <a:pt x="2237292" y="2084783"/>
                  <a:pt x="2161737" y="1982852"/>
                  <a:pt x="2108126" y="1872607"/>
                </a:cubicBezTo>
                <a:cubicBezTo>
                  <a:pt x="2041917" y="1736456"/>
                  <a:pt x="1902913" y="1651778"/>
                  <a:pt x="1751632" y="1647497"/>
                </a:cubicBezTo>
                <a:cubicBezTo>
                  <a:pt x="1363811" y="1636421"/>
                  <a:pt x="978655" y="1451953"/>
                  <a:pt x="721917" y="1088629"/>
                </a:cubicBezTo>
                <a:cubicBezTo>
                  <a:pt x="514495" y="795116"/>
                  <a:pt x="442915" y="431247"/>
                  <a:pt x="515690" y="89522"/>
                </a:cubicBezTo>
                <a:close/>
              </a:path>
            </a:pathLst>
          </a:custGeom>
        </p:spPr>
      </p:pic>
      <p:sp>
        <p:nvSpPr>
          <p:cNvPr id="18" name="Content Placeholder 7">
            <a:extLst>
              <a:ext uri="{FF2B5EF4-FFF2-40B4-BE49-F238E27FC236}">
                <a16:creationId xmlns:a16="http://schemas.microsoft.com/office/drawing/2014/main" id="{352CEF6B-BD00-9E6B-9150-B4AF96D843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1248" y="4238625"/>
            <a:ext cx="10741152" cy="1981200"/>
          </a:xfrm>
          <a:ln>
            <a:noFill/>
          </a:ln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i="1" dirty="0">
                <a:solidFill>
                  <a:srgbClr val="000000"/>
                </a:solidFill>
                <a:ea typeface="+mn-lt"/>
                <a:cs typeface="+mn-lt"/>
              </a:rPr>
              <a:t>Employee engagement is the emotional commitment the employee has to the organization and its goals.</a:t>
            </a:r>
            <a:endParaRPr lang="en-US" i="1">
              <a:solidFill>
                <a:srgbClr val="000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E4E833B-24FC-BA5D-3484-18A1AF1B2A40}"/>
              </a:ext>
            </a:extLst>
          </p:cNvPr>
          <p:cNvSpPr txBox="1"/>
          <p:nvPr/>
        </p:nvSpPr>
        <p:spPr>
          <a:xfrm>
            <a:off x="242636" y="1425742"/>
            <a:ext cx="4407570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 sz="1400" dirty="0">
              <a:solidFill>
                <a:srgbClr val="333333"/>
              </a:solidFill>
              <a:latin typeface="Georgia"/>
            </a:endParaRPr>
          </a:p>
        </p:txBody>
      </p:sp>
    </p:spTree>
    <p:extLst>
      <p:ext uri="{BB962C8B-B14F-4D97-AF65-F5344CB8AC3E}">
        <p14:creationId xmlns:p14="http://schemas.microsoft.com/office/powerpoint/2010/main" val="41108555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11">
            <a:extLst>
              <a:ext uri="{FF2B5EF4-FFF2-40B4-BE49-F238E27FC236}">
                <a16:creationId xmlns:a16="http://schemas.microsoft.com/office/drawing/2014/main" id="{094CCE7A-BF63-4F34-A790-506292F49D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F066AA63-76B1-4DA5-BDFB-DB2FD4E001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44776" y="211090"/>
            <a:ext cx="5544176" cy="6646910"/>
          </a:xfrm>
          <a:custGeom>
            <a:avLst/>
            <a:gdLst>
              <a:gd name="connsiteX0" fmla="*/ 4779974 w 5544176"/>
              <a:gd name="connsiteY0" fmla="*/ 685250 h 6646910"/>
              <a:gd name="connsiteX1" fmla="*/ 5309474 w 5544176"/>
              <a:gd name="connsiteY1" fmla="*/ 1126951 h 6646910"/>
              <a:gd name="connsiteX2" fmla="*/ 5001910 w 5544176"/>
              <a:gd name="connsiteY2" fmla="*/ 1690856 h 6646910"/>
              <a:gd name="connsiteX3" fmla="*/ 4306656 w 5544176"/>
              <a:gd name="connsiteY3" fmla="*/ 1273177 h 6646910"/>
              <a:gd name="connsiteX4" fmla="*/ 4621504 w 5544176"/>
              <a:gd name="connsiteY4" fmla="*/ 721515 h 6646910"/>
              <a:gd name="connsiteX5" fmla="*/ 4779974 w 5544176"/>
              <a:gd name="connsiteY5" fmla="*/ 685250 h 6646910"/>
              <a:gd name="connsiteX6" fmla="*/ 2760003 w 5544176"/>
              <a:gd name="connsiteY6" fmla="*/ 352577 h 6646910"/>
              <a:gd name="connsiteX7" fmla="*/ 2990385 w 5544176"/>
              <a:gd name="connsiteY7" fmla="*/ 544679 h 6646910"/>
              <a:gd name="connsiteX8" fmla="*/ 2856557 w 5544176"/>
              <a:gd name="connsiteY8" fmla="*/ 790095 h 6646910"/>
              <a:gd name="connsiteX9" fmla="*/ 2554030 w 5544176"/>
              <a:gd name="connsiteY9" fmla="*/ 608299 h 6646910"/>
              <a:gd name="connsiteX10" fmla="*/ 2691113 w 5544176"/>
              <a:gd name="connsiteY10" fmla="*/ 368075 h 6646910"/>
              <a:gd name="connsiteX11" fmla="*/ 2760003 w 5544176"/>
              <a:gd name="connsiteY11" fmla="*/ 352577 h 6646910"/>
              <a:gd name="connsiteX12" fmla="*/ 3630 w 5544176"/>
              <a:gd name="connsiteY12" fmla="*/ 28121 h 6646910"/>
              <a:gd name="connsiteX13" fmla="*/ 151871 w 5544176"/>
              <a:gd name="connsiteY13" fmla="*/ 38891 h 6646910"/>
              <a:gd name="connsiteX14" fmla="*/ 1031555 w 5544176"/>
              <a:gd name="connsiteY14" fmla="*/ 832871 h 6646910"/>
              <a:gd name="connsiteX15" fmla="*/ 1096338 w 5544176"/>
              <a:gd name="connsiteY15" fmla="*/ 964607 h 6646910"/>
              <a:gd name="connsiteX16" fmla="*/ 1409481 w 5544176"/>
              <a:gd name="connsiteY16" fmla="*/ 1265738 h 6646910"/>
              <a:gd name="connsiteX17" fmla="*/ 2318612 w 5544176"/>
              <a:gd name="connsiteY17" fmla="*/ 859062 h 6646910"/>
              <a:gd name="connsiteX18" fmla="*/ 2675615 w 5544176"/>
              <a:gd name="connsiteY18" fmla="*/ 1267985 h 6646910"/>
              <a:gd name="connsiteX19" fmla="*/ 2952957 w 5544176"/>
              <a:gd name="connsiteY19" fmla="*/ 1297896 h 6646910"/>
              <a:gd name="connsiteX20" fmla="*/ 3058268 w 5544176"/>
              <a:gd name="connsiteY20" fmla="*/ 1155778 h 6646910"/>
              <a:gd name="connsiteX21" fmla="*/ 3306706 w 5544176"/>
              <a:gd name="connsiteY21" fmla="*/ 310500 h 6646910"/>
              <a:gd name="connsiteX22" fmla="*/ 3735234 w 5544176"/>
              <a:gd name="connsiteY22" fmla="*/ 107395 h 6646910"/>
              <a:gd name="connsiteX23" fmla="*/ 3828224 w 5544176"/>
              <a:gd name="connsiteY23" fmla="*/ 117624 h 6646910"/>
              <a:gd name="connsiteX24" fmla="*/ 4231180 w 5544176"/>
              <a:gd name="connsiteY24" fmla="*/ 592260 h 6646910"/>
              <a:gd name="connsiteX25" fmla="*/ 3873092 w 5544176"/>
              <a:gd name="connsiteY25" fmla="*/ 1299370 h 6646910"/>
              <a:gd name="connsiteX26" fmla="*/ 4050935 w 5544176"/>
              <a:gd name="connsiteY26" fmla="*/ 1948439 h 6646910"/>
              <a:gd name="connsiteX27" fmla="*/ 5211525 w 5544176"/>
              <a:gd name="connsiteY27" fmla="*/ 2027402 h 6646910"/>
              <a:gd name="connsiteX28" fmla="*/ 5541097 w 5544176"/>
              <a:gd name="connsiteY28" fmla="*/ 2700958 h 6646910"/>
              <a:gd name="connsiteX29" fmla="*/ 5094823 w 5544176"/>
              <a:gd name="connsiteY29" fmla="*/ 3471378 h 6646910"/>
              <a:gd name="connsiteX30" fmla="*/ 5505528 w 5544176"/>
              <a:gd name="connsiteY30" fmla="*/ 4272564 h 6646910"/>
              <a:gd name="connsiteX31" fmla="*/ 5281423 w 5544176"/>
              <a:gd name="connsiteY31" fmla="*/ 4965183 h 6646910"/>
              <a:gd name="connsiteX32" fmla="*/ 4675749 w 5544176"/>
              <a:gd name="connsiteY32" fmla="*/ 5385343 h 6646910"/>
              <a:gd name="connsiteX33" fmla="*/ 4508838 w 5544176"/>
              <a:gd name="connsiteY33" fmla="*/ 6598516 h 6646910"/>
              <a:gd name="connsiteX34" fmla="*/ 4472787 w 5544176"/>
              <a:gd name="connsiteY34" fmla="*/ 6646910 h 6646910"/>
              <a:gd name="connsiteX35" fmla="*/ 3367517 w 5544176"/>
              <a:gd name="connsiteY35" fmla="*/ 6646910 h 6646910"/>
              <a:gd name="connsiteX36" fmla="*/ 2998981 w 5544176"/>
              <a:gd name="connsiteY36" fmla="*/ 6646910 h 6646910"/>
              <a:gd name="connsiteX37" fmla="*/ 2648733 w 5544176"/>
              <a:gd name="connsiteY37" fmla="*/ 6646910 h 6646910"/>
              <a:gd name="connsiteX38" fmla="*/ 0 w 5544176"/>
              <a:gd name="connsiteY38" fmla="*/ 6646910 h 6646910"/>
              <a:gd name="connsiteX39" fmla="*/ 0 w 5544176"/>
              <a:gd name="connsiteY39" fmla="*/ 28222 h 6646910"/>
              <a:gd name="connsiteX40" fmla="*/ 1509522 w 5544176"/>
              <a:gd name="connsiteY40" fmla="*/ 767 h 6646910"/>
              <a:gd name="connsiteX41" fmla="*/ 1986017 w 5544176"/>
              <a:gd name="connsiteY41" fmla="*/ 398066 h 6646910"/>
              <a:gd name="connsiteX42" fmla="*/ 1709217 w 5544176"/>
              <a:gd name="connsiteY42" fmla="*/ 905558 h 6646910"/>
              <a:gd name="connsiteX43" fmla="*/ 1083551 w 5544176"/>
              <a:gd name="connsiteY43" fmla="*/ 529879 h 6646910"/>
              <a:gd name="connsiteX44" fmla="*/ 1366937 w 5544176"/>
              <a:gd name="connsiteY44" fmla="*/ 33390 h 6646910"/>
              <a:gd name="connsiteX45" fmla="*/ 1509522 w 5544176"/>
              <a:gd name="connsiteY45" fmla="*/ 767 h 6646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5544176" h="6646910">
                <a:moveTo>
                  <a:pt x="4779974" y="685250"/>
                </a:moveTo>
                <a:cubicBezTo>
                  <a:pt x="5032054" y="670215"/>
                  <a:pt x="5267008" y="852320"/>
                  <a:pt x="5309474" y="1126951"/>
                </a:cubicBezTo>
                <a:cubicBezTo>
                  <a:pt x="5346050" y="1363456"/>
                  <a:pt x="5216949" y="1600813"/>
                  <a:pt x="5001910" y="1690856"/>
                </a:cubicBezTo>
                <a:cubicBezTo>
                  <a:pt x="4692098" y="1820733"/>
                  <a:pt x="4350283" y="1615922"/>
                  <a:pt x="4306656" y="1273177"/>
                </a:cubicBezTo>
                <a:cubicBezTo>
                  <a:pt x="4276590" y="1039231"/>
                  <a:pt x="4408479" y="807918"/>
                  <a:pt x="4621504" y="721515"/>
                </a:cubicBezTo>
                <a:cubicBezTo>
                  <a:pt x="4671997" y="700903"/>
                  <a:pt x="4725528" y="688659"/>
                  <a:pt x="4779974" y="685250"/>
                </a:cubicBezTo>
                <a:close/>
                <a:moveTo>
                  <a:pt x="2760003" y="352577"/>
                </a:moveTo>
                <a:cubicBezTo>
                  <a:pt x="2869653" y="345991"/>
                  <a:pt x="2971942" y="425187"/>
                  <a:pt x="2990385" y="544679"/>
                </a:cubicBezTo>
                <a:cubicBezTo>
                  <a:pt x="3006348" y="647665"/>
                  <a:pt x="2950167" y="750884"/>
                  <a:pt x="2856557" y="790095"/>
                </a:cubicBezTo>
                <a:cubicBezTo>
                  <a:pt x="2721799" y="846585"/>
                  <a:pt x="2573171" y="757470"/>
                  <a:pt x="2554030" y="608299"/>
                </a:cubicBezTo>
                <a:cubicBezTo>
                  <a:pt x="2540934" y="506165"/>
                  <a:pt x="2598123" y="405659"/>
                  <a:pt x="2691113" y="368075"/>
                </a:cubicBezTo>
                <a:cubicBezTo>
                  <a:pt x="2713089" y="359242"/>
                  <a:pt x="2736352" y="353973"/>
                  <a:pt x="2760003" y="352577"/>
                </a:cubicBezTo>
                <a:close/>
                <a:moveTo>
                  <a:pt x="3630" y="28121"/>
                </a:moveTo>
                <a:cubicBezTo>
                  <a:pt x="53278" y="26959"/>
                  <a:pt x="102920" y="30524"/>
                  <a:pt x="151871" y="38891"/>
                </a:cubicBezTo>
                <a:cubicBezTo>
                  <a:pt x="865103" y="112200"/>
                  <a:pt x="964292" y="593344"/>
                  <a:pt x="1031555" y="832871"/>
                </a:cubicBezTo>
                <a:cubicBezTo>
                  <a:pt x="1053330" y="878203"/>
                  <a:pt x="1074563" y="922528"/>
                  <a:pt x="1096338" y="964607"/>
                </a:cubicBezTo>
                <a:cubicBezTo>
                  <a:pt x="1174682" y="1115560"/>
                  <a:pt x="1260852" y="1237377"/>
                  <a:pt x="1409481" y="1265738"/>
                </a:cubicBezTo>
                <a:cubicBezTo>
                  <a:pt x="1767492" y="1334008"/>
                  <a:pt x="1973154" y="762896"/>
                  <a:pt x="2318612" y="859062"/>
                </a:cubicBezTo>
                <a:cubicBezTo>
                  <a:pt x="2496300" y="908501"/>
                  <a:pt x="2583943" y="1098510"/>
                  <a:pt x="2675615" y="1267985"/>
                </a:cubicBezTo>
                <a:cubicBezTo>
                  <a:pt x="2731099" y="1370507"/>
                  <a:pt x="2875466" y="1386005"/>
                  <a:pt x="2952957" y="1297896"/>
                </a:cubicBezTo>
                <a:cubicBezTo>
                  <a:pt x="2992292" y="1253804"/>
                  <a:pt x="3027543" y="1206225"/>
                  <a:pt x="3058268" y="1155778"/>
                </a:cubicBezTo>
                <a:cubicBezTo>
                  <a:pt x="3256027" y="815280"/>
                  <a:pt x="3063848" y="537317"/>
                  <a:pt x="3306706" y="310500"/>
                </a:cubicBezTo>
                <a:cubicBezTo>
                  <a:pt x="3358006" y="262378"/>
                  <a:pt x="3524148" y="107395"/>
                  <a:pt x="3735234" y="107395"/>
                </a:cubicBezTo>
                <a:cubicBezTo>
                  <a:pt x="3766510" y="107395"/>
                  <a:pt x="3797693" y="110804"/>
                  <a:pt x="3828224" y="117624"/>
                </a:cubicBezTo>
                <a:cubicBezTo>
                  <a:pt x="4046595" y="166056"/>
                  <a:pt x="4222967" y="384349"/>
                  <a:pt x="4231180" y="592260"/>
                </a:cubicBezTo>
                <a:cubicBezTo>
                  <a:pt x="4242339" y="872003"/>
                  <a:pt x="3941207" y="932136"/>
                  <a:pt x="3873092" y="1299370"/>
                </a:cubicBezTo>
                <a:cubicBezTo>
                  <a:pt x="3837368" y="1492245"/>
                  <a:pt x="3867280" y="1798492"/>
                  <a:pt x="4050935" y="1948439"/>
                </a:cubicBezTo>
                <a:cubicBezTo>
                  <a:pt x="4358421" y="2199435"/>
                  <a:pt x="4810507" y="1777182"/>
                  <a:pt x="5211525" y="2027402"/>
                </a:cubicBezTo>
                <a:cubicBezTo>
                  <a:pt x="5429122" y="2163013"/>
                  <a:pt x="5566824" y="2456164"/>
                  <a:pt x="5541097" y="2700958"/>
                </a:cubicBezTo>
                <a:cubicBezTo>
                  <a:pt x="5501654" y="3076251"/>
                  <a:pt x="5098698" y="3142194"/>
                  <a:pt x="5094823" y="3471378"/>
                </a:cubicBezTo>
                <a:cubicBezTo>
                  <a:pt x="5091415" y="3745236"/>
                  <a:pt x="5419668" y="3893242"/>
                  <a:pt x="5505528" y="4272564"/>
                </a:cubicBezTo>
                <a:cubicBezTo>
                  <a:pt x="5569691" y="4556184"/>
                  <a:pt x="5439041" y="4752005"/>
                  <a:pt x="5281423" y="4965183"/>
                </a:cubicBezTo>
                <a:cubicBezTo>
                  <a:pt x="5068244" y="5253608"/>
                  <a:pt x="4866301" y="5146281"/>
                  <a:pt x="4675749" y="5385343"/>
                </a:cubicBezTo>
                <a:cubicBezTo>
                  <a:pt x="4370191" y="5769070"/>
                  <a:pt x="4714176" y="6260683"/>
                  <a:pt x="4508838" y="6598516"/>
                </a:cubicBezTo>
                <a:lnTo>
                  <a:pt x="4472787" y="6646910"/>
                </a:lnTo>
                <a:lnTo>
                  <a:pt x="3367517" y="6646910"/>
                </a:lnTo>
                <a:lnTo>
                  <a:pt x="2998981" y="6646910"/>
                </a:lnTo>
                <a:lnTo>
                  <a:pt x="2648733" y="6646910"/>
                </a:lnTo>
                <a:lnTo>
                  <a:pt x="0" y="6646910"/>
                </a:lnTo>
                <a:lnTo>
                  <a:pt x="0" y="28222"/>
                </a:lnTo>
                <a:close/>
                <a:moveTo>
                  <a:pt x="1509522" y="767"/>
                </a:moveTo>
                <a:cubicBezTo>
                  <a:pt x="1736339" y="-12639"/>
                  <a:pt x="1947814" y="150946"/>
                  <a:pt x="1986017" y="398066"/>
                </a:cubicBezTo>
                <a:cubicBezTo>
                  <a:pt x="2019183" y="611090"/>
                  <a:pt x="1902946" y="824502"/>
                  <a:pt x="1709217" y="905558"/>
                </a:cubicBezTo>
                <a:cubicBezTo>
                  <a:pt x="1430403" y="1021795"/>
                  <a:pt x="1123149" y="837830"/>
                  <a:pt x="1083551" y="529879"/>
                </a:cubicBezTo>
                <a:cubicBezTo>
                  <a:pt x="1056506" y="319025"/>
                  <a:pt x="1175223" y="110882"/>
                  <a:pt x="1366937" y="33390"/>
                </a:cubicBezTo>
                <a:cubicBezTo>
                  <a:pt x="1412379" y="14871"/>
                  <a:pt x="1460539" y="3866"/>
                  <a:pt x="1509522" y="76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5CC72C4-B9BE-5D73-522E-1F405A9D34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17386"/>
            <a:ext cx="5369169" cy="1570986"/>
          </a:xfrm>
        </p:spPr>
        <p:txBody>
          <a:bodyPr>
            <a:normAutofit/>
          </a:bodyPr>
          <a:lstStyle/>
          <a:p>
            <a:r>
              <a:rPr lang="en-GB" dirty="0">
                <a:cs typeface="Posterama"/>
              </a:rPr>
              <a:t>Types of Employees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9761B0-9D22-27FA-6C00-430E3E5A6D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3897" y="2356598"/>
            <a:ext cx="7986331" cy="363615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342900">
              <a:lnSpc>
                <a:spcPct val="100000"/>
              </a:lnSpc>
              <a:buFont typeface="Arial" panose="020B0504020202020204" pitchFamily="34" charset="0"/>
              <a:buChar char="•"/>
            </a:pPr>
            <a:endParaRPr lang="en-GB" sz="1700" dirty="0"/>
          </a:p>
          <a:p>
            <a:pPr marL="342900" indent="-342900">
              <a:lnSpc>
                <a:spcPct val="100000"/>
              </a:lnSpc>
              <a:buFont typeface="Arial" panose="020B0504020202020204" pitchFamily="34" charset="0"/>
              <a:buChar char="•"/>
            </a:pPr>
            <a:endParaRPr lang="en-GB" sz="1700" dirty="0"/>
          </a:p>
          <a:p>
            <a:pPr marL="342900" indent="-342900">
              <a:lnSpc>
                <a:spcPct val="100000"/>
              </a:lnSpc>
              <a:buFont typeface="Arial" panose="020B0504020202020204" pitchFamily="34" charset="0"/>
              <a:buChar char="•"/>
            </a:pPr>
            <a:r>
              <a:rPr lang="en-GB" sz="1700" dirty="0"/>
              <a:t>ENGAGED – 15% of the workforce: </a:t>
            </a:r>
            <a:r>
              <a:rPr lang="en-GB" sz="1700" dirty="0">
                <a:ea typeface="+mn-lt"/>
                <a:cs typeface="+mn-lt"/>
              </a:rPr>
              <a:t> employees work with devotion and feel a profound connection with their organisation, team members and goals.</a:t>
            </a:r>
            <a:endParaRPr lang="en-GB" sz="1700" dirty="0"/>
          </a:p>
          <a:p>
            <a:pPr marL="342900" indent="-342900">
              <a:lnSpc>
                <a:spcPct val="100000"/>
              </a:lnSpc>
              <a:buFont typeface="Arial" panose="020B0504020202020204" pitchFamily="34" charset="0"/>
              <a:buChar char="•"/>
            </a:pPr>
            <a:r>
              <a:rPr lang="en-GB" sz="1700" dirty="0">
                <a:ea typeface="+mn-lt"/>
                <a:cs typeface="+mn-lt"/>
              </a:rPr>
              <a:t>NOT ENGAGED – 67% of the workforce: employees are happy and satisfied in their role</a:t>
            </a:r>
            <a:endParaRPr lang="en-GB" sz="1700" dirty="0"/>
          </a:p>
          <a:p>
            <a:pPr marL="342900" indent="-342900">
              <a:lnSpc>
                <a:spcPct val="100000"/>
              </a:lnSpc>
              <a:buFont typeface="Arial" panose="020B0504020202020204" pitchFamily="34" charset="0"/>
              <a:buChar char="•"/>
            </a:pPr>
            <a:r>
              <a:rPr lang="en-GB" sz="1700" dirty="0">
                <a:ea typeface="+mn-lt"/>
                <a:cs typeface="+mn-lt"/>
              </a:rPr>
              <a:t>DISENGAGED – 18% of the workforce: employees undermine the efforts of engaged employees</a:t>
            </a:r>
            <a:endParaRPr lang="en-GB" sz="1700" dirty="0"/>
          </a:p>
        </p:txBody>
      </p:sp>
      <p:pic>
        <p:nvPicPr>
          <p:cNvPr id="7" name="Graphic 6" descr="Social Network">
            <a:extLst>
              <a:ext uri="{FF2B5EF4-FFF2-40B4-BE49-F238E27FC236}">
                <a16:creationId xmlns:a16="http://schemas.microsoft.com/office/drawing/2014/main" id="{A4E9A8D5-B3B1-29C7-52A8-E0E7FE46F6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943866" y="2175847"/>
            <a:ext cx="3956501" cy="3956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57920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37C48F90-AFD5-4232-AE7D-27B956BF7E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73C96EE1-9524-4300-BFAC-56AA55EB49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855747" y="-1"/>
            <a:ext cx="6336253" cy="6858001"/>
          </a:xfrm>
          <a:custGeom>
            <a:avLst/>
            <a:gdLst>
              <a:gd name="connsiteX0" fmla="*/ 5721063 w 6336253"/>
              <a:gd name="connsiteY0" fmla="*/ 3536635 h 6858001"/>
              <a:gd name="connsiteX1" fmla="*/ 6230651 w 6336253"/>
              <a:gd name="connsiteY1" fmla="*/ 4046223 h 6858001"/>
              <a:gd name="connsiteX2" fmla="*/ 5721063 w 6336253"/>
              <a:gd name="connsiteY2" fmla="*/ 4555811 h 6858001"/>
              <a:gd name="connsiteX3" fmla="*/ 5211475 w 6336253"/>
              <a:gd name="connsiteY3" fmla="*/ 4046223 h 6858001"/>
              <a:gd name="connsiteX4" fmla="*/ 5721063 w 6336253"/>
              <a:gd name="connsiteY4" fmla="*/ 3536635 h 6858001"/>
              <a:gd name="connsiteX5" fmla="*/ 5456902 w 6336253"/>
              <a:gd name="connsiteY5" fmla="*/ 0 h 6858001"/>
              <a:gd name="connsiteX6" fmla="*/ 6321710 w 6336253"/>
              <a:gd name="connsiteY6" fmla="*/ 0 h 6858001"/>
              <a:gd name="connsiteX7" fmla="*/ 6332019 w 6336253"/>
              <a:gd name="connsiteY7" fmla="*/ 42969 h 6858001"/>
              <a:gd name="connsiteX8" fmla="*/ 6320934 w 6336253"/>
              <a:gd name="connsiteY8" fmla="*/ 219852 h 6858001"/>
              <a:gd name="connsiteX9" fmla="*/ 5774313 w 6336253"/>
              <a:gd name="connsiteY9" fmla="*/ 535443 h 6858001"/>
              <a:gd name="connsiteX10" fmla="*/ 5444200 w 6336253"/>
              <a:gd name="connsiteY10" fmla="*/ 78052 h 6858001"/>
              <a:gd name="connsiteX11" fmla="*/ 609600 w 6336253"/>
              <a:gd name="connsiteY11" fmla="*/ 0 h 6858001"/>
              <a:gd name="connsiteX12" fmla="*/ 1171409 w 6336253"/>
              <a:gd name="connsiteY12" fmla="*/ 0 h 6858001"/>
              <a:gd name="connsiteX13" fmla="*/ 4838473 w 6336253"/>
              <a:gd name="connsiteY13" fmla="*/ 0 h 6858001"/>
              <a:gd name="connsiteX14" fmla="*/ 4830349 w 6336253"/>
              <a:gd name="connsiteY14" fmla="*/ 184996 h 6858001"/>
              <a:gd name="connsiteX15" fmla="*/ 4833376 w 6336253"/>
              <a:gd name="connsiteY15" fmla="*/ 419995 h 6858001"/>
              <a:gd name="connsiteX16" fmla="*/ 5281338 w 6336253"/>
              <a:gd name="connsiteY16" fmla="*/ 1068099 h 6858001"/>
              <a:gd name="connsiteX17" fmla="*/ 5729205 w 6336253"/>
              <a:gd name="connsiteY17" fmla="*/ 2589405 h 6858001"/>
              <a:gd name="connsiteX18" fmla="*/ 5283212 w 6336253"/>
              <a:gd name="connsiteY18" fmla="*/ 3164269 h 6858001"/>
              <a:gd name="connsiteX19" fmla="*/ 5124820 w 6336253"/>
              <a:gd name="connsiteY19" fmla="*/ 4641255 h 6858001"/>
              <a:gd name="connsiteX20" fmla="*/ 5736551 w 6336253"/>
              <a:gd name="connsiteY20" fmla="*/ 5670858 h 6858001"/>
              <a:gd name="connsiteX21" fmla="*/ 6022123 w 6336253"/>
              <a:gd name="connsiteY21" fmla="*/ 6707670 h 6858001"/>
              <a:gd name="connsiteX22" fmla="*/ 6024496 w 6336253"/>
              <a:gd name="connsiteY22" fmla="*/ 6858000 h 6858001"/>
              <a:gd name="connsiteX23" fmla="*/ 2242268 w 6336253"/>
              <a:gd name="connsiteY23" fmla="*/ 6858000 h 6858001"/>
              <a:gd name="connsiteX24" fmla="*/ 2242268 w 6336253"/>
              <a:gd name="connsiteY24" fmla="*/ 6858001 h 6858001"/>
              <a:gd name="connsiteX25" fmla="*/ 0 w 6336253"/>
              <a:gd name="connsiteY25" fmla="*/ 6858001 h 6858001"/>
              <a:gd name="connsiteX26" fmla="*/ 0 w 6336253"/>
              <a:gd name="connsiteY26" fmla="*/ 1 h 6858001"/>
              <a:gd name="connsiteX27" fmla="*/ 609600 w 6336253"/>
              <a:gd name="connsiteY27" fmla="*/ 1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6336253" h="6858001">
                <a:moveTo>
                  <a:pt x="5721063" y="3536635"/>
                </a:moveTo>
                <a:cubicBezTo>
                  <a:pt x="6002501" y="3536635"/>
                  <a:pt x="6230651" y="3764785"/>
                  <a:pt x="6230651" y="4046223"/>
                </a:cubicBezTo>
                <a:cubicBezTo>
                  <a:pt x="6230651" y="4327661"/>
                  <a:pt x="6002501" y="4555811"/>
                  <a:pt x="5721063" y="4555811"/>
                </a:cubicBezTo>
                <a:cubicBezTo>
                  <a:pt x="5439625" y="4555811"/>
                  <a:pt x="5211475" y="4327661"/>
                  <a:pt x="5211475" y="4046223"/>
                </a:cubicBezTo>
                <a:cubicBezTo>
                  <a:pt x="5211475" y="3764785"/>
                  <a:pt x="5439625" y="3536635"/>
                  <a:pt x="5721063" y="3536635"/>
                </a:cubicBezTo>
                <a:close/>
                <a:moveTo>
                  <a:pt x="5456902" y="0"/>
                </a:moveTo>
                <a:lnTo>
                  <a:pt x="6321710" y="0"/>
                </a:lnTo>
                <a:lnTo>
                  <a:pt x="6332019" y="42969"/>
                </a:lnTo>
                <a:cubicBezTo>
                  <a:pt x="6340015" y="100391"/>
                  <a:pt x="6336884" y="160329"/>
                  <a:pt x="6320934" y="219852"/>
                </a:cubicBezTo>
                <a:cubicBezTo>
                  <a:pt x="6257137" y="457945"/>
                  <a:pt x="6012407" y="599240"/>
                  <a:pt x="5774313" y="535443"/>
                </a:cubicBezTo>
                <a:cubicBezTo>
                  <a:pt x="5565982" y="479621"/>
                  <a:pt x="5431761" y="285271"/>
                  <a:pt x="5444200" y="78052"/>
                </a:cubicBezTo>
                <a:close/>
                <a:moveTo>
                  <a:pt x="609600" y="0"/>
                </a:moveTo>
                <a:lnTo>
                  <a:pt x="1171409" y="0"/>
                </a:lnTo>
                <a:lnTo>
                  <a:pt x="4838473" y="0"/>
                </a:lnTo>
                <a:lnTo>
                  <a:pt x="4830349" y="184996"/>
                </a:lnTo>
                <a:cubicBezTo>
                  <a:pt x="4828991" y="263520"/>
                  <a:pt x="4829864" y="341910"/>
                  <a:pt x="4833376" y="419995"/>
                </a:cubicBezTo>
                <a:cubicBezTo>
                  <a:pt x="4846565" y="709488"/>
                  <a:pt x="5075226" y="891535"/>
                  <a:pt x="5281338" y="1068099"/>
                </a:cubicBezTo>
                <a:cubicBezTo>
                  <a:pt x="5795128" y="1508061"/>
                  <a:pt x="5969974" y="2032158"/>
                  <a:pt x="5729205" y="2589405"/>
                </a:cubicBezTo>
                <a:cubicBezTo>
                  <a:pt x="5635831" y="2805523"/>
                  <a:pt x="5454276" y="2993264"/>
                  <a:pt x="5283212" y="3164269"/>
                </a:cubicBezTo>
                <a:cubicBezTo>
                  <a:pt x="4824418" y="3622744"/>
                  <a:pt x="4843217" y="4154456"/>
                  <a:pt x="5124820" y="4641255"/>
                </a:cubicBezTo>
                <a:cubicBezTo>
                  <a:pt x="5325440" y="4986832"/>
                  <a:pt x="5565996" y="5311556"/>
                  <a:pt x="5736551" y="5670858"/>
                </a:cubicBezTo>
                <a:cubicBezTo>
                  <a:pt x="5902602" y="6019042"/>
                  <a:pt x="6001121" y="6366409"/>
                  <a:pt x="6022123" y="6707670"/>
                </a:cubicBezTo>
                <a:lnTo>
                  <a:pt x="6024496" y="6858000"/>
                </a:lnTo>
                <a:lnTo>
                  <a:pt x="2242268" y="6858000"/>
                </a:lnTo>
                <a:lnTo>
                  <a:pt x="2242268" y="6858001"/>
                </a:lnTo>
                <a:lnTo>
                  <a:pt x="0" y="6858001"/>
                </a:lnTo>
                <a:lnTo>
                  <a:pt x="0" y="1"/>
                </a:lnTo>
                <a:lnTo>
                  <a:pt x="609600" y="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69FDE0E-1E6D-14FF-6141-546C59C40B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52782"/>
            <a:ext cx="5545870" cy="165852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700">
                <a:cs typeface="Posterama"/>
              </a:rPr>
              <a:t>The employee engagement pyramid: Zinger model</a:t>
            </a:r>
            <a:endParaRPr lang="en-GB" sz="370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32712AF1-0A87-25EA-320F-4D3D1F632E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2548521"/>
            <a:ext cx="5545867" cy="3470616"/>
          </a:xfrm>
        </p:spPr>
        <p:txBody>
          <a:bodyPr>
            <a:normAutofit/>
          </a:bodyPr>
          <a:lstStyle/>
          <a:p>
            <a:endParaRPr lang="en-US" dirty="0"/>
          </a:p>
          <a:p>
            <a:pPr marL="342900" indent="-342900">
              <a:buFont typeface="Wingdings" panose="020B0504020202020204" pitchFamily="34" charset="0"/>
              <a:buChar char="§"/>
            </a:pPr>
            <a:endParaRPr lang="en-US" dirty="0"/>
          </a:p>
          <a:p>
            <a:pPr marL="342900" indent="-342900">
              <a:buFont typeface="Wingdings" panose="020B0504020202020204" pitchFamily="34" charset="0"/>
              <a:buChar char="§"/>
            </a:pPr>
            <a:endParaRPr lang="en-US" dirty="0"/>
          </a:p>
          <a:p>
            <a:pPr marL="342900" indent="-342900">
              <a:buFont typeface="Wingdings" panose="020B0504020202020204" pitchFamily="34" charset="0"/>
              <a:buChar char="§"/>
            </a:pPr>
            <a:endParaRPr lang="en-US" dirty="0"/>
          </a:p>
          <a:p>
            <a:pPr marL="342900" indent="-342900">
              <a:buFont typeface="Wingdings" panose="020B0504020202020204" pitchFamily="34" charset="0"/>
              <a:buChar char="§"/>
            </a:pPr>
            <a:endParaRPr lang="en-US" dirty="0"/>
          </a:p>
          <a:p>
            <a:pPr marL="342900" indent="-342900">
              <a:buFont typeface="Wingdings" panose="020B0504020202020204" pitchFamily="34" charset="0"/>
              <a:buChar char="§"/>
            </a:pPr>
            <a:endParaRPr lang="en-US" dirty="0"/>
          </a:p>
          <a:p>
            <a:pPr marL="342900" indent="-342900">
              <a:buFont typeface="Wingdings" panose="020B0504020202020204" pitchFamily="34" charset="0"/>
              <a:buChar char="§"/>
            </a:pPr>
            <a:endParaRPr lang="en-US" dirty="0"/>
          </a:p>
        </p:txBody>
      </p:sp>
      <p:pic>
        <p:nvPicPr>
          <p:cNvPr id="4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E89380EF-7C81-36EE-6CC1-DECB7B152E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4334" y="965706"/>
            <a:ext cx="5051282" cy="4475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57149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42E603F-28B7-4831-BF23-65FBAB13D5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4D39700F-2B10-4402-A7DD-06EE224588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232968"/>
            <a:ext cx="9560477" cy="6625032"/>
          </a:xfrm>
          <a:custGeom>
            <a:avLst/>
            <a:gdLst>
              <a:gd name="connsiteX0" fmla="*/ 8831314 w 9263816"/>
              <a:gd name="connsiteY0" fmla="*/ 5943878 h 6858000"/>
              <a:gd name="connsiteX1" fmla="*/ 9179783 w 9263816"/>
              <a:gd name="connsiteY1" fmla="*/ 6086141 h 6858000"/>
              <a:gd name="connsiteX2" fmla="*/ 9260887 w 9263816"/>
              <a:gd name="connsiteY2" fmla="*/ 6279156 h 6858000"/>
              <a:gd name="connsiteX3" fmla="*/ 8925621 w 9263816"/>
              <a:gd name="connsiteY3" fmla="*/ 6708712 h 6858000"/>
              <a:gd name="connsiteX4" fmla="*/ 8496050 w 9263816"/>
              <a:gd name="connsiteY4" fmla="*/ 6373449 h 6858000"/>
              <a:gd name="connsiteX5" fmla="*/ 8831314 w 9263816"/>
              <a:gd name="connsiteY5" fmla="*/ 5943878 h 6858000"/>
              <a:gd name="connsiteX6" fmla="*/ 7397485 w 9263816"/>
              <a:gd name="connsiteY6" fmla="*/ 5931706 h 6858000"/>
              <a:gd name="connsiteX7" fmla="*/ 7917779 w 9263816"/>
              <a:gd name="connsiteY7" fmla="*/ 6191864 h 6858000"/>
              <a:gd name="connsiteX8" fmla="*/ 8013467 w 9263816"/>
              <a:gd name="connsiteY8" fmla="*/ 6375784 h 6858000"/>
              <a:gd name="connsiteX9" fmla="*/ 8021879 w 9263816"/>
              <a:gd name="connsiteY9" fmla="*/ 6753751 h 6858000"/>
              <a:gd name="connsiteX10" fmla="*/ 7981316 w 9263816"/>
              <a:gd name="connsiteY10" fmla="*/ 6858000 h 6858000"/>
              <a:gd name="connsiteX11" fmla="*/ 6819486 w 9263816"/>
              <a:gd name="connsiteY11" fmla="*/ 6858000 h 6858000"/>
              <a:gd name="connsiteX12" fmla="*/ 6785199 w 9263816"/>
              <a:gd name="connsiteY12" fmla="*/ 6781101 h 6858000"/>
              <a:gd name="connsiteX13" fmla="*/ 7196747 w 9263816"/>
              <a:gd name="connsiteY13" fmla="*/ 5964309 h 6858000"/>
              <a:gd name="connsiteX14" fmla="*/ 7397485 w 9263816"/>
              <a:gd name="connsiteY14" fmla="*/ 5931706 h 6858000"/>
              <a:gd name="connsiteX15" fmla="*/ 1505570 w 9263816"/>
              <a:gd name="connsiteY15" fmla="*/ 227178 h 6858000"/>
              <a:gd name="connsiteX16" fmla="*/ 2026489 w 9263816"/>
              <a:gd name="connsiteY16" fmla="*/ 392370 h 6858000"/>
              <a:gd name="connsiteX17" fmla="*/ 2444553 w 9263816"/>
              <a:gd name="connsiteY17" fmla="*/ 1654853 h 6858000"/>
              <a:gd name="connsiteX18" fmla="*/ 3183153 w 9263816"/>
              <a:gd name="connsiteY18" fmla="*/ 2116208 h 6858000"/>
              <a:gd name="connsiteX19" fmla="*/ 4288384 w 9263816"/>
              <a:gd name="connsiteY19" fmla="*/ 1291908 h 6858000"/>
              <a:gd name="connsiteX20" fmla="*/ 5472602 w 9263816"/>
              <a:gd name="connsiteY20" fmla="*/ 1697818 h 6858000"/>
              <a:gd name="connsiteX21" fmla="*/ 5844697 w 9263816"/>
              <a:gd name="connsiteY21" fmla="*/ 3444791 h 6858000"/>
              <a:gd name="connsiteX22" fmla="*/ 6715674 w 9263816"/>
              <a:gd name="connsiteY22" fmla="*/ 4065208 h 6858000"/>
              <a:gd name="connsiteX23" fmla="*/ 8130429 w 9263816"/>
              <a:gd name="connsiteY23" fmla="*/ 4101787 h 6858000"/>
              <a:gd name="connsiteX24" fmla="*/ 8624630 w 9263816"/>
              <a:gd name="connsiteY24" fmla="*/ 4686202 h 6858000"/>
              <a:gd name="connsiteX25" fmla="*/ 8623843 w 9263816"/>
              <a:gd name="connsiteY25" fmla="*/ 4685749 h 6858000"/>
              <a:gd name="connsiteX26" fmla="*/ 8646859 w 9263816"/>
              <a:gd name="connsiteY26" fmla="*/ 4835156 h 6858000"/>
              <a:gd name="connsiteX27" fmla="*/ 8079403 w 9263816"/>
              <a:gd name="connsiteY27" fmla="*/ 5661624 h 6858000"/>
              <a:gd name="connsiteX28" fmla="*/ 6833105 w 9263816"/>
              <a:gd name="connsiteY28" fmla="*/ 5397208 h 6858000"/>
              <a:gd name="connsiteX29" fmla="*/ 5900832 w 9263816"/>
              <a:gd name="connsiteY29" fmla="*/ 5944462 h 6858000"/>
              <a:gd name="connsiteX30" fmla="*/ 6067212 w 9263816"/>
              <a:gd name="connsiteY30" fmla="*/ 6811916 h 6858000"/>
              <a:gd name="connsiteX31" fmla="*/ 6089565 w 9263816"/>
              <a:gd name="connsiteY31" fmla="*/ 6858000 h 6858000"/>
              <a:gd name="connsiteX32" fmla="*/ 0 w 9263816"/>
              <a:gd name="connsiteY32" fmla="*/ 6858000 h 6858000"/>
              <a:gd name="connsiteX33" fmla="*/ 0 w 9263816"/>
              <a:gd name="connsiteY33" fmla="*/ 2181377 h 6858000"/>
              <a:gd name="connsiteX34" fmla="*/ 73069 w 9263816"/>
              <a:gd name="connsiteY34" fmla="*/ 2215839 h 6858000"/>
              <a:gd name="connsiteX35" fmla="*/ 335445 w 9263816"/>
              <a:gd name="connsiteY35" fmla="*/ 2237140 h 6858000"/>
              <a:gd name="connsiteX36" fmla="*/ 752878 w 9263816"/>
              <a:gd name="connsiteY36" fmla="*/ 1445285 h 6858000"/>
              <a:gd name="connsiteX37" fmla="*/ 1202551 w 9263816"/>
              <a:gd name="connsiteY37" fmla="*/ 314229 h 6858000"/>
              <a:gd name="connsiteX38" fmla="*/ 1505570 w 9263816"/>
              <a:gd name="connsiteY38" fmla="*/ 227178 h 6858000"/>
              <a:gd name="connsiteX39" fmla="*/ 3142509 w 9263816"/>
              <a:gd name="connsiteY39" fmla="*/ 68854 h 6858000"/>
              <a:gd name="connsiteX40" fmla="*/ 3490978 w 9263816"/>
              <a:gd name="connsiteY40" fmla="*/ 211117 h 6858000"/>
              <a:gd name="connsiteX41" fmla="*/ 3572083 w 9263816"/>
              <a:gd name="connsiteY41" fmla="*/ 404131 h 6858000"/>
              <a:gd name="connsiteX42" fmla="*/ 3236814 w 9263816"/>
              <a:gd name="connsiteY42" fmla="*/ 833688 h 6858000"/>
              <a:gd name="connsiteX43" fmla="*/ 2807245 w 9263816"/>
              <a:gd name="connsiteY43" fmla="*/ 498425 h 6858000"/>
              <a:gd name="connsiteX44" fmla="*/ 3142509 w 9263816"/>
              <a:gd name="connsiteY44" fmla="*/ 68854 h 6858000"/>
              <a:gd name="connsiteX45" fmla="*/ 0 w 9263816"/>
              <a:gd name="connsiteY45" fmla="*/ 0 h 6858000"/>
              <a:gd name="connsiteX46" fmla="*/ 39858 w 9263816"/>
              <a:gd name="connsiteY46" fmla="*/ 0 h 6858000"/>
              <a:gd name="connsiteX47" fmla="*/ 65022 w 9263816"/>
              <a:gd name="connsiteY47" fmla="*/ 5834 h 6858000"/>
              <a:gd name="connsiteX48" fmla="*/ 389258 w 9263816"/>
              <a:gd name="connsiteY48" fmla="*/ 235630 h 6858000"/>
              <a:gd name="connsiteX49" fmla="*/ 485484 w 9263816"/>
              <a:gd name="connsiteY49" fmla="*/ 420070 h 6858000"/>
              <a:gd name="connsiteX50" fmla="*/ 74229 w 9263816"/>
              <a:gd name="connsiteY50" fmla="*/ 1237955 h 6858000"/>
              <a:gd name="connsiteX51" fmla="*/ 0 w 9263816"/>
              <a:gd name="connsiteY51" fmla="*/ 125447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9263816" h="6858000">
                <a:moveTo>
                  <a:pt x="8831314" y="5943878"/>
                </a:moveTo>
                <a:cubicBezTo>
                  <a:pt x="8964281" y="5927490"/>
                  <a:pt x="9096260" y="5981362"/>
                  <a:pt x="9179783" y="6086141"/>
                </a:cubicBezTo>
                <a:cubicBezTo>
                  <a:pt x="9224074" y="6141769"/>
                  <a:pt x="9252211" y="6208560"/>
                  <a:pt x="9260887" y="6279156"/>
                </a:cubicBezTo>
                <a:cubicBezTo>
                  <a:pt x="9286897" y="6490362"/>
                  <a:pt x="9136845" y="6682672"/>
                  <a:pt x="8925621" y="6708712"/>
                </a:cubicBezTo>
                <a:cubicBezTo>
                  <a:pt x="8714398" y="6734766"/>
                  <a:pt x="8522062" y="6584655"/>
                  <a:pt x="8496050" y="6373449"/>
                </a:cubicBezTo>
                <a:cubicBezTo>
                  <a:pt x="8470038" y="6162229"/>
                  <a:pt x="8620090" y="5969920"/>
                  <a:pt x="8831314" y="5943878"/>
                </a:cubicBezTo>
                <a:close/>
                <a:moveTo>
                  <a:pt x="7397485" y="5931706"/>
                </a:moveTo>
                <a:cubicBezTo>
                  <a:pt x="7598431" y="5931157"/>
                  <a:pt x="7792965" y="6024548"/>
                  <a:pt x="7917779" y="6191864"/>
                </a:cubicBezTo>
                <a:cubicBezTo>
                  <a:pt x="7959204" y="6247714"/>
                  <a:pt x="7991530" y="6309792"/>
                  <a:pt x="8013467" y="6375784"/>
                </a:cubicBezTo>
                <a:cubicBezTo>
                  <a:pt x="8055425" y="6502973"/>
                  <a:pt x="8055748" y="6633888"/>
                  <a:pt x="8021879" y="6753751"/>
                </a:cubicBezTo>
                <a:lnTo>
                  <a:pt x="7981316" y="6858000"/>
                </a:lnTo>
                <a:lnTo>
                  <a:pt x="6819486" y="6858000"/>
                </a:lnTo>
                <a:lnTo>
                  <a:pt x="6785199" y="6781101"/>
                </a:lnTo>
                <a:cubicBezTo>
                  <a:pt x="6673307" y="6441922"/>
                  <a:pt x="6857485" y="6076251"/>
                  <a:pt x="7196747" y="5964309"/>
                </a:cubicBezTo>
                <a:cubicBezTo>
                  <a:pt x="7262809" y="5942509"/>
                  <a:pt x="7330503" y="5931889"/>
                  <a:pt x="7397485" y="5931706"/>
                </a:cubicBezTo>
                <a:close/>
                <a:moveTo>
                  <a:pt x="1505570" y="227178"/>
                </a:moveTo>
                <a:cubicBezTo>
                  <a:pt x="1691018" y="218628"/>
                  <a:pt x="1889853" y="275403"/>
                  <a:pt x="2026489" y="392370"/>
                </a:cubicBezTo>
                <a:cubicBezTo>
                  <a:pt x="2369898" y="685965"/>
                  <a:pt x="2078266" y="1147857"/>
                  <a:pt x="2444553" y="1654853"/>
                </a:cubicBezTo>
                <a:cubicBezTo>
                  <a:pt x="2492906" y="1721679"/>
                  <a:pt x="2800482" y="2144546"/>
                  <a:pt x="3183153" y="2116208"/>
                </a:cubicBezTo>
                <a:cubicBezTo>
                  <a:pt x="3673561" y="2080541"/>
                  <a:pt x="3723222" y="1441614"/>
                  <a:pt x="4288384" y="1291908"/>
                </a:cubicBezTo>
                <a:cubicBezTo>
                  <a:pt x="4689065" y="1185875"/>
                  <a:pt x="5207943" y="1366633"/>
                  <a:pt x="5472602" y="1697818"/>
                </a:cubicBezTo>
                <a:cubicBezTo>
                  <a:pt x="5891294" y="2221754"/>
                  <a:pt x="5408012" y="2790179"/>
                  <a:pt x="5844697" y="3444791"/>
                </a:cubicBezTo>
                <a:cubicBezTo>
                  <a:pt x="6149900" y="3902467"/>
                  <a:pt x="6672672" y="4053594"/>
                  <a:pt x="6715674" y="4065208"/>
                </a:cubicBezTo>
                <a:cubicBezTo>
                  <a:pt x="7326423" y="4232519"/>
                  <a:pt x="7677158" y="3817020"/>
                  <a:pt x="8130429" y="4101787"/>
                </a:cubicBezTo>
                <a:cubicBezTo>
                  <a:pt x="8226340" y="4161985"/>
                  <a:pt x="8536372" y="4356819"/>
                  <a:pt x="8624630" y="4686202"/>
                </a:cubicBezTo>
                <a:lnTo>
                  <a:pt x="8623843" y="4685749"/>
                </a:lnTo>
                <a:cubicBezTo>
                  <a:pt x="8636924" y="4734567"/>
                  <a:pt x="8644635" y="4784678"/>
                  <a:pt x="8646859" y="4835156"/>
                </a:cubicBezTo>
                <a:cubicBezTo>
                  <a:pt x="8662596" y="5196604"/>
                  <a:pt x="8398383" y="5562326"/>
                  <a:pt x="8079403" y="5661624"/>
                </a:cubicBezTo>
                <a:cubicBezTo>
                  <a:pt x="7649807" y="5795217"/>
                  <a:pt x="7430996" y="5350293"/>
                  <a:pt x="6833105" y="5397208"/>
                </a:cubicBezTo>
                <a:cubicBezTo>
                  <a:pt x="6519033" y="5421527"/>
                  <a:pt x="6056658" y="5595550"/>
                  <a:pt x="5900832" y="5944462"/>
                </a:cubicBezTo>
                <a:cubicBezTo>
                  <a:pt x="5770548" y="6236600"/>
                  <a:pt x="5916359" y="6515160"/>
                  <a:pt x="6067212" y="6811916"/>
                </a:cubicBezTo>
                <a:lnTo>
                  <a:pt x="6089565" y="6858000"/>
                </a:lnTo>
                <a:lnTo>
                  <a:pt x="0" y="6858000"/>
                </a:lnTo>
                <a:lnTo>
                  <a:pt x="0" y="2181377"/>
                </a:lnTo>
                <a:lnTo>
                  <a:pt x="73069" y="2215839"/>
                </a:lnTo>
                <a:cubicBezTo>
                  <a:pt x="165116" y="2251829"/>
                  <a:pt x="254486" y="2263171"/>
                  <a:pt x="335445" y="2237140"/>
                </a:cubicBezTo>
                <a:cubicBezTo>
                  <a:pt x="594718" y="2153707"/>
                  <a:pt x="688441" y="1733807"/>
                  <a:pt x="752878" y="1445285"/>
                </a:cubicBezTo>
                <a:cubicBezTo>
                  <a:pt x="925059" y="674068"/>
                  <a:pt x="975076" y="456292"/>
                  <a:pt x="1202551" y="314229"/>
                </a:cubicBezTo>
                <a:cubicBezTo>
                  <a:pt x="1287853" y="260956"/>
                  <a:pt x="1394302" y="232308"/>
                  <a:pt x="1505570" y="227178"/>
                </a:cubicBezTo>
                <a:close/>
                <a:moveTo>
                  <a:pt x="3142509" y="68854"/>
                </a:moveTo>
                <a:cubicBezTo>
                  <a:pt x="3275474" y="52467"/>
                  <a:pt x="3407455" y="106339"/>
                  <a:pt x="3490978" y="211117"/>
                </a:cubicBezTo>
                <a:cubicBezTo>
                  <a:pt x="3535271" y="266744"/>
                  <a:pt x="3563404" y="333535"/>
                  <a:pt x="3572083" y="404131"/>
                </a:cubicBezTo>
                <a:cubicBezTo>
                  <a:pt x="3598092" y="615337"/>
                  <a:pt x="3448040" y="807648"/>
                  <a:pt x="3236814" y="833688"/>
                </a:cubicBezTo>
                <a:cubicBezTo>
                  <a:pt x="3025594" y="859741"/>
                  <a:pt x="2833255" y="709631"/>
                  <a:pt x="2807245" y="498425"/>
                </a:cubicBezTo>
                <a:cubicBezTo>
                  <a:pt x="2781232" y="287207"/>
                  <a:pt x="2931283" y="94896"/>
                  <a:pt x="3142509" y="68854"/>
                </a:cubicBezTo>
                <a:close/>
                <a:moveTo>
                  <a:pt x="0" y="0"/>
                </a:moveTo>
                <a:lnTo>
                  <a:pt x="39858" y="0"/>
                </a:lnTo>
                <a:lnTo>
                  <a:pt x="65022" y="5834"/>
                </a:lnTo>
                <a:cubicBezTo>
                  <a:pt x="191545" y="45606"/>
                  <a:pt x="305874" y="124173"/>
                  <a:pt x="389258" y="235630"/>
                </a:cubicBezTo>
                <a:cubicBezTo>
                  <a:pt x="430983" y="291600"/>
                  <a:pt x="463360" y="353876"/>
                  <a:pt x="485484" y="420070"/>
                </a:cubicBezTo>
                <a:cubicBezTo>
                  <a:pt x="597711" y="759508"/>
                  <a:pt x="413661" y="1125662"/>
                  <a:pt x="74229" y="1237955"/>
                </a:cubicBezTo>
                <a:lnTo>
                  <a:pt x="0" y="1254477"/>
                </a:lnTo>
                <a:close/>
              </a:path>
            </a:pathLst>
          </a:cu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14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7C48F90-AFD5-4232-AE7D-27B956BF7E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73C96EE1-9524-4300-BFAC-56AA55EB49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855747" y="-1"/>
            <a:ext cx="6336253" cy="6858001"/>
          </a:xfrm>
          <a:custGeom>
            <a:avLst/>
            <a:gdLst>
              <a:gd name="connsiteX0" fmla="*/ 5721063 w 6336253"/>
              <a:gd name="connsiteY0" fmla="*/ 3536635 h 6858001"/>
              <a:gd name="connsiteX1" fmla="*/ 6230651 w 6336253"/>
              <a:gd name="connsiteY1" fmla="*/ 4046223 h 6858001"/>
              <a:gd name="connsiteX2" fmla="*/ 5721063 w 6336253"/>
              <a:gd name="connsiteY2" fmla="*/ 4555811 h 6858001"/>
              <a:gd name="connsiteX3" fmla="*/ 5211475 w 6336253"/>
              <a:gd name="connsiteY3" fmla="*/ 4046223 h 6858001"/>
              <a:gd name="connsiteX4" fmla="*/ 5721063 w 6336253"/>
              <a:gd name="connsiteY4" fmla="*/ 3536635 h 6858001"/>
              <a:gd name="connsiteX5" fmla="*/ 5456902 w 6336253"/>
              <a:gd name="connsiteY5" fmla="*/ 0 h 6858001"/>
              <a:gd name="connsiteX6" fmla="*/ 6321710 w 6336253"/>
              <a:gd name="connsiteY6" fmla="*/ 0 h 6858001"/>
              <a:gd name="connsiteX7" fmla="*/ 6332019 w 6336253"/>
              <a:gd name="connsiteY7" fmla="*/ 42969 h 6858001"/>
              <a:gd name="connsiteX8" fmla="*/ 6320934 w 6336253"/>
              <a:gd name="connsiteY8" fmla="*/ 219852 h 6858001"/>
              <a:gd name="connsiteX9" fmla="*/ 5774313 w 6336253"/>
              <a:gd name="connsiteY9" fmla="*/ 535443 h 6858001"/>
              <a:gd name="connsiteX10" fmla="*/ 5444200 w 6336253"/>
              <a:gd name="connsiteY10" fmla="*/ 78052 h 6858001"/>
              <a:gd name="connsiteX11" fmla="*/ 609600 w 6336253"/>
              <a:gd name="connsiteY11" fmla="*/ 0 h 6858001"/>
              <a:gd name="connsiteX12" fmla="*/ 1171409 w 6336253"/>
              <a:gd name="connsiteY12" fmla="*/ 0 h 6858001"/>
              <a:gd name="connsiteX13" fmla="*/ 4838473 w 6336253"/>
              <a:gd name="connsiteY13" fmla="*/ 0 h 6858001"/>
              <a:gd name="connsiteX14" fmla="*/ 4830349 w 6336253"/>
              <a:gd name="connsiteY14" fmla="*/ 184996 h 6858001"/>
              <a:gd name="connsiteX15" fmla="*/ 4833376 w 6336253"/>
              <a:gd name="connsiteY15" fmla="*/ 419995 h 6858001"/>
              <a:gd name="connsiteX16" fmla="*/ 5281338 w 6336253"/>
              <a:gd name="connsiteY16" fmla="*/ 1068099 h 6858001"/>
              <a:gd name="connsiteX17" fmla="*/ 5729205 w 6336253"/>
              <a:gd name="connsiteY17" fmla="*/ 2589405 h 6858001"/>
              <a:gd name="connsiteX18" fmla="*/ 5283212 w 6336253"/>
              <a:gd name="connsiteY18" fmla="*/ 3164269 h 6858001"/>
              <a:gd name="connsiteX19" fmla="*/ 5124820 w 6336253"/>
              <a:gd name="connsiteY19" fmla="*/ 4641255 h 6858001"/>
              <a:gd name="connsiteX20" fmla="*/ 5736551 w 6336253"/>
              <a:gd name="connsiteY20" fmla="*/ 5670858 h 6858001"/>
              <a:gd name="connsiteX21" fmla="*/ 6022123 w 6336253"/>
              <a:gd name="connsiteY21" fmla="*/ 6707670 h 6858001"/>
              <a:gd name="connsiteX22" fmla="*/ 6024496 w 6336253"/>
              <a:gd name="connsiteY22" fmla="*/ 6858000 h 6858001"/>
              <a:gd name="connsiteX23" fmla="*/ 2242268 w 6336253"/>
              <a:gd name="connsiteY23" fmla="*/ 6858000 h 6858001"/>
              <a:gd name="connsiteX24" fmla="*/ 2242268 w 6336253"/>
              <a:gd name="connsiteY24" fmla="*/ 6858001 h 6858001"/>
              <a:gd name="connsiteX25" fmla="*/ 0 w 6336253"/>
              <a:gd name="connsiteY25" fmla="*/ 6858001 h 6858001"/>
              <a:gd name="connsiteX26" fmla="*/ 0 w 6336253"/>
              <a:gd name="connsiteY26" fmla="*/ 1 h 6858001"/>
              <a:gd name="connsiteX27" fmla="*/ 609600 w 6336253"/>
              <a:gd name="connsiteY27" fmla="*/ 1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6336253" h="6858001">
                <a:moveTo>
                  <a:pt x="5721063" y="3536635"/>
                </a:moveTo>
                <a:cubicBezTo>
                  <a:pt x="6002501" y="3536635"/>
                  <a:pt x="6230651" y="3764785"/>
                  <a:pt x="6230651" y="4046223"/>
                </a:cubicBezTo>
                <a:cubicBezTo>
                  <a:pt x="6230651" y="4327661"/>
                  <a:pt x="6002501" y="4555811"/>
                  <a:pt x="5721063" y="4555811"/>
                </a:cubicBezTo>
                <a:cubicBezTo>
                  <a:pt x="5439625" y="4555811"/>
                  <a:pt x="5211475" y="4327661"/>
                  <a:pt x="5211475" y="4046223"/>
                </a:cubicBezTo>
                <a:cubicBezTo>
                  <a:pt x="5211475" y="3764785"/>
                  <a:pt x="5439625" y="3536635"/>
                  <a:pt x="5721063" y="3536635"/>
                </a:cubicBezTo>
                <a:close/>
                <a:moveTo>
                  <a:pt x="5456902" y="0"/>
                </a:moveTo>
                <a:lnTo>
                  <a:pt x="6321710" y="0"/>
                </a:lnTo>
                <a:lnTo>
                  <a:pt x="6332019" y="42969"/>
                </a:lnTo>
                <a:cubicBezTo>
                  <a:pt x="6340015" y="100391"/>
                  <a:pt x="6336884" y="160329"/>
                  <a:pt x="6320934" y="219852"/>
                </a:cubicBezTo>
                <a:cubicBezTo>
                  <a:pt x="6257137" y="457945"/>
                  <a:pt x="6012407" y="599240"/>
                  <a:pt x="5774313" y="535443"/>
                </a:cubicBezTo>
                <a:cubicBezTo>
                  <a:pt x="5565982" y="479621"/>
                  <a:pt x="5431761" y="285271"/>
                  <a:pt x="5444200" y="78052"/>
                </a:cubicBezTo>
                <a:close/>
                <a:moveTo>
                  <a:pt x="609600" y="0"/>
                </a:moveTo>
                <a:lnTo>
                  <a:pt x="1171409" y="0"/>
                </a:lnTo>
                <a:lnTo>
                  <a:pt x="4838473" y="0"/>
                </a:lnTo>
                <a:lnTo>
                  <a:pt x="4830349" y="184996"/>
                </a:lnTo>
                <a:cubicBezTo>
                  <a:pt x="4828991" y="263520"/>
                  <a:pt x="4829864" y="341910"/>
                  <a:pt x="4833376" y="419995"/>
                </a:cubicBezTo>
                <a:cubicBezTo>
                  <a:pt x="4846565" y="709488"/>
                  <a:pt x="5075226" y="891535"/>
                  <a:pt x="5281338" y="1068099"/>
                </a:cubicBezTo>
                <a:cubicBezTo>
                  <a:pt x="5795128" y="1508061"/>
                  <a:pt x="5969974" y="2032158"/>
                  <a:pt x="5729205" y="2589405"/>
                </a:cubicBezTo>
                <a:cubicBezTo>
                  <a:pt x="5635831" y="2805523"/>
                  <a:pt x="5454276" y="2993264"/>
                  <a:pt x="5283212" y="3164269"/>
                </a:cubicBezTo>
                <a:cubicBezTo>
                  <a:pt x="4824418" y="3622744"/>
                  <a:pt x="4843217" y="4154456"/>
                  <a:pt x="5124820" y="4641255"/>
                </a:cubicBezTo>
                <a:cubicBezTo>
                  <a:pt x="5325440" y="4986832"/>
                  <a:pt x="5565996" y="5311556"/>
                  <a:pt x="5736551" y="5670858"/>
                </a:cubicBezTo>
                <a:cubicBezTo>
                  <a:pt x="5902602" y="6019042"/>
                  <a:pt x="6001121" y="6366409"/>
                  <a:pt x="6022123" y="6707670"/>
                </a:cubicBezTo>
                <a:lnTo>
                  <a:pt x="6024496" y="6858000"/>
                </a:lnTo>
                <a:lnTo>
                  <a:pt x="2242268" y="6858000"/>
                </a:lnTo>
                <a:lnTo>
                  <a:pt x="2242268" y="6858001"/>
                </a:lnTo>
                <a:lnTo>
                  <a:pt x="0" y="6858001"/>
                </a:lnTo>
                <a:lnTo>
                  <a:pt x="0" y="1"/>
                </a:lnTo>
                <a:lnTo>
                  <a:pt x="609600" y="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627B7BB-0985-A71B-A58F-82C6B6E342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78971"/>
            <a:ext cx="5545870" cy="2032336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4400" dirty="0">
                <a:cs typeface="Posterama"/>
              </a:rPr>
              <a:t>Importance of employee engagement</a:t>
            </a:r>
            <a:endParaRPr lang="en-US" sz="4400" kern="1200" dirty="0">
              <a:solidFill>
                <a:schemeClr val="tx1"/>
              </a:solidFill>
              <a:latin typeface="+mj-lt"/>
              <a:cs typeface="Posterama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A673D01-97DC-F156-633D-172A0C697E0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9600" y="2548521"/>
            <a:ext cx="5545867" cy="347061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342900">
              <a:buFont typeface="Wingdings" panose="020B0504020202020204" pitchFamily="34" charset="0"/>
              <a:buChar char="§"/>
            </a:pPr>
            <a:r>
              <a:rPr lang="en-US" dirty="0"/>
              <a:t>Improve customer relations</a:t>
            </a:r>
          </a:p>
          <a:p>
            <a:pPr marL="342900" indent="-342900">
              <a:buFont typeface="Wingdings" panose="020B0504020202020204" pitchFamily="34" charset="0"/>
              <a:buChar char="§"/>
            </a:pPr>
            <a:r>
              <a:rPr lang="en-US" dirty="0"/>
              <a:t>Reduce staff turnover</a:t>
            </a:r>
          </a:p>
          <a:p>
            <a:pPr marL="342900" indent="-342900">
              <a:buFont typeface="Wingdings" panose="020B0504020202020204" pitchFamily="34" charset="0"/>
              <a:buChar char="§"/>
            </a:pPr>
            <a:r>
              <a:rPr lang="en-US" dirty="0"/>
              <a:t>Greater productivity</a:t>
            </a:r>
          </a:p>
          <a:p>
            <a:pPr marL="342900" indent="-342900">
              <a:buFont typeface="Wingdings" panose="020B0504020202020204" pitchFamily="34" charset="0"/>
              <a:buChar char="§"/>
            </a:pPr>
            <a:r>
              <a:rPr lang="en-US" dirty="0"/>
              <a:t>Increase revenue</a:t>
            </a:r>
          </a:p>
          <a:p>
            <a:pPr marL="342900" indent="-342900">
              <a:buFont typeface="Wingdings" panose="020B0504020202020204" pitchFamily="34" charset="0"/>
              <a:buChar char="§"/>
            </a:pPr>
            <a:endParaRPr lang="en-US" dirty="0"/>
          </a:p>
        </p:txBody>
      </p:sp>
      <p:pic>
        <p:nvPicPr>
          <p:cNvPr id="3" name="Picture 3" descr="A group of people posing for a photo&#10;&#10;Description automatically generated">
            <a:extLst>
              <a:ext uri="{FF2B5EF4-FFF2-40B4-BE49-F238E27FC236}">
                <a16:creationId xmlns:a16="http://schemas.microsoft.com/office/drawing/2014/main" id="{7BAE2615-DF8D-DC58-5426-69A705B067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077456" y="1282758"/>
            <a:ext cx="4893131" cy="3858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06051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0">
            <a:extLst>
              <a:ext uri="{FF2B5EF4-FFF2-40B4-BE49-F238E27FC236}">
                <a16:creationId xmlns:a16="http://schemas.microsoft.com/office/drawing/2014/main" id="{76ADA084-C86B-4F3C-8077-6A8999CC46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C0E00D-6A84-4D64-015D-CBDDECBBE6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48752" y="552782"/>
            <a:ext cx="5919373" cy="161192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400">
                <a:cs typeface="Posterama"/>
              </a:rPr>
              <a:t>Ways to improve employee engagement</a:t>
            </a:r>
            <a:br>
              <a:rPr lang="en-GB" sz="3400">
                <a:cs typeface="Posterama"/>
              </a:rPr>
            </a:br>
            <a:endParaRPr lang="en-GB" sz="3400"/>
          </a:p>
        </p:txBody>
      </p:sp>
      <p:pic>
        <p:nvPicPr>
          <p:cNvPr id="15" name="Picture 4" descr="Light bulb on yellow background with sketched light beams and cord">
            <a:extLst>
              <a:ext uri="{FF2B5EF4-FFF2-40B4-BE49-F238E27FC236}">
                <a16:creationId xmlns:a16="http://schemas.microsoft.com/office/drawing/2014/main" id="{11831039-EEED-5CE0-309E-54351AF2386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5548" r="3223" b="3"/>
          <a:stretch/>
        </p:blipFill>
        <p:spPr>
          <a:xfrm>
            <a:off x="20" y="10"/>
            <a:ext cx="5710632" cy="6857990"/>
          </a:xfrm>
          <a:custGeom>
            <a:avLst/>
            <a:gdLst/>
            <a:ahLst/>
            <a:cxnLst/>
            <a:rect l="l" t="t" r="r" b="b"/>
            <a:pathLst>
              <a:path w="5710652" h="6858000">
                <a:moveTo>
                  <a:pt x="4831301" y="0"/>
                </a:moveTo>
                <a:lnTo>
                  <a:pt x="5696109" y="0"/>
                </a:lnTo>
                <a:lnTo>
                  <a:pt x="5706418" y="42969"/>
                </a:lnTo>
                <a:cubicBezTo>
                  <a:pt x="5714414" y="100391"/>
                  <a:pt x="5711283" y="160329"/>
                  <a:pt x="5695333" y="219852"/>
                </a:cubicBezTo>
                <a:cubicBezTo>
                  <a:pt x="5631536" y="457945"/>
                  <a:pt x="5386806" y="599240"/>
                  <a:pt x="5148712" y="535443"/>
                </a:cubicBezTo>
                <a:cubicBezTo>
                  <a:pt x="4940381" y="479621"/>
                  <a:pt x="4806160" y="285271"/>
                  <a:pt x="4818599" y="78052"/>
                </a:cubicBezTo>
                <a:close/>
                <a:moveTo>
                  <a:pt x="0" y="0"/>
                </a:moveTo>
                <a:lnTo>
                  <a:pt x="545808" y="0"/>
                </a:lnTo>
                <a:lnTo>
                  <a:pt x="4212872" y="0"/>
                </a:lnTo>
                <a:lnTo>
                  <a:pt x="4204748" y="184996"/>
                </a:lnTo>
                <a:cubicBezTo>
                  <a:pt x="4203390" y="263520"/>
                  <a:pt x="4204263" y="341910"/>
                  <a:pt x="4207775" y="419995"/>
                </a:cubicBezTo>
                <a:cubicBezTo>
                  <a:pt x="4220964" y="709488"/>
                  <a:pt x="4449625" y="891535"/>
                  <a:pt x="4655737" y="1068099"/>
                </a:cubicBezTo>
                <a:cubicBezTo>
                  <a:pt x="5169527" y="1508061"/>
                  <a:pt x="5344373" y="2032158"/>
                  <a:pt x="5103604" y="2589405"/>
                </a:cubicBezTo>
                <a:cubicBezTo>
                  <a:pt x="5010230" y="2805523"/>
                  <a:pt x="4828675" y="2993264"/>
                  <a:pt x="4657611" y="3164269"/>
                </a:cubicBezTo>
                <a:cubicBezTo>
                  <a:pt x="4198817" y="3622744"/>
                  <a:pt x="4217616" y="4154456"/>
                  <a:pt x="4499219" y="4641255"/>
                </a:cubicBezTo>
                <a:cubicBezTo>
                  <a:pt x="4699839" y="4986832"/>
                  <a:pt x="4940395" y="5311556"/>
                  <a:pt x="5110950" y="5670858"/>
                </a:cubicBezTo>
                <a:cubicBezTo>
                  <a:pt x="5277001" y="6019042"/>
                  <a:pt x="5375520" y="6366409"/>
                  <a:pt x="5396522" y="6707670"/>
                </a:cubicBezTo>
                <a:lnTo>
                  <a:pt x="5398895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B04CF0-BF5A-404C-791F-917D40E256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45083" y="2391995"/>
            <a:ext cx="5904056" cy="317478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342900">
              <a:buFont typeface="Arial" panose="020B0504020202020204" pitchFamily="34" charset="0"/>
              <a:buChar char="•"/>
            </a:pPr>
            <a:r>
              <a:rPr lang="en-GB" dirty="0"/>
              <a:t>Provide  feedback and praise</a:t>
            </a:r>
            <a:endParaRPr lang="en-US" dirty="0"/>
          </a:p>
          <a:p>
            <a:pPr marL="342900" indent="-342900">
              <a:buFont typeface="Arial" panose="020B0504020202020204" pitchFamily="34" charset="0"/>
              <a:buChar char="•"/>
            </a:pPr>
            <a:r>
              <a:rPr lang="en-GB" dirty="0"/>
              <a:t>Focus on direct managerial relationships</a:t>
            </a:r>
          </a:p>
          <a:p>
            <a:pPr marL="342900" indent="-342900">
              <a:buFont typeface="Arial" panose="020B0504020202020204" pitchFamily="34" charset="0"/>
              <a:buChar char="•"/>
            </a:pPr>
            <a:r>
              <a:rPr lang="en-GB" dirty="0"/>
              <a:t>Enable career development</a:t>
            </a:r>
          </a:p>
          <a:p>
            <a:pPr marL="342900" indent="-342900">
              <a:buFont typeface="Arial" panose="020B0504020202020204" pitchFamily="34" charset="0"/>
              <a:buChar char="•"/>
            </a:pPr>
            <a:r>
              <a:rPr lang="en-GB" dirty="0"/>
              <a:t>Make clear  values </a:t>
            </a:r>
          </a:p>
          <a:p>
            <a:pPr marL="342900" indent="-342900">
              <a:buFont typeface="Arial" panose="020B0504020202020204" pitchFamily="34" charset="0"/>
              <a:buChar char="•"/>
            </a:pPr>
            <a:r>
              <a:rPr lang="en-GB" dirty="0"/>
              <a:t>Use technology 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92803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7C48F90-AFD5-4232-AE7D-27B956BF7E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73C96EE1-9524-4300-BFAC-56AA55EB49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855747" y="-1"/>
            <a:ext cx="6336253" cy="6858001"/>
          </a:xfrm>
          <a:custGeom>
            <a:avLst/>
            <a:gdLst>
              <a:gd name="connsiteX0" fmla="*/ 5721063 w 6336253"/>
              <a:gd name="connsiteY0" fmla="*/ 3536635 h 6858001"/>
              <a:gd name="connsiteX1" fmla="*/ 6230651 w 6336253"/>
              <a:gd name="connsiteY1" fmla="*/ 4046223 h 6858001"/>
              <a:gd name="connsiteX2" fmla="*/ 5721063 w 6336253"/>
              <a:gd name="connsiteY2" fmla="*/ 4555811 h 6858001"/>
              <a:gd name="connsiteX3" fmla="*/ 5211475 w 6336253"/>
              <a:gd name="connsiteY3" fmla="*/ 4046223 h 6858001"/>
              <a:gd name="connsiteX4" fmla="*/ 5721063 w 6336253"/>
              <a:gd name="connsiteY4" fmla="*/ 3536635 h 6858001"/>
              <a:gd name="connsiteX5" fmla="*/ 5456902 w 6336253"/>
              <a:gd name="connsiteY5" fmla="*/ 0 h 6858001"/>
              <a:gd name="connsiteX6" fmla="*/ 6321710 w 6336253"/>
              <a:gd name="connsiteY6" fmla="*/ 0 h 6858001"/>
              <a:gd name="connsiteX7" fmla="*/ 6332019 w 6336253"/>
              <a:gd name="connsiteY7" fmla="*/ 42969 h 6858001"/>
              <a:gd name="connsiteX8" fmla="*/ 6320934 w 6336253"/>
              <a:gd name="connsiteY8" fmla="*/ 219852 h 6858001"/>
              <a:gd name="connsiteX9" fmla="*/ 5774313 w 6336253"/>
              <a:gd name="connsiteY9" fmla="*/ 535443 h 6858001"/>
              <a:gd name="connsiteX10" fmla="*/ 5444200 w 6336253"/>
              <a:gd name="connsiteY10" fmla="*/ 78052 h 6858001"/>
              <a:gd name="connsiteX11" fmla="*/ 609600 w 6336253"/>
              <a:gd name="connsiteY11" fmla="*/ 0 h 6858001"/>
              <a:gd name="connsiteX12" fmla="*/ 1171409 w 6336253"/>
              <a:gd name="connsiteY12" fmla="*/ 0 h 6858001"/>
              <a:gd name="connsiteX13" fmla="*/ 4838473 w 6336253"/>
              <a:gd name="connsiteY13" fmla="*/ 0 h 6858001"/>
              <a:gd name="connsiteX14" fmla="*/ 4830349 w 6336253"/>
              <a:gd name="connsiteY14" fmla="*/ 184996 h 6858001"/>
              <a:gd name="connsiteX15" fmla="*/ 4833376 w 6336253"/>
              <a:gd name="connsiteY15" fmla="*/ 419995 h 6858001"/>
              <a:gd name="connsiteX16" fmla="*/ 5281338 w 6336253"/>
              <a:gd name="connsiteY16" fmla="*/ 1068099 h 6858001"/>
              <a:gd name="connsiteX17" fmla="*/ 5729205 w 6336253"/>
              <a:gd name="connsiteY17" fmla="*/ 2589405 h 6858001"/>
              <a:gd name="connsiteX18" fmla="*/ 5283212 w 6336253"/>
              <a:gd name="connsiteY18" fmla="*/ 3164269 h 6858001"/>
              <a:gd name="connsiteX19" fmla="*/ 5124820 w 6336253"/>
              <a:gd name="connsiteY19" fmla="*/ 4641255 h 6858001"/>
              <a:gd name="connsiteX20" fmla="*/ 5736551 w 6336253"/>
              <a:gd name="connsiteY20" fmla="*/ 5670858 h 6858001"/>
              <a:gd name="connsiteX21" fmla="*/ 6022123 w 6336253"/>
              <a:gd name="connsiteY21" fmla="*/ 6707670 h 6858001"/>
              <a:gd name="connsiteX22" fmla="*/ 6024496 w 6336253"/>
              <a:gd name="connsiteY22" fmla="*/ 6858000 h 6858001"/>
              <a:gd name="connsiteX23" fmla="*/ 2242268 w 6336253"/>
              <a:gd name="connsiteY23" fmla="*/ 6858000 h 6858001"/>
              <a:gd name="connsiteX24" fmla="*/ 2242268 w 6336253"/>
              <a:gd name="connsiteY24" fmla="*/ 6858001 h 6858001"/>
              <a:gd name="connsiteX25" fmla="*/ 0 w 6336253"/>
              <a:gd name="connsiteY25" fmla="*/ 6858001 h 6858001"/>
              <a:gd name="connsiteX26" fmla="*/ 0 w 6336253"/>
              <a:gd name="connsiteY26" fmla="*/ 1 h 6858001"/>
              <a:gd name="connsiteX27" fmla="*/ 609600 w 6336253"/>
              <a:gd name="connsiteY27" fmla="*/ 1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6336253" h="6858001">
                <a:moveTo>
                  <a:pt x="5721063" y="3536635"/>
                </a:moveTo>
                <a:cubicBezTo>
                  <a:pt x="6002501" y="3536635"/>
                  <a:pt x="6230651" y="3764785"/>
                  <a:pt x="6230651" y="4046223"/>
                </a:cubicBezTo>
                <a:cubicBezTo>
                  <a:pt x="6230651" y="4327661"/>
                  <a:pt x="6002501" y="4555811"/>
                  <a:pt x="5721063" y="4555811"/>
                </a:cubicBezTo>
                <a:cubicBezTo>
                  <a:pt x="5439625" y="4555811"/>
                  <a:pt x="5211475" y="4327661"/>
                  <a:pt x="5211475" y="4046223"/>
                </a:cubicBezTo>
                <a:cubicBezTo>
                  <a:pt x="5211475" y="3764785"/>
                  <a:pt x="5439625" y="3536635"/>
                  <a:pt x="5721063" y="3536635"/>
                </a:cubicBezTo>
                <a:close/>
                <a:moveTo>
                  <a:pt x="5456902" y="0"/>
                </a:moveTo>
                <a:lnTo>
                  <a:pt x="6321710" y="0"/>
                </a:lnTo>
                <a:lnTo>
                  <a:pt x="6332019" y="42969"/>
                </a:lnTo>
                <a:cubicBezTo>
                  <a:pt x="6340015" y="100391"/>
                  <a:pt x="6336884" y="160329"/>
                  <a:pt x="6320934" y="219852"/>
                </a:cubicBezTo>
                <a:cubicBezTo>
                  <a:pt x="6257137" y="457945"/>
                  <a:pt x="6012407" y="599240"/>
                  <a:pt x="5774313" y="535443"/>
                </a:cubicBezTo>
                <a:cubicBezTo>
                  <a:pt x="5565982" y="479621"/>
                  <a:pt x="5431761" y="285271"/>
                  <a:pt x="5444200" y="78052"/>
                </a:cubicBezTo>
                <a:close/>
                <a:moveTo>
                  <a:pt x="609600" y="0"/>
                </a:moveTo>
                <a:lnTo>
                  <a:pt x="1171409" y="0"/>
                </a:lnTo>
                <a:lnTo>
                  <a:pt x="4838473" y="0"/>
                </a:lnTo>
                <a:lnTo>
                  <a:pt x="4830349" y="184996"/>
                </a:lnTo>
                <a:cubicBezTo>
                  <a:pt x="4828991" y="263520"/>
                  <a:pt x="4829864" y="341910"/>
                  <a:pt x="4833376" y="419995"/>
                </a:cubicBezTo>
                <a:cubicBezTo>
                  <a:pt x="4846565" y="709488"/>
                  <a:pt x="5075226" y="891535"/>
                  <a:pt x="5281338" y="1068099"/>
                </a:cubicBezTo>
                <a:cubicBezTo>
                  <a:pt x="5795128" y="1508061"/>
                  <a:pt x="5969974" y="2032158"/>
                  <a:pt x="5729205" y="2589405"/>
                </a:cubicBezTo>
                <a:cubicBezTo>
                  <a:pt x="5635831" y="2805523"/>
                  <a:pt x="5454276" y="2993264"/>
                  <a:pt x="5283212" y="3164269"/>
                </a:cubicBezTo>
                <a:cubicBezTo>
                  <a:pt x="4824418" y="3622744"/>
                  <a:pt x="4843217" y="4154456"/>
                  <a:pt x="5124820" y="4641255"/>
                </a:cubicBezTo>
                <a:cubicBezTo>
                  <a:pt x="5325440" y="4986832"/>
                  <a:pt x="5565996" y="5311556"/>
                  <a:pt x="5736551" y="5670858"/>
                </a:cubicBezTo>
                <a:cubicBezTo>
                  <a:pt x="5902602" y="6019042"/>
                  <a:pt x="6001121" y="6366409"/>
                  <a:pt x="6022123" y="6707670"/>
                </a:cubicBezTo>
                <a:lnTo>
                  <a:pt x="6024496" y="6858000"/>
                </a:lnTo>
                <a:lnTo>
                  <a:pt x="2242268" y="6858000"/>
                </a:lnTo>
                <a:lnTo>
                  <a:pt x="2242268" y="6858001"/>
                </a:lnTo>
                <a:lnTo>
                  <a:pt x="0" y="6858001"/>
                </a:lnTo>
                <a:lnTo>
                  <a:pt x="0" y="1"/>
                </a:lnTo>
                <a:lnTo>
                  <a:pt x="609600" y="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4FC0AED-965C-58EF-2D31-CDCB796FB0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52782"/>
            <a:ext cx="4467569" cy="1514752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</a:pPr>
            <a:br>
              <a:rPr lang="en-GB" sz="1800" dirty="0">
                <a:cs typeface="Posterama"/>
              </a:rPr>
            </a:br>
            <a:br>
              <a:rPr lang="en-GB" sz="1800" dirty="0">
                <a:cs typeface="Posterama"/>
              </a:rPr>
            </a:br>
            <a:br>
              <a:rPr lang="en-GB" sz="1800" dirty="0">
                <a:cs typeface="Posterama"/>
              </a:rPr>
            </a:br>
            <a:br>
              <a:rPr lang="en-GB" sz="1800" dirty="0">
                <a:cs typeface="Posterama"/>
              </a:rPr>
            </a:br>
            <a:br>
              <a:rPr lang="en-GB" sz="1800" dirty="0">
                <a:cs typeface="Posterama"/>
              </a:rPr>
            </a:br>
            <a:br>
              <a:rPr lang="en-GB" sz="1800" dirty="0">
                <a:cs typeface="Posterama"/>
              </a:rPr>
            </a:br>
            <a:r>
              <a:rPr lang="en-GB" sz="1800" dirty="0">
                <a:ea typeface="+mj-lt"/>
                <a:cs typeface="+mj-lt"/>
              </a:rPr>
              <a:t>Employee engagement survey</a:t>
            </a:r>
            <a:br>
              <a:rPr lang="en-GB" sz="1800" dirty="0">
                <a:ea typeface="+mj-lt"/>
                <a:cs typeface="+mj-lt"/>
              </a:rPr>
            </a:br>
            <a:br>
              <a:rPr lang="en-GB" sz="1800" dirty="0">
                <a:cs typeface="Posterama"/>
              </a:rPr>
            </a:br>
            <a:endParaRPr lang="en-GB" sz="1800">
              <a:cs typeface="Posterama"/>
            </a:endParaRP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51441388-3C1F-2BA6-747D-878D862381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2548521"/>
            <a:ext cx="5545867" cy="3470616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GB" dirty="0">
              <a:ea typeface="+mn-lt"/>
              <a:cs typeface="+mn-lt"/>
            </a:endParaRPr>
          </a:p>
          <a:p>
            <a:pPr marL="342900" indent="-342900">
              <a:buFont typeface="Arial" panose="020B0504020202020204" pitchFamily="34" charset="0"/>
              <a:buChar char="•"/>
            </a:pPr>
            <a:r>
              <a:rPr lang="en-GB" dirty="0">
                <a:ea typeface="+mn-lt"/>
                <a:cs typeface="+mn-lt"/>
              </a:rPr>
              <a:t>+16% fewer guest problems</a:t>
            </a:r>
            <a:endParaRPr lang="en-US" dirty="0">
              <a:ea typeface="+mn-lt"/>
              <a:cs typeface="+mn-lt"/>
            </a:endParaRPr>
          </a:p>
          <a:p>
            <a:pPr marL="342900" indent="-342900">
              <a:buFont typeface="Arial" panose="020B0504020202020204" pitchFamily="34" charset="0"/>
              <a:buChar char="•"/>
            </a:pPr>
            <a:r>
              <a:rPr lang="en-GB" dirty="0">
                <a:ea typeface="+mn-lt"/>
                <a:cs typeface="+mn-lt"/>
              </a:rPr>
              <a:t>+11% more productivity</a:t>
            </a:r>
          </a:p>
          <a:p>
            <a:pPr marL="342900" indent="-342900">
              <a:buFont typeface="Arial" panose="020B0504020202020204" pitchFamily="34" charset="0"/>
              <a:buChar char="•"/>
            </a:pPr>
            <a:r>
              <a:rPr lang="en-GB" dirty="0">
                <a:ea typeface="+mn-lt"/>
                <a:cs typeface="+mn-lt"/>
              </a:rPr>
              <a:t>+28% lower turnover</a:t>
            </a:r>
            <a:br>
              <a:rPr lang="en-GB" dirty="0">
                <a:ea typeface="+mn-lt"/>
                <a:cs typeface="+mn-lt"/>
              </a:rPr>
            </a:br>
            <a:endParaRPr lang="en-US">
              <a:ea typeface="+mn-lt"/>
              <a:cs typeface="+mn-lt"/>
            </a:endParaRPr>
          </a:p>
        </p:txBody>
      </p:sp>
      <p:pic>
        <p:nvPicPr>
          <p:cNvPr id="4" name="Picture 4" descr="Logo&#10;&#10;Description automatically generated">
            <a:extLst>
              <a:ext uri="{FF2B5EF4-FFF2-40B4-BE49-F238E27FC236}">
                <a16:creationId xmlns:a16="http://schemas.microsoft.com/office/drawing/2014/main" id="{8A2F2795-D4EA-E11A-D81B-7A1F17E1DA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93116" y="2135187"/>
            <a:ext cx="4289283" cy="2412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1440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AEF764-6911-F327-259F-CA0C13B3C0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6430" y="471519"/>
            <a:ext cx="1296837" cy="376659"/>
          </a:xfrm>
        </p:spPr>
        <p:txBody>
          <a:bodyPr>
            <a:normAutofit fontScale="90000"/>
          </a:bodyPr>
          <a:lstStyle/>
          <a:p>
            <a:r>
              <a:rPr lang="en-GB" sz="1400" dirty="0">
                <a:cs typeface="Posterama"/>
              </a:rPr>
              <a:t>REFERENCES: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C45F0F-5C8B-C043-DDC0-9C42446CB4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261" y="927261"/>
            <a:ext cx="12065478" cy="5733061"/>
          </a:xfrm>
        </p:spPr>
        <p:txBody>
          <a:bodyPr vert="horz" lIns="91440" tIns="45720" rIns="91440" bIns="45720" rtlCol="0" anchor="t">
            <a:normAutofit fontScale="70000" lnSpcReduction="20000"/>
          </a:bodyPr>
          <a:lstStyle/>
          <a:p>
            <a:r>
              <a:rPr lang="en-GB" dirty="0">
                <a:ea typeface="+mn-lt"/>
                <a:cs typeface="+mn-lt"/>
              </a:rPr>
              <a:t>Bakker A. and Leiter M. (2010) </a:t>
            </a:r>
            <a:r>
              <a:rPr lang="en-GB" i="1" dirty="0">
                <a:ea typeface="+mn-lt"/>
                <a:cs typeface="+mn-lt"/>
              </a:rPr>
              <a:t>Work Engagement: A Handbook of Essential Theory and Research</a:t>
            </a:r>
            <a:r>
              <a:rPr lang="en-GB" dirty="0">
                <a:ea typeface="+mn-lt"/>
                <a:cs typeface="+mn-lt"/>
              </a:rPr>
              <a:t>, Publisher: Psychology Press, Place of Publication: New York</a:t>
            </a:r>
            <a:endParaRPr lang="en-US"/>
          </a:p>
          <a:p>
            <a:r>
              <a:rPr lang="en-GB" dirty="0" err="1">
                <a:ea typeface="+mn-lt"/>
                <a:cs typeface="+mn-lt"/>
              </a:rPr>
              <a:t>Boyen</a:t>
            </a:r>
            <a:r>
              <a:rPr lang="en-GB" dirty="0">
                <a:ea typeface="+mn-lt"/>
                <a:cs typeface="+mn-lt"/>
              </a:rPr>
              <a:t>, F. (2019) </a:t>
            </a:r>
            <a:r>
              <a:rPr lang="en-GB" i="1" dirty="0"/>
              <a:t>Getting the Go-To Lowdown on Luxury at the Forbes Travel Summit</a:t>
            </a:r>
            <a:r>
              <a:rPr lang="en-GB" dirty="0"/>
              <a:t> [online]. Available at </a:t>
            </a:r>
            <a:r>
              <a:rPr lang="en-GB" dirty="0">
                <a:ea typeface="+mn-lt"/>
                <a:cs typeface="+mn-lt"/>
                <a:hlinkClick r:id="rId2"/>
              </a:rPr>
              <a:t>https://www.travelpulse.com/news/travel-agents/getting-the-go-to-lowdown-on-luxury-at-the-forbes-travel-summit.html</a:t>
            </a:r>
            <a:r>
              <a:rPr lang="en-GB" dirty="0">
                <a:ea typeface="+mn-lt"/>
                <a:cs typeface="+mn-lt"/>
              </a:rPr>
              <a:t> (Accessed on  29.11.2022)</a:t>
            </a:r>
          </a:p>
          <a:p>
            <a:r>
              <a:rPr lang="en-GB" dirty="0">
                <a:ea typeface="+mn-lt"/>
                <a:cs typeface="+mn-lt"/>
              </a:rPr>
              <a:t>Briger, E. (2018) </a:t>
            </a:r>
            <a:r>
              <a:rPr lang="en-GB" i="1" dirty="0">
                <a:ea typeface="+mn-lt"/>
                <a:cs typeface="+mn-lt"/>
              </a:rPr>
              <a:t>Employee engagement: a practical introduction</a:t>
            </a:r>
            <a:r>
              <a:rPr lang="en-GB" dirty="0">
                <a:ea typeface="+mn-lt"/>
                <a:cs typeface="+mn-lt"/>
              </a:rPr>
              <a:t>, Edition: Second Edition, Publisher: </a:t>
            </a:r>
            <a:r>
              <a:rPr lang="en-GB" dirty="0" err="1">
                <a:ea typeface="+mn-lt"/>
                <a:cs typeface="+mn-lt"/>
              </a:rPr>
              <a:t>KoganPage</a:t>
            </a:r>
            <a:r>
              <a:rPr lang="en-GB" dirty="0">
                <a:ea typeface="+mn-lt"/>
                <a:cs typeface="+mn-lt"/>
              </a:rPr>
              <a:t>, Place of Publication: London </a:t>
            </a:r>
            <a:endParaRPr lang="en-GB"/>
          </a:p>
          <a:p>
            <a:r>
              <a:rPr lang="en-GB" dirty="0"/>
              <a:t>Croswell, L.(2022) </a:t>
            </a:r>
            <a:r>
              <a:rPr lang="en-GB" i="1" dirty="0"/>
              <a:t>What is employee engagement?</a:t>
            </a:r>
            <a:r>
              <a:rPr lang="en-GB" dirty="0"/>
              <a:t>  [online] Available at </a:t>
            </a:r>
            <a:r>
              <a:rPr lang="en-GB" dirty="0">
                <a:ea typeface="+mn-lt"/>
                <a:cs typeface="+mn-lt"/>
                <a:hlinkClick r:id="rId3"/>
              </a:rPr>
              <a:t>https://www.cultureamp.com/blog/what-is-employee-engagement</a:t>
            </a:r>
            <a:r>
              <a:rPr lang="en-GB" dirty="0">
                <a:ea typeface="+mn-lt"/>
                <a:cs typeface="+mn-lt"/>
              </a:rPr>
              <a:t> (Accessed on 28.11.2022)</a:t>
            </a:r>
          </a:p>
          <a:p>
            <a:r>
              <a:rPr lang="en-GB" dirty="0">
                <a:ea typeface="+mn-lt"/>
                <a:cs typeface="+mn-lt"/>
              </a:rPr>
              <a:t>Gleeson, B. (2017) </a:t>
            </a:r>
            <a:r>
              <a:rPr lang="en-GB" i="1" dirty="0">
                <a:ea typeface="+mn-lt"/>
                <a:cs typeface="+mn-lt"/>
              </a:rPr>
              <a:t>Five powerful steps to improve employee engagement</a:t>
            </a:r>
            <a:r>
              <a:rPr lang="en-GB" dirty="0">
                <a:ea typeface="+mn-lt"/>
                <a:cs typeface="+mn-lt"/>
              </a:rPr>
              <a:t> [online].  Available at: </a:t>
            </a:r>
            <a:r>
              <a:rPr lang="en-GB" dirty="0">
                <a:ea typeface="+mn-lt"/>
                <a:cs typeface="+mn-lt"/>
                <a:hlinkClick r:id="rId4"/>
              </a:rPr>
              <a:t>https://www.forbes.com/sites/brentgleeson/2017/10/15/5-powerful-steps-to-improve-employee-engagement/?sh=4fa21ef0341d</a:t>
            </a:r>
            <a:r>
              <a:rPr lang="en-GB" dirty="0">
                <a:ea typeface="+mn-lt"/>
                <a:cs typeface="+mn-lt"/>
              </a:rPr>
              <a:t> (Accessed on: 28.11.2022)</a:t>
            </a:r>
          </a:p>
          <a:p>
            <a:r>
              <a:rPr lang="en-GB" dirty="0">
                <a:ea typeface="+mn-lt"/>
                <a:cs typeface="+mn-lt"/>
              </a:rPr>
              <a:t>Kruse, K. (2015) </a:t>
            </a:r>
            <a:r>
              <a:rPr lang="en-GB" i="1" dirty="0"/>
              <a:t>Employee Engagement Definition</a:t>
            </a:r>
            <a:r>
              <a:rPr lang="en-GB" dirty="0"/>
              <a:t> [online]. Available at: </a:t>
            </a:r>
            <a:r>
              <a:rPr lang="en-GB" dirty="0">
                <a:ea typeface="+mn-lt"/>
                <a:cs typeface="+mn-lt"/>
                <a:hlinkClick r:id="rId5"/>
              </a:rPr>
              <a:t>https://kevinkruse.com/employee-engagement-definition/</a:t>
            </a:r>
            <a:r>
              <a:rPr lang="en-GB" dirty="0">
                <a:ea typeface="+mn-lt"/>
                <a:cs typeface="+mn-lt"/>
              </a:rPr>
              <a:t> (Accessed on: 28.11.2022)</a:t>
            </a:r>
          </a:p>
          <a:p>
            <a:r>
              <a:rPr lang="en-GB" dirty="0">
                <a:ea typeface="+mn-lt"/>
                <a:cs typeface="+mn-lt"/>
              </a:rPr>
              <a:t>Leppla, A. (2016) </a:t>
            </a:r>
            <a:r>
              <a:rPr lang="en-GB" i="1" dirty="0"/>
              <a:t>Marriott International Shares Its Secret To Driving Employee Engagement </a:t>
            </a:r>
            <a:r>
              <a:rPr lang="en-GB" dirty="0"/>
              <a:t>[online]</a:t>
            </a:r>
            <a:r>
              <a:rPr lang="en-GB" i="1" dirty="0"/>
              <a:t>. </a:t>
            </a:r>
            <a:r>
              <a:rPr lang="en-GB" dirty="0"/>
              <a:t>Available at:</a:t>
            </a:r>
            <a:r>
              <a:rPr lang="en-GB" i="1" dirty="0"/>
              <a:t> </a:t>
            </a:r>
            <a:r>
              <a:rPr lang="en-GB" dirty="0">
                <a:ea typeface="+mn-lt"/>
                <a:cs typeface="+mn-lt"/>
                <a:hlinkClick r:id="rId6"/>
              </a:rPr>
              <a:t>https://www.linkedin.com/business/talent/blog/talent-engagement/marriott-international-shares-secrets-to-driving-employee-engagement</a:t>
            </a:r>
            <a:r>
              <a:rPr lang="en-GB" dirty="0">
                <a:ea typeface="+mn-lt"/>
                <a:cs typeface="+mn-lt"/>
              </a:rPr>
              <a:t>  (Accessed on 29.11.2022) </a:t>
            </a:r>
            <a:endParaRPr lang="en-GB" i="1" dirty="0">
              <a:ea typeface="+mn-lt"/>
              <a:cs typeface="+mn-lt"/>
            </a:endParaRPr>
          </a:p>
          <a:p>
            <a:r>
              <a:rPr lang="en-GB" dirty="0">
                <a:ea typeface="+mn-lt"/>
                <a:cs typeface="+mn-lt"/>
              </a:rPr>
              <a:t>Marriott (2022) </a:t>
            </a:r>
            <a:r>
              <a:rPr lang="en-GB" i="1" dirty="0"/>
              <a:t>Core Values and Heritage</a:t>
            </a:r>
            <a:r>
              <a:rPr lang="en-GB" dirty="0"/>
              <a:t> [online] Available at: </a:t>
            </a:r>
            <a:r>
              <a:rPr lang="en-GB" dirty="0">
                <a:ea typeface="+mn-lt"/>
                <a:cs typeface="+mn-lt"/>
                <a:hlinkClick r:id="rId7"/>
              </a:rPr>
              <a:t>https://www.marriott.com/culture-and-values/core-values.mi</a:t>
            </a:r>
            <a:r>
              <a:rPr lang="en-GB" dirty="0">
                <a:ea typeface="+mn-lt"/>
                <a:cs typeface="+mn-lt"/>
              </a:rPr>
              <a:t> (Accessed on: 01.12.2022)</a:t>
            </a:r>
          </a:p>
          <a:p>
            <a:r>
              <a:rPr lang="en-GB" dirty="0">
                <a:ea typeface="+mn-lt"/>
                <a:cs typeface="+mn-lt"/>
              </a:rPr>
              <a:t>Sharma, N. (2019) </a:t>
            </a:r>
            <a:r>
              <a:rPr lang="en-GB" i="1" dirty="0">
                <a:ea typeface="+mn-lt"/>
                <a:cs typeface="+mn-lt"/>
              </a:rPr>
              <a:t>Management Techniques for employee engagement in contemporary organizations</a:t>
            </a:r>
            <a:r>
              <a:rPr lang="en-GB" dirty="0">
                <a:ea typeface="+mn-lt"/>
                <a:cs typeface="+mn-lt"/>
              </a:rPr>
              <a:t>, Publisher: IGI Global, Place of Publication: Hersey, Pennsylvania</a:t>
            </a:r>
          </a:p>
          <a:p>
            <a:r>
              <a:rPr lang="en-GB" dirty="0">
                <a:ea typeface="+mn-lt"/>
                <a:cs typeface="+mn-lt"/>
              </a:rPr>
              <a:t>Zinger, D. (2011) The employee engagement pyramid [online]. Available at: </a:t>
            </a:r>
            <a:r>
              <a:rPr lang="en-GB" dirty="0">
                <a:ea typeface="+mn-lt"/>
                <a:cs typeface="+mn-lt"/>
                <a:hlinkClick r:id="rId8"/>
              </a:rPr>
              <a:t>http://www.davidzinger.com/the-employee-engagement-pyramid-12712/</a:t>
            </a:r>
            <a:r>
              <a:rPr lang="en-GB" dirty="0">
                <a:ea typeface="+mn-lt"/>
                <a:cs typeface="+mn-lt"/>
              </a:rPr>
              <a:t> (Accessed on: 28.11.2022)</a:t>
            </a:r>
          </a:p>
          <a:p>
            <a:endParaRPr lang="en-GB" dirty="0">
              <a:ea typeface="+mn-lt"/>
              <a:cs typeface="+mn-lt"/>
            </a:endParaRPr>
          </a:p>
          <a:p>
            <a:endParaRPr lang="en-GB" dirty="0"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52951761"/>
      </p:ext>
    </p:extLst>
  </p:cSld>
  <p:clrMapOvr>
    <a:masterClrMapping/>
  </p:clrMapOvr>
</p:sld>
</file>

<file path=ppt/theme/theme1.xml><?xml version="1.0" encoding="utf-8"?>
<a:theme xmlns:a="http://schemas.openxmlformats.org/drawingml/2006/main" name="SplashVTI">
  <a:themeElements>
    <a:clrScheme name="AnalogousFromRegularSeedLeftStep">
      <a:dk1>
        <a:srgbClr val="000000"/>
      </a:dk1>
      <a:lt1>
        <a:srgbClr val="FFFFFF"/>
      </a:lt1>
      <a:dk2>
        <a:srgbClr val="23283D"/>
      </a:dk2>
      <a:lt2>
        <a:srgbClr val="E2E4E8"/>
      </a:lt2>
      <a:accent1>
        <a:srgbClr val="D99127"/>
      </a:accent1>
      <a:accent2>
        <a:srgbClr val="D53917"/>
      </a:accent2>
      <a:accent3>
        <a:srgbClr val="E72957"/>
      </a:accent3>
      <a:accent4>
        <a:srgbClr val="D51794"/>
      </a:accent4>
      <a:accent5>
        <a:srgbClr val="D929E7"/>
      </a:accent5>
      <a:accent6>
        <a:srgbClr val="7817D5"/>
      </a:accent6>
      <a:hlink>
        <a:srgbClr val="3F73BF"/>
      </a:hlink>
      <a:folHlink>
        <a:srgbClr val="7F7F7F"/>
      </a:folHlink>
    </a:clrScheme>
    <a:fontScheme name="Custom 23">
      <a:majorFont>
        <a:latin typeface="Posterama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plashVTI" id="{CD38C481-21EC-466B-953B-A1440B42712A}" vid="{D3E4813C-1D98-48C2-AF59-2D0D78E2550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8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SplashVTI</vt:lpstr>
      <vt:lpstr>Employee Engagement </vt:lpstr>
      <vt:lpstr> </vt:lpstr>
      <vt:lpstr>Types of Employees</vt:lpstr>
      <vt:lpstr>The employee engagement pyramid: Zinger model</vt:lpstr>
      <vt:lpstr>Importance of employee engagement</vt:lpstr>
      <vt:lpstr>Ways to improve employee engagement </vt:lpstr>
      <vt:lpstr>      Employee engagement survey  </vt:lpstr>
      <vt:lpstr>REFERENCES: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569</cp:revision>
  <dcterms:created xsi:type="dcterms:W3CDTF">2022-11-29T17:54:24Z</dcterms:created>
  <dcterms:modified xsi:type="dcterms:W3CDTF">2022-12-04T22:26:16Z</dcterms:modified>
</cp:coreProperties>
</file>