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8FB17-5C20-4C53-A6EA-C694288658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42AD21-8363-474C-A65C-8681A69170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4E8157-BFD2-40D1-A56B-05B468433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68BFE-252E-4B7A-B921-2321ECEF5BED}" type="datetimeFigureOut">
              <a:rPr lang="en-GB" smtClean="0"/>
              <a:t>28/06/2021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0CCBE6-CA8D-4994-A7A0-D69210302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FE5CCB-73FD-4745-A896-6960D780F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4A267-A49F-4596-9C3D-48AC6029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30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4AB76-035C-41E7-99D5-0032CB433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6EBE3-F648-4E3C-9CDE-5698DE9C7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8CEBBD-852D-49E8-8BAF-90AAED2D7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68BFE-252E-4B7A-B921-2321ECEF5BED}" type="datetimeFigureOut">
              <a:rPr lang="en-GB" smtClean="0"/>
              <a:t>28/06/2021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970B79-9836-4282-A8A5-37728F98B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306BD-62CA-4AC8-B091-088BDF87D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4A267-A49F-4596-9C3D-48AC6029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298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79D67-F171-440A-9338-023EDDD6E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741291-6CAA-4DF0-AF82-DB2D0FA791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8C1D28-1D5E-4CAE-B6D5-90E158A82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68BFE-252E-4B7A-B921-2321ECEF5BED}" type="datetimeFigureOut">
              <a:rPr lang="en-GB" smtClean="0"/>
              <a:t>28/06/2021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38C0F9-FE31-4F7C-89A7-0A7BBAEFBC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4F9FB3-541C-4F7D-85EC-E208B3B35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4A267-A49F-4596-9C3D-48AC6029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99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07D7B-DD54-4F7C-BB7A-369431D88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B3AC8-4FF9-411B-9E5D-E6B9F1338F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738263-FB4C-4FEB-BC5E-8EACCCC5D8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242462-41B7-4160-833D-526F0D664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68BFE-252E-4B7A-B921-2321ECEF5BED}" type="datetimeFigureOut">
              <a:rPr lang="en-GB" smtClean="0"/>
              <a:t>28/06/2021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3B8BEF-EE31-4E73-B1EE-15F2FACB0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49A94A-3079-475D-8EF3-9FA0709F2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4A267-A49F-4596-9C3D-48AC6029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132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DED7F-0223-458D-8F89-F74900768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D4F91F-7987-4F36-BEE0-2B8C879641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80BCC0-E35C-409A-8D48-E0B7537429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2ADF38-3829-424A-876F-6037C5F09C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2D0D8D-0E0D-48E1-9407-68652284E6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CCC997-B4AD-433E-AB88-490D3DD84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68BFE-252E-4B7A-B921-2321ECEF5BED}" type="datetimeFigureOut">
              <a:rPr lang="en-GB" smtClean="0"/>
              <a:t>28/06/2021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454D64-10FD-4747-A560-39E938D32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49C9F1-14CD-43C3-BE97-2EA4F85EE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4A267-A49F-4596-9C3D-48AC6029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304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4948E-6F9C-415A-8E8A-827FBB913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5EB0EE-7B63-4908-A44C-828AECDC72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68BFE-252E-4B7A-B921-2321ECEF5BED}" type="datetimeFigureOut">
              <a:rPr lang="en-GB" smtClean="0"/>
              <a:t>28/06/2021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CBA89A-A59B-4AF6-AC3F-EA0DCB85B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4DE44A-5D69-48D5-9583-CF046CC5D1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4A267-A49F-4596-9C3D-48AC6029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582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2B4AF2-D958-4B32-82F3-9F2A62BD4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68BFE-252E-4B7A-B921-2321ECEF5BED}" type="datetimeFigureOut">
              <a:rPr lang="en-GB" smtClean="0"/>
              <a:t>28/06/2021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A8B8C9-6AA8-4926-AFAA-C7164EBED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A4FF44-4035-4087-9898-5A53B8CCF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4A267-A49F-4596-9C3D-48AC6029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321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5855F-0624-45D9-8639-BB30E8C36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26049-27FE-4D91-AF84-72D85D742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DCDDC1-DCE9-41C8-BD96-2B349C2C10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E41261-2E48-4B83-8AC9-CA2805792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68BFE-252E-4B7A-B921-2321ECEF5BED}" type="datetimeFigureOut">
              <a:rPr lang="en-GB" smtClean="0"/>
              <a:t>28/06/2021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B2F652-4105-48D0-8C81-21ED38943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42F8A8-72D9-4170-90FD-6E4E539AC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4A267-A49F-4596-9C3D-48AC6029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601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D4A8F-3B55-42EB-9E9D-E7CC17C9E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70DB39-8882-46B5-AC2A-AF9C0A1EE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AD307-5244-4D7E-991B-CB17B76A8B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A38F78-F76A-4713-B829-1B2DBE6A3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68BFE-252E-4B7A-B921-2321ECEF5BED}" type="datetimeFigureOut">
              <a:rPr lang="en-GB" smtClean="0"/>
              <a:t>28/06/2021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FCF8C-1ABC-42B5-B5D9-62220D1E2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3D60-59B6-49F4-8016-342950E07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4A267-A49F-4596-9C3D-48AC6029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519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E6862-0014-4EBA-B6F0-0AF7E3E64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A72AA1-7A69-4646-ADA1-9EE13AB4F5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A2BDFD-4039-456D-B08D-2FE8D35030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68BFE-252E-4B7A-B921-2321ECEF5BED}" type="datetimeFigureOut">
              <a:rPr lang="en-GB" smtClean="0"/>
              <a:t>28/06/2021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4C853B-B17E-4BE6-9D24-0136CC523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493CC-A0CF-4C28-9276-ADAD6DC18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4A267-A49F-4596-9C3D-48AC6029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943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28AFAC8-5DBC-487C-AC66-7B8B13315F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2BAFFF-5BBB-4410-87E6-3F7E8D316A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A74EA-5D37-425B-B13C-0AE37DF35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68BFE-252E-4B7A-B921-2321ECEF5BED}" type="datetimeFigureOut">
              <a:rPr lang="en-GB" smtClean="0"/>
              <a:t>28/06/2021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C54594-4BE8-40BC-BDBD-7AAAFA3FD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430433-235C-4949-A438-F869732C9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4A267-A49F-4596-9C3D-48AC6029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278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04C561-CB07-4B02-A14E-DDCE84BB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9DAAA3-D256-43D0-99FE-954D978F8D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FB9E70-367F-4E5B-90A7-8821A9B675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668BFE-252E-4B7A-B921-2321ECEF5BED}" type="datetimeFigureOut">
              <a:rPr lang="en-GB" smtClean="0"/>
              <a:t>28/06/2021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A98E0-87DC-48F8-987E-5CD1AB6A3A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06F8B-296E-4DFF-81F8-D5FF10598E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F4A267-A49F-4596-9C3D-48AC6029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61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s/soleproprietorship.asp" TargetMode="External"/><Relationship Id="rId2" Type="http://schemas.openxmlformats.org/officeDocument/2006/relationships/hyperlink" Target="https://www.trademarkea.com/news/regional-electronic-cargo-tracking-system-unveiled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m.co.uk/media/4772/7ps.pdf" TargetMode="External"/><Relationship Id="rId2" Type="http://schemas.openxmlformats.org/officeDocument/2006/relationships/hyperlink" Target="https://www.startuploans.co.uk/business-advice/primary-and-secondary-market-research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pvIN9STpzCQ" TargetMode="External"/><Relationship Id="rId4" Type="http://schemas.openxmlformats.org/officeDocument/2006/relationships/hyperlink" Target="https://assets.strategyzer.com/assets/resources/business-model-generation-book-preview-2010.pdf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s/soleproprietorship.asp" TargetMode="External"/><Relationship Id="rId2" Type="http://schemas.openxmlformats.org/officeDocument/2006/relationships/hyperlink" Target="https://www.trademarkea.com/news/regional-electronic-cargo-tracking-system-unveiled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youtube.com/watch?v=MALlnFA--Nc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78fAN-jC2o" TargetMode="External"/><Relationship Id="rId2" Type="http://schemas.openxmlformats.org/officeDocument/2006/relationships/hyperlink" Target="https://www.youtube.com/watch?v=o65ZH-Cr9o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pvIN9STpzCQ" TargetMode="External"/><Relationship Id="rId4" Type="http://schemas.openxmlformats.org/officeDocument/2006/relationships/hyperlink" Target="https://assets.strategyzer.com/assets/resources/business-model-generation-book-preview-2010.pdf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unece.org/fileadmin/DAM/trans/events/docs/WP30_Jun13_Siqveland.pdf" TargetMode="External"/><Relationship Id="rId2" Type="http://schemas.openxmlformats.org/officeDocument/2006/relationships/hyperlink" Target="https://www.nerdwallet.com/article/small-business/rewards-based-crowdfund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B8994-84CF-408F-B6D9-4989EF8CF7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76214"/>
            <a:ext cx="9144000" cy="842962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 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8A12D3-0884-4895-AEE3-89CA0EEB4A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8750" y="1363662"/>
            <a:ext cx="9144000" cy="4846637"/>
          </a:xfrm>
        </p:spPr>
        <p:txBody>
          <a:bodyPr>
            <a:normAutofit fontScale="92500" lnSpcReduction="10000"/>
          </a:bodyPr>
          <a:lstStyle/>
          <a:p>
            <a:pPr marL="0" lvl="0" indent="0" algn="l">
              <a:lnSpc>
                <a:spcPct val="107000"/>
              </a:lnSpc>
              <a:buNone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1.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TradeMark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East Africa ( 2020). Available at: </a:t>
            </a:r>
            <a:r>
              <a:rPr lang="en-GB" sz="2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https://www.trademarkea.com/news/regional-electronic-cargo-tracking-system-unveiled/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. Accessed (2021)</a:t>
            </a:r>
          </a:p>
          <a:p>
            <a:pPr marL="0" lvl="0" indent="0" algn="l">
              <a:lnSpc>
                <a:spcPct val="107000"/>
              </a:lnSpc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2. Twin A, (2020). Sole Proprietorship. Available at: </a:t>
            </a:r>
            <a:r>
              <a:rPr lang="en-GB" sz="2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https://www.investopedia.com/terms/s/soleproprietorship.asp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. Accessed (2021). </a:t>
            </a:r>
          </a:p>
          <a:p>
            <a:pPr marL="0" lvl="0" indent="0" algn="l">
              <a:lnSpc>
                <a:spcPct val="200000"/>
              </a:lnSpc>
              <a:buNone/>
            </a:pPr>
            <a:r>
              <a:rPr lang="en-GB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3. Whittington R, et all (2017).  Exploring Strategy. (</a:t>
            </a:r>
            <a:r>
              <a:rPr lang="en-GB" sz="24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p. 5-6</a:t>
            </a:r>
            <a:r>
              <a:rPr lang="en-GB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lvl="0" indent="0" algn="l">
              <a:lnSpc>
                <a:spcPct val="107000"/>
              </a:lnSpc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4. McKinsey and Company (2020). The care of one. Hyper personalization of customer care. </a:t>
            </a:r>
          </a:p>
          <a:p>
            <a:pPr marL="0" lvl="0" indent="0" algn="l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5.  </a:t>
            </a:r>
            <a:r>
              <a:rPr lang="en-GB" sz="2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Papageorgiou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 (2018). Supply Chain Digital.  “Betting on Supply Chain Digitisation: Why It’s Your Competitive Advantage?”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3845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2525C-0F41-443A-A5B5-0A805F78F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73100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Continue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DD3F6-607C-49F1-B1A9-4733E8E04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1525" y="1038226"/>
            <a:ext cx="10515600" cy="5286374"/>
          </a:xfrm>
        </p:spPr>
        <p:txBody>
          <a:bodyPr>
            <a:normAutofit fontScale="92500" lnSpcReduction="20000"/>
          </a:bodyPr>
          <a:lstStyle/>
          <a:p>
            <a:pPr marL="0" lvl="0" indent="0">
              <a:lnSpc>
                <a:spcPct val="107000"/>
              </a:lnSpc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6. Primary and Secondary market research (2021). Available at: </a:t>
            </a:r>
            <a:r>
              <a:rPr lang="en-GB" sz="2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https://www.startuploans.co.uk/business-advice/primary-and-secondary-market-research/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 (2021). 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7. Charter Institute of Marketing (2015). 7 Ps. A brief summary of marketing and how it works.  Available at: </a:t>
            </a:r>
            <a:r>
              <a:rPr lang="en-GB" sz="2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https://www.cim.co.uk/media/4772/7ps.pdf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. Accessed ( 2021) 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8. Kotler P, et al, (2020). Principles of marketing.  (p. 598-599). 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4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9. Booms, B. and Bitner, M. (1981). </a:t>
            </a:r>
            <a:r>
              <a:rPr lang="en-GB" sz="2400" i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Marketing Strategies and Organizational Structures for Service Firms Marketing of Services</a:t>
            </a:r>
            <a:r>
              <a:rPr lang="en-GB" sz="24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Chicago: American Marketing Association, (p. 47-51)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07000"/>
              </a:lnSpc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10. Osterwalder A and Pigneur Y, (2009). Business model generation. Available at: </a:t>
            </a:r>
            <a:r>
              <a:rPr lang="en-GB" sz="2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https://assets.strategyzer.com/assets/resources/business-model-generation-book-preview-2010.pdf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 (2021)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11. Ana (2018). </a:t>
            </a:r>
            <a:r>
              <a:rPr lang="en-GB" sz="24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Railsware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Lean Canvas Intro- Uber example. 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(Online video). Available at: </a:t>
            </a:r>
            <a:r>
              <a:rPr lang="en-GB" sz="2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https://www.youtube.com/watch?v=pvIN9STpzCQ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2021)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36232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75DEC-602F-4ACC-8B40-8C1B37D941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6300" y="169863"/>
            <a:ext cx="9144000" cy="1039812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+mn-lt"/>
              </a:rPr>
              <a:t>References (Part B)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442B85-79E0-46A9-A7D0-845E09948C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38225" y="1449387"/>
            <a:ext cx="10248899" cy="4351337"/>
          </a:xfrm>
        </p:spPr>
        <p:txBody>
          <a:bodyPr>
            <a:normAutofit lnSpcReduction="10000"/>
          </a:bodyPr>
          <a:lstStyle/>
          <a:p>
            <a:pPr marL="457200" lvl="0" indent="-457200" algn="l">
              <a:lnSpc>
                <a:spcPct val="107000"/>
              </a:lnSpc>
              <a:buAutoNum type="arabicPeriod"/>
            </a:pPr>
            <a:r>
              <a:rPr lang="en-GB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TradeMark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East Africa ( 2020). Available at: </a:t>
            </a:r>
            <a:r>
              <a:rPr lang="en-GB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https://www.trademarkea.com/news/regional-electronic-cargo-tracking-system-unveiled/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. Accessed (2021)</a:t>
            </a:r>
          </a:p>
          <a:p>
            <a:pPr marL="457200" lvl="0" indent="-457200" algn="l">
              <a:lnSpc>
                <a:spcPct val="107000"/>
              </a:lnSpc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Twin A, (2020). Sole Proprietorship. Available at: </a:t>
            </a:r>
            <a:r>
              <a:rPr lang="en-GB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https://www.investopedia.com/terms/s/soleproprietorship.asp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. Accessed (2021). </a:t>
            </a:r>
          </a:p>
          <a:p>
            <a:pPr marL="457200" lvl="0" indent="-457200" algn="l">
              <a:lnSpc>
                <a:spcPct val="107000"/>
              </a:lnSpc>
              <a:buAutoNum type="arabicPeriod"/>
            </a:pPr>
            <a:r>
              <a:rPr lang="en-GB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Papageorgiou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 (2018). Supply Chain Digital.  “Betting on Supply Chain Digitisation: Why It’s Your Competitive Advantage?”</a:t>
            </a:r>
          </a:p>
          <a:p>
            <a:pPr marL="457200" indent="-457200" algn="l">
              <a:lnSpc>
                <a:spcPct val="107000"/>
              </a:lnSpc>
              <a:buFont typeface="Arial" panose="020B0604020202020204" pitchFamily="34" charset="0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12. Lucy M (2020). Crowdfunding video. ( Online Video).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https://www.youtube.com/watch?v=MALlnFA--Nc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(Accessed 2021)</a:t>
            </a:r>
          </a:p>
          <a:p>
            <a:pPr lvl="0" algn="l">
              <a:lnSpc>
                <a:spcPct val="107000"/>
              </a:lnSpc>
            </a:pPr>
            <a:endParaRPr lang="en-GB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3001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D5CD6-EFC3-48E3-8145-2BCC37CF6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>
                <a:latin typeface="+mn-lt"/>
              </a:rPr>
              <a:t> Continue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CD34C-47A7-4BB7-AE0A-A806C237E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Briggman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S ( 2019). Crowdfunding for a Business Start up. ( Online Video). Available at: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https://www.youtube.com/watch?v=o65ZH-Cr9ok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(Accessed 2021)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6.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Briggman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S ( 2018). Kickstarter for Beginners. ( Online Video). Available at: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https://www.youtube.com/watch?v=778fAN-jC2o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(Accessed 2021)</a:t>
            </a:r>
            <a:endParaRPr lang="en-GB" sz="2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07000"/>
              </a:lnSpc>
              <a:buNone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7.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Osterwalder A and Pigneur Y, (2009). Business model generation. Available at: </a:t>
            </a:r>
            <a:r>
              <a:rPr lang="en-GB" sz="26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https://assets.strategyzer.com/assets/resources/business-model-generation-book-preview-2010.pdf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 (2021)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8.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Ana (2018). </a:t>
            </a:r>
            <a:r>
              <a:rPr lang="en-GB" sz="26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Railsware</a:t>
            </a:r>
            <a:r>
              <a:rPr lang="en-GB" sz="2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Lean Canvas Intro- Uber example. 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(Online video). Available at: </a:t>
            </a:r>
            <a:r>
              <a:rPr lang="en-GB" sz="26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https://www.youtube.com/watch?v=pvIN9STpzCQ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2021)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0418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5DF79-526D-4D7F-80FC-842A99124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9685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Continue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46A9B-1F0D-4AAD-B43D-BBB38122DF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154113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9. Zimmermann J ( 2009). Rewards-based crowdfunding: What it is, when it works.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https://www.nerdwallet.com/article/small-business/rewards-based-crowdfunding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 Accessed 2021)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10.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Siqveland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 (2013). ECTS technology results in efficiency and security of Customs transit procedures Internationally.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https://unece.org/fileadmin/DAM/trans/events/docs/WP30_Jun13_Siqveland.pdf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 Accessed 2021). </a:t>
            </a:r>
          </a:p>
        </p:txBody>
      </p:sp>
    </p:spTree>
    <p:extLst>
      <p:ext uri="{BB962C8B-B14F-4D97-AF65-F5344CB8AC3E}">
        <p14:creationId xmlns:p14="http://schemas.microsoft.com/office/powerpoint/2010/main" val="23141913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697</Words>
  <Application>Microsoft Office PowerPoint</Application>
  <PresentationFormat>Widescreen</PresentationFormat>
  <Paragraphs>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Reference A</vt:lpstr>
      <vt:lpstr>Continue</vt:lpstr>
      <vt:lpstr>References (Part B)</vt:lpstr>
      <vt:lpstr> Continue</vt:lpstr>
      <vt:lpstr>Continue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Reference A</dc:title>
  <dc:creator>Abdi Osman</dc:creator>
  <cp:lastModifiedBy>Abdi Osman</cp:lastModifiedBy>
  <cp:revision>2</cp:revision>
  <dcterms:created xsi:type="dcterms:W3CDTF">2021-06-27T21:57:30Z</dcterms:created>
  <dcterms:modified xsi:type="dcterms:W3CDTF">2021-06-27T22:03:53Z</dcterms:modified>
</cp:coreProperties>
</file>