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0" r:id="rId1"/>
  </p:sldMasterIdLst>
  <p:notesMasterIdLst>
    <p:notesMasterId r:id="rId14"/>
  </p:notesMasterIdLst>
  <p:handoutMasterIdLst>
    <p:handoutMasterId r:id="rId15"/>
  </p:handoutMasterIdLst>
  <p:sldIdLst>
    <p:sldId id="283" r:id="rId2"/>
    <p:sldId id="287" r:id="rId3"/>
    <p:sldId id="285" r:id="rId4"/>
    <p:sldId id="300" r:id="rId5"/>
    <p:sldId id="301" r:id="rId6"/>
    <p:sldId id="305" r:id="rId7"/>
    <p:sldId id="302" r:id="rId8"/>
    <p:sldId id="298" r:id="rId9"/>
    <p:sldId id="306" r:id="rId10"/>
    <p:sldId id="308" r:id="rId11"/>
    <p:sldId id="307" r:id="rId12"/>
    <p:sldId id="299" r:id="rId13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864" autoAdjust="0"/>
    <p:restoredTop sz="81305"/>
  </p:normalViewPr>
  <p:slideViewPr>
    <p:cSldViewPr snapToGrid="0">
      <p:cViewPr varScale="1">
        <p:scale>
          <a:sx n="62" d="100"/>
          <a:sy n="62" d="100"/>
        </p:scale>
        <p:origin x="510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10B73C53-4D57-4D35-9D52-08D28DD1DFC2}" type="datetimeFigureOut">
              <a:rPr lang="en-US" smtClean="0"/>
              <a:t>1/18/2019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1F56573A-EF53-46DB-810D-E2D88F938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6784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6866" y="0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A53DF5C4-970B-664A-B502-B6ED3B56F5B6}" type="datetimeFigureOut">
              <a:rPr lang="en-US" smtClean="0"/>
              <a:t>1/18/2019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598" y="4693521"/>
            <a:ext cx="5335893" cy="3840295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5374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6866" y="9265374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6AB26003-50EF-C944-A8E1-7199B9107B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50617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0822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9824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720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B7DB106-5A79-4857-8145-B6BD6D92DB00}" type="slidenum">
              <a:t>5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759586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60349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0975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45FEC9-8563-4013-BFAA-01C62513A0DB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163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  <p:sldLayoutId id="2147483692" r:id="rId12"/>
    <p:sldLayoutId id="214748369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tionalnumeracy.org.uk/research-and-resources?field_etile_keyword_tags_tid%5b%5d=106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musicmathsmagic.com/page4/files/EffectiveTeachersofNumeracy.pdf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aths-ed.org.uk/skima/Rowland%20Palermo%20paper.pdf" TargetMode="External"/><Relationship Id="rId2" Type="http://schemas.openxmlformats.org/officeDocument/2006/relationships/hyperlink" Target="http://www.knowledgequartet.org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VGkjjVfnGYI" TargetMode="External"/><Relationship Id="rId2" Type="http://schemas.openxmlformats.org/officeDocument/2006/relationships/hyperlink" Target="https://www.youtube.com/watch?v=YPWmOVt8vgw" TargetMode="Externa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pluginfile.php/56148/mod_folder/content/0/HaylockandCockburnChapter2UnderstandingNumber.pdf?forcedownload=1" TargetMode="External"/><Relationship Id="rId2" Type="http://schemas.openxmlformats.org/officeDocument/2006/relationships/hyperlink" Target="https://studysites.uk.sagepub.com/haylock/Making%20Connections.pdf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8708" y="327020"/>
            <a:ext cx="1155700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dirty="0" smtClean="0">
                <a:solidFill>
                  <a:schemeClr val="bg1"/>
                </a:solidFill>
              </a:rPr>
              <a:t>ECAD4003/C</a:t>
            </a:r>
          </a:p>
          <a:p>
            <a:pPr algn="ctr"/>
            <a:r>
              <a:rPr lang="en-US" sz="6000" dirty="0" err="1" smtClean="0">
                <a:solidFill>
                  <a:schemeClr val="bg1"/>
                </a:solidFill>
              </a:rPr>
              <a:t>Mathemateg</a:t>
            </a:r>
            <a:r>
              <a:rPr lang="en-US" sz="6000" dirty="0" smtClean="0">
                <a:solidFill>
                  <a:schemeClr val="bg1"/>
                </a:solidFill>
              </a:rPr>
              <a:t> </a:t>
            </a:r>
            <a:r>
              <a:rPr lang="mr-IN" sz="6000" dirty="0" smtClean="0">
                <a:solidFill>
                  <a:schemeClr val="bg1"/>
                </a:solidFill>
              </a:rPr>
              <a:t>–</a:t>
            </a:r>
            <a:r>
              <a:rPr lang="en-US" sz="6000" dirty="0" smtClean="0">
                <a:solidFill>
                  <a:schemeClr val="bg1"/>
                </a:solidFill>
              </a:rPr>
              <a:t> Mathematics 2</a:t>
            </a:r>
            <a:endParaRPr lang="en-US" sz="6000" dirty="0">
              <a:solidFill>
                <a:schemeClr val="bg1"/>
              </a:solidFill>
            </a:endParaRP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08708" y="4535605"/>
            <a:ext cx="11557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dirty="0" smtClean="0">
                <a:solidFill>
                  <a:schemeClr val="bg1"/>
                </a:solidFill>
              </a:rPr>
              <a:t>22-01-2019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0897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1981200" y="157201"/>
            <a:ext cx="8229600" cy="557694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7600" dirty="0" err="1" smtClean="0">
                <a:solidFill>
                  <a:schemeClr val="accent1">
                    <a:lumMod val="75000"/>
                  </a:schemeClr>
                </a:solidFill>
              </a:rPr>
              <a:t>Croeso</a:t>
            </a:r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 - Welcome</a:t>
            </a:r>
            <a:endParaRPr lang="en-GB" sz="176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Content Placeholder 8"/>
          <p:cNvSpPr txBox="1">
            <a:spLocks/>
          </p:cNvSpPr>
          <p:nvPr/>
        </p:nvSpPr>
        <p:spPr>
          <a:xfrm>
            <a:off x="669073" y="1455185"/>
            <a:ext cx="5757127" cy="4382197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176731" y="912904"/>
            <a:ext cx="5744727" cy="3292336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 err="1" smtClean="0"/>
              <a:t>Erbyn</a:t>
            </a:r>
            <a:r>
              <a:rPr lang="en-GB" dirty="0" smtClean="0"/>
              <a:t> </a:t>
            </a:r>
            <a:r>
              <a:rPr lang="en-GB" dirty="0" err="1" smtClean="0"/>
              <a:t>diwedd</a:t>
            </a:r>
            <a:r>
              <a:rPr lang="en-GB" dirty="0" smtClean="0"/>
              <a:t> y </a:t>
            </a:r>
            <a:r>
              <a:rPr lang="en-GB" dirty="0" err="1" smtClean="0"/>
              <a:t>sesiwn</a:t>
            </a:r>
            <a:r>
              <a:rPr lang="en-GB" dirty="0" smtClean="0"/>
              <a:t> </a:t>
            </a:r>
            <a:r>
              <a:rPr lang="en-GB" dirty="0" err="1" smtClean="0"/>
              <a:t>dylech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medru</a:t>
            </a:r>
            <a:r>
              <a:rPr lang="en-GB" dirty="0" smtClean="0"/>
              <a:t>:</a:t>
            </a:r>
            <a:endParaRPr lang="en-GB" dirty="0"/>
          </a:p>
          <a:p>
            <a:r>
              <a:rPr lang="en-GB" dirty="0" err="1"/>
              <a:t>d</a:t>
            </a:r>
            <a:r>
              <a:rPr lang="en-GB" dirty="0" err="1" smtClean="0"/>
              <a:t>eall</a:t>
            </a:r>
            <a:r>
              <a:rPr lang="en-GB" dirty="0" smtClean="0"/>
              <a:t> </a:t>
            </a:r>
            <a:r>
              <a:rPr lang="en-GB" dirty="0" err="1" smtClean="0"/>
              <a:t>gofynion</a:t>
            </a:r>
            <a:r>
              <a:rPr lang="en-GB" dirty="0" smtClean="0"/>
              <a:t> </a:t>
            </a:r>
            <a:r>
              <a:rPr lang="en-GB" dirty="0" err="1" smtClean="0"/>
              <a:t>gwybdoaeth</a:t>
            </a:r>
            <a:r>
              <a:rPr lang="en-GB" dirty="0" smtClean="0"/>
              <a:t> </a:t>
            </a:r>
            <a:r>
              <a:rPr lang="en-GB" dirty="0" err="1" smtClean="0"/>
              <a:t>pwnc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mathemateg</a:t>
            </a:r>
            <a:r>
              <a:rPr lang="en-GB" dirty="0" smtClean="0"/>
              <a:t> a </a:t>
            </a:r>
            <a:r>
              <a:rPr lang="en-GB" dirty="0" err="1" smtClean="0"/>
              <a:t>rhifedd</a:t>
            </a:r>
            <a:r>
              <a:rPr lang="en-GB" dirty="0" smtClean="0"/>
              <a:t> understand </a:t>
            </a:r>
            <a:r>
              <a:rPr lang="en-GB" dirty="0"/>
              <a:t>the </a:t>
            </a:r>
            <a:r>
              <a:rPr lang="en-GB" dirty="0" smtClean="0"/>
              <a:t>subject knowledge </a:t>
            </a:r>
          </a:p>
          <a:p>
            <a:r>
              <a:rPr lang="en-GB" dirty="0" err="1"/>
              <a:t>a</a:t>
            </a:r>
            <a:r>
              <a:rPr lang="en-GB" dirty="0" err="1" smtClean="0"/>
              <a:t>dfyfyrio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gwybodaeth</a:t>
            </a:r>
            <a:r>
              <a:rPr lang="en-GB" dirty="0" smtClean="0"/>
              <a:t> </a:t>
            </a:r>
            <a:r>
              <a:rPr lang="en-GB" dirty="0" err="1" smtClean="0"/>
              <a:t>bersonol</a:t>
            </a:r>
            <a:r>
              <a:rPr lang="en-GB" dirty="0" smtClean="0"/>
              <a:t> ac </a:t>
            </a:r>
            <a:r>
              <a:rPr lang="en-GB" dirty="0" err="1" smtClean="0"/>
              <a:t>adnabod</a:t>
            </a:r>
            <a:r>
              <a:rPr lang="en-GB" dirty="0" smtClean="0"/>
              <a:t> </a:t>
            </a:r>
            <a:r>
              <a:rPr lang="en-GB" dirty="0" err="1" smtClean="0"/>
              <a:t>ardaloedd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datblygiad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deall</a:t>
            </a:r>
            <a:r>
              <a:rPr lang="en-GB" dirty="0" smtClean="0"/>
              <a:t> </a:t>
            </a: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defnyddio</a:t>
            </a:r>
            <a:r>
              <a:rPr lang="en-GB" dirty="0" smtClean="0"/>
              <a:t> </a:t>
            </a:r>
            <a:r>
              <a:rPr lang="en-GB" dirty="0" err="1" smtClean="0"/>
              <a:t>gwybdoaeth</a:t>
            </a:r>
            <a:r>
              <a:rPr lang="en-GB" dirty="0" smtClean="0"/>
              <a:t> </a:t>
            </a:r>
            <a:r>
              <a:rPr lang="en-GB" dirty="0" err="1" smtClean="0"/>
              <a:t>pwnc</a:t>
            </a:r>
            <a:r>
              <a:rPr lang="en-GB" dirty="0" smtClean="0"/>
              <a:t> </a:t>
            </a:r>
            <a:r>
              <a:rPr lang="en-GB" dirty="0" err="1" smtClean="0"/>
              <a:t>mathemateg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effeithiol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dosbarth</a:t>
            </a:r>
            <a:r>
              <a:rPr lang="en-GB" dirty="0" smtClean="0"/>
              <a:t> </a:t>
            </a:r>
            <a:r>
              <a:rPr lang="en-GB" dirty="0" err="1" smtClean="0"/>
              <a:t>cynradd</a:t>
            </a:r>
            <a:endParaRPr lang="en-GB" dirty="0"/>
          </a:p>
        </p:txBody>
      </p:sp>
      <p:sp>
        <p:nvSpPr>
          <p:cNvPr id="5" name="Content Placeholder 4"/>
          <p:cNvSpPr txBox="1">
            <a:spLocks/>
          </p:cNvSpPr>
          <p:nvPr/>
        </p:nvSpPr>
        <p:spPr>
          <a:xfrm>
            <a:off x="6038369" y="912904"/>
            <a:ext cx="5744727" cy="3292336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By the end of this session, you should be able to:</a:t>
            </a:r>
          </a:p>
          <a:p>
            <a:r>
              <a:rPr lang="en-GB" dirty="0"/>
              <a:t>understand the </a:t>
            </a:r>
            <a:r>
              <a:rPr lang="en-GB" dirty="0" smtClean="0"/>
              <a:t>subject knowledge requirements for mathematics and numeracy</a:t>
            </a:r>
          </a:p>
          <a:p>
            <a:r>
              <a:rPr lang="en-GB" dirty="0" smtClean="0"/>
              <a:t>reflect on your own knowledge and identify areas for improvement </a:t>
            </a:r>
            <a:endParaRPr lang="en-GB" dirty="0"/>
          </a:p>
          <a:p>
            <a:r>
              <a:rPr lang="en-GB" dirty="0"/>
              <a:t>understand how mathematics subject knowledge can be </a:t>
            </a:r>
            <a:r>
              <a:rPr lang="en-GB" dirty="0" smtClean="0"/>
              <a:t>used effectively </a:t>
            </a:r>
            <a:r>
              <a:rPr lang="en-GB" dirty="0"/>
              <a:t>in the primary classroom</a:t>
            </a:r>
          </a:p>
        </p:txBody>
      </p:sp>
    </p:spTree>
    <p:extLst>
      <p:ext uri="{BB962C8B-B14F-4D97-AF65-F5344CB8AC3E}">
        <p14:creationId xmlns:p14="http://schemas.microsoft.com/office/powerpoint/2010/main" val="1173232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 txBox="1">
            <a:spLocks/>
          </p:cNvSpPr>
          <p:nvPr/>
        </p:nvSpPr>
        <p:spPr>
          <a:xfrm>
            <a:off x="1577526" y="355749"/>
            <a:ext cx="8824686" cy="899528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5300" dirty="0"/>
          </a:p>
        </p:txBody>
      </p:sp>
      <p:sp>
        <p:nvSpPr>
          <p:cNvPr id="2" name="Cloud Callout 1"/>
          <p:cNvSpPr/>
          <p:nvPr/>
        </p:nvSpPr>
        <p:spPr>
          <a:xfrm>
            <a:off x="556090" y="0"/>
            <a:ext cx="10324502" cy="5140618"/>
          </a:xfrm>
          <a:prstGeom prst="cloudCallout">
            <a:avLst>
              <a:gd name="adj1" fmla="val -46510"/>
              <a:gd name="adj2" fmla="val 3140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1833796" y="966851"/>
            <a:ext cx="786345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chemeClr val="bg1"/>
                </a:solidFill>
              </a:rPr>
              <a:t>Mae </a:t>
            </a:r>
            <a:r>
              <a:rPr lang="en-GB" sz="2800" dirty="0" err="1" smtClean="0">
                <a:solidFill>
                  <a:schemeClr val="bg1"/>
                </a:solidFill>
              </a:rPr>
              <a:t>pobl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wahanol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yn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teimlo’n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wahanol</a:t>
            </a:r>
            <a:r>
              <a:rPr lang="en-GB" sz="2800" dirty="0" smtClean="0">
                <a:solidFill>
                  <a:schemeClr val="bg1"/>
                </a:solidFill>
              </a:rPr>
              <a:t> am </a:t>
            </a:r>
            <a:r>
              <a:rPr lang="en-GB" sz="2800" dirty="0" err="1" smtClean="0">
                <a:solidFill>
                  <a:schemeClr val="bg1"/>
                </a:solidFill>
              </a:rPr>
              <a:t>fathemateg</a:t>
            </a:r>
            <a:r>
              <a:rPr lang="en-GB" sz="2800" dirty="0" smtClean="0">
                <a:solidFill>
                  <a:schemeClr val="bg1"/>
                </a:solidFill>
              </a:rPr>
              <a:t> a </a:t>
            </a:r>
            <a:r>
              <a:rPr lang="en-GB" sz="2800" dirty="0" err="1" smtClean="0">
                <a:solidFill>
                  <a:schemeClr val="bg1"/>
                </a:solidFill>
              </a:rPr>
              <a:t>rhifedd</a:t>
            </a:r>
            <a:r>
              <a:rPr lang="en-GB" sz="2800" dirty="0" smtClean="0">
                <a:solidFill>
                  <a:schemeClr val="bg1"/>
                </a:solidFill>
              </a:rPr>
              <a:t>. </a:t>
            </a:r>
          </a:p>
          <a:p>
            <a:endParaRPr lang="en-GB" sz="2800" dirty="0">
              <a:solidFill>
                <a:schemeClr val="bg1"/>
              </a:solidFill>
            </a:endParaRPr>
          </a:p>
          <a:p>
            <a:r>
              <a:rPr lang="en-GB" sz="2800" dirty="0" smtClean="0">
                <a:solidFill>
                  <a:schemeClr val="bg1"/>
                </a:solidFill>
              </a:rPr>
              <a:t>Beth </a:t>
            </a:r>
            <a:r>
              <a:rPr lang="en-GB" sz="2800" dirty="0" err="1" smtClean="0">
                <a:solidFill>
                  <a:schemeClr val="bg1"/>
                </a:solidFill>
              </a:rPr>
              <a:t>yw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eich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credoau</a:t>
            </a:r>
            <a:r>
              <a:rPr lang="en-GB" sz="2800" dirty="0" smtClean="0">
                <a:solidFill>
                  <a:schemeClr val="bg1"/>
                </a:solidFill>
              </a:rPr>
              <a:t> chi am </a:t>
            </a:r>
            <a:r>
              <a:rPr lang="en-GB" sz="2800" dirty="0" err="1" smtClean="0">
                <a:solidFill>
                  <a:schemeClr val="bg1"/>
                </a:solidFill>
              </a:rPr>
              <a:t>fathemateg</a:t>
            </a:r>
            <a:r>
              <a:rPr lang="en-GB" sz="2800" dirty="0" smtClean="0">
                <a:solidFill>
                  <a:schemeClr val="bg1"/>
                </a:solidFill>
              </a:rPr>
              <a:t> a </a:t>
            </a:r>
            <a:r>
              <a:rPr lang="en-GB" sz="2800" dirty="0" err="1" smtClean="0">
                <a:solidFill>
                  <a:schemeClr val="bg1"/>
                </a:solidFill>
              </a:rPr>
              <a:t>rhifedd</a:t>
            </a:r>
            <a:r>
              <a:rPr lang="en-GB" sz="2800" dirty="0" smtClean="0">
                <a:solidFill>
                  <a:schemeClr val="bg1"/>
                </a:solidFill>
              </a:rPr>
              <a:t>?</a:t>
            </a:r>
          </a:p>
          <a:p>
            <a:r>
              <a:rPr lang="en-GB" sz="2800" dirty="0" smtClean="0">
                <a:solidFill>
                  <a:schemeClr val="bg1"/>
                </a:solidFill>
              </a:rPr>
              <a:t> </a:t>
            </a:r>
            <a:endParaRPr lang="en-GB" sz="2800" dirty="0">
              <a:solidFill>
                <a:schemeClr val="bg1"/>
              </a:solidFill>
            </a:endParaRPr>
          </a:p>
          <a:p>
            <a:r>
              <a:rPr lang="en-GB" sz="2800" dirty="0" err="1" smtClean="0">
                <a:solidFill>
                  <a:schemeClr val="bg1"/>
                </a:solidFill>
              </a:rPr>
              <a:t>Sut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allai’r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rhain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effeithio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ar</a:t>
            </a:r>
            <a:r>
              <a:rPr lang="en-GB" sz="2800" dirty="0" smtClean="0">
                <a:solidFill>
                  <a:schemeClr val="bg1"/>
                </a:solidFill>
              </a:rPr>
              <a:t> y </a:t>
            </a:r>
            <a:r>
              <a:rPr lang="en-GB" sz="2800" dirty="0" err="1" smtClean="0">
                <a:solidFill>
                  <a:schemeClr val="bg1"/>
                </a:solidFill>
              </a:rPr>
              <a:t>ffordd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rydych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chi’n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addysgu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mathemateg</a:t>
            </a:r>
            <a:r>
              <a:rPr lang="en-GB" sz="2800" dirty="0" smtClean="0">
                <a:solidFill>
                  <a:schemeClr val="bg1"/>
                </a:solidFill>
              </a:rPr>
              <a:t> a </a:t>
            </a:r>
            <a:r>
              <a:rPr lang="en-GB" sz="2800" dirty="0" err="1" smtClean="0">
                <a:solidFill>
                  <a:schemeClr val="bg1"/>
                </a:solidFill>
              </a:rPr>
              <a:t>rhifedd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i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blant</a:t>
            </a:r>
            <a:r>
              <a:rPr lang="en-GB" sz="2800" dirty="0" smtClean="0">
                <a:solidFill>
                  <a:schemeClr val="bg1"/>
                </a:solidFill>
              </a:rPr>
              <a:t>? </a:t>
            </a:r>
          </a:p>
        </p:txBody>
      </p:sp>
      <p:sp>
        <p:nvSpPr>
          <p:cNvPr id="9" name="Rectangle 8"/>
          <p:cNvSpPr/>
          <p:nvPr/>
        </p:nvSpPr>
        <p:spPr>
          <a:xfrm>
            <a:off x="425462" y="5011606"/>
            <a:ext cx="730520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hlinkClick r:id="rId3"/>
              </a:rPr>
              <a:t>https://www.nationalnumeracy.org.uk/research-and-resources?field_etile_keyword_tags_tid[]=</a:t>
            </a:r>
            <a:r>
              <a:rPr lang="en-US" dirty="0" smtClean="0">
                <a:hlinkClick r:id="rId3"/>
              </a:rPr>
              <a:t>106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6253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loud Callout 1"/>
          <p:cNvSpPr/>
          <p:nvPr/>
        </p:nvSpPr>
        <p:spPr>
          <a:xfrm>
            <a:off x="230521" y="228599"/>
            <a:ext cx="11864148" cy="5288537"/>
          </a:xfrm>
          <a:prstGeom prst="cloudCallout">
            <a:avLst>
              <a:gd name="adj1" fmla="val -43739"/>
              <a:gd name="adj2" fmla="val 4865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1636699" y="1014826"/>
            <a:ext cx="1011218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dirty="0" smtClean="0">
                <a:solidFill>
                  <a:schemeClr val="bg1"/>
                </a:solidFill>
              </a:rPr>
              <a:t>Beth </a:t>
            </a:r>
            <a:r>
              <a:rPr lang="en-GB" sz="2600" dirty="0" err="1" smtClean="0">
                <a:solidFill>
                  <a:schemeClr val="bg1"/>
                </a:solidFill>
              </a:rPr>
              <a:t>yw</a:t>
            </a:r>
            <a:r>
              <a:rPr lang="en-GB" sz="2600" dirty="0" smtClean="0">
                <a:solidFill>
                  <a:schemeClr val="bg1"/>
                </a:solidFill>
              </a:rPr>
              <a:t> </a:t>
            </a:r>
            <a:r>
              <a:rPr lang="en-GB" sz="2600" dirty="0" err="1" smtClean="0">
                <a:solidFill>
                  <a:schemeClr val="bg1"/>
                </a:solidFill>
              </a:rPr>
              <a:t>eich</a:t>
            </a:r>
            <a:r>
              <a:rPr lang="en-GB" sz="2600" dirty="0" smtClean="0">
                <a:solidFill>
                  <a:schemeClr val="bg1"/>
                </a:solidFill>
              </a:rPr>
              <a:t> </a:t>
            </a:r>
            <a:r>
              <a:rPr lang="en-GB" sz="2600" dirty="0" err="1" smtClean="0">
                <a:solidFill>
                  <a:schemeClr val="bg1"/>
                </a:solidFill>
              </a:rPr>
              <a:t>credoau</a:t>
            </a:r>
            <a:r>
              <a:rPr lang="en-GB" sz="2600" dirty="0" smtClean="0">
                <a:solidFill>
                  <a:schemeClr val="bg1"/>
                </a:solidFill>
              </a:rPr>
              <a:t> am </a:t>
            </a:r>
            <a:r>
              <a:rPr lang="en-GB" sz="2600" dirty="0" err="1" smtClean="0">
                <a:solidFill>
                  <a:schemeClr val="bg1"/>
                </a:solidFill>
              </a:rPr>
              <a:t>ddysgu</a:t>
            </a:r>
            <a:r>
              <a:rPr lang="en-GB" sz="2600" dirty="0" smtClean="0">
                <a:solidFill>
                  <a:schemeClr val="bg1"/>
                </a:solidFill>
              </a:rPr>
              <a:t> </a:t>
            </a:r>
            <a:r>
              <a:rPr lang="en-GB" sz="2600" dirty="0" err="1" smtClean="0">
                <a:solidFill>
                  <a:schemeClr val="bg1"/>
                </a:solidFill>
              </a:rPr>
              <a:t>mathemateg</a:t>
            </a:r>
            <a:r>
              <a:rPr lang="en-GB" sz="2600" dirty="0" smtClean="0">
                <a:solidFill>
                  <a:schemeClr val="bg1"/>
                </a:solidFill>
              </a:rPr>
              <a:t> a </a:t>
            </a:r>
            <a:r>
              <a:rPr lang="en-GB" sz="2600" dirty="0" err="1" smtClean="0">
                <a:solidFill>
                  <a:schemeClr val="bg1"/>
                </a:solidFill>
              </a:rPr>
              <a:t>rhifedd</a:t>
            </a:r>
            <a:r>
              <a:rPr lang="en-GB" sz="2600" dirty="0" smtClean="0">
                <a:solidFill>
                  <a:schemeClr val="bg1"/>
                </a:solidFill>
              </a:rPr>
              <a:t>? </a:t>
            </a:r>
          </a:p>
          <a:p>
            <a:r>
              <a:rPr lang="en-GB" sz="2600" b="1" dirty="0" smtClean="0">
                <a:solidFill>
                  <a:schemeClr val="bg1"/>
                </a:solidFill>
              </a:rPr>
              <a:t>What are your beliefs about mathematics and numeracy learning?</a:t>
            </a:r>
          </a:p>
          <a:p>
            <a:endParaRPr lang="en-GB" sz="2600" dirty="0">
              <a:solidFill>
                <a:schemeClr val="bg1"/>
              </a:solidFill>
            </a:endParaRPr>
          </a:p>
          <a:p>
            <a:r>
              <a:rPr lang="en-GB" sz="2600" dirty="0" smtClean="0">
                <a:solidFill>
                  <a:schemeClr val="bg1"/>
                </a:solidFill>
              </a:rPr>
              <a:t>Am bob </a:t>
            </a:r>
            <a:r>
              <a:rPr lang="en-GB" sz="2600" dirty="0" err="1" smtClean="0">
                <a:solidFill>
                  <a:schemeClr val="bg1"/>
                </a:solidFill>
              </a:rPr>
              <a:t>rhes</a:t>
            </a:r>
            <a:r>
              <a:rPr lang="en-GB" sz="2600" dirty="0" smtClean="0">
                <a:solidFill>
                  <a:schemeClr val="bg1"/>
                </a:solidFill>
              </a:rPr>
              <a:t> </a:t>
            </a:r>
            <a:r>
              <a:rPr lang="en-GB" sz="2600" dirty="0" err="1" smtClean="0">
                <a:solidFill>
                  <a:schemeClr val="bg1"/>
                </a:solidFill>
              </a:rPr>
              <a:t>yn</a:t>
            </a:r>
            <a:r>
              <a:rPr lang="en-GB" sz="2600" dirty="0" smtClean="0">
                <a:solidFill>
                  <a:schemeClr val="bg1"/>
                </a:solidFill>
              </a:rPr>
              <a:t> y </a:t>
            </a:r>
            <a:r>
              <a:rPr lang="en-GB" sz="2600" dirty="0" err="1" smtClean="0">
                <a:solidFill>
                  <a:schemeClr val="bg1"/>
                </a:solidFill>
              </a:rPr>
              <a:t>tabl</a:t>
            </a:r>
            <a:r>
              <a:rPr lang="en-GB" sz="2600" dirty="0" smtClean="0">
                <a:solidFill>
                  <a:schemeClr val="bg1"/>
                </a:solidFill>
              </a:rPr>
              <a:t>, </a:t>
            </a:r>
            <a:r>
              <a:rPr lang="en-GB" sz="2600" dirty="0" err="1" smtClean="0">
                <a:solidFill>
                  <a:schemeClr val="bg1"/>
                </a:solidFill>
              </a:rPr>
              <a:t>amlygwch</a:t>
            </a:r>
            <a:r>
              <a:rPr lang="en-GB" sz="2600" dirty="0" smtClean="0">
                <a:solidFill>
                  <a:schemeClr val="bg1"/>
                </a:solidFill>
              </a:rPr>
              <a:t> </a:t>
            </a:r>
            <a:r>
              <a:rPr lang="en-GB" sz="2600" dirty="0" err="1" smtClean="0">
                <a:solidFill>
                  <a:schemeClr val="bg1"/>
                </a:solidFill>
              </a:rPr>
              <a:t>neu</a:t>
            </a:r>
            <a:r>
              <a:rPr lang="en-GB" sz="2600" dirty="0" smtClean="0">
                <a:solidFill>
                  <a:schemeClr val="bg1"/>
                </a:solidFill>
              </a:rPr>
              <a:t> </a:t>
            </a:r>
            <a:r>
              <a:rPr lang="en-GB" sz="2600" dirty="0" err="1" smtClean="0">
                <a:solidFill>
                  <a:schemeClr val="bg1"/>
                </a:solidFill>
              </a:rPr>
              <a:t>rhowch</a:t>
            </a:r>
            <a:r>
              <a:rPr lang="en-GB" sz="2600" dirty="0" smtClean="0">
                <a:solidFill>
                  <a:schemeClr val="bg1"/>
                </a:solidFill>
              </a:rPr>
              <a:t> </a:t>
            </a:r>
            <a:r>
              <a:rPr lang="en-GB" sz="2600" dirty="0" err="1" smtClean="0">
                <a:solidFill>
                  <a:schemeClr val="bg1"/>
                </a:solidFill>
              </a:rPr>
              <a:t>gylch</a:t>
            </a:r>
            <a:r>
              <a:rPr lang="en-GB" sz="2600" dirty="0" smtClean="0">
                <a:solidFill>
                  <a:schemeClr val="bg1"/>
                </a:solidFill>
              </a:rPr>
              <a:t> am un </a:t>
            </a:r>
            <a:r>
              <a:rPr lang="en-GB" sz="2600" dirty="0" err="1" smtClean="0">
                <a:solidFill>
                  <a:schemeClr val="bg1"/>
                </a:solidFill>
              </a:rPr>
              <a:t>datganiad</a:t>
            </a:r>
            <a:r>
              <a:rPr lang="en-GB" sz="2600" dirty="0" smtClean="0">
                <a:solidFill>
                  <a:schemeClr val="bg1"/>
                </a:solidFill>
              </a:rPr>
              <a:t> </a:t>
            </a:r>
            <a:r>
              <a:rPr lang="en-GB" sz="2600" dirty="0" err="1" smtClean="0">
                <a:solidFill>
                  <a:schemeClr val="bg1"/>
                </a:solidFill>
              </a:rPr>
              <a:t>sy’n</a:t>
            </a:r>
            <a:r>
              <a:rPr lang="en-GB" sz="2600" dirty="0" smtClean="0">
                <a:solidFill>
                  <a:schemeClr val="bg1"/>
                </a:solidFill>
              </a:rPr>
              <a:t> </a:t>
            </a:r>
            <a:r>
              <a:rPr lang="en-GB" sz="2600" dirty="0" err="1" smtClean="0">
                <a:solidFill>
                  <a:schemeClr val="bg1"/>
                </a:solidFill>
              </a:rPr>
              <a:t>cyfateb</a:t>
            </a:r>
            <a:r>
              <a:rPr lang="en-GB" sz="2600" dirty="0" smtClean="0">
                <a:solidFill>
                  <a:schemeClr val="bg1"/>
                </a:solidFill>
              </a:rPr>
              <a:t> </a:t>
            </a:r>
            <a:r>
              <a:rPr lang="en-GB" sz="2600" dirty="0" err="1" smtClean="0">
                <a:solidFill>
                  <a:schemeClr val="bg1"/>
                </a:solidFill>
              </a:rPr>
              <a:t>orau</a:t>
            </a:r>
            <a:r>
              <a:rPr lang="en-GB" sz="2600" dirty="0" smtClean="0">
                <a:solidFill>
                  <a:schemeClr val="bg1"/>
                </a:solidFill>
              </a:rPr>
              <a:t> </a:t>
            </a:r>
            <a:r>
              <a:rPr lang="en-GB" sz="2600" dirty="0" err="1" smtClean="0">
                <a:solidFill>
                  <a:schemeClr val="bg1"/>
                </a:solidFill>
              </a:rPr>
              <a:t>i’ch</a:t>
            </a:r>
            <a:r>
              <a:rPr lang="en-GB" sz="2600" dirty="0" smtClean="0">
                <a:solidFill>
                  <a:schemeClr val="bg1"/>
                </a:solidFill>
              </a:rPr>
              <a:t> barn</a:t>
            </a:r>
          </a:p>
          <a:p>
            <a:r>
              <a:rPr lang="en-GB" sz="2600" b="1" dirty="0" smtClean="0">
                <a:solidFill>
                  <a:schemeClr val="bg1"/>
                </a:solidFill>
              </a:rPr>
              <a:t>For each row of the table, highlight/circle one statement that best fits for view</a:t>
            </a:r>
            <a:endParaRPr lang="en-GB" sz="2600" b="1" dirty="0" smtClean="0"/>
          </a:p>
          <a:p>
            <a:endParaRPr lang="en-GB" sz="2600" dirty="0"/>
          </a:p>
          <a:p>
            <a:r>
              <a:rPr lang="en-GB" sz="2600" dirty="0" smtClean="0">
                <a:solidFill>
                  <a:schemeClr val="bg1"/>
                </a:solidFill>
              </a:rPr>
              <a:t>In which column are most of your views? </a:t>
            </a:r>
          </a:p>
          <a:p>
            <a:r>
              <a:rPr lang="en-GB" sz="2600" b="1" dirty="0" err="1" smtClean="0">
                <a:solidFill>
                  <a:schemeClr val="bg1"/>
                </a:solidFill>
              </a:rPr>
              <a:t>Ym</a:t>
            </a:r>
            <a:r>
              <a:rPr lang="en-GB" sz="2600" b="1" dirty="0" smtClean="0">
                <a:solidFill>
                  <a:schemeClr val="bg1"/>
                </a:solidFill>
              </a:rPr>
              <a:t> </a:t>
            </a:r>
            <a:r>
              <a:rPr lang="en-GB" sz="2600" b="1" dirty="0" err="1" smtClean="0">
                <a:solidFill>
                  <a:schemeClr val="bg1"/>
                </a:solidFill>
              </a:rPr>
              <a:t>mha</a:t>
            </a:r>
            <a:r>
              <a:rPr lang="en-GB" sz="2600" b="1" dirty="0" smtClean="0">
                <a:solidFill>
                  <a:schemeClr val="bg1"/>
                </a:solidFill>
              </a:rPr>
              <a:t> </a:t>
            </a:r>
            <a:r>
              <a:rPr lang="en-GB" sz="2600" b="1" dirty="0" err="1" smtClean="0">
                <a:solidFill>
                  <a:schemeClr val="bg1"/>
                </a:solidFill>
              </a:rPr>
              <a:t>golofn</a:t>
            </a:r>
            <a:r>
              <a:rPr lang="en-GB" sz="2600" b="1" dirty="0" smtClean="0">
                <a:solidFill>
                  <a:schemeClr val="bg1"/>
                </a:solidFill>
              </a:rPr>
              <a:t> </a:t>
            </a:r>
            <a:r>
              <a:rPr lang="en-GB" sz="2600" b="1" dirty="0" err="1" smtClean="0">
                <a:solidFill>
                  <a:schemeClr val="bg1"/>
                </a:solidFill>
              </a:rPr>
              <a:t>mae</a:t>
            </a:r>
            <a:r>
              <a:rPr lang="en-GB" sz="2600" b="1" dirty="0" smtClean="0">
                <a:solidFill>
                  <a:schemeClr val="bg1"/>
                </a:solidFill>
              </a:rPr>
              <a:t> </a:t>
            </a:r>
            <a:r>
              <a:rPr lang="en-GB" sz="2600" b="1" dirty="0" err="1" smtClean="0">
                <a:solidFill>
                  <a:schemeClr val="bg1"/>
                </a:solidFill>
              </a:rPr>
              <a:t>eich</a:t>
            </a:r>
            <a:r>
              <a:rPr lang="en-GB" sz="2600" b="1" dirty="0" smtClean="0">
                <a:solidFill>
                  <a:schemeClr val="bg1"/>
                </a:solidFill>
              </a:rPr>
              <a:t> barn </a:t>
            </a:r>
            <a:r>
              <a:rPr lang="en-GB" sz="2600" b="1" dirty="0" err="1" smtClean="0">
                <a:solidFill>
                  <a:schemeClr val="bg1"/>
                </a:solidFill>
              </a:rPr>
              <a:t>gan</a:t>
            </a:r>
            <a:r>
              <a:rPr lang="en-GB" sz="2600" b="1" dirty="0" smtClean="0">
                <a:solidFill>
                  <a:schemeClr val="bg1"/>
                </a:solidFill>
              </a:rPr>
              <a:t> </a:t>
            </a:r>
            <a:r>
              <a:rPr lang="en-GB" sz="2600" b="1" dirty="0" err="1" smtClean="0">
                <a:solidFill>
                  <a:schemeClr val="bg1"/>
                </a:solidFill>
              </a:rPr>
              <a:t>amlaf</a:t>
            </a:r>
            <a:r>
              <a:rPr lang="en-GB" sz="2600" b="1" dirty="0" smtClean="0">
                <a:solidFill>
                  <a:schemeClr val="bg1"/>
                </a:solidFill>
              </a:rPr>
              <a:t>?  </a:t>
            </a:r>
            <a:endParaRPr lang="en-US" sz="2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08715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039168" y="1533819"/>
            <a:ext cx="8183880" cy="1051560"/>
          </a:xfrm>
        </p:spPr>
        <p:txBody>
          <a:bodyPr>
            <a:normAutofit fontScale="90000"/>
          </a:bodyPr>
          <a:lstStyle/>
          <a:p>
            <a:pPr lvl="0"/>
            <a:r>
              <a:rPr lang="en-GB" sz="2400" dirty="0">
                <a:latin typeface="Comic Sans MS" pitchFamily="66"/>
              </a:rPr>
              <a:t>Askew, M., Brown, M., Rhodes, V., </a:t>
            </a:r>
            <a:r>
              <a:rPr lang="en-GB" sz="2400" dirty="0" err="1">
                <a:latin typeface="Comic Sans MS" pitchFamily="66"/>
              </a:rPr>
              <a:t>Wiliam</a:t>
            </a:r>
            <a:r>
              <a:rPr lang="en-GB" sz="2400" dirty="0">
                <a:latin typeface="Comic Sans MS" pitchFamily="66"/>
              </a:rPr>
              <a:t>, </a:t>
            </a:r>
            <a:r>
              <a:rPr lang="en-GB" sz="2400" dirty="0" smtClean="0">
                <a:latin typeface="Comic Sans MS" pitchFamily="66"/>
              </a:rPr>
              <a:t>D. </a:t>
            </a:r>
            <a:r>
              <a:rPr lang="en-GB" sz="2400" dirty="0">
                <a:latin typeface="Comic Sans MS" pitchFamily="66"/>
              </a:rPr>
              <a:t>and </a:t>
            </a:r>
            <a:r>
              <a:rPr lang="en-GB" sz="2400" dirty="0" smtClean="0">
                <a:latin typeface="Comic Sans MS" pitchFamily="66"/>
              </a:rPr>
              <a:t>Johnson, </a:t>
            </a:r>
            <a:r>
              <a:rPr lang="en-GB" sz="2400" dirty="0">
                <a:latin typeface="Comic Sans MS" pitchFamily="66"/>
              </a:rPr>
              <a:t>D.(1997) </a:t>
            </a:r>
            <a:r>
              <a:rPr lang="en-GB" sz="2400" i="1" dirty="0">
                <a:latin typeface="Comic Sans MS" pitchFamily="66"/>
              </a:rPr>
              <a:t>Effective Teachers of Numeracy </a:t>
            </a:r>
            <a:r>
              <a:rPr lang="en-GB" sz="2400" i="1" dirty="0">
                <a:latin typeface="Comic Sans MS" pitchFamily="66"/>
                <a:hlinkClick r:id="rId3"/>
              </a:rPr>
              <a:t>http://</a:t>
            </a:r>
            <a:r>
              <a:rPr lang="en-GB" sz="2400" i="1" dirty="0" smtClean="0">
                <a:latin typeface="Comic Sans MS" pitchFamily="66"/>
                <a:hlinkClick r:id="rId3"/>
              </a:rPr>
              <a:t>musicmathsmagic.com/page4/files/EffectiveTeachersofNumeracy.pdf</a:t>
            </a:r>
            <a:r>
              <a:rPr lang="en-GB" sz="2400" i="1" dirty="0" smtClean="0">
                <a:latin typeface="Comic Sans MS" pitchFamily="66"/>
              </a:rPr>
              <a:t/>
            </a:r>
            <a:br>
              <a:rPr lang="en-GB" sz="2400" i="1" dirty="0" smtClean="0">
                <a:latin typeface="Comic Sans MS" pitchFamily="66"/>
              </a:rPr>
            </a:br>
            <a:endParaRPr lang="en-GB" sz="2400" dirty="0">
              <a:latin typeface="Comic Sans MS" pitchFamily="66"/>
            </a:endParaRP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6464856" y="2765287"/>
            <a:ext cx="5727144" cy="4019715"/>
          </a:xfrm>
        </p:spPr>
        <p:txBody>
          <a:bodyPr>
            <a:normAutofit lnSpcReduction="10000"/>
          </a:bodyPr>
          <a:lstStyle/>
          <a:p>
            <a:pPr lvl="0"/>
            <a:r>
              <a:rPr lang="en-GB" sz="2400" dirty="0">
                <a:latin typeface="Comic Sans MS" pitchFamily="66"/>
              </a:rPr>
              <a:t>Measured pupil outcomes in numeracy</a:t>
            </a:r>
          </a:p>
          <a:p>
            <a:pPr lvl="0"/>
            <a:r>
              <a:rPr lang="en-GB" sz="2400" dirty="0">
                <a:latin typeface="Comic Sans MS" pitchFamily="66"/>
              </a:rPr>
              <a:t>Found that effective numeracy teaching linked with teachers’ conceptual understanding (but not qualification)</a:t>
            </a:r>
          </a:p>
          <a:p>
            <a:pPr lvl="0"/>
            <a:r>
              <a:rPr lang="en-GB" sz="2400" dirty="0">
                <a:latin typeface="Comic Sans MS" pitchFamily="66"/>
              </a:rPr>
              <a:t>Found that teachers’ beliefs about numeracy affected their teaching </a:t>
            </a:r>
          </a:p>
          <a:p>
            <a:pPr lvl="0"/>
            <a:r>
              <a:rPr lang="en-GB" sz="2400" dirty="0">
                <a:latin typeface="Comic Sans MS" pitchFamily="66"/>
              </a:rPr>
              <a:t>Teachers with predominantly connectionist views had the most successful pupils, followed closely by discovery teachers</a:t>
            </a:r>
          </a:p>
        </p:txBody>
      </p:sp>
      <p:pic>
        <p:nvPicPr>
          <p:cNvPr id="4" name="Picture 2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9679234" y="157201"/>
            <a:ext cx="2285133" cy="1598001"/>
          </a:xfrm>
          <a:prstGeom prst="rect">
            <a:avLst/>
          </a:prstGeom>
          <a:noFill/>
          <a:ln w="9528">
            <a:solidFill>
              <a:srgbClr val="D9D9D9"/>
            </a:solidFill>
            <a:prstDash val="solid"/>
            <a:miter/>
          </a:ln>
        </p:spPr>
      </p:pic>
      <p:sp>
        <p:nvSpPr>
          <p:cNvPr id="5" name="Title 2"/>
          <p:cNvSpPr txBox="1">
            <a:spLocks/>
          </p:cNvSpPr>
          <p:nvPr/>
        </p:nvSpPr>
        <p:spPr>
          <a:xfrm>
            <a:off x="1981200" y="157201"/>
            <a:ext cx="8229600" cy="557694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7600" dirty="0" err="1" smtClean="0">
                <a:solidFill>
                  <a:schemeClr val="accent1">
                    <a:lumMod val="75000"/>
                  </a:schemeClr>
                </a:solidFill>
              </a:rPr>
              <a:t>Ymchwil</a:t>
            </a:r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 - Research</a:t>
            </a:r>
            <a:endParaRPr lang="en-GB" sz="176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167767" y="2765287"/>
            <a:ext cx="5887251" cy="40197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 err="1" smtClean="0">
                <a:latin typeface="Comic Sans MS" pitchFamily="66"/>
              </a:rPr>
              <a:t>Mesur</a:t>
            </a:r>
            <a:r>
              <a:rPr lang="en-GB" sz="2400" dirty="0" smtClean="0">
                <a:latin typeface="Comic Sans MS" pitchFamily="66"/>
              </a:rPr>
              <a:t> </a:t>
            </a:r>
            <a:r>
              <a:rPr lang="en-GB" sz="2400" dirty="0" err="1" smtClean="0">
                <a:latin typeface="Comic Sans MS" pitchFamily="66"/>
              </a:rPr>
              <a:t>canlyniadau</a:t>
            </a:r>
            <a:r>
              <a:rPr lang="en-GB" sz="2400" dirty="0" smtClean="0">
                <a:latin typeface="Comic Sans MS" pitchFamily="66"/>
              </a:rPr>
              <a:t> </a:t>
            </a:r>
            <a:r>
              <a:rPr lang="en-GB" sz="2400" dirty="0" err="1" smtClean="0">
                <a:latin typeface="Comic Sans MS" pitchFamily="66"/>
              </a:rPr>
              <a:t>disgyblion</a:t>
            </a:r>
            <a:r>
              <a:rPr lang="en-GB" sz="2400" dirty="0" smtClean="0">
                <a:latin typeface="Comic Sans MS" pitchFamily="66"/>
              </a:rPr>
              <a:t> </a:t>
            </a:r>
            <a:r>
              <a:rPr lang="en-GB" sz="2400" dirty="0" err="1" smtClean="0">
                <a:latin typeface="Comic Sans MS" pitchFamily="66"/>
              </a:rPr>
              <a:t>mewn</a:t>
            </a:r>
            <a:r>
              <a:rPr lang="en-GB" sz="2400" dirty="0" smtClean="0">
                <a:latin typeface="Comic Sans MS" pitchFamily="66"/>
              </a:rPr>
              <a:t> </a:t>
            </a:r>
            <a:r>
              <a:rPr lang="en-GB" sz="2400" dirty="0" err="1" smtClean="0">
                <a:latin typeface="Comic Sans MS" pitchFamily="66"/>
              </a:rPr>
              <a:t>rhifedd</a:t>
            </a:r>
            <a:endParaRPr lang="en-GB" sz="2400" dirty="0" smtClean="0">
              <a:latin typeface="Comic Sans MS" pitchFamily="66"/>
            </a:endParaRPr>
          </a:p>
          <a:p>
            <a:r>
              <a:rPr lang="en-GB" sz="2400" dirty="0" err="1" smtClean="0">
                <a:latin typeface="Comic Sans MS" pitchFamily="66"/>
              </a:rPr>
              <a:t>Darganfod</a:t>
            </a:r>
            <a:r>
              <a:rPr lang="en-GB" sz="2400" dirty="0" smtClean="0">
                <a:latin typeface="Comic Sans MS" pitchFamily="66"/>
              </a:rPr>
              <a:t> bod </a:t>
            </a:r>
            <a:r>
              <a:rPr lang="en-GB" sz="2400" dirty="0" err="1" smtClean="0">
                <a:latin typeface="Comic Sans MS" pitchFamily="66"/>
              </a:rPr>
              <a:t>rhifedd</a:t>
            </a:r>
            <a:r>
              <a:rPr lang="en-GB" sz="2400" dirty="0" smtClean="0">
                <a:latin typeface="Comic Sans MS" pitchFamily="66"/>
              </a:rPr>
              <a:t> </a:t>
            </a:r>
            <a:r>
              <a:rPr lang="en-GB" sz="2400" dirty="0" err="1" smtClean="0">
                <a:latin typeface="Comic Sans MS" pitchFamily="66"/>
              </a:rPr>
              <a:t>effeithiol</a:t>
            </a:r>
            <a:r>
              <a:rPr lang="en-GB" sz="2400" dirty="0" smtClean="0">
                <a:latin typeface="Comic Sans MS" pitchFamily="66"/>
              </a:rPr>
              <a:t> </a:t>
            </a:r>
            <a:r>
              <a:rPr lang="en-GB" sz="2400" dirty="0" err="1" smtClean="0">
                <a:latin typeface="Comic Sans MS" pitchFamily="66"/>
              </a:rPr>
              <a:t>yn</a:t>
            </a:r>
            <a:r>
              <a:rPr lang="en-GB" sz="2400" dirty="0" smtClean="0">
                <a:latin typeface="Comic Sans MS" pitchFamily="66"/>
              </a:rPr>
              <a:t> </a:t>
            </a:r>
            <a:r>
              <a:rPr lang="en-GB" sz="2400" dirty="0" err="1" smtClean="0">
                <a:latin typeface="Comic Sans MS" pitchFamily="66"/>
              </a:rPr>
              <a:t>cysylltu</a:t>
            </a:r>
            <a:r>
              <a:rPr lang="en-GB" sz="2400" dirty="0" smtClean="0">
                <a:latin typeface="Comic Sans MS" pitchFamily="66"/>
              </a:rPr>
              <a:t> </a:t>
            </a:r>
            <a:r>
              <a:rPr lang="en-GB" sz="2400" dirty="0" err="1" smtClean="0">
                <a:latin typeface="Comic Sans MS" pitchFamily="66"/>
              </a:rPr>
              <a:t>gyda</a:t>
            </a:r>
            <a:r>
              <a:rPr lang="en-GB" sz="2400" dirty="0" smtClean="0">
                <a:latin typeface="Comic Sans MS" pitchFamily="66"/>
              </a:rPr>
              <a:t> </a:t>
            </a:r>
            <a:r>
              <a:rPr lang="en-GB" sz="2400" dirty="0" err="1" smtClean="0">
                <a:latin typeface="Comic Sans MS" pitchFamily="66"/>
              </a:rPr>
              <a:t>dealltwriaeth</a:t>
            </a:r>
            <a:r>
              <a:rPr lang="en-GB" sz="2400" dirty="0" smtClean="0">
                <a:latin typeface="Comic Sans MS" pitchFamily="66"/>
              </a:rPr>
              <a:t> </a:t>
            </a:r>
            <a:r>
              <a:rPr lang="en-GB" sz="2400" dirty="0" err="1" smtClean="0">
                <a:latin typeface="Comic Sans MS" pitchFamily="66"/>
              </a:rPr>
              <a:t>gysyniadol</a:t>
            </a:r>
            <a:r>
              <a:rPr lang="en-GB" sz="2400" dirty="0" smtClean="0">
                <a:latin typeface="Comic Sans MS" pitchFamily="66"/>
              </a:rPr>
              <a:t> </a:t>
            </a:r>
            <a:r>
              <a:rPr lang="en-GB" sz="2400" dirty="0" err="1" smtClean="0">
                <a:latin typeface="Comic Sans MS" pitchFamily="66"/>
              </a:rPr>
              <a:t>athrawon</a:t>
            </a:r>
            <a:r>
              <a:rPr lang="en-GB" sz="2400" dirty="0" smtClean="0">
                <a:latin typeface="Comic Sans MS" pitchFamily="66"/>
              </a:rPr>
              <a:t> (</a:t>
            </a:r>
            <a:r>
              <a:rPr lang="en-GB" sz="2400" dirty="0" err="1" smtClean="0">
                <a:latin typeface="Comic Sans MS" pitchFamily="66"/>
              </a:rPr>
              <a:t>ond</a:t>
            </a:r>
            <a:r>
              <a:rPr lang="en-GB" sz="2400" dirty="0" smtClean="0">
                <a:latin typeface="Comic Sans MS" pitchFamily="66"/>
              </a:rPr>
              <a:t> </a:t>
            </a:r>
            <a:r>
              <a:rPr lang="en-GB" sz="2400" dirty="0" err="1" smtClean="0">
                <a:latin typeface="Comic Sans MS" pitchFamily="66"/>
              </a:rPr>
              <a:t>nid</a:t>
            </a:r>
            <a:r>
              <a:rPr lang="en-GB" sz="2400" dirty="0" smtClean="0">
                <a:latin typeface="Comic Sans MS" pitchFamily="66"/>
              </a:rPr>
              <a:t> </a:t>
            </a:r>
            <a:r>
              <a:rPr lang="en-GB" sz="2400" dirty="0" err="1" smtClean="0">
                <a:latin typeface="Comic Sans MS" pitchFamily="66"/>
              </a:rPr>
              <a:t>eu</a:t>
            </a:r>
            <a:r>
              <a:rPr lang="en-GB" sz="2400" dirty="0" smtClean="0">
                <a:latin typeface="Comic Sans MS" pitchFamily="66"/>
              </a:rPr>
              <a:t> </a:t>
            </a:r>
            <a:r>
              <a:rPr lang="en-GB" sz="2400" dirty="0" err="1" smtClean="0">
                <a:latin typeface="Comic Sans MS" pitchFamily="66"/>
              </a:rPr>
              <a:t>cymwysterau</a:t>
            </a:r>
            <a:r>
              <a:rPr lang="en-GB" sz="2400" dirty="0" smtClean="0">
                <a:latin typeface="Comic Sans MS" pitchFamily="66"/>
              </a:rPr>
              <a:t>)</a:t>
            </a:r>
          </a:p>
          <a:p>
            <a:r>
              <a:rPr lang="en-GB" sz="2400" dirty="0" err="1" smtClean="0">
                <a:latin typeface="Comic Sans MS" pitchFamily="66"/>
              </a:rPr>
              <a:t>Darganfod</a:t>
            </a:r>
            <a:r>
              <a:rPr lang="en-GB" sz="2400" dirty="0" smtClean="0">
                <a:latin typeface="Comic Sans MS" pitchFamily="66"/>
              </a:rPr>
              <a:t> bod </a:t>
            </a:r>
            <a:r>
              <a:rPr lang="en-GB" sz="2400" dirty="0" err="1" smtClean="0">
                <a:latin typeface="Comic Sans MS" pitchFamily="66"/>
              </a:rPr>
              <a:t>credoau</a:t>
            </a:r>
            <a:r>
              <a:rPr lang="en-GB" sz="2400" dirty="0" smtClean="0">
                <a:latin typeface="Comic Sans MS" pitchFamily="66"/>
              </a:rPr>
              <a:t> </a:t>
            </a:r>
            <a:r>
              <a:rPr lang="en-GB" sz="2400" dirty="0" err="1" smtClean="0">
                <a:latin typeface="Comic Sans MS" pitchFamily="66"/>
              </a:rPr>
              <a:t>athrawon</a:t>
            </a:r>
            <a:r>
              <a:rPr lang="en-GB" sz="2400" dirty="0" smtClean="0">
                <a:latin typeface="Comic Sans MS" pitchFamily="66"/>
              </a:rPr>
              <a:t> </a:t>
            </a:r>
            <a:r>
              <a:rPr lang="en-GB" sz="2400" dirty="0" err="1" smtClean="0">
                <a:latin typeface="Comic Sans MS" pitchFamily="66"/>
              </a:rPr>
              <a:t>yn</a:t>
            </a:r>
            <a:r>
              <a:rPr lang="en-GB" sz="2400" dirty="0" smtClean="0">
                <a:latin typeface="Comic Sans MS" pitchFamily="66"/>
              </a:rPr>
              <a:t> </a:t>
            </a:r>
            <a:r>
              <a:rPr lang="en-GB" sz="2400" dirty="0" err="1" smtClean="0">
                <a:latin typeface="Comic Sans MS" pitchFamily="66"/>
              </a:rPr>
              <a:t>effeithio</a:t>
            </a:r>
            <a:r>
              <a:rPr lang="en-GB" sz="2400" dirty="0" smtClean="0">
                <a:latin typeface="Comic Sans MS" pitchFamily="66"/>
              </a:rPr>
              <a:t> </a:t>
            </a:r>
            <a:r>
              <a:rPr lang="en-GB" sz="2400" dirty="0" err="1" smtClean="0">
                <a:latin typeface="Comic Sans MS" pitchFamily="66"/>
              </a:rPr>
              <a:t>ar</a:t>
            </a:r>
            <a:r>
              <a:rPr lang="en-GB" sz="2400" dirty="0" smtClean="0">
                <a:latin typeface="Comic Sans MS" pitchFamily="66"/>
              </a:rPr>
              <a:t> </a:t>
            </a:r>
            <a:r>
              <a:rPr lang="en-GB" sz="2400" dirty="0" err="1" smtClean="0">
                <a:latin typeface="Comic Sans MS" pitchFamily="66"/>
              </a:rPr>
              <a:t>yr</a:t>
            </a:r>
            <a:r>
              <a:rPr lang="en-GB" sz="2400" dirty="0" smtClean="0">
                <a:latin typeface="Comic Sans MS" pitchFamily="66"/>
              </a:rPr>
              <a:t> </a:t>
            </a:r>
            <a:r>
              <a:rPr lang="en-GB" sz="2400" dirty="0" err="1" smtClean="0">
                <a:latin typeface="Comic Sans MS" pitchFamily="66"/>
              </a:rPr>
              <a:t>addysgu</a:t>
            </a:r>
            <a:r>
              <a:rPr lang="en-GB" sz="2400" dirty="0" smtClean="0">
                <a:latin typeface="Comic Sans MS" pitchFamily="66"/>
              </a:rPr>
              <a:t> </a:t>
            </a:r>
          </a:p>
          <a:p>
            <a:r>
              <a:rPr lang="en-GB" sz="2400" dirty="0" err="1" smtClean="0">
                <a:latin typeface="Comic Sans MS" pitchFamily="66"/>
              </a:rPr>
              <a:t>Athrawon</a:t>
            </a:r>
            <a:r>
              <a:rPr lang="en-GB" sz="2400" dirty="0" smtClean="0">
                <a:latin typeface="Comic Sans MS" pitchFamily="66"/>
              </a:rPr>
              <a:t> </a:t>
            </a:r>
            <a:r>
              <a:rPr lang="en-GB" sz="2400" dirty="0" err="1" smtClean="0">
                <a:latin typeface="Comic Sans MS" pitchFamily="66"/>
              </a:rPr>
              <a:t>gyda</a:t>
            </a:r>
            <a:r>
              <a:rPr lang="en-GB" sz="2400" dirty="0" smtClean="0">
                <a:latin typeface="Comic Sans MS" pitchFamily="66"/>
              </a:rPr>
              <a:t> </a:t>
            </a:r>
            <a:r>
              <a:rPr lang="en-GB" sz="2400" dirty="0" err="1" smtClean="0">
                <a:latin typeface="Comic Sans MS" pitchFamily="66"/>
              </a:rPr>
              <a:t>tueddiadau</a:t>
            </a:r>
            <a:r>
              <a:rPr lang="en-GB" sz="2400" dirty="0" smtClean="0">
                <a:latin typeface="Comic Sans MS" pitchFamily="66"/>
              </a:rPr>
              <a:t> </a:t>
            </a:r>
            <a:r>
              <a:rPr lang="en-GB" sz="2400" dirty="0" err="1" smtClean="0">
                <a:latin typeface="Comic Sans MS" pitchFamily="66"/>
              </a:rPr>
              <a:t>cysylltiol</a:t>
            </a:r>
            <a:r>
              <a:rPr lang="en-GB" sz="2400" dirty="0" smtClean="0">
                <a:latin typeface="Comic Sans MS" pitchFamily="66"/>
              </a:rPr>
              <a:t> (connectionist) </a:t>
            </a:r>
            <a:r>
              <a:rPr lang="en-GB" sz="2400" dirty="0" err="1" smtClean="0">
                <a:latin typeface="Comic Sans MS" pitchFamily="66"/>
              </a:rPr>
              <a:t>yn</a:t>
            </a:r>
            <a:r>
              <a:rPr lang="en-GB" sz="2400" dirty="0" smtClean="0">
                <a:latin typeface="Comic Sans MS" pitchFamily="66"/>
              </a:rPr>
              <a:t> </a:t>
            </a:r>
            <a:r>
              <a:rPr lang="en-GB" sz="2400" dirty="0" err="1" smtClean="0">
                <a:latin typeface="Comic Sans MS" pitchFamily="66"/>
              </a:rPr>
              <a:t>bennaf</a:t>
            </a:r>
            <a:r>
              <a:rPr lang="en-GB" sz="2400" dirty="0" smtClean="0">
                <a:latin typeface="Comic Sans MS" pitchFamily="66"/>
              </a:rPr>
              <a:t> </a:t>
            </a:r>
            <a:r>
              <a:rPr lang="en-GB" sz="2400" dirty="0" err="1" smtClean="0">
                <a:latin typeface="Comic Sans MS" pitchFamily="66"/>
              </a:rPr>
              <a:t>oedd</a:t>
            </a:r>
            <a:r>
              <a:rPr lang="en-GB" sz="2400" dirty="0" smtClean="0">
                <a:latin typeface="Comic Sans MS" pitchFamily="66"/>
              </a:rPr>
              <a:t> </a:t>
            </a:r>
            <a:r>
              <a:rPr lang="en-GB" sz="2400" dirty="0" err="1" smtClean="0">
                <a:latin typeface="Comic Sans MS" pitchFamily="66"/>
              </a:rPr>
              <a:t>â’r</a:t>
            </a:r>
            <a:r>
              <a:rPr lang="en-GB" sz="2400" dirty="0" smtClean="0">
                <a:latin typeface="Comic Sans MS" pitchFamily="66"/>
              </a:rPr>
              <a:t> </a:t>
            </a:r>
            <a:r>
              <a:rPr lang="en-GB" sz="2400" dirty="0" err="1" smtClean="0">
                <a:latin typeface="Comic Sans MS" pitchFamily="66"/>
              </a:rPr>
              <a:t>disgyblion</a:t>
            </a:r>
            <a:r>
              <a:rPr lang="en-GB" sz="2400" dirty="0" smtClean="0">
                <a:latin typeface="Comic Sans MS" pitchFamily="66"/>
              </a:rPr>
              <a:t> </a:t>
            </a:r>
            <a:r>
              <a:rPr lang="en-GB" sz="2400" dirty="0" err="1" smtClean="0">
                <a:latin typeface="Comic Sans MS" pitchFamily="66"/>
              </a:rPr>
              <a:t>mwyaf</a:t>
            </a:r>
            <a:r>
              <a:rPr lang="en-GB" sz="2400" dirty="0" smtClean="0">
                <a:latin typeface="Comic Sans MS" pitchFamily="66"/>
              </a:rPr>
              <a:t> </a:t>
            </a:r>
            <a:r>
              <a:rPr lang="en-GB" sz="2400" dirty="0" err="1" smtClean="0">
                <a:latin typeface="Comic Sans MS" pitchFamily="66"/>
              </a:rPr>
              <a:t>llwyddiannus</a:t>
            </a:r>
            <a:endParaRPr lang="en-GB" sz="2400" dirty="0">
              <a:latin typeface="Comic Sans MS" pitchFamily="66"/>
            </a:endParaRPr>
          </a:p>
        </p:txBody>
      </p:sp>
    </p:spTree>
    <p:extLst>
      <p:ext uri="{BB962C8B-B14F-4D97-AF65-F5344CB8AC3E}">
        <p14:creationId xmlns:p14="http://schemas.microsoft.com/office/powerpoint/2010/main" val="3221252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loud Callout 1"/>
          <p:cNvSpPr/>
          <p:nvPr/>
        </p:nvSpPr>
        <p:spPr>
          <a:xfrm>
            <a:off x="184417" y="228599"/>
            <a:ext cx="11794991" cy="4927387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1905000" y="1750536"/>
            <a:ext cx="4311383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 smtClean="0">
                <a:solidFill>
                  <a:schemeClr val="bg1"/>
                </a:solidFill>
              </a:rPr>
              <a:t>Sut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mae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athro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yn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defnyddio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beth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mae’n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ei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wybod</a:t>
            </a:r>
            <a:r>
              <a:rPr lang="en-GB" sz="2800" dirty="0" smtClean="0">
                <a:solidFill>
                  <a:schemeClr val="bg1"/>
                </a:solidFill>
              </a:rPr>
              <a:t> am </a:t>
            </a:r>
            <a:r>
              <a:rPr lang="en-GB" sz="2800" dirty="0" err="1" smtClean="0">
                <a:solidFill>
                  <a:schemeClr val="bg1"/>
                </a:solidFill>
              </a:rPr>
              <a:t>ddysgu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mathemateg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yn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yr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ystafell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ddosbarth</a:t>
            </a:r>
            <a:r>
              <a:rPr lang="en-GB" sz="2800" dirty="0" smtClean="0">
                <a:solidFill>
                  <a:schemeClr val="bg1"/>
                </a:solidFill>
              </a:rPr>
              <a:t>? </a:t>
            </a:r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746582" y="1750536"/>
            <a:ext cx="461693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chemeClr val="bg1"/>
                </a:solidFill>
              </a:rPr>
              <a:t>How does a teacher use what they know about mathematics and mathematics learning in the classroom?  </a:t>
            </a:r>
            <a:endParaRPr lang="en-US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01704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65125"/>
            <a:ext cx="12117721" cy="1325563"/>
          </a:xfrm>
        </p:spPr>
        <p:txBody>
          <a:bodyPr/>
          <a:lstStyle/>
          <a:p>
            <a:r>
              <a:rPr lang="en-GB" dirty="0" smtClean="0"/>
              <a:t>Y </a:t>
            </a:r>
            <a:r>
              <a:rPr lang="en-GB" dirty="0" err="1" smtClean="0"/>
              <a:t>Pedwarawd</a:t>
            </a:r>
            <a:r>
              <a:rPr lang="en-GB" dirty="0" smtClean="0"/>
              <a:t> </a:t>
            </a:r>
            <a:r>
              <a:rPr lang="en-GB" dirty="0" err="1" smtClean="0"/>
              <a:t>Gwybodaeth</a:t>
            </a:r>
            <a:r>
              <a:rPr lang="en-GB" dirty="0" smtClean="0"/>
              <a:t> - The </a:t>
            </a:r>
            <a:r>
              <a:rPr lang="en-GB" dirty="0"/>
              <a:t>Knowledge </a:t>
            </a:r>
            <a:r>
              <a:rPr lang="en-GB" dirty="0" smtClean="0"/>
              <a:t>Quartet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067005"/>
            <a:ext cx="10515600" cy="4506967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Model o </a:t>
            </a: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athrawon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defnyddio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gwybodaeth</a:t>
            </a:r>
            <a:r>
              <a:rPr lang="en-GB" dirty="0" smtClean="0"/>
              <a:t> </a:t>
            </a:r>
            <a:r>
              <a:rPr lang="en-GB" dirty="0" err="1" smtClean="0"/>
              <a:t>fathemategol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ystafell</a:t>
            </a:r>
            <a:r>
              <a:rPr lang="en-GB" dirty="0" smtClean="0"/>
              <a:t> </a:t>
            </a:r>
            <a:r>
              <a:rPr lang="en-GB" dirty="0" err="1" smtClean="0"/>
              <a:t>ddosbarth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 smtClean="0"/>
              <a:t>A model for how teachers use their mathematics knowledge in the classroom</a:t>
            </a:r>
          </a:p>
          <a:p>
            <a:pPr marL="0" indent="0">
              <a:buNone/>
            </a:pPr>
            <a:r>
              <a:rPr lang="en-US" dirty="0">
                <a:hlinkClick r:id="rId2"/>
              </a:rPr>
              <a:t>http://www.knowledgequartet.org</a:t>
            </a:r>
            <a:r>
              <a:rPr lang="en-US" dirty="0" smtClean="0">
                <a:hlinkClick r:id="rId2"/>
              </a:rPr>
              <a:t>/</a:t>
            </a:r>
            <a:endParaRPr lang="en-US" dirty="0" smtClean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699887" y="6211669"/>
            <a:ext cx="102235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hlinkClick r:id="rId3"/>
              </a:rPr>
              <a:t>http://</a:t>
            </a:r>
            <a:r>
              <a:rPr lang="en-US" dirty="0" smtClean="0">
                <a:hlinkClick r:id="rId3"/>
              </a:rPr>
              <a:t>www.maths-ed.org.uk/skima/Rowland%20Palermo%20paper.pdf</a:t>
            </a:r>
            <a:endParaRPr lang="en-US" dirty="0" smtClean="0"/>
          </a:p>
          <a:p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26450" y="4335244"/>
            <a:ext cx="3257550" cy="1876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11198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3607557" y="5045896"/>
            <a:ext cx="4654142" cy="107333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GB" sz="1600" dirty="0" smtClean="0">
                <a:hlinkClick r:id="rId2"/>
              </a:rPr>
              <a:t>https://www.youtube.com/watch?v=YPWmOVt8vgw</a:t>
            </a:r>
            <a:endParaRPr lang="en-GB" sz="1600" dirty="0" smtClean="0"/>
          </a:p>
          <a:p>
            <a:pPr marL="0" indent="0">
              <a:buFont typeface="Arial"/>
              <a:buNone/>
            </a:pPr>
            <a:r>
              <a:rPr lang="en-GB" sz="1600" dirty="0" smtClean="0">
                <a:hlinkClick r:id="rId3"/>
              </a:rPr>
              <a:t>https://www.youtube.com/watch?v=VGkjjVfnGYI</a:t>
            </a:r>
            <a:endParaRPr lang="en-GB" sz="1600" dirty="0" smtClean="0"/>
          </a:p>
          <a:p>
            <a:pPr marL="0" indent="0">
              <a:buFont typeface="Arial"/>
              <a:buNone/>
            </a:pPr>
            <a:endParaRPr lang="en-GB" dirty="0" smtClean="0"/>
          </a:p>
          <a:p>
            <a:pPr marL="0" indent="0">
              <a:buFont typeface="Arial"/>
              <a:buNone/>
            </a:pPr>
            <a:endParaRPr lang="en-GB" dirty="0"/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1061325" y="366686"/>
            <a:ext cx="9746606" cy="899528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7600" dirty="0" err="1" smtClean="0">
                <a:solidFill>
                  <a:schemeClr val="accent1">
                    <a:lumMod val="75000"/>
                  </a:schemeClr>
                </a:solidFill>
              </a:rPr>
              <a:t>Gwylio</a:t>
            </a:r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 ac </a:t>
            </a:r>
            <a:r>
              <a:rPr lang="en-GB" sz="17600" dirty="0" err="1" smtClean="0">
                <a:solidFill>
                  <a:schemeClr val="accent1">
                    <a:lumMod val="75000"/>
                  </a:schemeClr>
                </a:solidFill>
              </a:rPr>
              <a:t>Adfyfyrio</a:t>
            </a:r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 – Watch and Reflect</a:t>
            </a:r>
            <a:endParaRPr lang="en-GB" sz="176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5300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5300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5300" dirty="0"/>
          </a:p>
        </p:txBody>
      </p:sp>
      <p:sp>
        <p:nvSpPr>
          <p:cNvPr id="4" name="TextBox 3"/>
          <p:cNvSpPr txBox="1"/>
          <p:nvPr/>
        </p:nvSpPr>
        <p:spPr>
          <a:xfrm>
            <a:off x="272868" y="933060"/>
            <a:ext cx="544688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err="1" smtClean="0"/>
              <a:t>Sut</a:t>
            </a:r>
            <a:r>
              <a:rPr lang="en-GB" sz="2800" dirty="0" smtClean="0"/>
              <a:t> </a:t>
            </a:r>
            <a:r>
              <a:rPr lang="en-GB" sz="2800" dirty="0" err="1" smtClean="0"/>
              <a:t>mae’r</a:t>
            </a:r>
            <a:r>
              <a:rPr lang="en-GB" sz="2800" dirty="0" smtClean="0"/>
              <a:t> </a:t>
            </a:r>
            <a:r>
              <a:rPr lang="en-GB" sz="2800" dirty="0" err="1" smtClean="0"/>
              <a:t>athrawes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trawsnewid</a:t>
            </a:r>
            <a:r>
              <a:rPr lang="en-GB" sz="2800" dirty="0" smtClean="0"/>
              <a:t> </a:t>
            </a:r>
            <a:r>
              <a:rPr lang="en-GB" sz="2800" dirty="0" err="1" smtClean="0"/>
              <a:t>ei</a:t>
            </a:r>
            <a:r>
              <a:rPr lang="en-GB" sz="2800" dirty="0" smtClean="0"/>
              <a:t> </a:t>
            </a:r>
            <a:r>
              <a:rPr lang="en-GB" sz="2800" dirty="0" err="1" smtClean="0"/>
              <a:t>dealltwriaeth</a:t>
            </a:r>
            <a:r>
              <a:rPr lang="en-GB" sz="2800" dirty="0" smtClean="0"/>
              <a:t> hi </a:t>
            </a:r>
            <a:r>
              <a:rPr lang="en-GB" sz="2800" dirty="0" err="1" smtClean="0"/>
              <a:t>i</a:t>
            </a:r>
            <a:r>
              <a:rPr lang="en-GB" sz="2800" dirty="0" smtClean="0"/>
              <a:t> </a:t>
            </a:r>
            <a:r>
              <a:rPr lang="en-GB" sz="2800" dirty="0" err="1" smtClean="0"/>
              <a:t>ffurf</a:t>
            </a:r>
            <a:r>
              <a:rPr lang="en-GB" sz="2800" dirty="0" smtClean="0"/>
              <a:t> </a:t>
            </a:r>
            <a:r>
              <a:rPr lang="en-GB" sz="2800" dirty="0" err="1" smtClean="0"/>
              <a:t>mae’r</a:t>
            </a:r>
            <a:r>
              <a:rPr lang="en-GB" sz="2800" dirty="0" smtClean="0"/>
              <a:t> plant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ei</a:t>
            </a:r>
            <a:r>
              <a:rPr lang="en-GB" sz="2800" dirty="0" smtClean="0"/>
              <a:t> </a:t>
            </a:r>
            <a:r>
              <a:rPr lang="en-GB" sz="2800" dirty="0" err="1" smtClean="0"/>
              <a:t>ddeall</a:t>
            </a:r>
            <a:r>
              <a:rPr lang="en-GB" sz="2800" dirty="0" smtClean="0"/>
              <a:t>? </a:t>
            </a: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err="1" smtClean="0"/>
              <a:t>Sut</a:t>
            </a:r>
            <a:r>
              <a:rPr lang="en-GB" sz="2800" dirty="0" smtClean="0"/>
              <a:t> </a:t>
            </a:r>
            <a:r>
              <a:rPr lang="en-GB" sz="2800" dirty="0" err="1" smtClean="0"/>
              <a:t>mae’r</a:t>
            </a:r>
            <a:r>
              <a:rPr lang="en-GB" sz="2800" dirty="0" smtClean="0"/>
              <a:t> </a:t>
            </a:r>
            <a:r>
              <a:rPr lang="en-GB" sz="2800" dirty="0" err="1" smtClean="0"/>
              <a:t>athrawes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adeiladau</a:t>
            </a:r>
            <a:r>
              <a:rPr lang="en-GB" sz="2800" dirty="0" smtClean="0"/>
              <a:t> </a:t>
            </a:r>
            <a:r>
              <a:rPr lang="en-GB" sz="2800" dirty="0" err="1" smtClean="0"/>
              <a:t>ar</a:t>
            </a:r>
            <a:r>
              <a:rPr lang="en-GB" sz="2800" dirty="0" smtClean="0"/>
              <a:t> </a:t>
            </a:r>
            <a:r>
              <a:rPr lang="en-GB" sz="2800" dirty="0" err="1" smtClean="0"/>
              <a:t>wybodaeth</a:t>
            </a:r>
            <a:r>
              <a:rPr lang="en-GB" sz="2800" dirty="0" smtClean="0"/>
              <a:t> </a:t>
            </a:r>
            <a:r>
              <a:rPr lang="en-GB" sz="2800" dirty="0" err="1" smtClean="0"/>
              <a:t>flaenorol</a:t>
            </a:r>
            <a:r>
              <a:rPr lang="en-GB" sz="2800" dirty="0" smtClean="0"/>
              <a:t> a </a:t>
            </a:r>
            <a:r>
              <a:rPr lang="en-GB" sz="2800" dirty="0" err="1" smtClean="0"/>
              <a:t>gwneud</a:t>
            </a:r>
            <a:r>
              <a:rPr lang="en-GB" sz="2800" dirty="0" smtClean="0"/>
              <a:t> </a:t>
            </a:r>
            <a:r>
              <a:rPr lang="en-GB" sz="2800" dirty="0" err="1" smtClean="0"/>
              <a:t>cysylltiadau</a:t>
            </a:r>
            <a:r>
              <a:rPr lang="en-GB" sz="2800" dirty="0" smtClean="0"/>
              <a:t>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Beth </a:t>
            </a:r>
            <a:r>
              <a:rPr lang="en-GB" sz="2800" dirty="0" err="1" smtClean="0"/>
              <a:t>yw’ch</a:t>
            </a:r>
            <a:r>
              <a:rPr lang="en-GB" sz="2800" dirty="0" smtClean="0"/>
              <a:t> </a:t>
            </a:r>
            <a:r>
              <a:rPr lang="en-GB" sz="2800" dirty="0" err="1" smtClean="0"/>
              <a:t>sylwadau</a:t>
            </a:r>
            <a:r>
              <a:rPr lang="en-GB" sz="2800" dirty="0" smtClean="0"/>
              <a:t> am </a:t>
            </a:r>
            <a:r>
              <a:rPr lang="en-GB" sz="2800" dirty="0" err="1" smtClean="0"/>
              <a:t>gredoau’r</a:t>
            </a:r>
            <a:r>
              <a:rPr lang="en-GB" sz="2800" dirty="0" smtClean="0"/>
              <a:t> </a:t>
            </a:r>
            <a:r>
              <a:rPr lang="en-GB" sz="2800" dirty="0" err="1" smtClean="0"/>
              <a:t>athrawes</a:t>
            </a:r>
            <a:r>
              <a:rPr lang="en-GB" sz="2800" dirty="0" smtClean="0"/>
              <a:t> am y </a:t>
            </a:r>
            <a:r>
              <a:rPr lang="en-GB" sz="2800" dirty="0" err="1" smtClean="0"/>
              <a:t>modd</a:t>
            </a:r>
            <a:r>
              <a:rPr lang="en-GB" sz="2800" dirty="0" smtClean="0"/>
              <a:t> </a:t>
            </a:r>
            <a:r>
              <a:rPr lang="en-GB" sz="2800" dirty="0" err="1" smtClean="0"/>
              <a:t>mae</a:t>
            </a:r>
            <a:r>
              <a:rPr lang="en-GB" sz="2800" dirty="0" smtClean="0"/>
              <a:t> plant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dysgu</a:t>
            </a:r>
            <a:r>
              <a:rPr lang="en-GB" sz="2800" dirty="0" smtClean="0"/>
              <a:t> </a:t>
            </a:r>
            <a:r>
              <a:rPr lang="en-GB" sz="2800" dirty="0" err="1" smtClean="0"/>
              <a:t>mathemateg</a:t>
            </a:r>
            <a:r>
              <a:rPr lang="en-GB" sz="2800" dirty="0" smtClean="0"/>
              <a:t>?</a:t>
            </a:r>
            <a:endParaRPr lang="en-GB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6360160" y="1059404"/>
            <a:ext cx="545737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Reflect on </a:t>
            </a:r>
            <a:r>
              <a:rPr lang="en-GB" sz="2800" dirty="0" smtClean="0"/>
              <a:t>how the teacher transforms her understanding in a meaningful way to her pupils?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How does the teacher build on prior knowledge and make connections?</a:t>
            </a: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What would you say are the teacher’s beliefs about how children learn mathematics? </a:t>
            </a:r>
          </a:p>
        </p:txBody>
      </p:sp>
    </p:spTree>
    <p:extLst>
      <p:ext uri="{BB962C8B-B14F-4D97-AF65-F5344CB8AC3E}">
        <p14:creationId xmlns:p14="http://schemas.microsoft.com/office/powerpoint/2010/main" val="39541846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loud Callout 1"/>
          <p:cNvSpPr/>
          <p:nvPr/>
        </p:nvSpPr>
        <p:spPr>
          <a:xfrm>
            <a:off x="266700" y="380999"/>
            <a:ext cx="8229600" cy="42418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1344709" y="1704974"/>
            <a:ext cx="313764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chemeClr val="bg1"/>
                </a:solidFill>
              </a:rPr>
              <a:t>A </a:t>
            </a:r>
            <a:r>
              <a:rPr lang="en-GB" sz="2800" dirty="0" err="1" smtClean="0">
                <a:solidFill>
                  <a:schemeClr val="bg1"/>
                </a:solidFill>
              </a:rPr>
              <a:t>oes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ardaloedd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sydd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angen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i</a:t>
            </a:r>
            <a:r>
              <a:rPr lang="en-GB" sz="2800" dirty="0" smtClean="0">
                <a:solidFill>
                  <a:schemeClr val="bg1"/>
                </a:solidFill>
              </a:rPr>
              <a:t> chi </a:t>
            </a:r>
            <a:r>
              <a:rPr lang="en-GB" sz="2800" dirty="0" err="1" smtClean="0">
                <a:solidFill>
                  <a:schemeClr val="bg1"/>
                </a:solidFill>
              </a:rPr>
              <a:t>weithio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i’w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datblygu</a:t>
            </a:r>
            <a:r>
              <a:rPr lang="en-GB" sz="2800" dirty="0" smtClean="0">
                <a:solidFill>
                  <a:schemeClr val="bg1"/>
                </a:solidFill>
              </a:rPr>
              <a:t>? </a:t>
            </a:r>
            <a:endParaRPr lang="en-US" sz="2800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81171" y="2965726"/>
            <a:ext cx="2153530" cy="121257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6300" y="228599"/>
            <a:ext cx="1755883" cy="14763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02941" y="1411204"/>
            <a:ext cx="1331859" cy="133185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820173" y="1665273"/>
            <a:ext cx="313764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chemeClr val="bg1"/>
                </a:solidFill>
              </a:rPr>
              <a:t>What areas of mathematics might you need to work on? </a:t>
            </a:r>
            <a:endParaRPr lang="en-US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83635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0436" y="1306072"/>
            <a:ext cx="6136982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u="sng" dirty="0" err="1" smtClean="0"/>
              <a:t>Dwy</a:t>
            </a:r>
            <a:r>
              <a:rPr lang="en-GB" sz="3600" u="sng" dirty="0" smtClean="0"/>
              <a:t> ran:</a:t>
            </a:r>
          </a:p>
          <a:p>
            <a:endParaRPr lang="en-GB" sz="1000" dirty="0"/>
          </a:p>
          <a:p>
            <a:r>
              <a:rPr lang="en-GB" sz="3600" dirty="0" err="1" smtClean="0"/>
              <a:t>Gweithdrefnol</a:t>
            </a:r>
            <a:r>
              <a:rPr lang="en-GB" sz="3600" dirty="0" smtClean="0"/>
              <a:t> (</a:t>
            </a:r>
            <a:r>
              <a:rPr lang="en-GB" sz="3600" dirty="0" err="1" smtClean="0"/>
              <a:t>yn</a:t>
            </a:r>
            <a:r>
              <a:rPr lang="en-GB" sz="3600" dirty="0" smtClean="0"/>
              <a:t> </a:t>
            </a:r>
            <a:r>
              <a:rPr lang="en-GB" sz="3600" dirty="0" err="1" smtClean="0"/>
              <a:t>debyg</a:t>
            </a:r>
            <a:r>
              <a:rPr lang="en-GB" sz="3600" dirty="0" smtClean="0"/>
              <a:t> </a:t>
            </a:r>
            <a:r>
              <a:rPr lang="en-GB" sz="3600" dirty="0" err="1" smtClean="0"/>
              <a:t>i’r</a:t>
            </a:r>
            <a:r>
              <a:rPr lang="en-GB" sz="3600" dirty="0" smtClean="0"/>
              <a:t> </a:t>
            </a:r>
            <a:r>
              <a:rPr lang="en-GB" sz="3600" dirty="0" err="1" smtClean="0"/>
              <a:t>prawf</a:t>
            </a:r>
            <a:r>
              <a:rPr lang="en-GB" sz="3600" dirty="0" smtClean="0"/>
              <a:t> </a:t>
            </a:r>
            <a:r>
              <a:rPr lang="en-GB" sz="3600" dirty="0" err="1" smtClean="0"/>
              <a:t>yn</a:t>
            </a:r>
            <a:r>
              <a:rPr lang="en-GB" sz="3600" dirty="0" smtClean="0"/>
              <a:t> y </a:t>
            </a:r>
            <a:r>
              <a:rPr lang="en-GB" sz="3600" dirty="0" err="1" smtClean="0"/>
              <a:t>cyfweliad</a:t>
            </a:r>
            <a:r>
              <a:rPr lang="en-GB" sz="3600" dirty="0" smtClean="0"/>
              <a:t>)</a:t>
            </a:r>
          </a:p>
          <a:p>
            <a:endParaRPr lang="en-GB" sz="1000" dirty="0"/>
          </a:p>
          <a:p>
            <a:r>
              <a:rPr lang="en-GB" sz="3600" dirty="0" err="1" smtClean="0"/>
              <a:t>Gwybdoaeth</a:t>
            </a:r>
            <a:r>
              <a:rPr lang="en-GB" sz="3600" dirty="0" smtClean="0"/>
              <a:t> a </a:t>
            </a:r>
            <a:r>
              <a:rPr lang="en-GB" sz="3600" dirty="0" err="1" smtClean="0"/>
              <a:t>Dealltwriaeth</a:t>
            </a:r>
            <a:r>
              <a:rPr lang="en-GB" sz="3600" dirty="0" smtClean="0"/>
              <a:t> (</a:t>
            </a:r>
            <a:r>
              <a:rPr lang="en-GB" sz="3600" dirty="0" err="1" smtClean="0"/>
              <a:t>pethau</a:t>
            </a:r>
            <a:r>
              <a:rPr lang="en-GB" sz="3600" dirty="0" smtClean="0"/>
              <a:t> </a:t>
            </a:r>
            <a:r>
              <a:rPr lang="en-GB" sz="3600" dirty="0" err="1" smtClean="0"/>
              <a:t>sydd</a:t>
            </a:r>
            <a:r>
              <a:rPr lang="en-GB" sz="3600" dirty="0" smtClean="0"/>
              <a:t> </a:t>
            </a:r>
            <a:r>
              <a:rPr lang="en-GB" sz="3600" dirty="0" err="1" smtClean="0"/>
              <a:t>angen</a:t>
            </a:r>
            <a:r>
              <a:rPr lang="en-GB" sz="3600" dirty="0" smtClean="0"/>
              <a:t> </a:t>
            </a:r>
            <a:r>
              <a:rPr lang="en-GB" sz="3600" dirty="0" err="1" smtClean="0"/>
              <a:t>i</a:t>
            </a:r>
            <a:r>
              <a:rPr lang="en-GB" sz="3600" dirty="0" smtClean="0"/>
              <a:t> chi </a:t>
            </a:r>
            <a:r>
              <a:rPr lang="en-GB" sz="3600" dirty="0" err="1" smtClean="0"/>
              <a:t>eu</a:t>
            </a:r>
            <a:r>
              <a:rPr lang="en-GB" sz="3600" dirty="0" smtClean="0"/>
              <a:t> </a:t>
            </a:r>
            <a:r>
              <a:rPr lang="en-GB" sz="3600" dirty="0" err="1" smtClean="0"/>
              <a:t>gwybod</a:t>
            </a:r>
            <a:r>
              <a:rPr lang="en-GB" sz="3600" dirty="0" smtClean="0"/>
              <a:t> </a:t>
            </a:r>
            <a:r>
              <a:rPr lang="en-GB" sz="3600" dirty="0" err="1" smtClean="0"/>
              <a:t>sydd</a:t>
            </a:r>
            <a:r>
              <a:rPr lang="en-GB" sz="3600" dirty="0" smtClean="0"/>
              <a:t> </a:t>
            </a:r>
            <a:r>
              <a:rPr lang="en-GB" sz="3600" dirty="0" err="1" smtClean="0"/>
              <a:t>yn</a:t>
            </a:r>
            <a:r>
              <a:rPr lang="en-GB" sz="3600" dirty="0" smtClean="0"/>
              <a:t> y </a:t>
            </a:r>
            <a:r>
              <a:rPr lang="en-GB" sz="3600" dirty="0" err="1" smtClean="0"/>
              <a:t>cwricwlwm</a:t>
            </a:r>
            <a:r>
              <a:rPr lang="en-GB" sz="3600" dirty="0" smtClean="0"/>
              <a:t> </a:t>
            </a:r>
            <a:r>
              <a:rPr lang="en-GB" sz="3600" dirty="0" err="1" smtClean="0"/>
              <a:t>mathemateg</a:t>
            </a:r>
            <a:r>
              <a:rPr lang="en-GB" sz="3600" dirty="0" smtClean="0"/>
              <a:t>)</a:t>
            </a:r>
            <a:endParaRPr lang="en-US" sz="3600" dirty="0"/>
          </a:p>
        </p:txBody>
      </p:sp>
      <p:sp>
        <p:nvSpPr>
          <p:cNvPr id="3" name="TextBox 2"/>
          <p:cNvSpPr txBox="1"/>
          <p:nvPr/>
        </p:nvSpPr>
        <p:spPr>
          <a:xfrm>
            <a:off x="774914" y="71352"/>
            <a:ext cx="10337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err="1" smtClean="0"/>
              <a:t>Awdit</a:t>
            </a:r>
            <a:r>
              <a:rPr lang="en-GB" sz="4000" dirty="0" smtClean="0"/>
              <a:t> </a:t>
            </a:r>
            <a:r>
              <a:rPr lang="en-GB" sz="4000" dirty="0" err="1" smtClean="0"/>
              <a:t>Mathemateg</a:t>
            </a:r>
            <a:r>
              <a:rPr lang="en-GB" sz="4000" dirty="0" smtClean="0"/>
              <a:t> - Mathematics Audit </a:t>
            </a:r>
            <a:endParaRPr lang="en-US" sz="4000" dirty="0"/>
          </a:p>
        </p:txBody>
      </p:sp>
      <p:sp>
        <p:nvSpPr>
          <p:cNvPr id="4" name="TextBox 3"/>
          <p:cNvSpPr txBox="1"/>
          <p:nvPr/>
        </p:nvSpPr>
        <p:spPr>
          <a:xfrm>
            <a:off x="6207418" y="1190811"/>
            <a:ext cx="6136982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u="sng" dirty="0" smtClean="0"/>
              <a:t>Two parts:</a:t>
            </a:r>
          </a:p>
          <a:p>
            <a:endParaRPr lang="en-GB" sz="1000" dirty="0"/>
          </a:p>
          <a:p>
            <a:r>
              <a:rPr lang="en-GB" sz="3600" dirty="0" smtClean="0"/>
              <a:t>Functional (a bit like the interview test)</a:t>
            </a:r>
          </a:p>
          <a:p>
            <a:endParaRPr lang="en-GB" sz="1000" dirty="0"/>
          </a:p>
          <a:p>
            <a:r>
              <a:rPr lang="en-GB" sz="3600" dirty="0" smtClean="0"/>
              <a:t>Subject Knowledge and Understanding (things you need to know that are in the primary mathematics curriculum) 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22156549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38097" y="367660"/>
            <a:ext cx="560166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err="1" smtClean="0"/>
              <a:t>Llyfrau</a:t>
            </a:r>
            <a:r>
              <a:rPr lang="en-GB" sz="4800" dirty="0" smtClean="0"/>
              <a:t> </a:t>
            </a:r>
            <a:r>
              <a:rPr lang="en-GB" sz="4800" dirty="0" err="1" smtClean="0"/>
              <a:t>defnyddiol</a:t>
            </a:r>
            <a:r>
              <a:rPr lang="en-GB" sz="4800" dirty="0" smtClean="0"/>
              <a:t> </a:t>
            </a:r>
            <a:r>
              <a:rPr lang="en-GB" sz="4800" dirty="0" err="1" smtClean="0"/>
              <a:t>i</a:t>
            </a:r>
            <a:r>
              <a:rPr lang="en-GB" sz="4800" dirty="0" smtClean="0"/>
              <a:t> </a:t>
            </a:r>
            <a:r>
              <a:rPr lang="en-GB" sz="4800" dirty="0" err="1" smtClean="0"/>
              <a:t>gefnogi</a:t>
            </a:r>
            <a:r>
              <a:rPr lang="en-GB" sz="4800" dirty="0" smtClean="0"/>
              <a:t> </a:t>
            </a:r>
            <a:r>
              <a:rPr lang="en-GB" sz="4800" dirty="0" err="1" smtClean="0"/>
              <a:t>gwybodaeth</a:t>
            </a:r>
            <a:r>
              <a:rPr lang="en-GB" sz="4800" dirty="0" smtClean="0"/>
              <a:t> </a:t>
            </a:r>
            <a:r>
              <a:rPr lang="en-GB" sz="4800" dirty="0" err="1" smtClean="0"/>
              <a:t>ar</a:t>
            </a:r>
            <a:r>
              <a:rPr lang="en-GB" sz="4800" dirty="0" smtClean="0"/>
              <a:t> </a:t>
            </a:r>
            <a:r>
              <a:rPr lang="en-GB" sz="4800" dirty="0" err="1" smtClean="0"/>
              <a:t>gyfer</a:t>
            </a:r>
            <a:r>
              <a:rPr lang="en-GB" sz="4800" dirty="0" smtClean="0"/>
              <a:t> </a:t>
            </a:r>
            <a:r>
              <a:rPr lang="en-GB" sz="4800" dirty="0" err="1" smtClean="0"/>
              <a:t>addysgu</a:t>
            </a:r>
            <a:endParaRPr lang="en-US" sz="48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9286" y="2675984"/>
            <a:ext cx="2045302" cy="254602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8268" y="2605670"/>
            <a:ext cx="2154692" cy="268664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608268" y="367660"/>
            <a:ext cx="589237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smtClean="0"/>
              <a:t>Useful books to support knowledge for teaching</a:t>
            </a:r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31329832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1009074" y="236036"/>
            <a:ext cx="9746606" cy="899528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7600" dirty="0" err="1" smtClean="0">
                <a:solidFill>
                  <a:schemeClr val="accent1">
                    <a:lumMod val="75000"/>
                  </a:schemeClr>
                </a:solidFill>
              </a:rPr>
              <a:t>Dysgu</a:t>
            </a:r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7600" dirty="0" err="1" smtClean="0">
                <a:solidFill>
                  <a:schemeClr val="accent1">
                    <a:lumMod val="75000"/>
                  </a:schemeClr>
                </a:solidFill>
              </a:rPr>
              <a:t>Cyfeiriedig</a:t>
            </a:r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 – Directed Study </a:t>
            </a:r>
            <a:endParaRPr lang="en-GB" sz="176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5300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5300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5300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248783" y="1008018"/>
            <a:ext cx="10846962" cy="1481610"/>
          </a:xfrm>
          <a:prstGeom prst="rect">
            <a:avLst/>
          </a:prstGeom>
        </p:spPr>
        <p:txBody>
          <a:bodyPr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400" dirty="0" err="1" smtClean="0"/>
              <a:t>Erbyn</a:t>
            </a:r>
            <a:r>
              <a:rPr lang="en-GB" sz="4400" dirty="0" smtClean="0"/>
              <a:t> </a:t>
            </a:r>
            <a:r>
              <a:rPr lang="en-GB" sz="4400" b="1" dirty="0" err="1" smtClean="0"/>
              <a:t>Sesiwn</a:t>
            </a:r>
            <a:r>
              <a:rPr lang="en-GB" sz="4400" b="1" dirty="0" smtClean="0"/>
              <a:t> 11-1pm </a:t>
            </a:r>
            <a:r>
              <a:rPr lang="en-GB" sz="4400" dirty="0" err="1" smtClean="0"/>
              <a:t>dydd</a:t>
            </a:r>
            <a:r>
              <a:rPr lang="en-GB" sz="4400" dirty="0" smtClean="0"/>
              <a:t> </a:t>
            </a:r>
            <a:r>
              <a:rPr lang="en-GB" sz="4400" dirty="0" err="1" smtClean="0"/>
              <a:t>Iau</a:t>
            </a:r>
            <a:r>
              <a:rPr lang="en-GB" sz="4400" dirty="0" smtClean="0"/>
              <a:t> </a:t>
            </a:r>
            <a:r>
              <a:rPr lang="en-GB" sz="4400" b="1" dirty="0" smtClean="0"/>
              <a:t>24/01/2019</a:t>
            </a:r>
            <a:r>
              <a:rPr lang="en-GB" sz="4400" dirty="0" smtClean="0"/>
              <a:t>:</a:t>
            </a:r>
          </a:p>
          <a:p>
            <a:pPr marL="0" indent="0">
              <a:buNone/>
            </a:pPr>
            <a:r>
              <a:rPr lang="en-GB" sz="4400" dirty="0" err="1" smtClean="0"/>
              <a:t>Darllenwch</a:t>
            </a:r>
            <a:r>
              <a:rPr lang="en-GB" sz="4400" dirty="0" smtClean="0"/>
              <a:t> </a:t>
            </a:r>
            <a:r>
              <a:rPr lang="en-GB" sz="4400" dirty="0" err="1"/>
              <a:t>yr</a:t>
            </a:r>
            <a:r>
              <a:rPr lang="en-GB" sz="4400" dirty="0"/>
              <a:t> </a:t>
            </a:r>
            <a:r>
              <a:rPr lang="en-GB" sz="4400" dirty="0" err="1"/>
              <a:t>erthygl</a:t>
            </a:r>
            <a:r>
              <a:rPr lang="en-GB" sz="4400" dirty="0"/>
              <a:t> </a:t>
            </a:r>
            <a:r>
              <a:rPr lang="en-GB" sz="4400" dirty="0" err="1"/>
              <a:t>fer‘Making</a:t>
            </a:r>
            <a:r>
              <a:rPr lang="en-GB" sz="4400" dirty="0"/>
              <a:t> Connections’ </a:t>
            </a:r>
            <a:r>
              <a:rPr lang="en-GB" sz="4800" dirty="0">
                <a:hlinkClick r:id="rId2"/>
              </a:rPr>
              <a:t>https://studysites.uk.sagepub.com/haylock/Making%20Connections.pdf</a:t>
            </a:r>
            <a:endParaRPr lang="en-GB" sz="4800" dirty="0"/>
          </a:p>
          <a:p>
            <a:pPr marL="0" indent="0">
              <a:buFont typeface="Arial"/>
              <a:buNone/>
            </a:pPr>
            <a:endParaRPr lang="en-GB" dirty="0" smtClean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248784" y="2650992"/>
            <a:ext cx="9630656" cy="4049149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en-GB" dirty="0" err="1"/>
              <a:t>Erbyn</a:t>
            </a:r>
            <a:r>
              <a:rPr lang="en-GB" dirty="0"/>
              <a:t> </a:t>
            </a:r>
            <a:r>
              <a:rPr lang="en-GB" b="1" dirty="0" err="1"/>
              <a:t>Sesiwn</a:t>
            </a:r>
            <a:r>
              <a:rPr lang="en-GB" b="1" dirty="0"/>
              <a:t> </a:t>
            </a:r>
            <a:r>
              <a:rPr lang="en-GB" b="1" dirty="0" smtClean="0"/>
              <a:t>3-5pm </a:t>
            </a:r>
            <a:r>
              <a:rPr lang="en-GB" dirty="0" err="1"/>
              <a:t>dydd</a:t>
            </a:r>
            <a:r>
              <a:rPr lang="en-GB" dirty="0"/>
              <a:t> </a:t>
            </a:r>
            <a:r>
              <a:rPr lang="en-GB" dirty="0" err="1"/>
              <a:t>Iau</a:t>
            </a:r>
            <a:r>
              <a:rPr lang="en-GB" dirty="0"/>
              <a:t> </a:t>
            </a:r>
            <a:r>
              <a:rPr lang="en-GB" b="1" dirty="0"/>
              <a:t>24/01/2019</a:t>
            </a:r>
            <a:r>
              <a:rPr lang="en-GB" dirty="0"/>
              <a:t>:</a:t>
            </a:r>
          </a:p>
          <a:p>
            <a:pPr marL="0" indent="0">
              <a:buFont typeface="Arial"/>
              <a:buNone/>
            </a:pPr>
            <a:r>
              <a:rPr lang="en-GB" dirty="0" err="1" smtClean="0"/>
              <a:t>Darllenwch</a:t>
            </a:r>
            <a:r>
              <a:rPr lang="en-GB" dirty="0" smtClean="0"/>
              <a:t>: </a:t>
            </a:r>
            <a:r>
              <a:rPr lang="en-GB" dirty="0" err="1" smtClean="0"/>
              <a:t>tt</a:t>
            </a:r>
            <a:r>
              <a:rPr lang="en-GB" dirty="0" smtClean="0"/>
              <a:t>. 29-47 (</a:t>
            </a:r>
            <a:r>
              <a:rPr lang="en-GB" dirty="0" err="1" smtClean="0"/>
              <a:t>hyd</a:t>
            </a:r>
            <a:r>
              <a:rPr lang="en-GB" dirty="0" smtClean="0"/>
              <a:t> at ‘A Mathematical Analysis of Number’) </a:t>
            </a:r>
            <a:r>
              <a:rPr lang="en-GB" dirty="0" err="1" smtClean="0"/>
              <a:t>allan</a:t>
            </a:r>
            <a:r>
              <a:rPr lang="en-GB" dirty="0" smtClean="0"/>
              <a:t> o </a:t>
            </a:r>
            <a:r>
              <a:rPr lang="en-GB" dirty="0" err="1" smtClean="0"/>
              <a:t>Haylock</a:t>
            </a:r>
            <a:r>
              <a:rPr lang="en-GB" dirty="0" smtClean="0"/>
              <a:t>, D. a Cockburn, A. (2013) 'Understanding number and counting' in </a:t>
            </a:r>
            <a:r>
              <a:rPr lang="en-GB" i="1" dirty="0" smtClean="0"/>
              <a:t>Understanding Mathematics for Young Children</a:t>
            </a:r>
            <a:r>
              <a:rPr lang="en-GB" dirty="0" smtClean="0"/>
              <a:t>. 4</a:t>
            </a:r>
            <a:r>
              <a:rPr lang="en-GB" baseline="30000" dirty="0" smtClean="0"/>
              <a:t>ydd</a:t>
            </a:r>
            <a:r>
              <a:rPr lang="en-GB" dirty="0" smtClean="0"/>
              <a:t> </a:t>
            </a:r>
            <a:r>
              <a:rPr lang="en-GB" dirty="0" err="1" smtClean="0"/>
              <a:t>argraffiad</a:t>
            </a:r>
            <a:r>
              <a:rPr lang="en-GB" dirty="0" smtClean="0"/>
              <a:t>. </a:t>
            </a:r>
            <a:r>
              <a:rPr lang="en-GB" dirty="0" err="1" smtClean="0"/>
              <a:t>Llundain</a:t>
            </a:r>
            <a:r>
              <a:rPr lang="en-GB" dirty="0" smtClean="0"/>
              <a:t>: SAGE </a:t>
            </a:r>
          </a:p>
          <a:p>
            <a:pPr marL="0" indent="0">
              <a:buFont typeface="Arial"/>
              <a:buNone/>
            </a:pPr>
            <a:r>
              <a:rPr lang="en-GB" dirty="0" smtClean="0"/>
              <a:t>(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gael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smtClean="0">
                <a:hlinkClick r:id="rId3"/>
              </a:rPr>
              <a:t>Moodle</a:t>
            </a:r>
            <a:r>
              <a:rPr lang="en-GB" dirty="0" smtClean="0"/>
              <a:t>)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71970" y="2582156"/>
            <a:ext cx="2000403" cy="2516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76279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645</TotalTime>
  <Words>699</Words>
  <Application>Microsoft Office PowerPoint</Application>
  <PresentationFormat>Widescreen</PresentationFormat>
  <Paragraphs>80</Paragraphs>
  <Slides>12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Calibri Light</vt:lpstr>
      <vt:lpstr>Comic Sans MS</vt:lpstr>
      <vt:lpstr>Mangal</vt:lpstr>
      <vt:lpstr>Office Theme</vt:lpstr>
      <vt:lpstr>PowerPoint Presentation</vt:lpstr>
      <vt:lpstr>PowerPoint Presentation</vt:lpstr>
      <vt:lpstr>PowerPoint Presentation</vt:lpstr>
      <vt:lpstr>PowerPoint Presentation</vt:lpstr>
      <vt:lpstr>Askew, M., Brown, M., Rhodes, V., Wiliam, D. and Johnson, D.(1997) Effective Teachers of Numeracy http://musicmathsmagic.com/page4/files/EffectiveTeachersofNumeracy.pdf </vt:lpstr>
      <vt:lpstr>PowerPoint Presentation</vt:lpstr>
      <vt:lpstr>Y Pedwarawd Gwybodaeth - The Knowledge Quartet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 Wallis</dc:creator>
  <cp:lastModifiedBy>Nerys Defis</cp:lastModifiedBy>
  <cp:revision>64</cp:revision>
  <cp:lastPrinted>2019-01-17T08:31:52Z</cp:lastPrinted>
  <dcterms:created xsi:type="dcterms:W3CDTF">2016-11-03T15:01:41Z</dcterms:created>
  <dcterms:modified xsi:type="dcterms:W3CDTF">2019-01-18T23:27:34Z</dcterms:modified>
</cp:coreProperties>
</file>