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5113000" cy="21374100"/>
  <p:notesSz cx="6858000" cy="9144000"/>
  <p:embeddedFontLst>
    <p:embeddedFont>
      <p:font typeface="Archivo Black" panose="020B0604020202020204" charset="0"/>
      <p:regular r:id="rId3"/>
    </p:embeddedFont>
    <p:embeddedFont>
      <p:font typeface="Open Sans" panose="020F0502020204030204" pitchFamily="34" charset="0"/>
      <p:regular r:id="rId4"/>
    </p:embeddedFont>
    <p:embeddedFont>
      <p:font typeface="Open Sans Bold" panose="020B0604020202020204" charset="0"/>
      <p:regular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4" d="100"/>
          <a:sy n="34" d="100"/>
        </p:scale>
        <p:origin x="3210" y="12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font" Target="fonts/font1.fntdata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3.fntdata"/><Relationship Id="rId4" Type="http://schemas.openxmlformats.org/officeDocument/2006/relationships/font" Target="fonts/font2.fntdata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th.bing.com/th/id/R.8ae01cbab598a0cf0ba385604cbdb647?rik=waO8olWS5lZ0og&amp;riu=http%3a%2f%2fimgt.taimienphi.vn%2fcf%2fImages%2fntt%2f2014%2f4%2fchen-bieu-do-trong-word-8.jpg&amp;ehk=Axp0m9dILzgR4wfOglxDBv71ZunLpxxWx%2fn7heK2PUg%3d&amp;risl=&amp;pid=ImgRaw&amp;r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191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75280" y="1129843"/>
            <a:ext cx="9769440" cy="2083281"/>
            <a:chOff x="0" y="0"/>
            <a:chExt cx="1750573" cy="37330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50573" cy="373301"/>
            </a:xfrm>
            <a:custGeom>
              <a:avLst/>
              <a:gdLst/>
              <a:ahLst/>
              <a:cxnLst/>
              <a:rect l="l" t="t" r="r" b="b"/>
              <a:pathLst>
                <a:path w="1750573" h="373301">
                  <a:moveTo>
                    <a:pt x="0" y="0"/>
                  </a:moveTo>
                  <a:lnTo>
                    <a:pt x="1750573" y="0"/>
                  </a:lnTo>
                  <a:lnTo>
                    <a:pt x="1750573" y="373301"/>
                  </a:lnTo>
                  <a:lnTo>
                    <a:pt x="0" y="373301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750573" cy="4304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37129" y="5488110"/>
            <a:ext cx="6854257" cy="4471059"/>
            <a:chOff x="0" y="0"/>
            <a:chExt cx="1228206" cy="80116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28206" cy="801163"/>
            </a:xfrm>
            <a:custGeom>
              <a:avLst/>
              <a:gdLst/>
              <a:ahLst/>
              <a:cxnLst/>
              <a:rect l="l" t="t" r="r" b="b"/>
              <a:pathLst>
                <a:path w="1228206" h="801163">
                  <a:moveTo>
                    <a:pt x="0" y="0"/>
                  </a:moveTo>
                  <a:lnTo>
                    <a:pt x="1228206" y="0"/>
                  </a:lnTo>
                  <a:lnTo>
                    <a:pt x="1228206" y="801163"/>
                  </a:lnTo>
                  <a:lnTo>
                    <a:pt x="0" y="801163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228206" cy="8583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979008" y="5488110"/>
            <a:ext cx="6356161" cy="4502328"/>
            <a:chOff x="0" y="0"/>
            <a:chExt cx="1138952" cy="80676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38952" cy="806766"/>
            </a:xfrm>
            <a:custGeom>
              <a:avLst/>
              <a:gdLst/>
              <a:ahLst/>
              <a:cxnLst/>
              <a:rect l="l" t="t" r="r" b="b"/>
              <a:pathLst>
                <a:path w="1138952" h="806766">
                  <a:moveTo>
                    <a:pt x="0" y="0"/>
                  </a:moveTo>
                  <a:lnTo>
                    <a:pt x="1138952" y="0"/>
                  </a:lnTo>
                  <a:lnTo>
                    <a:pt x="1138952" y="806766"/>
                  </a:lnTo>
                  <a:lnTo>
                    <a:pt x="0" y="806766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138952" cy="8639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03171" y="10295238"/>
            <a:ext cx="6854257" cy="5212932"/>
            <a:chOff x="0" y="0"/>
            <a:chExt cx="1228206" cy="93409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28206" cy="934099"/>
            </a:xfrm>
            <a:custGeom>
              <a:avLst/>
              <a:gdLst/>
              <a:ahLst/>
              <a:cxnLst/>
              <a:rect l="l" t="t" r="r" b="b"/>
              <a:pathLst>
                <a:path w="1228206" h="934099">
                  <a:moveTo>
                    <a:pt x="0" y="0"/>
                  </a:moveTo>
                  <a:lnTo>
                    <a:pt x="1228206" y="0"/>
                  </a:lnTo>
                  <a:lnTo>
                    <a:pt x="1228206" y="934099"/>
                  </a:lnTo>
                  <a:lnTo>
                    <a:pt x="0" y="934099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228206" cy="9912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979008" y="10295238"/>
            <a:ext cx="6490040" cy="4343888"/>
            <a:chOff x="0" y="0"/>
            <a:chExt cx="1162942" cy="778376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62942" cy="778376"/>
            </a:xfrm>
            <a:custGeom>
              <a:avLst/>
              <a:gdLst/>
              <a:ahLst/>
              <a:cxnLst/>
              <a:rect l="l" t="t" r="r" b="b"/>
              <a:pathLst>
                <a:path w="1162942" h="778376">
                  <a:moveTo>
                    <a:pt x="0" y="0"/>
                  </a:moveTo>
                  <a:lnTo>
                    <a:pt x="1162942" y="0"/>
                  </a:lnTo>
                  <a:lnTo>
                    <a:pt x="1162942" y="778376"/>
                  </a:lnTo>
                  <a:lnTo>
                    <a:pt x="0" y="778376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162942" cy="8355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007688" y="15917745"/>
            <a:ext cx="6432679" cy="4715732"/>
            <a:chOff x="0" y="0"/>
            <a:chExt cx="1152663" cy="84500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152663" cy="845006"/>
            </a:xfrm>
            <a:custGeom>
              <a:avLst/>
              <a:gdLst/>
              <a:ahLst/>
              <a:cxnLst/>
              <a:rect l="l" t="t" r="r" b="b"/>
              <a:pathLst>
                <a:path w="1152663" h="845006">
                  <a:moveTo>
                    <a:pt x="0" y="0"/>
                  </a:moveTo>
                  <a:lnTo>
                    <a:pt x="1152663" y="0"/>
                  </a:lnTo>
                  <a:lnTo>
                    <a:pt x="1152663" y="845006"/>
                  </a:lnTo>
                  <a:lnTo>
                    <a:pt x="0" y="845006"/>
                  </a:lnTo>
                  <a:close/>
                </a:path>
              </a:pathLst>
            </a:custGeom>
            <a:solidFill>
              <a:srgbClr val="F1490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1152663" cy="87358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l">
                <a:lnSpc>
                  <a:spcPts val="625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3588521" y="5045467"/>
            <a:ext cx="1083558" cy="1083558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6E7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0682249" y="4946331"/>
            <a:ext cx="1083558" cy="1083558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6E7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468969" y="9764394"/>
            <a:ext cx="1083558" cy="1083558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6E7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0498042" y="9847275"/>
            <a:ext cx="1083558" cy="1083558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6E7D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sp>
        <p:nvSpPr>
          <p:cNvPr id="32" name="Freeform 32"/>
          <p:cNvSpPr/>
          <p:nvPr/>
        </p:nvSpPr>
        <p:spPr>
          <a:xfrm>
            <a:off x="11683119" y="1399239"/>
            <a:ext cx="955338" cy="955338"/>
          </a:xfrm>
          <a:custGeom>
            <a:avLst/>
            <a:gdLst/>
            <a:ahLst/>
            <a:cxnLst/>
            <a:rect l="l" t="t" r="r" b="b"/>
            <a:pathLst>
              <a:path w="955338" h="955338">
                <a:moveTo>
                  <a:pt x="0" y="0"/>
                </a:moveTo>
                <a:lnTo>
                  <a:pt x="955338" y="0"/>
                </a:lnTo>
                <a:lnTo>
                  <a:pt x="955338" y="955338"/>
                </a:lnTo>
                <a:lnTo>
                  <a:pt x="0" y="9553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>
            <a:off x="4552527" y="5530375"/>
            <a:ext cx="3004902" cy="1296683"/>
          </a:xfrm>
          <a:custGeom>
            <a:avLst/>
            <a:gdLst/>
            <a:ahLst/>
            <a:cxnLst/>
            <a:rect l="l" t="t" r="r" b="b"/>
            <a:pathLst>
              <a:path w="3004902" h="1296683">
                <a:moveTo>
                  <a:pt x="0" y="0"/>
                </a:moveTo>
                <a:lnTo>
                  <a:pt x="3004902" y="0"/>
                </a:lnTo>
                <a:lnTo>
                  <a:pt x="3004902" y="1296683"/>
                </a:lnTo>
                <a:lnTo>
                  <a:pt x="0" y="12966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29786" b="-3048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11924518" y="5519379"/>
            <a:ext cx="2410650" cy="1885621"/>
          </a:xfrm>
          <a:custGeom>
            <a:avLst/>
            <a:gdLst/>
            <a:ahLst/>
            <a:cxnLst/>
            <a:rect l="l" t="t" r="r" b="b"/>
            <a:pathLst>
              <a:path w="2410650" h="1885621">
                <a:moveTo>
                  <a:pt x="0" y="0"/>
                </a:moveTo>
                <a:lnTo>
                  <a:pt x="2410650" y="0"/>
                </a:lnTo>
                <a:lnTo>
                  <a:pt x="2410650" y="1885621"/>
                </a:lnTo>
                <a:lnTo>
                  <a:pt x="0" y="18856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0109" t="-16237" r="-1010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11765807" y="10265875"/>
            <a:ext cx="2645880" cy="2635829"/>
          </a:xfrm>
          <a:custGeom>
            <a:avLst/>
            <a:gdLst/>
            <a:ahLst/>
            <a:cxnLst/>
            <a:rect l="l" t="t" r="r" b="b"/>
            <a:pathLst>
              <a:path w="2645880" h="2635829">
                <a:moveTo>
                  <a:pt x="0" y="0"/>
                </a:moveTo>
                <a:lnTo>
                  <a:pt x="2645879" y="0"/>
                </a:lnTo>
                <a:lnTo>
                  <a:pt x="2645879" y="2635829"/>
                </a:lnTo>
                <a:lnTo>
                  <a:pt x="0" y="263582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7281" r="-72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>
            <a:off x="330109" y="15997628"/>
            <a:ext cx="7361278" cy="4820507"/>
          </a:xfrm>
          <a:custGeom>
            <a:avLst/>
            <a:gdLst/>
            <a:ahLst/>
            <a:cxnLst/>
            <a:rect l="l" t="t" r="r" b="b"/>
            <a:pathLst>
              <a:path w="7361278" h="4820507">
                <a:moveTo>
                  <a:pt x="0" y="0"/>
                </a:moveTo>
                <a:lnTo>
                  <a:pt x="7361278" y="0"/>
                </a:lnTo>
                <a:lnTo>
                  <a:pt x="7361278" y="4820507"/>
                </a:lnTo>
                <a:lnTo>
                  <a:pt x="0" y="482050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7460" b="-86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Freeform 37"/>
          <p:cNvSpPr/>
          <p:nvPr/>
        </p:nvSpPr>
        <p:spPr>
          <a:xfrm>
            <a:off x="4552527" y="10314288"/>
            <a:ext cx="2921599" cy="2801343"/>
          </a:xfrm>
          <a:custGeom>
            <a:avLst/>
            <a:gdLst/>
            <a:ahLst/>
            <a:cxnLst/>
            <a:rect l="l" t="t" r="r" b="b"/>
            <a:pathLst>
              <a:path w="2921599" h="2801343">
                <a:moveTo>
                  <a:pt x="0" y="0"/>
                </a:moveTo>
                <a:lnTo>
                  <a:pt x="2921599" y="0"/>
                </a:lnTo>
                <a:lnTo>
                  <a:pt x="2921599" y="2801344"/>
                </a:lnTo>
                <a:lnTo>
                  <a:pt x="0" y="280134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75377" t="-11590" b="-1159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12638457" y="1129843"/>
            <a:ext cx="1935885" cy="3325840"/>
          </a:xfrm>
          <a:custGeom>
            <a:avLst/>
            <a:gdLst/>
            <a:ahLst/>
            <a:cxnLst/>
            <a:rect l="l" t="t" r="r" b="b"/>
            <a:pathLst>
              <a:path w="1935885" h="3325840">
                <a:moveTo>
                  <a:pt x="0" y="0"/>
                </a:moveTo>
                <a:lnTo>
                  <a:pt x="1935885" y="0"/>
                </a:lnTo>
                <a:lnTo>
                  <a:pt x="1935885" y="3325840"/>
                </a:lnTo>
                <a:lnTo>
                  <a:pt x="0" y="332584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28993" r="-2899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9" name="TextBox 39"/>
          <p:cNvSpPr txBox="1"/>
          <p:nvPr/>
        </p:nvSpPr>
        <p:spPr>
          <a:xfrm>
            <a:off x="3907739" y="5132763"/>
            <a:ext cx="445123" cy="1028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8"/>
              </a:lnSpc>
              <a:spcBef>
                <a:spcPct val="0"/>
              </a:spcBef>
            </a:pPr>
            <a:r>
              <a:rPr lang="en-US" sz="6561" b="1" spc="328">
                <a:solidFill>
                  <a:srgbClr val="1C191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1001466" y="5055799"/>
            <a:ext cx="445123" cy="1028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8"/>
              </a:lnSpc>
              <a:spcBef>
                <a:spcPct val="0"/>
              </a:spcBef>
            </a:pPr>
            <a:r>
              <a:rPr lang="en-US" sz="6561" b="1" spc="328">
                <a:solidFill>
                  <a:srgbClr val="1C191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788186" y="9851690"/>
            <a:ext cx="445123" cy="1028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8"/>
              </a:lnSpc>
              <a:spcBef>
                <a:spcPct val="0"/>
              </a:spcBef>
            </a:pPr>
            <a:r>
              <a:rPr lang="en-US" sz="6561" b="1" spc="328">
                <a:solidFill>
                  <a:srgbClr val="1C191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817259" y="9952338"/>
            <a:ext cx="445123" cy="10287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398"/>
              </a:lnSpc>
              <a:spcBef>
                <a:spcPct val="0"/>
              </a:spcBef>
            </a:pPr>
            <a:r>
              <a:rPr lang="en-US" sz="6561" b="1" spc="328">
                <a:solidFill>
                  <a:srgbClr val="1C191A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675280" y="1070577"/>
            <a:ext cx="9769440" cy="5811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9"/>
              </a:lnSpc>
              <a:spcBef>
                <a:spcPct val="0"/>
              </a:spcBef>
            </a:pPr>
            <a:r>
              <a:rPr lang="en-US" sz="3371" u="sng" spc="67">
                <a:solidFill>
                  <a:srgbClr val="F6E7D8"/>
                </a:solidFill>
                <a:latin typeface="Archivo Black"/>
                <a:ea typeface="Archivo Black"/>
                <a:cs typeface="Archivo Black"/>
                <a:sym typeface="Archivo Black"/>
              </a:rPr>
              <a:t>CREATING CHART IN WORD DOCUMENT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54676" y="7103743"/>
            <a:ext cx="6751248" cy="2174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Open Word document </a:t>
            </a:r>
          </a:p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Click ‘’ Insert’’ tab on the Ribbon</a:t>
            </a:r>
          </a:p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Selecting chart type</a:t>
            </a:r>
          </a:p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Entering data according to the requirements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151241" y="7563815"/>
            <a:ext cx="6356161" cy="1597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Customizing Chart by adding title</a:t>
            </a:r>
          </a:p>
          <a:p>
            <a:pPr marL="474975" lvl="1" indent="-237487" algn="ctr">
              <a:lnSpc>
                <a:spcPts val="3079"/>
              </a:lnSpc>
              <a:buFont typeface="Arial"/>
              <a:buChar char="•"/>
            </a:pPr>
            <a:r>
              <a:rPr lang="en-US" sz="2199" b="1" spc="109">
                <a:solidFill>
                  <a:srgbClr val="F6E7D8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FORMATTING WITH COLORS ,FONT ETC.</a:t>
            </a:r>
          </a:p>
          <a:p>
            <a:pPr algn="ctr">
              <a:lnSpc>
                <a:spcPts val="3079"/>
              </a:lnSpc>
            </a:pPr>
            <a:endParaRPr lang="en-US" sz="2199" b="1" spc="109">
              <a:solidFill>
                <a:srgbClr val="F6E7D8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03171" y="13228730"/>
            <a:ext cx="6854257" cy="860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Checking the correct Layout</a:t>
            </a:r>
          </a:p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Wrap-up text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084302" y="13260480"/>
            <a:ext cx="6490040" cy="422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9743" lvl="1" indent="-269871" algn="ctr">
              <a:lnSpc>
                <a:spcPts val="3499"/>
              </a:lnSpc>
              <a:buFont typeface="Arial"/>
              <a:buChar char="•"/>
            </a:pPr>
            <a:r>
              <a:rPr lang="en-US" sz="2499" spc="49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Save/Save As the file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48649" y="16344102"/>
            <a:ext cx="5950758" cy="3732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1"/>
              </a:lnSpc>
            </a:pPr>
            <a:r>
              <a:rPr lang="en-US" sz="1800" u="sng" spc="36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  <a:hlinkClick r:id="rId9" tooltip="https://th.bing.com/th/id/R.8ae01cbab598a0cf0ba385604cbdb647?rik=waO8olWS5lZ0og&amp;riu=http%3a%2f%2fimgt.taimienphi.vn%2fcf%2fImages%2fntt%2f2014%2f4%2fchen-bieu-do-trong-word-8.jpg&amp;ehk=Axp0m9dILzgR4wfOglxDBv71ZunLpxxWx%2fn7heK2PUg%3d&amp;risl=&amp;pid=ImgRaw&amp;r=0"/>
              </a:rPr>
              <a:t>References:</a:t>
            </a:r>
          </a:p>
          <a:p>
            <a:pPr marL="307387" lvl="1" indent="-153694" algn="ctr">
              <a:lnSpc>
                <a:spcPts val="1993"/>
              </a:lnSpc>
              <a:buFont typeface="Arial"/>
              <a:buChar char="•"/>
            </a:pPr>
            <a:r>
              <a:rPr lang="en-US" sz="1423" u="sng" spc="28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  <a:hlinkClick r:id="rId9" tooltip="https://th.bing.com/th/id/R.8ae01cbab598a0cf0ba385604cbdb647?rik=waO8olWS5lZ0og&amp;riu=http%3a%2f%2fimgt.taimienphi.vn%2fcf%2fImages%2fntt%2f2014%2f4%2fchen-bieu-do-trong-word-8.jpg&amp;ehk=Axp0m9dILzgR4wfOglxDBv71ZunLpxxWx%2fn7heK2PUg%3d&amp;risl=&amp;pid=ImgRaw&amp;r=0"/>
              </a:rPr>
              <a:t>Jeong, D. and Lee, S. (2017) ‘Study on the tracking revision history of MS Word files for forensic investigation’, Digital Investigation, 23, pp. 3–10. doi: 10.1016/j.diin.2017.08.003</a:t>
            </a:r>
          </a:p>
          <a:p>
            <a:pPr marL="387684" lvl="1" indent="-193842" algn="ctr">
              <a:lnSpc>
                <a:spcPts val="2513"/>
              </a:lnSpc>
              <a:buFont typeface="Arial"/>
              <a:buChar char="•"/>
            </a:pPr>
            <a:r>
              <a:rPr lang="en-US" sz="1795" u="sng" spc="35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https://th.bing.com/th/id/R.8ae01cbab598a0cf0ba385604cbdb647?rik=waO8olWS5lZ0og&amp;riu=http%3a%2f%2fimgt.taimienphi.vn%2fcf%2fImages%2fntt%2f2014%2f4%2fchen-bieu-do-trong-word-8.jpg&amp;ehk=Axp0m9dILzgR4wfOglxDBv71ZunLpxxWx%2fn7heK2PUg%3d&amp;risl=&amp;pid=ImgRaw&amp;r=0</a:t>
            </a:r>
          </a:p>
          <a:p>
            <a:pPr marL="327460" lvl="1" indent="-163730" algn="ctr">
              <a:lnSpc>
                <a:spcPts val="2123"/>
              </a:lnSpc>
              <a:buFont typeface="Arial"/>
              <a:buChar char="•"/>
            </a:pPr>
            <a:r>
              <a:rPr lang="en-US" sz="1516" u="sng" spc="30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https://www.officetooltips.com/images/tips/121_365/1.png</a:t>
            </a:r>
          </a:p>
          <a:p>
            <a:pPr marL="200738" lvl="1" indent="-100369" algn="ctr">
              <a:lnSpc>
                <a:spcPts val="1301"/>
              </a:lnSpc>
              <a:buFont typeface="Arial"/>
              <a:buChar char="•"/>
            </a:pPr>
            <a:endParaRPr lang="en-US" sz="1516" u="sng" spc="30">
              <a:solidFill>
                <a:srgbClr val="F6E7D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2675280" y="1645251"/>
            <a:ext cx="9249238" cy="18018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37"/>
              </a:lnSpc>
            </a:pPr>
            <a:r>
              <a:rPr lang="en-US" sz="2240" spc="44">
                <a:solidFill>
                  <a:srgbClr val="F6E7D8"/>
                </a:solidFill>
                <a:latin typeface="Open Sans"/>
                <a:ea typeface="Open Sans"/>
                <a:cs typeface="Open Sans"/>
                <a:sym typeface="Open Sans"/>
              </a:rPr>
              <a:t>Jeong &amp; Lee (2017) highlight that MS Word, PowerPoint and Excel are the most popular form of document used worldwide. MS Word was first developed in 1981; this can be downloaded and used as a desktop app or can be used online as part of the OneDrive.</a:t>
            </a:r>
          </a:p>
          <a:p>
            <a:pPr algn="ctr">
              <a:lnSpc>
                <a:spcPts val="1928"/>
              </a:lnSpc>
              <a:spcBef>
                <a:spcPct val="0"/>
              </a:spcBef>
            </a:pPr>
            <a:endParaRPr lang="en-US" sz="2240" spc="44">
              <a:solidFill>
                <a:srgbClr val="F6E7D8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229</Words>
  <Application>Microsoft Office PowerPoint</Application>
  <PresentationFormat>Custom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Open Sans</vt:lpstr>
      <vt:lpstr>Arial</vt:lpstr>
      <vt:lpstr>Calibri</vt:lpstr>
      <vt:lpstr>Open Sans Bold</vt:lpstr>
      <vt:lpstr>Archivo Black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Pastel green Scientific Method Education Poster</dc:title>
  <cp:lastModifiedBy>Prithwa Bhattacharya</cp:lastModifiedBy>
  <cp:revision>1</cp:revision>
  <dcterms:created xsi:type="dcterms:W3CDTF">2006-08-16T00:00:00Z</dcterms:created>
  <dcterms:modified xsi:type="dcterms:W3CDTF">2025-07-23T10:08:34Z</dcterms:modified>
  <dc:identifier>DAGt-kqzMSU</dc:identifier>
</cp:coreProperties>
</file>